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75" r:id="rId3"/>
    <p:sldId id="257" r:id="rId4"/>
    <p:sldId id="258" r:id="rId5"/>
    <p:sldId id="260" r:id="rId6"/>
    <p:sldId id="261" r:id="rId7"/>
    <p:sldId id="270" r:id="rId8"/>
    <p:sldId id="274" r:id="rId9"/>
    <p:sldId id="264" r:id="rId10"/>
    <p:sldId id="265" r:id="rId11"/>
    <p:sldId id="269" r:id="rId12"/>
    <p:sldId id="271" r:id="rId13"/>
    <p:sldId id="267" r:id="rId14"/>
    <p:sldId id="276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est, Cynthia (ACF) (CTR)" initials="LC((" lastIdx="7" clrIdx="0">
    <p:extLst>
      <p:ext uri="{19B8F6BF-5375-455C-9EA6-DF929625EA0E}">
        <p15:presenceInfo xmlns:p15="http://schemas.microsoft.com/office/powerpoint/2012/main" userId="S-1-5-21-1747495209-1248221918-2216747781-215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8B6C176-9000-45B9-BE7D-DDA94D4AEB6E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9402EA1-A444-49EB-AF99-E610C864D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C05-EB7E-44D9-9759-B975E3B7624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773-5A86-4765-AB9A-706F0B6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6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C05-EB7E-44D9-9759-B975E3B7624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773-5A86-4765-AB9A-706F0B6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C05-EB7E-44D9-9759-B975E3B7624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773-5A86-4765-AB9A-706F0B6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3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C05-EB7E-44D9-9759-B975E3B7624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773-5A86-4765-AB9A-706F0B6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9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C05-EB7E-44D9-9759-B975E3B7624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773-5A86-4765-AB9A-706F0B6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C05-EB7E-44D9-9759-B975E3B7624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773-5A86-4765-AB9A-706F0B6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C05-EB7E-44D9-9759-B975E3B7624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773-5A86-4765-AB9A-706F0B6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2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C05-EB7E-44D9-9759-B975E3B7624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773-5A86-4765-AB9A-706F0B6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8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C05-EB7E-44D9-9759-B975E3B7624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773-5A86-4765-AB9A-706F0B6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C05-EB7E-44D9-9759-B975E3B7624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773-5A86-4765-AB9A-706F0B6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18C05-EB7E-44D9-9759-B975E3B7624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0773-5A86-4765-AB9A-706F0B6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1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18C05-EB7E-44D9-9759-B975E3B76248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F0773-5A86-4765-AB9A-706F0B67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32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Review of Vermont’s Undistributed Child Support Collections (UDC)</a:t>
            </a:r>
            <a:br>
              <a:rPr lang="en-US" dirty="0" smtClean="0"/>
            </a:br>
            <a:r>
              <a:rPr lang="en-US" dirty="0" smtClean="0"/>
              <a:t>and relationship to issues with ACCESS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15" t="31762" r="7504" b="41246"/>
          <a:stretch/>
        </p:blipFill>
        <p:spPr>
          <a:xfrm>
            <a:off x="380395" y="2835563"/>
            <a:ext cx="11431210" cy="29755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3291" y="4322618"/>
            <a:ext cx="11458314" cy="15170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3291" y="6208247"/>
            <a:ext cx="11431210" cy="365125"/>
          </a:xfrm>
        </p:spPr>
        <p:txBody>
          <a:bodyPr/>
          <a:lstStyle/>
          <a:p>
            <a:r>
              <a:rPr lang="en-US" i="1" dirty="0" smtClean="0"/>
              <a:t>The following is an </a:t>
            </a:r>
            <a:r>
              <a:rPr lang="en-US" i="1" u="sng" dirty="0" smtClean="0"/>
              <a:t>example</a:t>
            </a:r>
            <a:r>
              <a:rPr lang="en-US" i="1" dirty="0" smtClean="0"/>
              <a:t> “Use Case” produced by OCSE to illustrate how OCSE’s Data Analytics project “Undistributed Collections” reports could be used by a IV-D Director.  This was presented at the NCCSD Systems Modernization/Data Analytics workgroup-sponsored webinars on 5-19 and 5-22 2020.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164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Vermont also has the highest percentage of “Middle Aged*” UDC.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794" r="12513"/>
          <a:stretch/>
        </p:blipFill>
        <p:spPr>
          <a:xfrm>
            <a:off x="619671" y="1690688"/>
            <a:ext cx="10734129" cy="493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7345" y="66284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2049" y="6294727"/>
            <a:ext cx="3942081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Middle Aged = more than 1 year but not more than 3 years</a:t>
            </a:r>
            <a:endParaRPr lang="en-US" sz="1200" i="1" dirty="0"/>
          </a:p>
        </p:txBody>
      </p:sp>
      <p:sp>
        <p:nvSpPr>
          <p:cNvPr id="7" name="Right Arrow 6"/>
          <p:cNvSpPr/>
          <p:nvPr/>
        </p:nvSpPr>
        <p:spPr>
          <a:xfrm>
            <a:off x="5672699" y="4618182"/>
            <a:ext cx="628072" cy="350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2108" y="4557272"/>
            <a:ext cx="469557" cy="4728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80936" y="4611475"/>
            <a:ext cx="101203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$100,441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00284" y="4634729"/>
            <a:ext cx="101203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$90,643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666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346" y="241559"/>
            <a:ext cx="11528854" cy="907620"/>
          </a:xfrm>
        </p:spPr>
        <p:txBody>
          <a:bodyPr/>
          <a:lstStyle/>
          <a:p>
            <a:pPr algn="ctr"/>
            <a:r>
              <a:rPr lang="en-US" dirty="0" smtClean="0"/>
              <a:t>Now let’s look at the various “Categories” of UDC: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053" t="30336" r="34770" b="15696"/>
          <a:stretch/>
        </p:blipFill>
        <p:spPr>
          <a:xfrm>
            <a:off x="2742871" y="1123924"/>
            <a:ext cx="8217854" cy="5577840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2211974" y="1767300"/>
            <a:ext cx="457074" cy="202650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2211974" y="4411929"/>
            <a:ext cx="457074" cy="216186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0626" y="1659027"/>
            <a:ext cx="1482811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Lines 2-7 are called “Good UDC” since they typically distribute without worker intervention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0270" y="4477199"/>
            <a:ext cx="1482811" cy="20313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Lines 8-13 are called “Bad UDC” since they typically need analysis and intervention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107701" y="6198624"/>
            <a:ext cx="3744097" cy="5031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22879" y="6178544"/>
            <a:ext cx="40378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This is the most problematic category caused by ACCESS.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of Access, 98.8% of VT’s “Bad” UDC is uncategorized, making it inefficient to work.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0" t="15976" r="3072"/>
          <a:stretch/>
        </p:blipFill>
        <p:spPr>
          <a:xfrm>
            <a:off x="388679" y="1690688"/>
            <a:ext cx="11414641" cy="493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0216" y="2965622"/>
            <a:ext cx="2434281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98.8% or $227,138 out of $229,840 of VT’s Bad UDC is uncategorized, compared to only 34% nationally. </a:t>
            </a:r>
            <a:endParaRPr lang="en-US" i="1" dirty="0"/>
          </a:p>
        </p:txBody>
      </p:sp>
      <p:sp>
        <p:nvSpPr>
          <p:cNvPr id="6" name="Oval 5"/>
          <p:cNvSpPr/>
          <p:nvPr/>
        </p:nvSpPr>
        <p:spPr>
          <a:xfrm>
            <a:off x="2928551" y="5239265"/>
            <a:ext cx="518984" cy="4695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24799" y="3973393"/>
            <a:ext cx="518984" cy="4695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04204" y="5991664"/>
            <a:ext cx="518984" cy="4695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3" y="365125"/>
            <a:ext cx="11318789" cy="11423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Vermont also has the highest % of uncategorized Bad UDC in the nation.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23" r="9689" b="56907"/>
          <a:stretch/>
        </p:blipFill>
        <p:spPr>
          <a:xfrm>
            <a:off x="0" y="1507524"/>
            <a:ext cx="11671141" cy="469556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206681" y="1507524"/>
            <a:ext cx="902043" cy="6549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82865" y="2298941"/>
            <a:ext cx="580767" cy="4442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052446" y="2317414"/>
            <a:ext cx="541576" cy="3325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25505"/>
            <a:ext cx="10515600" cy="3551458"/>
          </a:xfrm>
        </p:spPr>
        <p:txBody>
          <a:bodyPr/>
          <a:lstStyle/>
          <a:p>
            <a:r>
              <a:rPr lang="en-US" dirty="0" smtClean="0"/>
              <a:t>To reduce UDC and send more money to families, Vermont needs:</a:t>
            </a:r>
          </a:p>
          <a:p>
            <a:pPr lvl="1"/>
            <a:r>
              <a:rPr lang="en-US" dirty="0" smtClean="0"/>
              <a:t>In the short term, more resources for ACCESS program changes to better categorize undistributed collections;</a:t>
            </a:r>
          </a:p>
          <a:p>
            <a:pPr lvl="1"/>
            <a:r>
              <a:rPr lang="en-US" dirty="0" smtClean="0"/>
              <a:t>In the short term, more staffing resources to work UDC;</a:t>
            </a:r>
          </a:p>
          <a:p>
            <a:pPr lvl="1"/>
            <a:r>
              <a:rPr lang="en-US" dirty="0" smtClean="0"/>
              <a:t>Resources for a replacement system.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46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43" y="87086"/>
            <a:ext cx="11223171" cy="1603603"/>
          </a:xfrm>
        </p:spPr>
        <p:txBody>
          <a:bodyPr/>
          <a:lstStyle/>
          <a:p>
            <a:r>
              <a:rPr lang="en-US" dirty="0" smtClean="0"/>
              <a:t>Vermont’s Undistributed Collections (UDC)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371"/>
            <a:ext cx="10515600" cy="5138058"/>
          </a:xfrm>
        </p:spPr>
        <p:txBody>
          <a:bodyPr>
            <a:normAutofit/>
          </a:bodyPr>
          <a:lstStyle/>
          <a:p>
            <a:r>
              <a:rPr lang="en-US" dirty="0" smtClean="0"/>
              <a:t>This presentation discusses UDC analyzed in three different ways:</a:t>
            </a:r>
          </a:p>
          <a:p>
            <a:pPr lvl="1"/>
            <a:r>
              <a:rPr lang="en-US" dirty="0" smtClean="0"/>
              <a:t>Overall UDC Percentage of Collections, i.e. all monies that are undistributed compared to child support collections</a:t>
            </a:r>
          </a:p>
          <a:p>
            <a:pPr lvl="1"/>
            <a:r>
              <a:rPr lang="en-US" dirty="0" smtClean="0"/>
              <a:t>UDC By Age, i.e. how long money has been undistributed, and </a:t>
            </a:r>
          </a:p>
          <a:p>
            <a:pPr lvl="1"/>
            <a:r>
              <a:rPr lang="en-US" dirty="0" smtClean="0"/>
              <a:t>UDC By Category, i.e. the various types of UDC</a:t>
            </a:r>
            <a:endParaRPr lang="en-US" dirty="0"/>
          </a:p>
          <a:p>
            <a:r>
              <a:rPr lang="en-US" dirty="0" smtClean="0"/>
              <a:t>It compares Vermont to the national average as well as states with similar child support caseloads.</a:t>
            </a:r>
          </a:p>
          <a:p>
            <a:r>
              <a:rPr lang="en-US" dirty="0" smtClean="0"/>
              <a:t>This data is taken from nationally published data by the federal Office of Child Support Enforcement, in its Annual Reports.</a:t>
            </a:r>
          </a:p>
          <a:p>
            <a:r>
              <a:rPr lang="en-US" dirty="0" smtClean="0"/>
              <a:t>Vermont’s child support system, ACCESS, makes it difficult for caseworkers to identify and efficiently process UDC, leading to families who do not receive their child support in a timely manner.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743" y="365125"/>
            <a:ext cx="10720057" cy="9002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Vermont’s UDC Percentage of Collections* has been rising, compared to the national average.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507"/>
          <a:stretch/>
        </p:blipFill>
        <p:spPr>
          <a:xfrm>
            <a:off x="725032" y="1474122"/>
            <a:ext cx="11499013" cy="475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0182" y="4045527"/>
            <a:ext cx="366171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The National Average for UDC Percentage of Collections is relatively steady at 2% over time.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0181" y="2521650"/>
            <a:ext cx="3661716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Vermont’s UDC Percentage of Collections has risen from 1.3% in FFY2007 to 3.3% in FFY2018.</a:t>
            </a:r>
            <a:endParaRPr lang="en-US" sz="1400" i="1" dirty="0"/>
          </a:p>
        </p:txBody>
      </p:sp>
      <p:sp>
        <p:nvSpPr>
          <p:cNvPr id="6" name="Oval 5"/>
          <p:cNvSpPr/>
          <p:nvPr/>
        </p:nvSpPr>
        <p:spPr>
          <a:xfrm>
            <a:off x="10225216" y="1795773"/>
            <a:ext cx="444843" cy="306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14006" y="3657599"/>
            <a:ext cx="667264" cy="3879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n w="3175">
                  <a:solidFill>
                    <a:schemeClr val="accent3">
                      <a:lumMod val="75000"/>
                    </a:schemeClr>
                  </a:solidFill>
                </a:ln>
                <a:noFill/>
              </a:rPr>
              <a:t>Nat’l</a:t>
            </a:r>
            <a:endParaRPr lang="en-US" sz="1100" dirty="0">
              <a:ln w="3175">
                <a:solidFill>
                  <a:schemeClr val="accent3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032" y="6269077"/>
            <a:ext cx="1062876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* “UDC Percentage of Collections” means the amount of undistributed collections in a state compared to their overall child support collections.  Given the large variance in state child support caseloads and collections, this is the most meaningful way to compare states.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459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Vermont ranks 43</a:t>
            </a:r>
            <a:r>
              <a:rPr lang="en-US" baseline="30000" dirty="0" smtClean="0"/>
              <a:t>rd</a:t>
            </a:r>
            <a:r>
              <a:rPr lang="en-US" dirty="0" smtClean="0"/>
              <a:t> nationally among the states in overall UDC % of Collections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94" r="12219"/>
          <a:stretch/>
        </p:blipFill>
        <p:spPr>
          <a:xfrm>
            <a:off x="316672" y="1645920"/>
            <a:ext cx="11037128" cy="5212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9528" y="2512291"/>
            <a:ext cx="3501901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3.27% or almost $1 million of Vermont’s child support collections are not able to be sent to families because of ACCESS.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574474" y="5403272"/>
            <a:ext cx="1479440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3.27% = $971,118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180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64" y="365125"/>
            <a:ext cx="114588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Compared to states with similar caseload sizes*, Vermont’s UDC Percent of Collections is second highest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054"/>
          <a:stretch/>
        </p:blipFill>
        <p:spPr>
          <a:xfrm>
            <a:off x="339864" y="1764145"/>
            <a:ext cx="11852136" cy="475488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6668655" y="3048000"/>
            <a:ext cx="655781" cy="369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3419" y="6438593"/>
            <a:ext cx="6631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 States with child support IV-D caseloads within approximately 25,000 cases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783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Vermont is also second highest in the average amount of UDC per “non-zero order” case*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205" r="11951"/>
          <a:stretch/>
        </p:blipFill>
        <p:spPr>
          <a:xfrm>
            <a:off x="804750" y="1542471"/>
            <a:ext cx="10582499" cy="4846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9586" y="6388791"/>
            <a:ext cx="7803539" cy="30777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*Amount of UDC per case where a payment is expected, i.e. open cases with “non-zero" support orders</a:t>
            </a:r>
            <a:endParaRPr lang="en-US" sz="1400" i="1" dirty="0"/>
          </a:p>
        </p:txBody>
      </p:sp>
      <p:sp>
        <p:nvSpPr>
          <p:cNvPr id="5" name="Left Arrow 4"/>
          <p:cNvSpPr/>
          <p:nvPr/>
        </p:nvSpPr>
        <p:spPr>
          <a:xfrm>
            <a:off x="10344727" y="4433455"/>
            <a:ext cx="665018" cy="3325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365125"/>
            <a:ext cx="1104669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Now let’s turn to the “Age” of Vermont’s UDC</a:t>
            </a:r>
            <a:br>
              <a:rPr lang="en-US" sz="4000" dirty="0" smtClean="0"/>
            </a:br>
            <a:r>
              <a:rPr lang="en-US" sz="4000" dirty="0" smtClean="0"/>
              <a:t>For this analysis, seven Ages of UDC are combined to four: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45"/>
          <a:stretch/>
        </p:blipFill>
        <p:spPr>
          <a:xfrm>
            <a:off x="1995056" y="1690228"/>
            <a:ext cx="9247195" cy="5061527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1671783" y="3094182"/>
            <a:ext cx="323273" cy="1271341"/>
          </a:xfrm>
          <a:prstGeom prst="leftBrace">
            <a:avLst>
              <a:gd name="adj1" fmla="val 47872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1671783" y="4737822"/>
            <a:ext cx="323273" cy="365120"/>
          </a:xfrm>
          <a:prstGeom prst="leftBrace">
            <a:avLst>
              <a:gd name="adj1" fmla="val 25421"/>
              <a:gd name="adj2" fmla="val 5323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654907" y="5394727"/>
            <a:ext cx="323273" cy="748579"/>
          </a:xfrm>
          <a:prstGeom prst="leftBrace">
            <a:avLst>
              <a:gd name="adj1" fmla="val 26582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6329" y="3507136"/>
            <a:ext cx="1545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“New” UDC</a:t>
            </a:r>
          </a:p>
          <a:p>
            <a:pPr algn="ctr"/>
            <a:r>
              <a:rPr lang="en-US" sz="1400" i="1" dirty="0" smtClean="0"/>
              <a:t>&gt; 2 days, &lt; 1 year</a:t>
            </a:r>
            <a:endParaRPr lang="en-US" sz="1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2367" y="4398446"/>
            <a:ext cx="14794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“Middle Aged” UDC</a:t>
            </a:r>
          </a:p>
          <a:p>
            <a:pPr algn="ctr"/>
            <a:r>
              <a:rPr lang="en-US" sz="1400" i="1" dirty="0" smtClean="0"/>
              <a:t>&gt; 1 year, &lt; 3 years</a:t>
            </a:r>
            <a:endParaRPr lang="en-US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9743" y="5560244"/>
            <a:ext cx="12969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“Old” UDC</a:t>
            </a:r>
          </a:p>
          <a:p>
            <a:pPr algn="ctr"/>
            <a:r>
              <a:rPr lang="en-US" sz="1600" i="1" dirty="0" smtClean="0"/>
              <a:t>  &gt; 3 years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235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01" y="365125"/>
            <a:ext cx="10828699" cy="10480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Vermont’s “Old” UDC* has risen steadily recently, compared to the National </a:t>
            </a:r>
            <a:r>
              <a:rPr lang="en-US" dirty="0" smtClean="0"/>
              <a:t>Average’s rate of increase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62" r="9048" b="9078"/>
          <a:stretch/>
        </p:blipFill>
        <p:spPr>
          <a:xfrm>
            <a:off x="280910" y="1671780"/>
            <a:ext cx="11174908" cy="4663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018" y="1811878"/>
            <a:ext cx="780356" cy="46333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464799" y="2930993"/>
            <a:ext cx="563418" cy="4470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45591" y="3649557"/>
            <a:ext cx="3075593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Vermont: 10.3% in FFY2018 vs. 0.7%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/>
              <a:t>in FFY2012</a:t>
            </a:r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425373" y="6356726"/>
            <a:ext cx="599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 Old UDC = Collections remaining undistributed more than three years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5756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Compared to states with similar </a:t>
            </a:r>
            <a:r>
              <a:rPr lang="en-US" dirty="0" smtClean="0"/>
              <a:t>caseload </a:t>
            </a:r>
            <a:r>
              <a:rPr lang="en-US" dirty="0"/>
              <a:t>sizes, Vermont </a:t>
            </a:r>
            <a:r>
              <a:rPr lang="en-US" dirty="0" smtClean="0"/>
              <a:t>has the highest percentage of “Old” UDC.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38" r="11858"/>
          <a:stretch/>
        </p:blipFill>
        <p:spPr>
          <a:xfrm>
            <a:off x="712602" y="1690688"/>
            <a:ext cx="10641198" cy="493776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45806" y="2216428"/>
            <a:ext cx="547550" cy="369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11282751" y="2216428"/>
            <a:ext cx="536697" cy="369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18974" y="2216428"/>
            <a:ext cx="472254" cy="477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89990" y="5078627"/>
            <a:ext cx="179276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$100,441 is older than 3 years</a:t>
            </a:r>
            <a:endParaRPr lang="en-US" sz="1600" i="1" dirty="0"/>
          </a:p>
        </p:txBody>
      </p:sp>
      <p:sp>
        <p:nvSpPr>
          <p:cNvPr id="9" name="Oval 8"/>
          <p:cNvSpPr/>
          <p:nvPr/>
        </p:nvSpPr>
        <p:spPr>
          <a:xfrm>
            <a:off x="6398228" y="2145644"/>
            <a:ext cx="706908" cy="4773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720</Words>
  <Application>Microsoft Office PowerPoint</Application>
  <PresentationFormat>Widescreen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Review of Vermont’s Undistributed Child Support Collections (UDC) and relationship to issues with ACCESS</vt:lpstr>
      <vt:lpstr>Vermont’s Undistributed Collections (UDC) Story</vt:lpstr>
      <vt:lpstr>Vermont’s UDC Percentage of Collections* has been rising, compared to the national average.</vt:lpstr>
      <vt:lpstr>Vermont ranks 43rd nationally among the states in overall UDC % of Collections</vt:lpstr>
      <vt:lpstr>Compared to states with similar caseload sizes*, Vermont’s UDC Percent of Collections is second highest</vt:lpstr>
      <vt:lpstr>Vermont is also second highest in the average amount of UDC per “non-zero order” case*</vt:lpstr>
      <vt:lpstr>Now let’s turn to the “Age” of Vermont’s UDC For this analysis, seven Ages of UDC are combined to four:</vt:lpstr>
      <vt:lpstr>Vermont’s “Old” UDC* has risen steadily recently, compared to the National Average’s rate of increase</vt:lpstr>
      <vt:lpstr>Compared to states with similar caseload sizes, Vermont has the highest percentage of “Old” UDC.</vt:lpstr>
      <vt:lpstr>Vermont also has the highest percentage of “Middle Aged*” UDC.</vt:lpstr>
      <vt:lpstr>Now let’s look at the various “Categories” of UDC:</vt:lpstr>
      <vt:lpstr>Because of Access, 98.8% of VT’s “Bad” UDC is uncategorized, making it inefficient to work.</vt:lpstr>
      <vt:lpstr>Vermont also has the highest % of uncategorized Bad UDC in the nation.</vt:lpstr>
      <vt:lpstr>Summary</vt:lpstr>
    </vt:vector>
  </TitlesOfParts>
  <Company>HHS/ITIO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Longest, Cynthia (ACF) (CTR)</dc:creator>
  <cp:lastModifiedBy>Longest, Cynthia (ACF) (CTR)</cp:lastModifiedBy>
  <cp:revision>43</cp:revision>
  <cp:lastPrinted>2020-08-14T15:13:04Z</cp:lastPrinted>
  <dcterms:created xsi:type="dcterms:W3CDTF">2020-03-04T23:18:45Z</dcterms:created>
  <dcterms:modified xsi:type="dcterms:W3CDTF">2020-08-14T15:13:09Z</dcterms:modified>
</cp:coreProperties>
</file>