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4" r:id="rId3"/>
    <p:sldId id="265" r:id="rId4"/>
    <p:sldId id="268" r:id="rId5"/>
    <p:sldId id="283" r:id="rId6"/>
    <p:sldId id="282"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22D68-F01D-4EDD-9CD4-6B5712F4F2A2}"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2DC8F-1E39-4906-BFCC-799DA01F0530}" type="slidenum">
              <a:rPr lang="en-US" smtClean="0"/>
              <a:t>‹#›</a:t>
            </a:fld>
            <a:endParaRPr lang="en-US"/>
          </a:p>
        </p:txBody>
      </p:sp>
    </p:spTree>
    <p:extLst>
      <p:ext uri="{BB962C8B-B14F-4D97-AF65-F5344CB8AC3E}">
        <p14:creationId xmlns:p14="http://schemas.microsoft.com/office/powerpoint/2010/main" val="130851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47116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9552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9453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72338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41972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5311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624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3030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8/14/2020</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096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8/14/2020</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a:extLst>
              <a:ext uri="{FF2B5EF4-FFF2-40B4-BE49-F238E27FC236}">
                <a16:creationId xmlns:a16="http://schemas.microsoft.com/office/drawing/2014/main" id="{861EC755-604D-4F90-96B9-36D58C93B9AD}"/>
              </a:ext>
            </a:extLst>
          </p:cNvPr>
          <p:cNvPicPr>
            <a:picLocks/>
          </p:cNvPicPr>
          <p:nvPr/>
        </p:nvPicPr>
        <p:blipFill rotWithShape="1">
          <a:blip r:embed="rId2">
            <a:extLst>
              <a:ext uri="{28A0092B-C50C-407E-A947-70E740481C1C}">
                <a14:useLocalDpi xmlns:a14="http://schemas.microsoft.com/office/drawing/2010/main" val="0"/>
              </a:ext>
            </a:extLst>
          </a:blip>
          <a:srcRect t="12822"/>
          <a:stretch/>
        </p:blipFill>
        <p:spPr>
          <a:xfrm>
            <a:off x="-1" y="1828800"/>
            <a:ext cx="12192001" cy="4438996"/>
          </a:xfrm>
          <a:prstGeom prst="rect">
            <a:avLst/>
          </a:prstGeom>
        </p:spPr>
      </p:pic>
      <p:sp>
        <p:nvSpPr>
          <p:cNvPr id="6" name="TextBox 5"/>
          <p:cNvSpPr txBox="1"/>
          <p:nvPr/>
        </p:nvSpPr>
        <p:spPr>
          <a:xfrm>
            <a:off x="369455" y="221672"/>
            <a:ext cx="11397672"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Undistributed Collections:  New York’s Story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i="1" dirty="0">
                <a:latin typeface="Calibri" panose="020F0502020204030204" pitchFamily="34" charset="0"/>
                <a:ea typeface="Calibri" panose="020F0502020204030204" pitchFamily="34" charset="0"/>
                <a:cs typeface="Times New Roman" panose="02020603050405020304" pitchFamily="18" charset="0"/>
              </a:rPr>
              <a:t>The following graphs give information about New York’s amount and percentage of Undistributed Collections (UDC).  The data shows New York in comparison to other states, and in particular in comparison to states with large IV-D caseloads.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1145309" y="3264131"/>
            <a:ext cx="10317018" cy="98829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1145309" y="6356350"/>
            <a:ext cx="10168313" cy="365125"/>
          </a:xfrm>
        </p:spPr>
        <p:txBody>
          <a:bodyPr/>
          <a:lstStyle/>
          <a:p>
            <a:r>
              <a:rPr lang="en-US" i="1" dirty="0" smtClean="0"/>
              <a:t>The following is an </a:t>
            </a:r>
            <a:r>
              <a:rPr lang="en-US" i="1" u="sng" dirty="0" smtClean="0"/>
              <a:t>example</a:t>
            </a:r>
            <a:r>
              <a:rPr lang="en-US" i="1" dirty="0" smtClean="0"/>
              <a:t> “Use Case” produced by OCSE to illustrate how OCSE’s Data Analytics project “Undistributed Collections” reports could be used by a IV-D Director.  This was presented at the NCCSD Systems Modernization/Data Analytics workgroup-sponsored webinars on 1-17 and 1-20, 2020.</a:t>
            </a:r>
            <a:endParaRPr lang="en-US" i="1" dirty="0"/>
          </a:p>
        </p:txBody>
      </p:sp>
    </p:spTree>
    <p:extLst>
      <p:ext uri="{BB962C8B-B14F-4D97-AF65-F5344CB8AC3E}">
        <p14:creationId xmlns:p14="http://schemas.microsoft.com/office/powerpoint/2010/main" val="95992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de9">
            <a:extLst>
              <a:ext uri="{FF2B5EF4-FFF2-40B4-BE49-F238E27FC236}">
                <a16:creationId xmlns:a16="http://schemas.microsoft.com/office/drawing/2014/main" id="{D373644E-9A2B-4E71-B6A5-DE2BBB485B32}"/>
              </a:ext>
            </a:extLst>
          </p:cNvPr>
          <p:cNvPicPr>
            <a:picLocks/>
          </p:cNvPicPr>
          <p:nvPr/>
        </p:nvPicPr>
        <p:blipFill rotWithShape="1">
          <a:blip r:embed="rId2">
            <a:extLst>
              <a:ext uri="{28A0092B-C50C-407E-A947-70E740481C1C}">
                <a14:useLocalDpi xmlns:a14="http://schemas.microsoft.com/office/drawing/2010/main" val="0"/>
              </a:ext>
            </a:extLst>
          </a:blip>
          <a:srcRect t="14934"/>
          <a:stretch/>
        </p:blipFill>
        <p:spPr>
          <a:xfrm>
            <a:off x="0" y="914400"/>
            <a:ext cx="12192000" cy="5943600"/>
          </a:xfrm>
          <a:prstGeom prst="rect">
            <a:avLst/>
          </a:prstGeom>
        </p:spPr>
      </p:pic>
      <p:sp>
        <p:nvSpPr>
          <p:cNvPr id="2" name="TextBox 1"/>
          <p:cNvSpPr txBox="1"/>
          <p:nvPr/>
        </p:nvSpPr>
        <p:spPr>
          <a:xfrm>
            <a:off x="378691" y="249381"/>
            <a:ext cx="1143461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i="1" dirty="0">
                <a:latin typeface="Calibri" panose="020F0502020204030204" pitchFamily="34" charset="0"/>
                <a:ea typeface="Calibri" panose="020F0502020204030204" pitchFamily="34" charset="0"/>
                <a:cs typeface="Times New Roman" panose="02020603050405020304" pitchFamily="18" charset="0"/>
              </a:rPr>
              <a:t>For Federal Fiscal Year 2018, only California had a higher amount of UDC.  New York’s was $53.2 million, as shown in the left column at the bottom.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78691" y="5762920"/>
            <a:ext cx="5597236" cy="51723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92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de10">
            <a:extLst>
              <a:ext uri="{FF2B5EF4-FFF2-40B4-BE49-F238E27FC236}">
                <a16:creationId xmlns:a16="http://schemas.microsoft.com/office/drawing/2014/main" id="{A37CBF16-CFA0-47F5-9B82-0B8A333FA975}"/>
              </a:ext>
            </a:extLst>
          </p:cNvPr>
          <p:cNvPicPr>
            <a:picLocks/>
          </p:cNvPicPr>
          <p:nvPr/>
        </p:nvPicPr>
        <p:blipFill rotWithShape="1">
          <a:blip r:embed="rId2">
            <a:extLst>
              <a:ext uri="{28A0092B-C50C-407E-A947-70E740481C1C}">
                <a14:useLocalDpi xmlns:a14="http://schemas.microsoft.com/office/drawing/2010/main" val="0"/>
              </a:ext>
            </a:extLst>
          </a:blip>
          <a:srcRect t="15841" b="-748"/>
          <a:stretch/>
        </p:blipFill>
        <p:spPr>
          <a:xfrm>
            <a:off x="314036" y="989812"/>
            <a:ext cx="11933383" cy="5669280"/>
          </a:xfrm>
          <a:prstGeom prst="rect">
            <a:avLst/>
          </a:prstGeom>
        </p:spPr>
      </p:pic>
      <p:sp>
        <p:nvSpPr>
          <p:cNvPr id="3" name="TextBox 2"/>
          <p:cNvSpPr txBox="1"/>
          <p:nvPr/>
        </p:nvSpPr>
        <p:spPr>
          <a:xfrm>
            <a:off x="314036" y="157017"/>
            <a:ext cx="1141614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i="1" dirty="0">
                <a:latin typeface="Calibri" panose="020F0502020204030204" pitchFamily="34" charset="0"/>
                <a:ea typeface="Calibri" panose="020F0502020204030204" pitchFamily="34" charset="0"/>
                <a:cs typeface="Times New Roman" panose="02020603050405020304" pitchFamily="18" charset="0"/>
              </a:rPr>
              <a:t>When looking at UDC compared to overall collections, New York’s percentage of UDC is 3.12%, compared to a national average of </a:t>
            </a:r>
            <a:r>
              <a:rPr lang="en-US" sz="2000" i="1" dirty="0" smtClean="0">
                <a:latin typeface="Calibri" panose="020F0502020204030204" pitchFamily="34" charset="0"/>
                <a:ea typeface="Calibri" panose="020F0502020204030204" pitchFamily="34" charset="0"/>
                <a:cs typeface="Times New Roman" panose="02020603050405020304" pitchFamily="18" charset="0"/>
              </a:rPr>
              <a:t>1.95</a:t>
            </a:r>
            <a:r>
              <a:rPr lang="en-US" sz="2000" i="1" dirty="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p:cNvSpPr/>
          <p:nvPr/>
        </p:nvSpPr>
        <p:spPr>
          <a:xfrm>
            <a:off x="655782" y="4685122"/>
            <a:ext cx="1662545" cy="5467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9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de13">
            <a:extLst>
              <a:ext uri="{FF2B5EF4-FFF2-40B4-BE49-F238E27FC236}">
                <a16:creationId xmlns:a16="http://schemas.microsoft.com/office/drawing/2014/main" id="{D10CFDA6-1A07-4A9E-8C0B-0CC9217CEF4F}"/>
              </a:ext>
            </a:extLst>
          </p:cNvPr>
          <p:cNvPicPr>
            <a:picLocks/>
          </p:cNvPicPr>
          <p:nvPr/>
        </p:nvPicPr>
        <p:blipFill rotWithShape="1">
          <a:blip r:embed="rId2">
            <a:extLst>
              <a:ext uri="{28A0092B-C50C-407E-A947-70E740481C1C}">
                <a14:useLocalDpi xmlns:a14="http://schemas.microsoft.com/office/drawing/2010/main" val="0"/>
              </a:ext>
            </a:extLst>
          </a:blip>
          <a:srcRect t="14335"/>
          <a:stretch/>
        </p:blipFill>
        <p:spPr>
          <a:xfrm>
            <a:off x="0" y="1338605"/>
            <a:ext cx="12121073" cy="5303520"/>
          </a:xfrm>
          <a:prstGeom prst="rect">
            <a:avLst/>
          </a:prstGeom>
        </p:spPr>
      </p:pic>
      <p:sp>
        <p:nvSpPr>
          <p:cNvPr id="2" name="TextBox 1"/>
          <p:cNvSpPr txBox="1"/>
          <p:nvPr/>
        </p:nvSpPr>
        <p:spPr>
          <a:xfrm>
            <a:off x="159277" y="299730"/>
            <a:ext cx="1173192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i="1" dirty="0" smtClean="0">
                <a:latin typeface="Calibri" panose="020F0502020204030204" pitchFamily="34" charset="0"/>
                <a:ea typeface="Calibri" panose="020F0502020204030204" pitchFamily="34" charset="0"/>
                <a:cs typeface="Times New Roman" panose="02020603050405020304" pitchFamily="18" charset="0"/>
              </a:rPr>
              <a:t>This slide focuses on the six states with the highest national caseloads (Texas, California, Michigan, Ohio, New York and Florida.  New </a:t>
            </a:r>
            <a:r>
              <a:rPr lang="en-US" sz="2000" i="1" dirty="0">
                <a:latin typeface="Calibri" panose="020F0502020204030204" pitchFamily="34" charset="0"/>
                <a:ea typeface="Calibri" panose="020F0502020204030204" pitchFamily="34" charset="0"/>
                <a:cs typeface="Times New Roman" panose="02020603050405020304" pitchFamily="18" charset="0"/>
              </a:rPr>
              <a:t>York has the 5</a:t>
            </a:r>
            <a:r>
              <a:rPr lang="en-US" sz="2000" i="1" baseline="30000" dirty="0">
                <a:latin typeface="Calibri" panose="020F0502020204030204" pitchFamily="34" charset="0"/>
                <a:ea typeface="Calibri" panose="020F0502020204030204" pitchFamily="34" charset="0"/>
                <a:cs typeface="Times New Roman" panose="02020603050405020304" pitchFamily="18" charset="0"/>
              </a:rPr>
              <a:t>th</a:t>
            </a:r>
            <a:r>
              <a:rPr lang="en-US" sz="2000" i="1" dirty="0">
                <a:latin typeface="Calibri" panose="020F0502020204030204" pitchFamily="34" charset="0"/>
                <a:ea typeface="Calibri" panose="020F0502020204030204" pitchFamily="34" charset="0"/>
                <a:cs typeface="Times New Roman" panose="02020603050405020304" pitchFamily="18" charset="0"/>
              </a:rPr>
              <a:t> largest caseload in the nation.   Compared to </a:t>
            </a:r>
            <a:r>
              <a:rPr lang="en-US" sz="2000" i="1" dirty="0" smtClean="0">
                <a:latin typeface="Calibri" panose="020F0502020204030204" pitchFamily="34" charset="0"/>
                <a:ea typeface="Calibri" panose="020F0502020204030204" pitchFamily="34" charset="0"/>
                <a:cs typeface="Times New Roman" panose="02020603050405020304" pitchFamily="18" charset="0"/>
              </a:rPr>
              <a:t>these </a:t>
            </a:r>
            <a:r>
              <a:rPr lang="en-US" sz="2000" i="1" dirty="0">
                <a:latin typeface="Calibri" panose="020F0502020204030204" pitchFamily="34" charset="0"/>
                <a:ea typeface="Calibri" panose="020F0502020204030204" pitchFamily="34" charset="0"/>
                <a:cs typeface="Times New Roman" panose="02020603050405020304" pitchFamily="18" charset="0"/>
              </a:rPr>
              <a:t>six </a:t>
            </a:r>
            <a:r>
              <a:rPr lang="en-US" sz="2000" i="1" dirty="0" smtClean="0">
                <a:latin typeface="Calibri" panose="020F0502020204030204" pitchFamily="34" charset="0"/>
                <a:ea typeface="Calibri" panose="020F0502020204030204" pitchFamily="34" charset="0"/>
                <a:cs typeface="Times New Roman" panose="02020603050405020304" pitchFamily="18" charset="0"/>
              </a:rPr>
              <a:t>states, New </a:t>
            </a:r>
            <a:r>
              <a:rPr lang="en-US" sz="2000" i="1" dirty="0">
                <a:latin typeface="Calibri" panose="020F0502020204030204" pitchFamily="34" charset="0"/>
                <a:ea typeface="Calibri" panose="020F0502020204030204" pitchFamily="34" charset="0"/>
                <a:cs typeface="Times New Roman" panose="02020603050405020304" pitchFamily="18" charset="0"/>
              </a:rPr>
              <a:t>York’s percentage </a:t>
            </a:r>
            <a:r>
              <a:rPr lang="en-US" sz="2000" i="1" dirty="0" smtClean="0">
                <a:latin typeface="Calibri" panose="020F0502020204030204" pitchFamily="34" charset="0"/>
                <a:ea typeface="Calibri" panose="020F0502020204030204" pitchFamily="34" charset="0"/>
                <a:cs typeface="Times New Roman" panose="02020603050405020304" pitchFamily="18" charset="0"/>
              </a:rPr>
              <a:t>at 3.12% is </a:t>
            </a:r>
            <a:r>
              <a:rPr lang="en-US" sz="2000" i="1" dirty="0">
                <a:latin typeface="Calibri" panose="020F0502020204030204" pitchFamily="34" charset="0"/>
                <a:ea typeface="Calibri" panose="020F0502020204030204" pitchFamily="34" charset="0"/>
                <a:cs typeface="Times New Roman" panose="02020603050405020304" pitchFamily="18" charset="0"/>
              </a:rPr>
              <a:t>higher than any except </a:t>
            </a:r>
            <a:r>
              <a:rPr lang="en-US" sz="2000" i="1" dirty="0" smtClean="0">
                <a:latin typeface="Calibri" panose="020F0502020204030204" pitchFamily="34" charset="0"/>
                <a:ea typeface="Calibri" panose="020F0502020204030204" pitchFamily="34" charset="0"/>
                <a:cs typeface="Times New Roman" panose="02020603050405020304" pitchFamily="18" charset="0"/>
              </a:rPr>
              <a:t>Florida.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361360" y="1450965"/>
            <a:ext cx="10695709" cy="71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39376" y="1589511"/>
            <a:ext cx="741671" cy="5786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92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3562"/>
          </a:xfrm>
        </p:spPr>
        <p:txBody>
          <a:bodyPr>
            <a:normAutofit/>
          </a:bodyPr>
          <a:lstStyle/>
          <a:p>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New York staff have been working hard to reduce UDC over </a:t>
            </a:r>
            <a:r>
              <a:rPr lang="en-US" sz="20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time. </a:t>
            </a: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This slide shows New York’s percentage change since 2007 compared to the national average.</a:t>
            </a:r>
            <a:endParaRPr lang="en-US" sz="2000"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t="15382"/>
          <a:stretch/>
        </p:blipFill>
        <p:spPr>
          <a:xfrm>
            <a:off x="709768" y="1385740"/>
            <a:ext cx="11076317" cy="4846320"/>
          </a:xfrm>
        </p:spPr>
      </p:pic>
      <p:sp>
        <p:nvSpPr>
          <p:cNvPr id="7" name="Rectangle 6"/>
          <p:cNvSpPr/>
          <p:nvPr/>
        </p:nvSpPr>
        <p:spPr>
          <a:xfrm>
            <a:off x="819509" y="345057"/>
            <a:ext cx="10541480" cy="7936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916998" y="3393649"/>
            <a:ext cx="320511" cy="2733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10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24"/>
            <a:ext cx="10515600" cy="933560"/>
          </a:xfrm>
        </p:spPr>
        <p:txBody>
          <a:bodyPr>
            <a:normAutofit/>
          </a:bodyPr>
          <a:lstStyle/>
          <a:p>
            <a:r>
              <a:rPr lang="en-US" sz="20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This </a:t>
            </a: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slide shows New York’s percentage change since 2007 compared to the </a:t>
            </a:r>
            <a:r>
              <a:rPr lang="en-US" sz="20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other 5 states with large caseloads and the national </a:t>
            </a: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average.</a:t>
            </a:r>
            <a:endParaRPr lang="en-US" sz="2000"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t="15103"/>
          <a:stretch/>
        </p:blipFill>
        <p:spPr>
          <a:xfrm>
            <a:off x="671436" y="1263192"/>
            <a:ext cx="11033185" cy="5120640"/>
          </a:xfrm>
        </p:spPr>
      </p:pic>
      <p:sp>
        <p:nvSpPr>
          <p:cNvPr id="5" name="Rectangle 4"/>
          <p:cNvSpPr/>
          <p:nvPr/>
        </p:nvSpPr>
        <p:spPr>
          <a:xfrm>
            <a:off x="810883" y="345057"/>
            <a:ext cx="10575985" cy="6038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851009" y="4062953"/>
            <a:ext cx="292231" cy="292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70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lide24">
            <a:extLst>
              <a:ext uri="{FF2B5EF4-FFF2-40B4-BE49-F238E27FC236}">
                <a16:creationId xmlns:a16="http://schemas.microsoft.com/office/drawing/2014/main" id="{93E6B10D-CCA7-42CB-B57C-43BEF03955D5}"/>
              </a:ext>
            </a:extLst>
          </p:cNvPr>
          <p:cNvPicPr>
            <a:picLocks noChangeAspect="1"/>
          </p:cNvPicPr>
          <p:nvPr/>
        </p:nvPicPr>
        <p:blipFill rotWithShape="1">
          <a:blip r:embed="rId2">
            <a:extLst>
              <a:ext uri="{28A0092B-C50C-407E-A947-70E740481C1C}">
                <a14:useLocalDpi xmlns:a14="http://schemas.microsoft.com/office/drawing/2010/main" val="0"/>
              </a:ext>
            </a:extLst>
          </a:blip>
          <a:srcRect b="17883"/>
          <a:stretch/>
        </p:blipFill>
        <p:spPr>
          <a:xfrm>
            <a:off x="402101" y="1228436"/>
            <a:ext cx="11387797" cy="5445741"/>
          </a:xfrm>
          <a:prstGeom prst="rect">
            <a:avLst/>
          </a:prstGeom>
        </p:spPr>
      </p:pic>
      <p:sp>
        <p:nvSpPr>
          <p:cNvPr id="2" name="TextBox 1"/>
          <p:cNvSpPr txBox="1"/>
          <p:nvPr/>
        </p:nvSpPr>
        <p:spPr>
          <a:xfrm>
            <a:off x="572655" y="111142"/>
            <a:ext cx="1140690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i="1" dirty="0">
                <a:latin typeface="Calibri" panose="020F0502020204030204" pitchFamily="34" charset="0"/>
                <a:ea typeface="Calibri" panose="020F0502020204030204" pitchFamily="34" charset="0"/>
                <a:cs typeface="Times New Roman" panose="02020603050405020304" pitchFamily="18" charset="0"/>
              </a:rPr>
              <a:t>Importantly, when looking at the far right column which shows the average amount of UDC per case with support orders, New York is significantly higher (at $105 per case) than the other large states.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i="1" dirty="0">
                <a:latin typeface="Calibri" panose="020F0502020204030204" pitchFamily="34" charset="0"/>
                <a:ea typeface="Calibri" panose="020F0502020204030204" pitchFamily="34" charset="0"/>
                <a:cs typeface="Times New Roman" panose="02020603050405020304" pitchFamily="18" charset="0"/>
              </a:rPr>
              <a:t>Texas = $17 per case; Ohio = $41; Michigan = $43; California = $76; Florida = $87; New York = $105</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8155709" y="1616364"/>
            <a:ext cx="2521527" cy="468283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039927" y="3842327"/>
            <a:ext cx="942109" cy="988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090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332</Words>
  <Application>Microsoft Office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New York staff have been working hard to reduce UDC over time. This slide shows New York’s percentage change since 2007 compared to the national average.</vt:lpstr>
      <vt:lpstr>This slide shows New York’s percentage change since 2007 compared to the other 5 states with large caseloads and the national average.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UDC Percent Analysis v9_UnHidden worksheets</dc:title>
  <dc:creator>Longest, Cynthia (ACF) (CTR)</dc:creator>
  <cp:lastModifiedBy>Longest, Cynthia (ACF) (CTR)</cp:lastModifiedBy>
  <cp:revision>23</cp:revision>
  <dcterms:created xsi:type="dcterms:W3CDTF">2019-12-20T21:05:29Z</dcterms:created>
  <dcterms:modified xsi:type="dcterms:W3CDTF">2020-08-14T15:09:45Z</dcterms:modified>
</cp:coreProperties>
</file>