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9" r:id="rId2"/>
    <p:sldId id="277" r:id="rId3"/>
    <p:sldId id="262" r:id="rId4"/>
    <p:sldId id="278" r:id="rId5"/>
    <p:sldId id="265" r:id="rId6"/>
    <p:sldId id="268" r:id="rId7"/>
    <p:sldId id="267" r:id="rId8"/>
    <p:sldId id="280" r:id="rId9"/>
    <p:sldId id="276" r:id="rId1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4" userDrawn="1">
          <p15:clr>
            <a:srgbClr val="A4A3A4"/>
          </p15:clr>
        </p15:guide>
        <p15:guide id="2" pos="768" userDrawn="1">
          <p15:clr>
            <a:srgbClr val="A4A3A4"/>
          </p15:clr>
        </p15:guide>
        <p15:guide id="3" pos="5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9490" autoAdjust="0"/>
  </p:normalViewPr>
  <p:slideViewPr>
    <p:cSldViewPr snapToGrid="0">
      <p:cViewPr varScale="1">
        <p:scale>
          <a:sx n="88" d="100"/>
          <a:sy n="88" d="100"/>
        </p:scale>
        <p:origin x="1470" y="96"/>
      </p:cViewPr>
      <p:guideLst>
        <p:guide orient="horz" pos="2064"/>
        <p:guide pos="768"/>
        <p:guide pos="5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147CE4-19EB-45D0-8D03-40FE0E4665B3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774A64-4E85-4F3B-B352-C07665F55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265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D7BC6-32F8-4565-8F55-CA273D338F97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6DE91-9718-4FA2-AC0D-C456768CE5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242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4A558B-E4E9-A94A-B9C1-029E46A76AB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883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t" latinLnBrk="0" hangingPunct="1"/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6DE91-9718-4FA2-AC0D-C456768CE5D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442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6DE91-9718-4FA2-AC0D-C456768CE5D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830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- Dark Blue">
    <p:bg>
      <p:bgPr>
        <a:solidFill>
          <a:srgbClr val="264A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1219200" y="1371600"/>
            <a:ext cx="7315200" cy="1600200"/>
          </a:xfrm>
        </p:spPr>
        <p:txBody>
          <a:bodyPr anchor="b" anchorCtr="0">
            <a:normAutofit/>
          </a:bodyPr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Style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19200" y="3352800"/>
            <a:ext cx="4572000" cy="16002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Subtitle Style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422400" y="3124200"/>
            <a:ext cx="5588000" cy="0"/>
          </a:xfrm>
          <a:prstGeom prst="line">
            <a:avLst/>
          </a:prstGeom>
          <a:ln w="190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Logo for HHS and ACF. Office of Child Support Enforcement" title="HHS/ACF Logo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401" y="5638801"/>
            <a:ext cx="5993292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662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ue/Gray 3 Content"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805" y="1600200"/>
            <a:ext cx="3352395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 baseline="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24800" y="1600200"/>
            <a:ext cx="3353205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4419398" y="1600200"/>
            <a:ext cx="3353205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505545"/>
            <a:ext cx="2844800" cy="215444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800" b="0" i="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165600" y="6495990"/>
            <a:ext cx="3860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rgbClr val="5B61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of Child Support Enforcement</a:t>
            </a:r>
            <a:endParaRPr lang="en-US" sz="800" dirty="0">
              <a:solidFill>
                <a:srgbClr val="5B61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848380"/>
            <a:ext cx="10058400" cy="523220"/>
          </a:xfrm>
        </p:spPr>
        <p:txBody>
          <a:bodyPr wrap="square" anchor="b" anchorCtr="0">
            <a:spAutoFit/>
          </a:bodyPr>
          <a:lstStyle>
            <a:lvl1pPr>
              <a:defRPr baseline="0">
                <a:solidFill>
                  <a:srgbClr val="336A90"/>
                </a:solidFill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66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- Photo"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600200"/>
            <a:ext cx="5079595" cy="47244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5B616B"/>
                </a:solidFill>
              </a:defRPr>
            </a:lvl1pPr>
            <a:lvl2pPr>
              <a:defRPr sz="1800">
                <a:solidFill>
                  <a:srgbClr val="5B616B"/>
                </a:solidFill>
              </a:defRPr>
            </a:lvl2pPr>
            <a:lvl3pPr>
              <a:defRPr sz="160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6299200" y="152401"/>
            <a:ext cx="5689600" cy="6562345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600" b="1" i="0" baseline="0">
                <a:solidFill>
                  <a:srgbClr val="5B616B"/>
                </a:solidFill>
              </a:defRPr>
            </a:lvl1pPr>
            <a:lvl2pPr>
              <a:defRPr sz="1800">
                <a:solidFill>
                  <a:srgbClr val="5B616B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PLACE PHOTO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711200" y="848380"/>
            <a:ext cx="5384800" cy="523220"/>
          </a:xfrm>
        </p:spPr>
        <p:txBody>
          <a:bodyPr wrap="square" anchor="b" anchorCtr="0">
            <a:spAutoFit/>
          </a:bodyPr>
          <a:lstStyle>
            <a:lvl1pPr>
              <a:defRPr baseline="0">
                <a:solidFill>
                  <a:srgbClr val="336A90"/>
                </a:solidFill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00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ore Information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Presentation internal to OCSE ITRB members. Not to be shared outside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0" y="1828800"/>
            <a:ext cx="7924800" cy="3581400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A9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</a:rPr>
              <a:t>Name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A9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</a:rPr>
              <a:t>Division/Office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A9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</a:rPr>
              <a:t>Contact Information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A9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</a:rPr>
              <a:t>Website</a:t>
            </a:r>
          </a:p>
          <a:p>
            <a:pPr lvl="0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89000" y="847725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A9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  <a:t>For More Information</a:t>
            </a:r>
            <a:endParaRPr lang="en-US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999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ore Information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03200" y="152400"/>
            <a:ext cx="11785600" cy="2895600"/>
          </a:xfrm>
          <a:prstGeom prst="rect">
            <a:avLst/>
          </a:prstGeom>
          <a:solidFill>
            <a:srgbClr val="264A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" name="Title 7"/>
          <p:cNvSpPr>
            <a:spLocks noGrp="1"/>
          </p:cNvSpPr>
          <p:nvPr>
            <p:ph type="title"/>
          </p:nvPr>
        </p:nvSpPr>
        <p:spPr>
          <a:xfrm>
            <a:off x="914400" y="457200"/>
            <a:ext cx="10058400" cy="52322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>
                <a:solidFill>
                  <a:schemeClr val="bg1"/>
                </a:solidFill>
              </a:rPr>
              <a:t>Click to edit Master title style</a:t>
            </a:r>
            <a:endParaRPr lang="en-US" sz="1400" i="1" dirty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1219200"/>
            <a:ext cx="10058400" cy="1600200"/>
          </a:xfrm>
          <a:effectLst>
            <a:outerShdw blurRad="254000" dir="5400000" algn="tl" rotWithShape="0">
              <a:srgbClr val="000000">
                <a:alpha val="40000"/>
              </a:srgbClr>
            </a:outerShdw>
          </a:effectLst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203200" y="3048000"/>
            <a:ext cx="11785600" cy="3666744"/>
          </a:xfrm>
          <a:solidFill>
            <a:srgbClr val="F6F3EE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3600" b="1" i="0" baseline="0">
                <a:solidFill>
                  <a:srgbClr val="5B616B"/>
                </a:solidFill>
              </a:defRPr>
            </a:lvl1pPr>
            <a:lvl2pPr>
              <a:defRPr sz="1800">
                <a:solidFill>
                  <a:srgbClr val="5B616B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PLACE PHOTO</a:t>
            </a:r>
          </a:p>
        </p:txBody>
      </p:sp>
    </p:spTree>
    <p:extLst>
      <p:ext uri="{BB962C8B-B14F-4D97-AF65-F5344CB8AC3E}">
        <p14:creationId xmlns:p14="http://schemas.microsoft.com/office/powerpoint/2010/main" val="2931753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ore Information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7"/>
          <p:cNvSpPr>
            <a:spLocks noGrp="1"/>
          </p:cNvSpPr>
          <p:nvPr>
            <p:ph type="title" hasCustomPrompt="1"/>
          </p:nvPr>
        </p:nvSpPr>
        <p:spPr>
          <a:xfrm>
            <a:off x="736600" y="533400"/>
            <a:ext cx="4876800" cy="523220"/>
          </a:xfrm>
          <a:effectLst/>
        </p:spPr>
        <p:txBody>
          <a:bodyPr/>
          <a:lstStyle>
            <a:lvl1pPr>
              <a:defRPr>
                <a:solidFill>
                  <a:srgbClr val="336A90"/>
                </a:solidFill>
              </a:defRPr>
            </a:lvl1pPr>
          </a:lstStyle>
          <a:p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1200" y="1219200"/>
            <a:ext cx="4876800" cy="1600200"/>
          </a:xfrm>
          <a:effectLst/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336A9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Text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5994400" y="152400"/>
            <a:ext cx="5994400" cy="6562344"/>
          </a:xfrm>
          <a:solidFill>
            <a:srgbClr val="F6F3EE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3600" b="1" i="0" baseline="0">
                <a:solidFill>
                  <a:srgbClr val="5B616B"/>
                </a:solidFill>
              </a:defRPr>
            </a:lvl1pPr>
            <a:lvl2pPr>
              <a:defRPr sz="1800">
                <a:solidFill>
                  <a:srgbClr val="5B616B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PLACE PHOTO</a:t>
            </a:r>
          </a:p>
        </p:txBody>
      </p:sp>
    </p:spTree>
    <p:extLst>
      <p:ext uri="{BB962C8B-B14F-4D97-AF65-F5344CB8AC3E}">
        <p14:creationId xmlns:p14="http://schemas.microsoft.com/office/powerpoint/2010/main" val="855222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36C7-4946-42AE-A906-956B4C9BBA51}" type="datetime1">
              <a:rPr lang="en-US" smtClean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Presentation internal to OCSE ITRB members. Not to be shared outside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3860-5570-4BBB-A4C1-79C1B70489A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5495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- Light Gray"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1676400"/>
            <a:ext cx="7315200" cy="1600200"/>
          </a:xfrm>
        </p:spPr>
        <p:txBody>
          <a:bodyPr anchor="b" anchorCtr="0">
            <a:normAutofit/>
          </a:bodyPr>
          <a:lstStyle>
            <a:lvl1pPr>
              <a:defRPr sz="3200" baseline="0">
                <a:solidFill>
                  <a:srgbClr val="336A90"/>
                </a:solidFill>
              </a:defRPr>
            </a:lvl1pPr>
          </a:lstStyle>
          <a:p>
            <a:r>
              <a:rPr lang="en-US" dirty="0" smtClean="0"/>
              <a:t>Click to Edit Master Style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3657600"/>
            <a:ext cx="4572000" cy="16002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336A9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Subtitle Style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1066800" y="3429000"/>
            <a:ext cx="5791200" cy="0"/>
          </a:xfrm>
          <a:prstGeom prst="line">
            <a:avLst/>
          </a:prstGeom>
          <a:ln w="19050">
            <a:solidFill>
              <a:srgbClr val="336A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1" y="5847784"/>
            <a:ext cx="5003209" cy="570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338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- Photo - Dark Blu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03201" y="3581400"/>
            <a:ext cx="8724900" cy="2057400"/>
          </a:xfrm>
          <a:prstGeom prst="rect">
            <a:avLst/>
          </a:prstGeom>
          <a:solidFill>
            <a:srgbClr val="264A64">
              <a:alpha val="9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1219200" y="3581400"/>
            <a:ext cx="7315200" cy="1219200"/>
          </a:xfrm>
          <a:noFill/>
        </p:spPr>
        <p:txBody>
          <a:bodyPr anchor="b" anchorCtr="0">
            <a:normAutofit/>
          </a:bodyPr>
          <a:lstStyle>
            <a:lvl1pPr marL="0" algn="l"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Title Goes Here &amp;</a:t>
            </a:r>
            <a:br>
              <a:rPr lang="en-US" dirty="0" smtClean="0"/>
            </a:br>
            <a:r>
              <a:rPr lang="en-US" dirty="0" smtClean="0"/>
              <a:t>Can Run Two Lines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10494089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ADD PHOTO CREDIT HERE</a:t>
            </a:r>
            <a:endParaRPr lang="en-US" dirty="0"/>
          </a:p>
        </p:txBody>
      </p:sp>
      <p:pic>
        <p:nvPicPr>
          <p:cNvPr id="10" name="Picture 9" descr="Logo for HHS and ACF. Office of Child Support Enforcement" title="HHS/ACF Logo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592" y="5029200"/>
            <a:ext cx="4190409" cy="4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958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- Photo - No Colo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1219200" y="2667000"/>
            <a:ext cx="7315200" cy="1447800"/>
          </a:xfrm>
        </p:spPr>
        <p:txBody>
          <a:bodyPr anchor="ctr" anchorCtr="0">
            <a:normAutofit/>
          </a:bodyPr>
          <a:lstStyle>
            <a:lvl1pPr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Photo Title Style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19200" y="4343400"/>
            <a:ext cx="7416800" cy="10668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1422400" y="4114800"/>
            <a:ext cx="5588000" cy="0"/>
          </a:xfrm>
          <a:prstGeom prst="line">
            <a:avLst/>
          </a:prstGeom>
          <a:ln w="190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10494089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ADD PHOTO CREDIT HERE</a:t>
            </a:r>
            <a:endParaRPr lang="en-US" dirty="0"/>
          </a:p>
        </p:txBody>
      </p:sp>
      <p:pic>
        <p:nvPicPr>
          <p:cNvPr id="6" name="Picture 5" descr="Logo for HHS and ACF. Office of Child Support Enforcement" title="HHS/ACF Logo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401" y="5638801"/>
            <a:ext cx="5993292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607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ivider - Dark Blue">
    <p:bg>
      <p:bgPr>
        <a:solidFill>
          <a:srgbClr val="264A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0400" y="1589782"/>
            <a:ext cx="10871200" cy="523220"/>
          </a:xfrm>
        </p:spPr>
        <p:txBody>
          <a:bodyPr wrap="square" anchor="t" anchorCtr="0">
            <a:spAutoFit/>
          </a:bodyPr>
          <a:lstStyle>
            <a:lvl1pPr algn="ctr">
              <a:defRPr sz="28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Divider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96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- Photo - Dark Blu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03199" y="4181475"/>
            <a:ext cx="8724900" cy="1600200"/>
          </a:xfrm>
          <a:prstGeom prst="rect">
            <a:avLst/>
          </a:prstGeom>
          <a:solidFill>
            <a:srgbClr val="264A6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10494089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ADD PHOTO CREDIT HERE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219200" y="4181475"/>
            <a:ext cx="7315200" cy="1600200"/>
          </a:xfrm>
          <a:noFill/>
        </p:spPr>
        <p:txBody>
          <a:bodyPr anchor="ctr" anchorCtr="0">
            <a:normAutofit/>
          </a:bodyPr>
          <a:lstStyle>
            <a:lvl1pPr marL="0" algn="l">
              <a:defRPr sz="28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Photo Divider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134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over - Pho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1219200" y="1066800"/>
            <a:ext cx="9753600" cy="990600"/>
          </a:xfrm>
          <a:noFill/>
        </p:spPr>
        <p:txBody>
          <a:bodyPr anchor="b" anchorCtr="0">
            <a:normAutofit/>
          </a:bodyPr>
          <a:lstStyle>
            <a:lvl1pPr marL="0" algn="l"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Photo Divider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10494089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ADD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166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ue/Gray 1 Content"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14400" y="1600200"/>
            <a:ext cx="10058400" cy="4572000"/>
          </a:xfrm>
        </p:spPr>
        <p:txBody>
          <a:bodyPr/>
          <a:lstStyle>
            <a:lvl1pPr>
              <a:defRPr baseline="0">
                <a:solidFill>
                  <a:srgbClr val="5B616B"/>
                </a:solidFill>
              </a:defRPr>
            </a:lvl1pPr>
            <a:lvl2pPr>
              <a:defRPr>
                <a:solidFill>
                  <a:srgbClr val="5B616B"/>
                </a:solidFill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 smtClean="0"/>
              <a:t>Level 1 bullet goes here</a:t>
            </a:r>
          </a:p>
          <a:p>
            <a:pPr lvl="1"/>
            <a:r>
              <a:rPr lang="en-US" dirty="0" smtClean="0"/>
              <a:t>Level 2 bullet goes here</a:t>
            </a:r>
          </a:p>
          <a:p>
            <a:pPr lvl="2"/>
            <a:r>
              <a:rPr lang="en-US" dirty="0" smtClean="0"/>
              <a:t>Level 3 bullet goes here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505545"/>
            <a:ext cx="2844800" cy="215444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800" b="0" i="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848380"/>
            <a:ext cx="10058400" cy="523220"/>
          </a:xfrm>
        </p:spPr>
        <p:txBody>
          <a:bodyPr wrap="square" anchor="b" anchorCtr="0">
            <a:spAutoFit/>
          </a:bodyPr>
          <a:lstStyle>
            <a:lvl1pPr>
              <a:defRPr baseline="0">
                <a:solidFill>
                  <a:srgbClr val="336A90"/>
                </a:solidFill>
              </a:defRPr>
            </a:lvl1pPr>
          </a:lstStyle>
          <a:p>
            <a:r>
              <a:rPr lang="en-US" dirty="0" smtClean="0"/>
              <a:t>Title Goes Here &amp; Can Run Two Lines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165600" y="6495990"/>
            <a:ext cx="3860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rgbClr val="5B61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of Child Support Enforcement</a:t>
            </a:r>
            <a:endParaRPr lang="en-US" sz="800" dirty="0">
              <a:solidFill>
                <a:srgbClr val="5B61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097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ue/Gray 2 Content"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914400" y="1600200"/>
            <a:ext cx="4876395" cy="4724400"/>
          </a:xfrm>
        </p:spPr>
        <p:txBody>
          <a:bodyPr>
            <a:normAutofit/>
          </a:bodyPr>
          <a:lstStyle>
            <a:lvl1pPr>
              <a:defRPr sz="2000" baseline="0">
                <a:solidFill>
                  <a:srgbClr val="5B616B"/>
                </a:solidFill>
              </a:defRPr>
            </a:lvl1pPr>
            <a:lvl2pPr>
              <a:defRPr sz="1800" baseline="0">
                <a:solidFill>
                  <a:srgbClr val="5B616B"/>
                </a:solidFill>
              </a:defRPr>
            </a:lvl2pPr>
            <a:lvl3pPr>
              <a:defRPr sz="160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Level 1 bullet goes here</a:t>
            </a:r>
          </a:p>
          <a:p>
            <a:pPr lvl="1"/>
            <a:r>
              <a:rPr lang="en-US" dirty="0" smtClean="0"/>
              <a:t>Level 2 bullet goes here</a:t>
            </a:r>
          </a:p>
          <a:p>
            <a:pPr lvl="2"/>
            <a:r>
              <a:rPr lang="en-US" dirty="0" smtClean="0"/>
              <a:t>Level 3 bullet goes here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6299200" y="1600200"/>
            <a:ext cx="4673600" cy="47244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5B616B"/>
                </a:solidFill>
              </a:defRPr>
            </a:lvl1pPr>
            <a:lvl2pPr>
              <a:defRPr sz="1800">
                <a:solidFill>
                  <a:srgbClr val="5B616B"/>
                </a:solidFill>
              </a:defRPr>
            </a:lvl2pPr>
            <a:lvl3pPr>
              <a:defRPr sz="160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Level 1 bullet goes here</a:t>
            </a:r>
          </a:p>
          <a:p>
            <a:pPr lvl="1"/>
            <a:r>
              <a:rPr lang="en-US" dirty="0" smtClean="0"/>
              <a:t>Level 2 bullet goes here</a:t>
            </a:r>
          </a:p>
          <a:p>
            <a:pPr lvl="2"/>
            <a:r>
              <a:rPr lang="en-US" dirty="0" smtClean="0"/>
              <a:t>Level 3 bullet goes here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505545"/>
            <a:ext cx="2844800" cy="215444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800" b="0" i="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165600" y="6495990"/>
            <a:ext cx="3860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rgbClr val="5B61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of Child Support Enforcement</a:t>
            </a:r>
            <a:endParaRPr lang="en-US" sz="800" dirty="0">
              <a:solidFill>
                <a:srgbClr val="5B61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848380"/>
            <a:ext cx="10058400" cy="523220"/>
          </a:xfrm>
        </p:spPr>
        <p:txBody>
          <a:bodyPr wrap="square" anchor="b" anchorCtr="0">
            <a:spAutoFit/>
          </a:bodyPr>
          <a:lstStyle>
            <a:lvl1pPr>
              <a:defRPr baseline="0">
                <a:solidFill>
                  <a:srgbClr val="336A90"/>
                </a:solidFill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755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805" y="457200"/>
            <a:ext cx="10363200" cy="9144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600200"/>
            <a:ext cx="103632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2222"/>
            </a:avLst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dirty="0">
              <a:solidFill>
                <a:srgbClr val="FFFFFF"/>
              </a:solidFill>
              <a:latin typeface="Gill Sans MT"/>
              <a:cs typeface="Gill Sans MT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505545"/>
            <a:ext cx="3860800" cy="215444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800" b="0" i="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Presentation internal to OCSE ITRB members. Not to be shared outside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505545"/>
            <a:ext cx="2844800" cy="215444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800" b="0" i="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333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41" r:id="rId2"/>
    <p:sldLayoutId id="2147483743" r:id="rId3"/>
    <p:sldLayoutId id="2147483742" r:id="rId4"/>
    <p:sldLayoutId id="2147483654" r:id="rId5"/>
    <p:sldLayoutId id="2147483745" r:id="rId6"/>
    <p:sldLayoutId id="2147483746" r:id="rId7"/>
    <p:sldLayoutId id="2147483708" r:id="rId8"/>
    <p:sldLayoutId id="2147483774" r:id="rId9"/>
    <p:sldLayoutId id="2147483710" r:id="rId10"/>
    <p:sldLayoutId id="2147483748" r:id="rId11"/>
    <p:sldLayoutId id="2147483776" r:id="rId12"/>
    <p:sldLayoutId id="2147483744" r:id="rId13"/>
    <p:sldLayoutId id="2147483775" r:id="rId14"/>
    <p:sldLayoutId id="2147483778" r:id="rId15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i="0" kern="1200" baseline="0">
          <a:solidFill>
            <a:srgbClr val="336A90"/>
          </a:solidFill>
          <a:latin typeface="Arial" panose="020B0604020202020204" pitchFamily="34" charset="0"/>
          <a:ea typeface="+mj-ea"/>
          <a:cs typeface="Gill Sans MT"/>
        </a:defRPr>
      </a:lvl1pPr>
    </p:titleStyle>
    <p:bodyStyle>
      <a:lvl1pPr marL="230188" indent="-230188" algn="l" defTabSz="457200" rtl="0" eaLnBrk="1" latinLnBrk="0" hangingPunct="1">
        <a:spcBef>
          <a:spcPts val="0"/>
        </a:spcBef>
        <a:spcAft>
          <a:spcPts val="1200"/>
        </a:spcAft>
        <a:buFont typeface="Arial"/>
        <a:buChar char="•"/>
        <a:defRPr sz="2000" b="0" i="0" kern="1200" baseline="0">
          <a:solidFill>
            <a:srgbClr val="5B616B"/>
          </a:solidFill>
          <a:latin typeface="Arial" panose="020B0604020202020204" pitchFamily="34" charset="0"/>
          <a:ea typeface="+mn-ea"/>
          <a:cs typeface="Gill Sans MT"/>
        </a:defRPr>
      </a:lvl1pPr>
      <a:lvl2pPr marL="684213" indent="-230188" algn="l" defTabSz="457200" rtl="0" eaLnBrk="1" latinLnBrk="0" hangingPunct="1">
        <a:spcBef>
          <a:spcPts val="0"/>
        </a:spcBef>
        <a:spcAft>
          <a:spcPts val="1200"/>
        </a:spcAft>
        <a:buFont typeface="Arial"/>
        <a:buChar char="–"/>
        <a:defRPr sz="1800" b="0" i="0" kern="1200" baseline="0">
          <a:solidFill>
            <a:srgbClr val="5B616B"/>
          </a:solidFill>
          <a:latin typeface="Arial" panose="020B0604020202020204" pitchFamily="34" charset="0"/>
          <a:ea typeface="+mn-ea"/>
          <a:cs typeface="Gill Sans MT"/>
        </a:defRPr>
      </a:lvl2pPr>
      <a:lvl3pPr marL="914400" indent="-230188" algn="l" defTabSz="457200" rtl="0" eaLnBrk="1" latinLnBrk="0" hangingPunct="1">
        <a:spcBef>
          <a:spcPct val="20000"/>
        </a:spcBef>
        <a:buFont typeface="Arial"/>
        <a:buChar char="•"/>
        <a:defRPr sz="1800" b="0" i="0" kern="1200">
          <a:solidFill>
            <a:srgbClr val="6C6463"/>
          </a:solidFill>
          <a:latin typeface="Gill Sans MT"/>
          <a:ea typeface="+mn-ea"/>
          <a:cs typeface="Gill Sans MT"/>
        </a:defRPr>
      </a:lvl3pPr>
      <a:lvl4pPr marL="1146175" indent="-231775" algn="l" defTabSz="457200" rtl="0" eaLnBrk="1" latinLnBrk="0" hangingPunct="1">
        <a:spcBef>
          <a:spcPct val="20000"/>
        </a:spcBef>
        <a:buFont typeface="Arial"/>
        <a:buChar char="–"/>
        <a:defRPr sz="1600" b="0" i="0" kern="1200">
          <a:solidFill>
            <a:srgbClr val="6C6463"/>
          </a:solidFill>
          <a:latin typeface="Gill Sans MT"/>
          <a:ea typeface="+mn-ea"/>
          <a:cs typeface="Gill Sans MT"/>
        </a:defRPr>
      </a:lvl4pPr>
      <a:lvl5pPr marL="1255713" indent="-230188" algn="l" defTabSz="457200" rtl="0" eaLnBrk="1" latinLnBrk="0" hangingPunct="1">
        <a:spcBef>
          <a:spcPct val="20000"/>
        </a:spcBef>
        <a:buFont typeface="Arial"/>
        <a:buChar char="»"/>
        <a:defRPr sz="1400" b="0" i="0" kern="1200">
          <a:solidFill>
            <a:srgbClr val="6C6463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19300" y="2873514"/>
            <a:ext cx="8153400" cy="707886"/>
          </a:xfrm>
        </p:spPr>
        <p:txBody>
          <a:bodyPr/>
          <a:lstStyle/>
          <a:p>
            <a:r>
              <a:rPr lang="en-US" sz="4000" b="1" dirty="0"/>
              <a:t>State of State Systems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2246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8083826" y="347870"/>
            <a:ext cx="2216427" cy="5943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67499"/>
            <a:ext cx="7772400" cy="914400"/>
          </a:xfrm>
        </p:spPr>
        <p:txBody>
          <a:bodyPr/>
          <a:lstStyle/>
          <a:p>
            <a:r>
              <a:rPr lang="en-US" dirty="0" smtClean="0"/>
              <a:t>Need </a:t>
            </a:r>
            <a:r>
              <a:rPr lang="en-US" dirty="0"/>
              <a:t>for Modernization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1" y="1600200"/>
            <a:ext cx="5718560" cy="4114800"/>
          </a:xfrm>
        </p:spPr>
        <p:txBody>
          <a:bodyPr>
            <a:normAutofit/>
          </a:bodyPr>
          <a:lstStyle/>
          <a:p>
            <a:r>
              <a:rPr lang="en-US" sz="2400" dirty="0"/>
              <a:t>Easier to meet federal guidance and requirements</a:t>
            </a:r>
            <a:endParaRPr lang="en-US" sz="2400" dirty="0"/>
          </a:p>
          <a:p>
            <a:r>
              <a:rPr lang="en-US" sz="2400" dirty="0"/>
              <a:t>Desire to move off main frame</a:t>
            </a:r>
            <a:endParaRPr lang="en-US" sz="2400" dirty="0"/>
          </a:p>
          <a:p>
            <a:r>
              <a:rPr lang="en-US" sz="2400" dirty="0"/>
              <a:t>Improve </a:t>
            </a:r>
            <a:r>
              <a:rPr lang="en-US" sz="2400" dirty="0"/>
              <a:t>time to market</a:t>
            </a:r>
            <a:endParaRPr lang="en-US" sz="2400" dirty="0"/>
          </a:p>
          <a:p>
            <a:r>
              <a:rPr lang="en-US" sz="2400" dirty="0"/>
              <a:t>Easy interaction </a:t>
            </a:r>
            <a:r>
              <a:rPr lang="en-US" sz="2400" dirty="0"/>
              <a:t>with </a:t>
            </a:r>
            <a:r>
              <a:rPr lang="en-US" sz="2400" dirty="0"/>
              <a:t>other systems and applications</a:t>
            </a:r>
          </a:p>
          <a:p>
            <a:r>
              <a:rPr lang="en-US" sz="2400" dirty="0"/>
              <a:t>Scalable infrastructure</a:t>
            </a:r>
          </a:p>
          <a:p>
            <a:r>
              <a:rPr lang="en-US" sz="2400" dirty="0"/>
              <a:t>Potential </a:t>
            </a:r>
            <a:r>
              <a:rPr lang="en-US" sz="2400" dirty="0"/>
              <a:t>cost savings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806D4-CF1C-459A-8E58-AE47873CF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747-9BD0-4825-A40C-DB27DF07FB22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9290" y="384251"/>
            <a:ext cx="1905498" cy="19792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8741" y="2315128"/>
            <a:ext cx="1910803" cy="20014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3306" y="4308132"/>
            <a:ext cx="1905498" cy="19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420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70539" y="1312532"/>
            <a:ext cx="7199982" cy="5236143"/>
          </a:xfrm>
        </p:spPr>
        <p:txBody>
          <a:bodyPr>
            <a:normAutofit/>
          </a:bodyPr>
          <a:lstStyle/>
          <a:p>
            <a:pPr marL="0" lvl="2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>
                <a:solidFill>
                  <a:srgbClr val="5B616B"/>
                </a:solidFill>
                <a:latin typeface="Arial" panose="020B0604020202020204" pitchFamily="34" charset="0"/>
              </a:rPr>
              <a:t>Current </a:t>
            </a:r>
            <a:r>
              <a:rPr lang="en-US" sz="2800" dirty="0">
                <a:solidFill>
                  <a:srgbClr val="5B616B"/>
                </a:solidFill>
                <a:latin typeface="Arial" panose="020B0604020202020204" pitchFamily="34" charset="0"/>
              </a:rPr>
              <a:t>feasibility study </a:t>
            </a:r>
            <a:r>
              <a:rPr lang="en-US" sz="2800" dirty="0">
                <a:solidFill>
                  <a:srgbClr val="5B616B"/>
                </a:solidFill>
                <a:latin typeface="Arial" panose="020B0604020202020204" pitchFamily="34" charset="0"/>
              </a:rPr>
              <a:t>o</a:t>
            </a:r>
            <a:r>
              <a:rPr lang="en-US" sz="2800" dirty="0">
                <a:solidFill>
                  <a:srgbClr val="5B616B"/>
                </a:solidFill>
                <a:latin typeface="Arial" panose="020B0604020202020204" pitchFamily="34" charset="0"/>
              </a:rPr>
              <a:t>ptions:</a:t>
            </a:r>
          </a:p>
          <a:p>
            <a:pPr marL="461963" lvl="3">
              <a:spcBef>
                <a:spcPts val="0"/>
              </a:spcBef>
              <a:spcAft>
                <a:spcPts val="1200"/>
              </a:spcAft>
            </a:pPr>
            <a:r>
              <a:rPr lang="en-US" sz="2200" dirty="0">
                <a:solidFill>
                  <a:srgbClr val="5B616B"/>
                </a:solidFill>
                <a:latin typeface="Arial" panose="020B0604020202020204" pitchFamily="34" charset="0"/>
              </a:rPr>
              <a:t>Enhance existing system</a:t>
            </a:r>
          </a:p>
          <a:p>
            <a:pPr marL="461963" lvl="3">
              <a:spcBef>
                <a:spcPts val="0"/>
              </a:spcBef>
              <a:spcAft>
                <a:spcPts val="1200"/>
              </a:spcAft>
            </a:pPr>
            <a:r>
              <a:rPr lang="en-US" sz="2200" dirty="0">
                <a:solidFill>
                  <a:srgbClr val="5B616B"/>
                </a:solidFill>
                <a:latin typeface="Arial" panose="020B0604020202020204" pitchFamily="34" charset="0"/>
              </a:rPr>
              <a:t>Transfer </a:t>
            </a:r>
            <a:r>
              <a:rPr lang="en-US" sz="2200" dirty="0">
                <a:solidFill>
                  <a:srgbClr val="5B616B"/>
                </a:solidFill>
                <a:latin typeface="Arial" panose="020B0604020202020204" pitchFamily="34" charset="0"/>
              </a:rPr>
              <a:t>system from another </a:t>
            </a:r>
            <a:r>
              <a:rPr lang="en-US" sz="2200" dirty="0">
                <a:solidFill>
                  <a:srgbClr val="5B616B"/>
                </a:solidFill>
                <a:latin typeface="Arial" panose="020B0604020202020204" pitchFamily="34" charset="0"/>
              </a:rPr>
              <a:t>state</a:t>
            </a:r>
          </a:p>
          <a:p>
            <a:pPr marL="461963" lvl="3">
              <a:spcBef>
                <a:spcPts val="0"/>
              </a:spcBef>
              <a:spcAft>
                <a:spcPts val="1200"/>
              </a:spcAft>
            </a:pPr>
            <a:r>
              <a:rPr lang="en-US" sz="2200" dirty="0">
                <a:solidFill>
                  <a:srgbClr val="5B616B"/>
                </a:solidFill>
                <a:latin typeface="Arial" panose="020B0604020202020204" pitchFamily="34" charset="0"/>
              </a:rPr>
              <a:t>Commercial Off the Shelf (COTS)</a:t>
            </a:r>
          </a:p>
          <a:p>
            <a:pPr marL="461963" lvl="3">
              <a:spcBef>
                <a:spcPts val="0"/>
              </a:spcBef>
              <a:spcAft>
                <a:spcPts val="1200"/>
              </a:spcAft>
            </a:pPr>
            <a:r>
              <a:rPr lang="en-US" sz="2200" dirty="0">
                <a:solidFill>
                  <a:srgbClr val="5B616B"/>
                </a:solidFill>
                <a:latin typeface="Arial" panose="020B0604020202020204" pitchFamily="34" charset="0"/>
              </a:rPr>
              <a:t>Hybrid system </a:t>
            </a:r>
          </a:p>
          <a:p>
            <a:pPr marL="571501" lvl="4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solidFill>
                  <a:srgbClr val="5B616B"/>
                </a:solidFill>
                <a:latin typeface="Arial" panose="020B0604020202020204" pitchFamily="34" charset="0"/>
              </a:rPr>
              <a:t>C</a:t>
            </a:r>
            <a:r>
              <a:rPr lang="en-US" sz="2000" dirty="0">
                <a:solidFill>
                  <a:srgbClr val="5B616B"/>
                </a:solidFill>
                <a:latin typeface="Arial" panose="020B0604020202020204" pitchFamily="34" charset="0"/>
              </a:rPr>
              <a:t>ombination </a:t>
            </a:r>
            <a:r>
              <a:rPr lang="en-US" sz="2000" dirty="0">
                <a:solidFill>
                  <a:srgbClr val="5B616B"/>
                </a:solidFill>
                <a:latin typeface="Arial" panose="020B0604020202020204" pitchFamily="34" charset="0"/>
              </a:rPr>
              <a:t>of COTS </a:t>
            </a:r>
            <a:r>
              <a:rPr lang="en-US" sz="2000" dirty="0">
                <a:solidFill>
                  <a:srgbClr val="5B616B"/>
                </a:solidFill>
                <a:latin typeface="Arial" panose="020B0604020202020204" pitchFamily="34" charset="0"/>
              </a:rPr>
              <a:t>and transfer system(s) </a:t>
            </a:r>
          </a:p>
          <a:p>
            <a:pPr marL="571501" lvl="4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solidFill>
                  <a:srgbClr val="5B616B"/>
                </a:solidFill>
                <a:latin typeface="Arial" panose="020B0604020202020204" pitchFamily="34" charset="0"/>
              </a:rPr>
              <a:t>C</a:t>
            </a:r>
            <a:r>
              <a:rPr lang="en-US" sz="2000" dirty="0">
                <a:solidFill>
                  <a:srgbClr val="5B616B"/>
                </a:solidFill>
                <a:latin typeface="Arial" panose="020B0604020202020204" pitchFamily="34" charset="0"/>
              </a:rPr>
              <a:t>ombination </a:t>
            </a:r>
            <a:r>
              <a:rPr lang="en-US" sz="2000" dirty="0">
                <a:solidFill>
                  <a:srgbClr val="5B616B"/>
                </a:solidFill>
                <a:latin typeface="Arial" panose="020B0604020202020204" pitchFamily="34" charset="0"/>
              </a:rPr>
              <a:t>of different state </a:t>
            </a:r>
            <a:r>
              <a:rPr lang="en-US" sz="2000" dirty="0">
                <a:solidFill>
                  <a:srgbClr val="5B616B"/>
                </a:solidFill>
                <a:latin typeface="Arial" panose="020B0604020202020204" pitchFamily="34" charset="0"/>
              </a:rPr>
              <a:t>systems</a:t>
            </a:r>
          </a:p>
          <a:p>
            <a:pPr marL="461963" lvl="3">
              <a:spcBef>
                <a:spcPts val="0"/>
              </a:spcBef>
              <a:spcAft>
                <a:spcPts val="1200"/>
              </a:spcAft>
            </a:pPr>
            <a:r>
              <a:rPr lang="en-US" sz="2200" dirty="0">
                <a:solidFill>
                  <a:srgbClr val="5B616B"/>
                </a:solidFill>
                <a:latin typeface="Arial" panose="020B0604020202020204" pitchFamily="34" charset="0"/>
              </a:rPr>
              <a:t>Custom build from scratch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98065" y="405999"/>
            <a:ext cx="8178197" cy="624704"/>
          </a:xfrm>
        </p:spPr>
        <p:txBody>
          <a:bodyPr>
            <a:noAutofit/>
          </a:bodyPr>
          <a:lstStyle/>
          <a:p>
            <a:r>
              <a:rPr lang="en-US" dirty="0" smtClean="0"/>
              <a:t>State Systems </a:t>
            </a:r>
            <a:r>
              <a:rPr lang="en-US" dirty="0"/>
              <a:t>Legacy </a:t>
            </a:r>
            <a:r>
              <a:rPr lang="en-US" dirty="0" smtClean="0"/>
              <a:t>Modernization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3860-5570-4BBB-A4C1-79C1B70489AF}" type="slidenum">
              <a:rPr lang="en-US" smtClean="0"/>
              <a:t>3</a:t>
            </a:fld>
            <a:endParaRPr lang="en-US" dirty="0"/>
          </a:p>
        </p:txBody>
      </p:sp>
      <p:pic>
        <p:nvPicPr>
          <p:cNvPr id="9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5738" y="1967378"/>
            <a:ext cx="1914861" cy="1514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6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70539" y="1295280"/>
            <a:ext cx="7812154" cy="4152452"/>
          </a:xfrm>
        </p:spPr>
        <p:txBody>
          <a:bodyPr>
            <a:normAutofit/>
          </a:bodyPr>
          <a:lstStyle/>
          <a:p>
            <a:pPr marL="0" lvl="2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>
                <a:solidFill>
                  <a:srgbClr val="5B616B"/>
                </a:solidFill>
                <a:latin typeface="Arial" panose="020B0604020202020204" pitchFamily="34" charset="0"/>
              </a:rPr>
              <a:t>Other </a:t>
            </a:r>
            <a:r>
              <a:rPr lang="en-US" sz="2800" dirty="0">
                <a:solidFill>
                  <a:srgbClr val="5B616B"/>
                </a:solidFill>
                <a:latin typeface="Arial" panose="020B0604020202020204" pitchFamily="34" charset="0"/>
              </a:rPr>
              <a:t>options</a:t>
            </a:r>
            <a:r>
              <a:rPr lang="en-US" sz="2800" dirty="0">
                <a:solidFill>
                  <a:srgbClr val="5B616B"/>
                </a:solidFill>
                <a:latin typeface="Arial" panose="020B0604020202020204" pitchFamily="34" charset="0"/>
              </a:rPr>
              <a:t>: </a:t>
            </a:r>
          </a:p>
          <a:p>
            <a:pPr marL="461963" lvl="3">
              <a:spcBef>
                <a:spcPts val="0"/>
              </a:spcBef>
              <a:spcAft>
                <a:spcPts val="1200"/>
              </a:spcAft>
            </a:pPr>
            <a:r>
              <a:rPr lang="en-US" sz="2200" dirty="0">
                <a:solidFill>
                  <a:srgbClr val="5B616B"/>
                </a:solidFill>
                <a:latin typeface="Arial" panose="020B0604020202020204" pitchFamily="34" charset="0"/>
              </a:rPr>
              <a:t>Replatforming</a:t>
            </a:r>
          </a:p>
          <a:p>
            <a:pPr marL="461963" lvl="3">
              <a:spcBef>
                <a:spcPts val="0"/>
              </a:spcBef>
              <a:spcAft>
                <a:spcPts val="1200"/>
              </a:spcAft>
            </a:pPr>
            <a:r>
              <a:rPr lang="en-US" sz="2200" dirty="0">
                <a:solidFill>
                  <a:srgbClr val="5B616B"/>
                </a:solidFill>
                <a:latin typeface="Arial" panose="020B0604020202020204" pitchFamily="34" charset="0"/>
              </a:rPr>
              <a:t>Replatforming and </a:t>
            </a:r>
            <a:r>
              <a:rPr lang="en-US" sz="2200" dirty="0">
                <a:solidFill>
                  <a:srgbClr val="5B616B"/>
                </a:solidFill>
                <a:latin typeface="Arial" panose="020B0604020202020204" pitchFamily="34" charset="0"/>
              </a:rPr>
              <a:t>refactoring</a:t>
            </a:r>
            <a:endParaRPr lang="en-US" sz="2200" dirty="0">
              <a:solidFill>
                <a:srgbClr val="5B616B"/>
              </a:solidFill>
              <a:latin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98065" y="405999"/>
            <a:ext cx="8178197" cy="624704"/>
          </a:xfrm>
        </p:spPr>
        <p:txBody>
          <a:bodyPr>
            <a:noAutofit/>
          </a:bodyPr>
          <a:lstStyle/>
          <a:p>
            <a:r>
              <a:rPr lang="en-US" dirty="0" smtClean="0"/>
              <a:t>State Systems </a:t>
            </a:r>
            <a:r>
              <a:rPr lang="en-US" dirty="0"/>
              <a:t>Legacy </a:t>
            </a:r>
            <a:r>
              <a:rPr lang="en-US" dirty="0" smtClean="0"/>
              <a:t>Modernization (cont’d)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3860-5570-4BBB-A4C1-79C1B70489A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63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7179503"/>
              </p:ext>
            </p:extLst>
          </p:nvPr>
        </p:nvGraphicFramePr>
        <p:xfrm>
          <a:off x="2012915" y="1090279"/>
          <a:ext cx="8166778" cy="5244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5307">
                  <a:extLst>
                    <a:ext uri="{9D8B030D-6E8A-4147-A177-3AD203B41FA5}">
                      <a16:colId xmlns:a16="http://schemas.microsoft.com/office/drawing/2014/main" val="2502216992"/>
                    </a:ext>
                  </a:extLst>
                </a:gridCol>
                <a:gridCol w="2221278">
                  <a:extLst>
                    <a:ext uri="{9D8B030D-6E8A-4147-A177-3AD203B41FA5}">
                      <a16:colId xmlns:a16="http://schemas.microsoft.com/office/drawing/2014/main" val="1287177021"/>
                    </a:ext>
                  </a:extLst>
                </a:gridCol>
                <a:gridCol w="4250193">
                  <a:extLst>
                    <a:ext uri="{9D8B030D-6E8A-4147-A177-3AD203B41FA5}">
                      <a16:colId xmlns:a16="http://schemas.microsoft.com/office/drawing/2014/main" val="4060754429"/>
                    </a:ext>
                  </a:extLst>
                </a:gridCol>
              </a:tblGrid>
              <a:tr h="483375">
                <a:tc>
                  <a:txBody>
                    <a:bodyPr/>
                    <a:lstStyle/>
                    <a:p>
                      <a:r>
                        <a:rPr lang="en-US" sz="1800" b="0" i="0" u="none" strike="noStrike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1" i="0" u="none" strike="noStrike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State</a:t>
                      </a:r>
                      <a:endParaRPr lang="en-US" sz="1800" b="0" i="0" u="none" strike="noStrike" baseline="0" dirty="0" smtClean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Certified Year </a:t>
                      </a:r>
                      <a:endParaRPr lang="en-US" sz="1800" b="0" i="0" u="none" strike="noStrike" baseline="0" dirty="0" smtClean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	</a:t>
                      </a:r>
                      <a:r>
                        <a:rPr lang="en-US" sz="1800" b="1" i="0" u="none" strike="noStrike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Comments 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672643"/>
                  </a:ext>
                </a:extLst>
              </a:tr>
              <a:tr h="400855">
                <a:tc>
                  <a:txBody>
                    <a:bodyPr/>
                    <a:lstStyle/>
                    <a:p>
                      <a:r>
                        <a:rPr lang="en-US" dirty="0" smtClean="0"/>
                        <a:t>Arkansas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Replatforming Nov.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2017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200840"/>
                  </a:ext>
                </a:extLst>
              </a:tr>
              <a:tr h="400855">
                <a:tc>
                  <a:txBody>
                    <a:bodyPr/>
                    <a:lstStyle/>
                    <a:p>
                      <a:r>
                        <a:rPr lang="en-US" dirty="0" smtClean="0"/>
                        <a:t>California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Built from scratch (custom)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7399885"/>
                  </a:ext>
                </a:extLst>
              </a:tr>
              <a:tr h="400855">
                <a:tc>
                  <a:txBody>
                    <a:bodyPr/>
                    <a:lstStyle/>
                    <a:p>
                      <a:r>
                        <a:rPr lang="en-US" dirty="0" smtClean="0"/>
                        <a:t>Delaware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Transferred NJ system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4979997"/>
                  </a:ext>
                </a:extLst>
              </a:tr>
              <a:tr h="400855">
                <a:tc>
                  <a:txBody>
                    <a:bodyPr/>
                    <a:lstStyle/>
                    <a:p>
                      <a:r>
                        <a:rPr lang="en-US" dirty="0" smtClean="0"/>
                        <a:t>Florida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COTS (SAP)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3499658"/>
                  </a:ext>
                </a:extLst>
              </a:tr>
              <a:tr h="400855">
                <a:tc>
                  <a:txBody>
                    <a:bodyPr/>
                    <a:lstStyle/>
                    <a:p>
                      <a:r>
                        <a:rPr lang="en-US" dirty="0" smtClean="0"/>
                        <a:t>Idaho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Completed replatforming (Dec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2017); Oracle/Java platform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435302"/>
                  </a:ext>
                </a:extLst>
              </a:tr>
              <a:tr h="40069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Massachusetts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Pending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Operational as of Jan. 2018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838208"/>
                  </a:ext>
                </a:extLst>
              </a:tr>
              <a:tr h="40069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New Hampshire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Phase 1 </a:t>
                      </a:r>
                      <a:r>
                        <a:rPr lang="en-US" sz="1800" dirty="0" smtClean="0"/>
                        <a:t>Cert.</a:t>
                      </a:r>
                      <a:r>
                        <a:rPr lang="en-US" sz="1800" baseline="0" dirty="0" smtClean="0"/>
                        <a:t> 2016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Built from scratch (custom)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Phase 2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Cert.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pending - anticipated Spring 2019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800941"/>
                  </a:ext>
                </a:extLst>
              </a:tr>
              <a:tr h="400694">
                <a:tc>
                  <a:txBody>
                    <a:bodyPr/>
                    <a:lstStyle/>
                    <a:p>
                      <a:r>
                        <a:rPr lang="en-US" dirty="0" smtClean="0"/>
                        <a:t>New Jersey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Hybrid  MI, MA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&amp; AR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1129042"/>
                  </a:ext>
                </a:extLst>
              </a:tr>
              <a:tr h="400694">
                <a:tc>
                  <a:txBody>
                    <a:bodyPr/>
                    <a:lstStyle/>
                    <a:p>
                      <a:r>
                        <a:rPr lang="en-US" dirty="0" smtClean="0"/>
                        <a:t>New York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Incremental modernization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276300"/>
                  </a:ext>
                </a:extLst>
              </a:tr>
              <a:tr h="400694">
                <a:tc>
                  <a:txBody>
                    <a:bodyPr/>
                    <a:lstStyle/>
                    <a:p>
                      <a:r>
                        <a:rPr lang="en-US" dirty="0" smtClean="0"/>
                        <a:t>South</a:t>
                      </a:r>
                      <a:r>
                        <a:rPr lang="en-US" baseline="0" dirty="0" smtClean="0"/>
                        <a:t> Carolina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Pending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Transferred DE system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384878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3860-5570-4BBB-A4C1-79C1B70489AF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091670" y="379402"/>
            <a:ext cx="7772400" cy="586301"/>
          </a:xfrm>
        </p:spPr>
        <p:txBody>
          <a:bodyPr>
            <a:normAutofit/>
          </a:bodyPr>
          <a:lstStyle/>
          <a:p>
            <a:r>
              <a:rPr lang="en-US" dirty="0" smtClean="0"/>
              <a:t>States Modernized in Past Few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720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3860-5570-4BBB-A4C1-79C1B70489AF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09800" y="323106"/>
            <a:ext cx="7772400" cy="629322"/>
          </a:xfrm>
        </p:spPr>
        <p:txBody>
          <a:bodyPr>
            <a:noAutofit/>
          </a:bodyPr>
          <a:lstStyle/>
          <a:p>
            <a:r>
              <a:rPr lang="en-US" dirty="0"/>
              <a:t>States Currently </a:t>
            </a:r>
            <a:r>
              <a:rPr lang="en-US" dirty="0" smtClean="0"/>
              <a:t>Modernizing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0790894"/>
              </p:ext>
            </p:extLst>
          </p:nvPr>
        </p:nvGraphicFramePr>
        <p:xfrm>
          <a:off x="2209800" y="1517646"/>
          <a:ext cx="7772400" cy="3040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4275">
                  <a:extLst>
                    <a:ext uri="{9D8B030D-6E8A-4147-A177-3AD203B41FA5}">
                      <a16:colId xmlns:a16="http://schemas.microsoft.com/office/drawing/2014/main" val="16505226"/>
                    </a:ext>
                  </a:extLst>
                </a:gridCol>
                <a:gridCol w="4188125">
                  <a:extLst>
                    <a:ext uri="{9D8B030D-6E8A-4147-A177-3AD203B41FA5}">
                      <a16:colId xmlns:a16="http://schemas.microsoft.com/office/drawing/2014/main" val="2057959058"/>
                    </a:ext>
                  </a:extLst>
                </a:gridCol>
              </a:tblGrid>
              <a:tr h="404631">
                <a:tc>
                  <a:txBody>
                    <a:bodyPr/>
                    <a:lstStyle/>
                    <a:p>
                      <a:r>
                        <a:rPr lang="en-US" dirty="0" smtClean="0"/>
                        <a:t>States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123181"/>
                  </a:ext>
                </a:extLst>
              </a:tr>
              <a:tr h="39908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Alaska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Replatform in</a:t>
                      </a:r>
                      <a:r>
                        <a:rPr lang="en-US" sz="1800" baseline="0" dirty="0" smtClean="0"/>
                        <a:t> p</a:t>
                      </a:r>
                      <a:r>
                        <a:rPr lang="en-US" sz="1800" dirty="0" smtClean="0"/>
                        <a:t>rogress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963255"/>
                  </a:ext>
                </a:extLst>
              </a:tr>
              <a:tr h="399088">
                <a:tc>
                  <a:txBody>
                    <a:bodyPr/>
                    <a:lstStyle/>
                    <a:p>
                      <a:r>
                        <a:rPr lang="en-US" dirty="0" smtClean="0"/>
                        <a:t>Colorado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Completed replatforming</a:t>
                      </a:r>
                      <a:r>
                        <a:rPr lang="en-US" baseline="0" dirty="0" smtClean="0"/>
                        <a:t> (Nov 2013)</a:t>
                      </a:r>
                      <a:endParaRPr lang="en-US" dirty="0" smtClean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Refactoring in progress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38399"/>
                  </a:ext>
                </a:extLst>
              </a:tr>
              <a:tr h="399088">
                <a:tc>
                  <a:txBody>
                    <a:bodyPr/>
                    <a:lstStyle/>
                    <a:p>
                      <a:r>
                        <a:rPr lang="en-US" dirty="0" smtClean="0"/>
                        <a:t>Ohio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In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acquisition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r</a:t>
                      </a:r>
                      <a:r>
                        <a:rPr lang="en-US" dirty="0" smtClean="0"/>
                        <a:t>eplatforming</a:t>
                      </a:r>
                      <a:endParaRPr lang="en-US" sz="1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2233202"/>
                  </a:ext>
                </a:extLst>
              </a:tr>
              <a:tr h="399088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Rhode Island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Elected replatforming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923354"/>
                  </a:ext>
                </a:extLst>
              </a:tr>
              <a:tr h="39908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Tennessee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Replatform in</a:t>
                      </a:r>
                      <a:r>
                        <a:rPr lang="en-US" sz="1800" baseline="0" dirty="0" smtClean="0"/>
                        <a:t> p</a:t>
                      </a:r>
                      <a:r>
                        <a:rPr lang="en-US" sz="1800" dirty="0" smtClean="0"/>
                        <a:t>rogress</a:t>
                      </a:r>
                      <a:endParaRPr lang="en-US" sz="18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029919"/>
                  </a:ext>
                </a:extLst>
              </a:tr>
              <a:tr h="39908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Utah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In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acquisition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r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eplatforming</a:t>
                      </a: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54431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388646" y="1034982"/>
            <a:ext cx="7414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Replatforming / Refactoring (</a:t>
            </a:r>
            <a:r>
              <a:rPr lang="en-US" sz="2000" i="1" dirty="0"/>
              <a:t>Eliminates Re-Certification </a:t>
            </a:r>
            <a:r>
              <a:rPr lang="en-US" sz="2000" i="1" dirty="0"/>
              <a:t>Requirement</a:t>
            </a:r>
            <a:r>
              <a:rPr lang="en-US" sz="2000" dirty="0"/>
              <a:t>) 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242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3860-5570-4BBB-A4C1-79C1B70489AF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09800" y="353681"/>
            <a:ext cx="7772400" cy="595223"/>
          </a:xfrm>
        </p:spPr>
        <p:txBody>
          <a:bodyPr>
            <a:noAutofit/>
          </a:bodyPr>
          <a:lstStyle/>
          <a:p>
            <a:r>
              <a:rPr lang="en-US" dirty="0" smtClean="0"/>
              <a:t>States Currently Modernizing (cont’d)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5368724"/>
              </p:ext>
            </p:extLst>
          </p:nvPr>
        </p:nvGraphicFramePr>
        <p:xfrm>
          <a:off x="2209801" y="1629301"/>
          <a:ext cx="8063345" cy="4006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0558">
                  <a:extLst>
                    <a:ext uri="{9D8B030D-6E8A-4147-A177-3AD203B41FA5}">
                      <a16:colId xmlns:a16="http://schemas.microsoft.com/office/drawing/2014/main" val="3863697608"/>
                    </a:ext>
                  </a:extLst>
                </a:gridCol>
                <a:gridCol w="5372787">
                  <a:extLst>
                    <a:ext uri="{9D8B030D-6E8A-4147-A177-3AD203B41FA5}">
                      <a16:colId xmlns:a16="http://schemas.microsoft.com/office/drawing/2014/main" val="103763449"/>
                    </a:ext>
                  </a:extLst>
                </a:gridCol>
              </a:tblGrid>
              <a:tr h="473182">
                <a:tc>
                  <a:txBody>
                    <a:bodyPr/>
                    <a:lstStyle/>
                    <a:p>
                      <a:r>
                        <a:rPr lang="en-US" dirty="0" smtClean="0"/>
                        <a:t>States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902488"/>
                  </a:ext>
                </a:extLst>
              </a:tr>
              <a:tr h="44282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Arizona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Transferring DE system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449419"/>
                  </a:ext>
                </a:extLst>
              </a:tr>
              <a:tr h="44282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Connecticut*</a:t>
                      </a:r>
                      <a:endParaRPr lang="en-US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Selected components and solutions from DE &amp; MA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22400"/>
                  </a:ext>
                </a:extLst>
              </a:tr>
              <a:tr h="4428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District of Columbia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Incremental modernization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887929"/>
                  </a:ext>
                </a:extLst>
              </a:tr>
              <a:tr h="44282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Hawaii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Feasibility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Study in progress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724074"/>
                  </a:ext>
                </a:extLst>
              </a:tr>
              <a:tr h="442828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Illinois*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Transferring FL system</a:t>
                      </a:r>
                      <a:endParaRPr lang="en-US" sz="16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39732"/>
                  </a:ext>
                </a:extLst>
              </a:tr>
              <a:tr h="4428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Indiana*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Considering MD approach</a:t>
                      </a:r>
                      <a:endParaRPr lang="en-US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837389"/>
                  </a:ext>
                </a:extLst>
              </a:tr>
              <a:tr h="44282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Kansas*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Transferring DE system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156648"/>
                  </a:ext>
                </a:extLst>
              </a:tr>
              <a:tr h="43374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Oklahoma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Considering Hybrid of MA &amp; GA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53574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388646" y="957154"/>
            <a:ext cx="7414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Custom </a:t>
            </a:r>
            <a:r>
              <a:rPr lang="en-US" sz="2000" dirty="0"/>
              <a:t>/ </a:t>
            </a:r>
            <a:r>
              <a:rPr lang="en-US" sz="2000" dirty="0"/>
              <a:t>Hybrid / Transfer System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904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3860-5570-4BBB-A4C1-79C1B70489AF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09800" y="353681"/>
            <a:ext cx="7772400" cy="595223"/>
          </a:xfrm>
        </p:spPr>
        <p:txBody>
          <a:bodyPr>
            <a:noAutofit/>
          </a:bodyPr>
          <a:lstStyle/>
          <a:p>
            <a:r>
              <a:rPr lang="en-US" dirty="0" smtClean="0"/>
              <a:t>States Currently Modernizing (cont’d)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4270933"/>
              </p:ext>
            </p:extLst>
          </p:nvPr>
        </p:nvGraphicFramePr>
        <p:xfrm>
          <a:off x="2209801" y="1629299"/>
          <a:ext cx="8063345" cy="2754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0558">
                  <a:extLst>
                    <a:ext uri="{9D8B030D-6E8A-4147-A177-3AD203B41FA5}">
                      <a16:colId xmlns:a16="http://schemas.microsoft.com/office/drawing/2014/main" val="3863697608"/>
                    </a:ext>
                  </a:extLst>
                </a:gridCol>
                <a:gridCol w="5372787">
                  <a:extLst>
                    <a:ext uri="{9D8B030D-6E8A-4147-A177-3AD203B41FA5}">
                      <a16:colId xmlns:a16="http://schemas.microsoft.com/office/drawing/2014/main" val="103763449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r>
                        <a:rPr lang="en-US" dirty="0" smtClean="0"/>
                        <a:t>States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902488"/>
                  </a:ext>
                </a:extLst>
              </a:tr>
              <a:tr h="42529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Oregon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Rollout in progress; transferred CA; (MI &amp; NJ Reporting)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740775"/>
                  </a:ext>
                </a:extLst>
              </a:tr>
              <a:tr h="36041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Maryland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(Enterprise System)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uild from scratch (custom)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853334"/>
                  </a:ext>
                </a:extLst>
              </a:tr>
              <a:tr h="36041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Nevada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Started development in May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2018;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transferring CA system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3073265"/>
                  </a:ext>
                </a:extLst>
              </a:tr>
              <a:tr h="36041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New Mexico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Feasibility Study in progress</a:t>
                      </a:r>
                      <a:endParaRPr lang="en-US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5248833"/>
                  </a:ext>
                </a:extLst>
              </a:tr>
              <a:tr h="43775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Texas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Ongoing development/testing;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uild from scratch (custom)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8267849"/>
                  </a:ext>
                </a:extLst>
              </a:tr>
              <a:tr h="41733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West Virginia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(Enterprise System)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uild from scratch (custom)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500389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388646" y="957154"/>
            <a:ext cx="7414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Custom </a:t>
            </a:r>
            <a:r>
              <a:rPr lang="en-US" sz="2000" dirty="0"/>
              <a:t>/ </a:t>
            </a:r>
            <a:r>
              <a:rPr lang="en-US" sz="2000" dirty="0"/>
              <a:t>Hybrid / Transfer System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858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09800" y="1158252"/>
            <a:ext cx="6456872" cy="474221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200" dirty="0"/>
              <a:t>Use modern technologies including replatforming and cloud computing</a:t>
            </a:r>
          </a:p>
          <a:p>
            <a:pPr>
              <a:lnSpc>
                <a:spcPct val="150000"/>
              </a:lnSpc>
            </a:pPr>
            <a:r>
              <a:rPr lang="en-US" sz="2200" dirty="0"/>
              <a:t>Promote knowledge transfer </a:t>
            </a:r>
            <a:r>
              <a:rPr lang="en-US" sz="2200" dirty="0"/>
              <a:t>among states 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>(project management, system development, vendor and acquisition management, etc.)</a:t>
            </a:r>
          </a:p>
          <a:p>
            <a:pPr>
              <a:lnSpc>
                <a:spcPct val="150000"/>
              </a:lnSpc>
            </a:pPr>
            <a:r>
              <a:rPr lang="en-US" sz="2200" dirty="0"/>
              <a:t>Reduce </a:t>
            </a:r>
            <a:r>
              <a:rPr lang="en-US" sz="2200" dirty="0"/>
              <a:t>costs to state and federal governments</a:t>
            </a:r>
          </a:p>
          <a:p>
            <a:pPr>
              <a:lnSpc>
                <a:spcPct val="150000"/>
              </a:lnSpc>
            </a:pPr>
            <a:r>
              <a:rPr lang="en-US" sz="2200" dirty="0"/>
              <a:t>Share data with other human services programs</a:t>
            </a:r>
          </a:p>
          <a:p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D3860-5570-4BBB-A4C1-79C1B70489AF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09800" y="424372"/>
            <a:ext cx="7772400" cy="527989"/>
          </a:xfrm>
        </p:spPr>
        <p:txBody>
          <a:bodyPr/>
          <a:lstStyle/>
          <a:p>
            <a:r>
              <a:rPr lang="en-US" dirty="0" smtClean="0"/>
              <a:t>Goals for Future Child Support Systems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3418" y="1257912"/>
            <a:ext cx="1551853" cy="1050734"/>
          </a:xfrm>
          <a:prstGeom prst="rect">
            <a:avLst/>
          </a:prstGeom>
        </p:spPr>
      </p:pic>
      <p:sp>
        <p:nvSpPr>
          <p:cNvPr id="7" name="Down Arrow 6"/>
          <p:cNvSpPr/>
          <p:nvPr/>
        </p:nvSpPr>
        <p:spPr>
          <a:xfrm>
            <a:off x="9345469" y="2581369"/>
            <a:ext cx="365098" cy="746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3417" y="3514070"/>
            <a:ext cx="1551854" cy="1101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11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SE PPT Template">
  <a:themeElements>
    <a:clrScheme name="Blue Hyperlinks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336A90"/>
      </a:hlink>
      <a:folHlink>
        <a:srgbClr val="336A9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600" dirty="0" smtClean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CSE PPT Template" id="{C19C9F85-57C3-4478-86F6-5F97488C0516}" vid="{8CD5F791-8F98-4ADD-900C-FB143B09090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399</Words>
  <Application>Microsoft Office PowerPoint</Application>
  <PresentationFormat>Widescreen</PresentationFormat>
  <Paragraphs>125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Gill Sans MT</vt:lpstr>
      <vt:lpstr>OCSE PPT Template</vt:lpstr>
      <vt:lpstr>State of State Systems</vt:lpstr>
      <vt:lpstr>Need for Modernization</vt:lpstr>
      <vt:lpstr>State Systems Legacy Modernization</vt:lpstr>
      <vt:lpstr>State Systems Legacy Modernization (cont’d)</vt:lpstr>
      <vt:lpstr>States Modernized in Past Few Years</vt:lpstr>
      <vt:lpstr>States Currently Modernizing</vt:lpstr>
      <vt:lpstr>States Currently Modernizing (cont’d)</vt:lpstr>
      <vt:lpstr>States Currently Modernizing (cont’d)</vt:lpstr>
      <vt:lpstr>Goals for Future Child Support Systems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2018-04-10T14:46:11Z</dcterms:created>
  <dcterms:modified xsi:type="dcterms:W3CDTF">2019-02-04T20:05:18Z</dcterms:modified>
</cp:coreProperties>
</file>