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5"/>
  </p:notesMasterIdLst>
  <p:handoutMasterIdLst>
    <p:handoutMasterId r:id="rId16"/>
  </p:handoutMasterIdLst>
  <p:sldIdLst>
    <p:sldId id="365" r:id="rId5"/>
    <p:sldId id="368" r:id="rId6"/>
    <p:sldId id="357" r:id="rId7"/>
    <p:sldId id="350" r:id="rId8"/>
    <p:sldId id="355" r:id="rId9"/>
    <p:sldId id="356" r:id="rId10"/>
    <p:sldId id="359" r:id="rId11"/>
    <p:sldId id="364" r:id="rId12"/>
    <p:sldId id="361" r:id="rId13"/>
    <p:sldId id="362"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userDrawn="1">
          <p15:clr>
            <a:srgbClr val="A4A3A4"/>
          </p15:clr>
        </p15:guide>
        <p15:guide id="2" pos="768" userDrawn="1">
          <p15:clr>
            <a:srgbClr val="A4A3A4"/>
          </p15:clr>
        </p15:guide>
        <p15:guide id="3" pos="576"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16B"/>
    <a:srgbClr val="336A90"/>
    <a:srgbClr val="A12854"/>
    <a:srgbClr val="F6F3EE"/>
    <a:srgbClr val="264A64"/>
    <a:srgbClr val="E29F4D"/>
    <a:srgbClr val="63BAB0"/>
    <a:srgbClr val="F9E585"/>
    <a:srgbClr val="112E51"/>
    <a:srgbClr val="3333FF"/>
  </p:clrMru>
  <p:extLst>
    <p:ext uri="{E76CE94A-603C-4142-B9EB-6D1370010A27}">
      <p14:discardImageEditData xmlns:p14="http://schemas.microsoft.com/office/powerpoint/2010/main" val="1"/>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9" autoAdjust="0"/>
    <p:restoredTop sz="94343" autoAdjust="0"/>
  </p:normalViewPr>
  <p:slideViewPr>
    <p:cSldViewPr snapToObjects="1">
      <p:cViewPr varScale="1">
        <p:scale>
          <a:sx n="73" d="100"/>
          <a:sy n="73" d="100"/>
        </p:scale>
        <p:origin x="690" y="72"/>
      </p:cViewPr>
      <p:guideLst>
        <p:guide orient="horz" pos="2064"/>
        <p:guide pos="768"/>
        <p:guide pos="576"/>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8" d="100"/>
          <a:sy n="68" d="100"/>
        </p:scale>
        <p:origin x="-32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64D9E48-5E7F-D24C-87D5-695B18367D24}" type="datetimeFigureOut">
              <a:rPr lang="en-US" smtClean="0"/>
              <a:t>2/4/2019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6CB10C2-C6DD-5A4A-BF1B-B012B8BA4284}" type="slidenum">
              <a:rPr lang="en-US" smtClean="0"/>
              <a:t>‹#›</a:t>
            </a:fld>
            <a:endParaRPr lang="en-US" dirty="0"/>
          </a:p>
        </p:txBody>
      </p:sp>
    </p:spTree>
    <p:extLst>
      <p:ext uri="{BB962C8B-B14F-4D97-AF65-F5344CB8AC3E}">
        <p14:creationId xmlns:p14="http://schemas.microsoft.com/office/powerpoint/2010/main" val="309797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86357CE-B3EB-1B4A-84E5-C1E2DF427ABD}" type="datetimeFigureOut">
              <a:rPr lang="en-US" smtClean="0"/>
              <a:t>2/4/2019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24A558B-E4E9-A94A-B9C1-029E46A76ABA}" type="slidenum">
              <a:rPr lang="en-US" smtClean="0"/>
              <a:t>‹#›</a:t>
            </a:fld>
            <a:endParaRPr lang="en-US" dirty="0"/>
          </a:p>
        </p:txBody>
      </p:sp>
    </p:spTree>
    <p:extLst>
      <p:ext uri="{BB962C8B-B14F-4D97-AF65-F5344CB8AC3E}">
        <p14:creationId xmlns:p14="http://schemas.microsoft.com/office/powerpoint/2010/main" val="30689379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4</a:t>
            </a:fld>
            <a:endParaRPr lang="en-US" dirty="0"/>
          </a:p>
        </p:txBody>
      </p:sp>
    </p:spTree>
    <p:extLst>
      <p:ext uri="{BB962C8B-B14F-4D97-AF65-F5344CB8AC3E}">
        <p14:creationId xmlns:p14="http://schemas.microsoft.com/office/powerpoint/2010/main" val="4539535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 Dark Blue">
    <p:bg>
      <p:bgPr>
        <a:solidFill>
          <a:srgbClr val="264A64"/>
        </a:solid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1219200" y="1371600"/>
            <a:ext cx="7315200" cy="1600200"/>
          </a:xfrm>
        </p:spPr>
        <p:txBody>
          <a:bodyPr anchor="b" anchorCtr="0">
            <a:normAutofit/>
          </a:bodyPr>
          <a:lstStyle>
            <a:lvl1pPr>
              <a:defRPr sz="3200">
                <a:solidFill>
                  <a:srgbClr val="FFFFFF"/>
                </a:solidFill>
              </a:defRPr>
            </a:lvl1pPr>
          </a:lstStyle>
          <a:p>
            <a:r>
              <a:rPr lang="en-US" dirty="0" smtClean="0"/>
              <a:t>Click to Edit Master Style</a:t>
            </a:r>
            <a:endParaRPr lang="en-US" dirty="0"/>
          </a:p>
        </p:txBody>
      </p:sp>
      <p:sp>
        <p:nvSpPr>
          <p:cNvPr id="15" name="Subtitle 2"/>
          <p:cNvSpPr>
            <a:spLocks noGrp="1"/>
          </p:cNvSpPr>
          <p:nvPr>
            <p:ph type="subTitle" idx="1" hasCustomPrompt="1"/>
          </p:nvPr>
        </p:nvSpPr>
        <p:spPr>
          <a:xfrm>
            <a:off x="1219200" y="3352800"/>
            <a:ext cx="4572000" cy="1600200"/>
          </a:xfrm>
        </p:spPr>
        <p:txBody>
          <a:bodyP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br>
              <a:rPr lang="en-US" dirty="0" smtClean="0"/>
            </a:br>
            <a:r>
              <a:rPr lang="en-US" dirty="0" smtClean="0"/>
              <a:t>Master Subtitle Style</a:t>
            </a:r>
            <a:endParaRPr lang="en-US" dirty="0"/>
          </a:p>
        </p:txBody>
      </p:sp>
      <p:cxnSp>
        <p:nvCxnSpPr>
          <p:cNvPr id="16" name="Straight Connector 15"/>
          <p:cNvCxnSpPr/>
          <p:nvPr userDrawn="1"/>
        </p:nvCxnSpPr>
        <p:spPr>
          <a:xfrm>
            <a:off x="1422400" y="3124200"/>
            <a:ext cx="558800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6" name="Picture 5" descr="Logo for HHS and ACF. Office of Child Support Enforcement" title="HHS/ACF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422402" y="5638801"/>
            <a:ext cx="5993292" cy="685800"/>
          </a:xfrm>
          <a:prstGeom prst="rect">
            <a:avLst/>
          </a:prstGeom>
        </p:spPr>
      </p:pic>
    </p:spTree>
    <p:extLst>
      <p:ext uri="{BB962C8B-B14F-4D97-AF65-F5344CB8AC3E}">
        <p14:creationId xmlns:p14="http://schemas.microsoft.com/office/powerpoint/2010/main" val="214766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ue/Gray 3 Content">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805" y="1600200"/>
            <a:ext cx="3352395" cy="4572000"/>
          </a:xfrm>
        </p:spPr>
        <p:txBody>
          <a:bodyPr>
            <a:normAutofit/>
          </a:bodyPr>
          <a:lstStyle>
            <a:lvl1pPr>
              <a:defRPr sz="2000">
                <a:solidFill>
                  <a:srgbClr val="6C6463"/>
                </a:solidFill>
              </a:defRPr>
            </a:lvl1pPr>
            <a:lvl2pPr>
              <a:defRPr sz="1800" baseline="0">
                <a:solidFill>
                  <a:srgbClr val="6C6463"/>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FFFFFF"/>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7924800" y="1600200"/>
            <a:ext cx="3353205" cy="4572000"/>
          </a:xfrm>
        </p:spPr>
        <p:txBody>
          <a:bodyPr>
            <a:normAutofit/>
          </a:bodyPr>
          <a:lstStyle>
            <a:lvl1pPr>
              <a:defRPr sz="2000">
                <a:solidFill>
                  <a:srgbClr val="6C6463"/>
                </a:solidFill>
              </a:defRPr>
            </a:lvl1pPr>
            <a:lvl2pPr>
              <a:defRPr sz="1800">
                <a:solidFill>
                  <a:srgbClr val="6C6463"/>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FFFFFF"/>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Content Placeholder 3"/>
          <p:cNvSpPr>
            <a:spLocks noGrp="1"/>
          </p:cNvSpPr>
          <p:nvPr>
            <p:ph sz="half" idx="13"/>
          </p:nvPr>
        </p:nvSpPr>
        <p:spPr>
          <a:xfrm>
            <a:off x="4419399" y="1600200"/>
            <a:ext cx="3353205" cy="4572000"/>
          </a:xfrm>
        </p:spPr>
        <p:txBody>
          <a:bodyPr>
            <a:normAutofit/>
          </a:bodyPr>
          <a:lstStyle>
            <a:lvl1pPr>
              <a:defRPr sz="2000">
                <a:solidFill>
                  <a:srgbClr val="6C6463"/>
                </a:solidFill>
              </a:defRPr>
            </a:lvl1pPr>
            <a:lvl2pPr>
              <a:defRPr sz="1800">
                <a:solidFill>
                  <a:srgbClr val="6C6463"/>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FFFFFF"/>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13"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
        <p:nvSpPr>
          <p:cNvPr id="14" name="TextBox 13"/>
          <p:cNvSpPr txBox="1"/>
          <p:nvPr userDrawn="1"/>
        </p:nvSpPr>
        <p:spPr>
          <a:xfrm>
            <a:off x="4165600" y="6495990"/>
            <a:ext cx="3860800" cy="215444"/>
          </a:xfrm>
          <a:prstGeom prst="rect">
            <a:avLst/>
          </a:prstGeom>
          <a:noFill/>
        </p:spPr>
        <p:txBody>
          <a:bodyPr wrap="square" rtlCol="0">
            <a:spAutoFit/>
          </a:bodyPr>
          <a:lstStyle/>
          <a:p>
            <a:pPr algn="ctr"/>
            <a:r>
              <a:rPr lang="en-US" sz="800" dirty="0" smtClean="0">
                <a:solidFill>
                  <a:srgbClr val="5B616B"/>
                </a:solidFill>
                <a:latin typeface="Arial" panose="020B0604020202020204" pitchFamily="34" charset="0"/>
                <a:cs typeface="Arial" panose="020B0604020202020204" pitchFamily="34" charset="0"/>
              </a:rPr>
              <a:t>Office of Child Support Enforcement</a:t>
            </a:r>
            <a:endParaRPr lang="en-US" sz="800" dirty="0">
              <a:solidFill>
                <a:srgbClr val="5B616B"/>
              </a:solidFill>
              <a:latin typeface="Arial" panose="020B0604020202020204" pitchFamily="34" charset="0"/>
              <a:cs typeface="Arial" panose="020B0604020202020204" pitchFamily="34" charset="0"/>
            </a:endParaRPr>
          </a:p>
        </p:txBody>
      </p:sp>
      <p:sp>
        <p:nvSpPr>
          <p:cNvPr id="8" name="Title 1"/>
          <p:cNvSpPr>
            <a:spLocks noGrp="1"/>
          </p:cNvSpPr>
          <p:nvPr>
            <p:ph type="title" hasCustomPrompt="1"/>
          </p:nvPr>
        </p:nvSpPr>
        <p:spPr>
          <a:xfrm>
            <a:off x="914400" y="848380"/>
            <a:ext cx="10058400" cy="523220"/>
          </a:xfrm>
        </p:spPr>
        <p:txBody>
          <a:bodyPr wrap="square" anchor="b" anchorCtr="0">
            <a:spAutoFit/>
          </a:bodyPr>
          <a:lstStyle>
            <a:lvl1pPr>
              <a:defRPr baseline="0">
                <a:solidFill>
                  <a:srgbClr val="336A90"/>
                </a:solidFill>
              </a:defRPr>
            </a:lvl1pPr>
          </a:lstStyle>
          <a:p>
            <a:r>
              <a:rPr lang="en-US" dirty="0" smtClean="0"/>
              <a:t>Title Goes Here</a:t>
            </a:r>
            <a:endParaRPr lang="en-US" dirty="0"/>
          </a:p>
        </p:txBody>
      </p:sp>
    </p:spTree>
    <p:extLst>
      <p:ext uri="{BB962C8B-B14F-4D97-AF65-F5344CB8AC3E}">
        <p14:creationId xmlns:p14="http://schemas.microsoft.com/office/powerpoint/2010/main" val="19096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Photo">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11200" y="1600200"/>
            <a:ext cx="5079595" cy="4724400"/>
          </a:xfrm>
        </p:spPr>
        <p:txBody>
          <a:bodyPr>
            <a:normAutofit/>
          </a:bodyPr>
          <a:lstStyle>
            <a:lvl1pPr>
              <a:defRPr sz="2000">
                <a:solidFill>
                  <a:srgbClr val="5B616B"/>
                </a:solidFill>
              </a:defRPr>
            </a:lvl1pPr>
            <a:lvl2pPr>
              <a:defRPr sz="1800">
                <a:solidFill>
                  <a:srgbClr val="5B616B"/>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Content Placeholder 2"/>
          <p:cNvSpPr>
            <a:spLocks noGrp="1"/>
          </p:cNvSpPr>
          <p:nvPr>
            <p:ph sz="half" idx="11" hasCustomPrompt="1"/>
          </p:nvPr>
        </p:nvSpPr>
        <p:spPr>
          <a:xfrm>
            <a:off x="6299200" y="152403"/>
            <a:ext cx="5689600" cy="6562345"/>
          </a:xfrm>
        </p:spPr>
        <p:txBody>
          <a:bodyPr anchor="ctr" anchorCtr="0">
            <a:normAutofit/>
          </a:bodyPr>
          <a:lstStyle>
            <a:lvl1pPr marL="0" indent="0" algn="ctr">
              <a:buNone/>
              <a:defRPr sz="3600" b="1" i="0" baseline="0">
                <a:solidFill>
                  <a:srgbClr val="5B616B"/>
                </a:solidFill>
              </a:defRPr>
            </a:lvl1pPr>
            <a:lvl2pPr>
              <a:defRPr sz="1800">
                <a:solidFill>
                  <a:srgbClr val="5B616B"/>
                </a:solidFill>
              </a:defRPr>
            </a:lvl2pPr>
            <a:lvl3pPr>
              <a:defRPr sz="1600">
                <a:solidFill>
                  <a:srgbClr val="6C6463"/>
                </a:solidFill>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smtClean="0"/>
              <a:t>PLACE PHOTO</a:t>
            </a:r>
          </a:p>
        </p:txBody>
      </p:sp>
      <p:sp>
        <p:nvSpPr>
          <p:cNvPr id="5" name="Title 1"/>
          <p:cNvSpPr>
            <a:spLocks noGrp="1"/>
          </p:cNvSpPr>
          <p:nvPr>
            <p:ph type="title" hasCustomPrompt="1"/>
          </p:nvPr>
        </p:nvSpPr>
        <p:spPr>
          <a:xfrm>
            <a:off x="711200" y="848380"/>
            <a:ext cx="5384800" cy="523220"/>
          </a:xfrm>
        </p:spPr>
        <p:txBody>
          <a:bodyPr wrap="square" anchor="b" anchorCtr="0">
            <a:spAutoFit/>
          </a:bodyPr>
          <a:lstStyle>
            <a:lvl1pPr>
              <a:defRPr baseline="0">
                <a:solidFill>
                  <a:srgbClr val="336A90"/>
                </a:solidFill>
              </a:defRPr>
            </a:lvl1pPr>
          </a:lstStyle>
          <a:p>
            <a:r>
              <a:rPr lang="en-US" dirty="0" smtClean="0"/>
              <a:t>Title Goes Here</a:t>
            </a:r>
            <a:endParaRPr lang="en-US" dirty="0"/>
          </a:p>
        </p:txBody>
      </p:sp>
    </p:spTree>
    <p:extLst>
      <p:ext uri="{BB962C8B-B14F-4D97-AF65-F5344CB8AC3E}">
        <p14:creationId xmlns:p14="http://schemas.microsoft.com/office/powerpoint/2010/main" val="404200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ore Information -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Office of Child Support Enforcement</a:t>
            </a:r>
            <a:endParaRPr lang="en-US" dirty="0"/>
          </a:p>
        </p:txBody>
      </p:sp>
      <p:sp>
        <p:nvSpPr>
          <p:cNvPr id="4" name="Slide Number Placeholder 3"/>
          <p:cNvSpPr>
            <a:spLocks noGrp="1"/>
          </p:cNvSpPr>
          <p:nvPr>
            <p:ph type="sldNum" sz="quarter" idx="11"/>
          </p:nvPr>
        </p:nvSpPr>
        <p:spPr/>
        <p:txBody>
          <a:bodyPr/>
          <a:lstStyle/>
          <a:p>
            <a:fld id="{42782948-4DBE-204D-AB9E-B65E067054AE}" type="slidenum">
              <a:rPr lang="en-US" smtClean="0"/>
              <a:pPr/>
              <a:t>‹#›</a:t>
            </a:fld>
            <a:endParaRPr lang="en-US" dirty="0"/>
          </a:p>
        </p:txBody>
      </p:sp>
      <p:sp>
        <p:nvSpPr>
          <p:cNvPr id="8" name="Text Placeholder 7"/>
          <p:cNvSpPr>
            <a:spLocks noGrp="1"/>
          </p:cNvSpPr>
          <p:nvPr>
            <p:ph type="body" sz="quarter" idx="12" hasCustomPrompt="1"/>
          </p:nvPr>
        </p:nvSpPr>
        <p:spPr>
          <a:xfrm>
            <a:off x="914400" y="1828800"/>
            <a:ext cx="7924800" cy="3581400"/>
          </a:xfrm>
        </p:spPr>
        <p:txBody>
          <a:bodyPr/>
          <a:lstStyle>
            <a:lvl1pPr marL="0" marR="0" indent="0" algn="l" defTabSz="457200" rtl="0" eaLnBrk="1" fontAlgn="auto" latinLnBrk="0" hangingPunct="1">
              <a:lnSpc>
                <a:spcPct val="100000"/>
              </a:lnSpc>
              <a:spcBef>
                <a:spcPts val="0"/>
              </a:spcBef>
              <a:spcAft>
                <a:spcPts val="30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smtClean="0">
                <a:ln>
                  <a:noFill/>
                </a:ln>
                <a:solidFill>
                  <a:srgbClr val="336A90"/>
                </a:solidFill>
                <a:effectLst/>
                <a:uLnTx/>
                <a:uFillTx/>
                <a:latin typeface="Arial" panose="020B0604020202020204" pitchFamily="34" charset="0"/>
                <a:ea typeface="+mn-ea"/>
              </a:rPr>
              <a:t>Name</a:t>
            </a:r>
          </a:p>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smtClean="0">
                <a:ln>
                  <a:noFill/>
                </a:ln>
                <a:solidFill>
                  <a:srgbClr val="336A90"/>
                </a:solidFill>
                <a:effectLst/>
                <a:uLnTx/>
                <a:uFillTx/>
                <a:latin typeface="Arial" panose="020B0604020202020204" pitchFamily="34" charset="0"/>
                <a:ea typeface="+mn-ea"/>
              </a:rPr>
              <a:t>Division/Office</a:t>
            </a:r>
          </a:p>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smtClean="0">
                <a:ln>
                  <a:noFill/>
                </a:ln>
                <a:solidFill>
                  <a:srgbClr val="336A90"/>
                </a:solidFill>
                <a:effectLst/>
                <a:uLnTx/>
                <a:uFillTx/>
                <a:latin typeface="Arial" panose="020B0604020202020204" pitchFamily="34" charset="0"/>
                <a:ea typeface="+mn-ea"/>
              </a:rPr>
              <a:t>Contact Information</a:t>
            </a:r>
          </a:p>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smtClean="0">
                <a:ln>
                  <a:noFill/>
                </a:ln>
                <a:solidFill>
                  <a:srgbClr val="336A90"/>
                </a:solidFill>
                <a:effectLst/>
                <a:uLnTx/>
                <a:uFillTx/>
                <a:latin typeface="Arial" panose="020B0604020202020204" pitchFamily="34" charset="0"/>
                <a:ea typeface="+mn-ea"/>
              </a:rPr>
              <a:t>Website</a:t>
            </a:r>
          </a:p>
          <a:p>
            <a:pPr lvl="0"/>
            <a:endParaRPr lang="en-US" dirty="0"/>
          </a:p>
        </p:txBody>
      </p:sp>
      <p:sp>
        <p:nvSpPr>
          <p:cNvPr id="9" name="TextBox 8"/>
          <p:cNvSpPr txBox="1"/>
          <p:nvPr userDrawn="1"/>
        </p:nvSpPr>
        <p:spPr>
          <a:xfrm>
            <a:off x="889000" y="847725"/>
            <a:ext cx="7924800" cy="523220"/>
          </a:xfrm>
          <a:prstGeom prst="rect">
            <a:avLst/>
          </a:prstGeom>
          <a:noFill/>
        </p:spPr>
        <p:txBody>
          <a:bodyPr wrap="square" rtlCol="0">
            <a:spAutoFit/>
          </a:bodyPr>
          <a:lstStyle/>
          <a:p>
            <a:r>
              <a:rPr kumimoji="0" lang="en-US" sz="2800" b="0" i="0" u="none" strike="noStrike" kern="1200" cap="none" spc="0" normalizeH="0" baseline="0" noProof="0" dirty="0" smtClean="0">
                <a:ln>
                  <a:noFill/>
                </a:ln>
                <a:solidFill>
                  <a:srgbClr val="336A90"/>
                </a:solidFill>
                <a:effectLst/>
                <a:uLnTx/>
                <a:uFillTx/>
                <a:latin typeface="Arial" panose="020B0604020202020204" pitchFamily="34" charset="0"/>
                <a:ea typeface="+mj-ea"/>
              </a:rPr>
              <a:t>For More Information</a:t>
            </a:r>
            <a:endParaRPr lang="en-US" sz="16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8999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ore Information - 2">
    <p:spTree>
      <p:nvGrpSpPr>
        <p:cNvPr id="1" name=""/>
        <p:cNvGrpSpPr/>
        <p:nvPr/>
      </p:nvGrpSpPr>
      <p:grpSpPr>
        <a:xfrm>
          <a:off x="0" y="0"/>
          <a:ext cx="0" cy="0"/>
          <a:chOff x="0" y="0"/>
          <a:chExt cx="0" cy="0"/>
        </a:xfrm>
      </p:grpSpPr>
      <p:sp>
        <p:nvSpPr>
          <p:cNvPr id="12" name="Rectangle 11"/>
          <p:cNvSpPr/>
          <p:nvPr userDrawn="1"/>
        </p:nvSpPr>
        <p:spPr>
          <a:xfrm>
            <a:off x="203200" y="152400"/>
            <a:ext cx="11785600" cy="2895600"/>
          </a:xfrm>
          <a:prstGeom prst="rect">
            <a:avLst/>
          </a:prstGeom>
          <a:solidFill>
            <a:srgbClr val="264A6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Title 7"/>
          <p:cNvSpPr>
            <a:spLocks noGrp="1"/>
          </p:cNvSpPr>
          <p:nvPr>
            <p:ph type="title"/>
          </p:nvPr>
        </p:nvSpPr>
        <p:spPr>
          <a:xfrm>
            <a:off x="914400" y="457200"/>
            <a:ext cx="10058400" cy="523220"/>
          </a:xfrm>
        </p:spPr>
        <p:txBody>
          <a:bodyPr/>
          <a:lstStyle>
            <a:lvl1pPr>
              <a:defRPr>
                <a:solidFill>
                  <a:schemeClr val="bg1"/>
                </a:solidFill>
              </a:defRPr>
            </a:lvl1pPr>
          </a:lstStyle>
          <a:p>
            <a:r>
              <a:rPr lang="en-US" dirty="0" smtClean="0">
                <a:solidFill>
                  <a:schemeClr val="bg1"/>
                </a:solidFill>
              </a:rPr>
              <a:t>For More Information</a:t>
            </a:r>
            <a:endParaRPr lang="en-US" sz="1400" i="1" dirty="0">
              <a:solidFill>
                <a:schemeClr val="bg1"/>
              </a:solidFill>
            </a:endParaRPr>
          </a:p>
        </p:txBody>
      </p:sp>
      <p:sp>
        <p:nvSpPr>
          <p:cNvPr id="15" name="Subtitle 2"/>
          <p:cNvSpPr>
            <a:spLocks noGrp="1"/>
          </p:cNvSpPr>
          <p:nvPr>
            <p:ph type="subTitle" idx="1" hasCustomPrompt="1"/>
          </p:nvPr>
        </p:nvSpPr>
        <p:spPr>
          <a:xfrm>
            <a:off x="914400" y="1219200"/>
            <a:ext cx="10058400" cy="1600200"/>
          </a:xfrm>
          <a:effectLst>
            <a:outerShdw blurRad="254000" dir="5400000" algn="tl" rotWithShape="0">
              <a:srgbClr val="000000">
                <a:alpha val="40000"/>
              </a:srgbClr>
            </a:outerShdw>
          </a:effectLst>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Content Placeholder 2"/>
          <p:cNvSpPr>
            <a:spLocks noGrp="1"/>
          </p:cNvSpPr>
          <p:nvPr>
            <p:ph sz="half" idx="13" hasCustomPrompt="1"/>
          </p:nvPr>
        </p:nvSpPr>
        <p:spPr>
          <a:xfrm>
            <a:off x="203200" y="3048000"/>
            <a:ext cx="11785600" cy="3666744"/>
          </a:xfrm>
          <a:solidFill>
            <a:srgbClr val="F6F3EE"/>
          </a:solidFill>
        </p:spPr>
        <p:txBody>
          <a:bodyPr anchor="ctr" anchorCtr="0">
            <a:normAutofit/>
          </a:bodyPr>
          <a:lstStyle>
            <a:lvl1pPr marL="0" indent="0" algn="ctr">
              <a:buNone/>
              <a:defRPr sz="3600" b="1" i="0" baseline="0">
                <a:solidFill>
                  <a:srgbClr val="5B616B"/>
                </a:solidFill>
              </a:defRPr>
            </a:lvl1pPr>
            <a:lvl2pPr>
              <a:defRPr sz="1800">
                <a:solidFill>
                  <a:srgbClr val="5B616B"/>
                </a:solidFill>
              </a:defRPr>
            </a:lvl2pPr>
            <a:lvl3pPr>
              <a:defRPr sz="1600">
                <a:solidFill>
                  <a:srgbClr val="6C6463"/>
                </a:solidFill>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smtClean="0"/>
              <a:t>PLACE PHOTO</a:t>
            </a:r>
          </a:p>
        </p:txBody>
      </p:sp>
    </p:spTree>
    <p:extLst>
      <p:ext uri="{BB962C8B-B14F-4D97-AF65-F5344CB8AC3E}">
        <p14:creationId xmlns:p14="http://schemas.microsoft.com/office/powerpoint/2010/main" val="293175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ore Information - 3">
    <p:spTree>
      <p:nvGrpSpPr>
        <p:cNvPr id="1" name=""/>
        <p:cNvGrpSpPr/>
        <p:nvPr/>
      </p:nvGrpSpPr>
      <p:grpSpPr>
        <a:xfrm>
          <a:off x="0" y="0"/>
          <a:ext cx="0" cy="0"/>
          <a:chOff x="0" y="0"/>
          <a:chExt cx="0" cy="0"/>
        </a:xfrm>
      </p:grpSpPr>
      <p:sp>
        <p:nvSpPr>
          <p:cNvPr id="14" name="Title 7"/>
          <p:cNvSpPr>
            <a:spLocks noGrp="1"/>
          </p:cNvSpPr>
          <p:nvPr>
            <p:ph type="title" hasCustomPrompt="1"/>
          </p:nvPr>
        </p:nvSpPr>
        <p:spPr>
          <a:xfrm>
            <a:off x="736600" y="533400"/>
            <a:ext cx="4876800" cy="523220"/>
          </a:xfrm>
          <a:effectLst/>
        </p:spPr>
        <p:txBody>
          <a:bodyPr/>
          <a:lstStyle>
            <a:lvl1pPr>
              <a:defRPr>
                <a:solidFill>
                  <a:srgbClr val="336A90"/>
                </a:solidFill>
              </a:defRPr>
            </a:lvl1pPr>
          </a:lstStyle>
          <a:p>
            <a:r>
              <a:rPr lang="en-US" dirty="0" smtClean="0"/>
              <a:t>For More Information</a:t>
            </a:r>
            <a:endParaRPr lang="en-US" dirty="0"/>
          </a:p>
        </p:txBody>
      </p:sp>
      <p:sp>
        <p:nvSpPr>
          <p:cNvPr id="15" name="Subtitle 2"/>
          <p:cNvSpPr>
            <a:spLocks noGrp="1"/>
          </p:cNvSpPr>
          <p:nvPr>
            <p:ph type="subTitle" idx="1" hasCustomPrompt="1"/>
          </p:nvPr>
        </p:nvSpPr>
        <p:spPr>
          <a:xfrm>
            <a:off x="711200" y="1219200"/>
            <a:ext cx="4876800" cy="1600200"/>
          </a:xfrm>
          <a:effectLst/>
        </p:spPr>
        <p:txBody>
          <a:bodyPr>
            <a:normAutofit/>
          </a:bodyPr>
          <a:lstStyle>
            <a:lvl1pPr marL="0" indent="0" algn="l">
              <a:buNone/>
              <a:defRPr sz="1800">
                <a:solidFill>
                  <a:srgbClr val="336A9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Text STYLE</a:t>
            </a:r>
            <a:endParaRPr lang="en-US" dirty="0"/>
          </a:p>
        </p:txBody>
      </p:sp>
      <p:sp>
        <p:nvSpPr>
          <p:cNvPr id="9" name="Content Placeholder 2"/>
          <p:cNvSpPr>
            <a:spLocks noGrp="1"/>
          </p:cNvSpPr>
          <p:nvPr>
            <p:ph sz="half" idx="13" hasCustomPrompt="1"/>
          </p:nvPr>
        </p:nvSpPr>
        <p:spPr>
          <a:xfrm>
            <a:off x="5994400" y="152400"/>
            <a:ext cx="5994400" cy="6562344"/>
          </a:xfrm>
          <a:solidFill>
            <a:srgbClr val="F6F3EE"/>
          </a:solidFill>
        </p:spPr>
        <p:txBody>
          <a:bodyPr anchor="ctr" anchorCtr="0">
            <a:normAutofit/>
          </a:bodyPr>
          <a:lstStyle>
            <a:lvl1pPr marL="0" indent="0" algn="ctr">
              <a:buNone/>
              <a:defRPr sz="3600" b="1" i="0" baseline="0">
                <a:solidFill>
                  <a:srgbClr val="5B616B"/>
                </a:solidFill>
              </a:defRPr>
            </a:lvl1pPr>
            <a:lvl2pPr>
              <a:defRPr sz="1800">
                <a:solidFill>
                  <a:srgbClr val="5B616B"/>
                </a:solidFill>
              </a:defRPr>
            </a:lvl2pPr>
            <a:lvl3pPr>
              <a:defRPr sz="1600">
                <a:solidFill>
                  <a:srgbClr val="6C6463"/>
                </a:solidFill>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smtClean="0"/>
              <a:t>PLACE PHOTO</a:t>
            </a:r>
          </a:p>
        </p:txBody>
      </p:sp>
    </p:spTree>
    <p:extLst>
      <p:ext uri="{BB962C8B-B14F-4D97-AF65-F5344CB8AC3E}">
        <p14:creationId xmlns:p14="http://schemas.microsoft.com/office/powerpoint/2010/main" val="85522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 Light Gray">
    <p:bg>
      <p:bgPr>
        <a:solidFill>
          <a:srgbClr val="F6F3EE"/>
        </a:solid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914400" y="1676400"/>
            <a:ext cx="7315200" cy="1600200"/>
          </a:xfrm>
        </p:spPr>
        <p:txBody>
          <a:bodyPr anchor="b" anchorCtr="0">
            <a:normAutofit/>
          </a:bodyPr>
          <a:lstStyle>
            <a:lvl1pPr>
              <a:defRPr sz="3200" baseline="0">
                <a:solidFill>
                  <a:srgbClr val="336A90"/>
                </a:solidFill>
              </a:defRPr>
            </a:lvl1pPr>
          </a:lstStyle>
          <a:p>
            <a:r>
              <a:rPr lang="en-US" dirty="0" smtClean="0"/>
              <a:t>Click to Edit Master Style</a:t>
            </a:r>
            <a:endParaRPr lang="en-US" dirty="0"/>
          </a:p>
        </p:txBody>
      </p:sp>
      <p:sp>
        <p:nvSpPr>
          <p:cNvPr id="15" name="Subtitle 2"/>
          <p:cNvSpPr>
            <a:spLocks noGrp="1"/>
          </p:cNvSpPr>
          <p:nvPr>
            <p:ph type="subTitle" idx="1" hasCustomPrompt="1"/>
          </p:nvPr>
        </p:nvSpPr>
        <p:spPr>
          <a:xfrm>
            <a:off x="914400" y="3657600"/>
            <a:ext cx="4572000" cy="1600200"/>
          </a:xfrm>
        </p:spPr>
        <p:txBody>
          <a:bodyPr>
            <a:normAutofit/>
          </a:bodyPr>
          <a:lstStyle>
            <a:lvl1pPr marL="0" indent="0" algn="l">
              <a:buNone/>
              <a:defRPr sz="1800">
                <a:solidFill>
                  <a:srgbClr val="336A9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br>
              <a:rPr lang="en-US" dirty="0" smtClean="0"/>
            </a:br>
            <a:r>
              <a:rPr lang="en-US" dirty="0" smtClean="0"/>
              <a:t>Master Subtitle Style</a:t>
            </a:r>
          </a:p>
        </p:txBody>
      </p:sp>
      <p:cxnSp>
        <p:nvCxnSpPr>
          <p:cNvPr id="16" name="Straight Connector 15"/>
          <p:cNvCxnSpPr/>
          <p:nvPr userDrawn="1"/>
        </p:nvCxnSpPr>
        <p:spPr>
          <a:xfrm>
            <a:off x="1066800" y="3429000"/>
            <a:ext cx="5791200" cy="0"/>
          </a:xfrm>
          <a:prstGeom prst="line">
            <a:avLst/>
          </a:prstGeom>
          <a:ln w="19050">
            <a:solidFill>
              <a:srgbClr val="336A90"/>
            </a:solidFill>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52502" y="5847786"/>
            <a:ext cx="5003209" cy="570367"/>
          </a:xfrm>
          <a:prstGeom prst="rect">
            <a:avLst/>
          </a:prstGeom>
        </p:spPr>
      </p:pic>
    </p:spTree>
    <p:extLst>
      <p:ext uri="{BB962C8B-B14F-4D97-AF65-F5344CB8AC3E}">
        <p14:creationId xmlns:p14="http://schemas.microsoft.com/office/powerpoint/2010/main" val="1938338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 Photo - Dark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03202" y="3581400"/>
            <a:ext cx="8724900" cy="2057400"/>
          </a:xfrm>
          <a:prstGeom prst="rect">
            <a:avLst/>
          </a:prstGeom>
          <a:solidFill>
            <a:srgbClr val="264A64">
              <a:alpha val="9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Title 1"/>
          <p:cNvSpPr>
            <a:spLocks noGrp="1"/>
          </p:cNvSpPr>
          <p:nvPr>
            <p:ph type="ctrTitle" hasCustomPrompt="1"/>
          </p:nvPr>
        </p:nvSpPr>
        <p:spPr>
          <a:xfrm>
            <a:off x="1219200" y="3581400"/>
            <a:ext cx="7315200" cy="1219200"/>
          </a:xfrm>
          <a:noFill/>
        </p:spPr>
        <p:txBody>
          <a:bodyPr anchor="b" anchorCtr="0">
            <a:normAutofit/>
          </a:bodyPr>
          <a:lstStyle>
            <a:lvl1pPr marL="0" algn="l">
              <a:defRPr sz="3200" baseline="0">
                <a:solidFill>
                  <a:srgbClr val="FFFFFF"/>
                </a:solidFill>
              </a:defRPr>
            </a:lvl1pPr>
          </a:lstStyle>
          <a:p>
            <a:r>
              <a:rPr lang="en-US" dirty="0" smtClean="0"/>
              <a:t>Title Goes Here &amp;</a:t>
            </a:r>
            <a:br>
              <a:rPr lang="en-US" dirty="0" smtClean="0"/>
            </a:br>
            <a:r>
              <a:rPr lang="en-US" dirty="0" smtClean="0"/>
              <a:t>Can Run Two Lines</a:t>
            </a:r>
            <a:endParaRPr lang="en-US" dirty="0"/>
          </a:p>
        </p:txBody>
      </p: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smtClean="0"/>
              <a:t>ADD PHOTO CREDIT HERE</a:t>
            </a:r>
            <a:endParaRPr lang="en-US" dirty="0"/>
          </a:p>
        </p:txBody>
      </p:sp>
      <p:pic>
        <p:nvPicPr>
          <p:cNvPr id="10" name="Picture 9" descr="Logo for HHS and ACF. Office of Child Support Enforcement" title="HHS/ACF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1397593" y="5029200"/>
            <a:ext cx="4190409" cy="479500"/>
          </a:xfrm>
          <a:prstGeom prst="rect">
            <a:avLst/>
          </a:prstGeom>
        </p:spPr>
      </p:pic>
    </p:spTree>
    <p:extLst>
      <p:ext uri="{BB962C8B-B14F-4D97-AF65-F5344CB8AC3E}">
        <p14:creationId xmlns:p14="http://schemas.microsoft.com/office/powerpoint/2010/main" val="336095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 Photo - No Colo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1219200" y="2667000"/>
            <a:ext cx="7315200" cy="1447800"/>
          </a:xfrm>
        </p:spPr>
        <p:txBody>
          <a:bodyPr anchor="ctr" anchorCtr="0">
            <a:normAutofit/>
          </a:bodyPr>
          <a:lstStyle>
            <a:lvl1pPr>
              <a:defRPr sz="3200" baseline="0">
                <a:solidFill>
                  <a:srgbClr val="FFFFFF"/>
                </a:solidFill>
              </a:defRPr>
            </a:lvl1pPr>
          </a:lstStyle>
          <a:p>
            <a:r>
              <a:rPr lang="en-US" dirty="0" smtClean="0"/>
              <a:t>Click to Edit Master </a:t>
            </a:r>
            <a:br>
              <a:rPr lang="en-US" dirty="0" smtClean="0"/>
            </a:br>
            <a:r>
              <a:rPr lang="en-US" dirty="0" smtClean="0"/>
              <a:t>Photo Title Style</a:t>
            </a:r>
            <a:endParaRPr lang="en-US" dirty="0"/>
          </a:p>
        </p:txBody>
      </p:sp>
      <p:sp>
        <p:nvSpPr>
          <p:cNvPr id="15" name="Subtitle 2"/>
          <p:cNvSpPr>
            <a:spLocks noGrp="1"/>
          </p:cNvSpPr>
          <p:nvPr>
            <p:ph type="subTitle" idx="1" hasCustomPrompt="1"/>
          </p:nvPr>
        </p:nvSpPr>
        <p:spPr>
          <a:xfrm>
            <a:off x="1219200" y="4343400"/>
            <a:ext cx="7416800" cy="1066800"/>
          </a:xfrm>
        </p:spPr>
        <p:txBody>
          <a:bodyP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cxnSp>
        <p:nvCxnSpPr>
          <p:cNvPr id="16" name="Straight Connector 15"/>
          <p:cNvCxnSpPr/>
          <p:nvPr userDrawn="1"/>
        </p:nvCxnSpPr>
        <p:spPr>
          <a:xfrm>
            <a:off x="1422400" y="4114800"/>
            <a:ext cx="558800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smtClean="0"/>
              <a:t>ADD PHOTO CREDIT HERE</a:t>
            </a:r>
            <a:endParaRPr lang="en-US" dirty="0"/>
          </a:p>
        </p:txBody>
      </p:sp>
      <p:pic>
        <p:nvPicPr>
          <p:cNvPr id="6" name="Picture 5" descr="Logo for HHS and ACF. Office of Child Support Enforcement" title="HHS/ACF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1422402" y="5638801"/>
            <a:ext cx="5993292" cy="685800"/>
          </a:xfrm>
          <a:prstGeom prst="rect">
            <a:avLst/>
          </a:prstGeom>
        </p:spPr>
      </p:pic>
    </p:spTree>
    <p:extLst>
      <p:ext uri="{BB962C8B-B14F-4D97-AF65-F5344CB8AC3E}">
        <p14:creationId xmlns:p14="http://schemas.microsoft.com/office/powerpoint/2010/main" val="3861607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Divider - Dark Blue">
    <p:bg>
      <p:bgPr>
        <a:solidFill>
          <a:srgbClr val="264A6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60400" y="1589782"/>
            <a:ext cx="10871200" cy="523220"/>
          </a:xfrm>
        </p:spPr>
        <p:txBody>
          <a:bodyPr wrap="square" anchor="t" anchorCtr="0">
            <a:spAutoFit/>
          </a:bodyPr>
          <a:lstStyle>
            <a:lvl1pPr algn="ctr">
              <a:defRPr sz="2800">
                <a:solidFill>
                  <a:srgbClr val="FFFFFF"/>
                </a:solidFill>
              </a:defRPr>
            </a:lvl1pPr>
          </a:lstStyle>
          <a:p>
            <a:r>
              <a:rPr lang="en-US" dirty="0" smtClean="0"/>
              <a:t>Click to Edit Master Divider Title Style</a:t>
            </a:r>
            <a:endParaRPr lang="en-US" dirty="0"/>
          </a:p>
        </p:txBody>
      </p:sp>
    </p:spTree>
    <p:extLst>
      <p:ext uri="{BB962C8B-B14F-4D97-AF65-F5344CB8AC3E}">
        <p14:creationId xmlns:p14="http://schemas.microsoft.com/office/powerpoint/2010/main" val="18349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 Photo - Dark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03199" y="4181475"/>
            <a:ext cx="8724900" cy="1600200"/>
          </a:xfrm>
          <a:prstGeom prst="rect">
            <a:avLst/>
          </a:prstGeom>
          <a:solidFill>
            <a:srgbClr val="264A6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smtClean="0"/>
              <a:t>ADD PHOTO CREDIT HERE</a:t>
            </a:r>
            <a:endParaRPr lang="en-US" dirty="0"/>
          </a:p>
        </p:txBody>
      </p:sp>
      <p:sp>
        <p:nvSpPr>
          <p:cNvPr id="7" name="Title 1"/>
          <p:cNvSpPr>
            <a:spLocks noGrp="1"/>
          </p:cNvSpPr>
          <p:nvPr>
            <p:ph type="ctrTitle" hasCustomPrompt="1"/>
          </p:nvPr>
        </p:nvSpPr>
        <p:spPr>
          <a:xfrm>
            <a:off x="1219200" y="4181475"/>
            <a:ext cx="7315200" cy="1600200"/>
          </a:xfrm>
          <a:noFill/>
        </p:spPr>
        <p:txBody>
          <a:bodyPr anchor="ctr" anchorCtr="0">
            <a:normAutofit/>
          </a:bodyPr>
          <a:lstStyle>
            <a:lvl1pPr marL="0" algn="l">
              <a:defRPr sz="2800" baseline="0">
                <a:solidFill>
                  <a:srgbClr val="FFFFFF"/>
                </a:solidFill>
              </a:defRPr>
            </a:lvl1pPr>
          </a:lstStyle>
          <a:p>
            <a:r>
              <a:rPr lang="en-US" dirty="0" smtClean="0"/>
              <a:t>Click to Edit Photo Divider </a:t>
            </a:r>
            <a:br>
              <a:rPr lang="en-US" dirty="0" smtClean="0"/>
            </a:br>
            <a:r>
              <a:rPr lang="en-US" dirty="0" smtClean="0"/>
              <a:t>Title Style</a:t>
            </a:r>
            <a:endParaRPr lang="en-US" dirty="0"/>
          </a:p>
        </p:txBody>
      </p:sp>
    </p:spTree>
    <p:extLst>
      <p:ext uri="{BB962C8B-B14F-4D97-AF65-F5344CB8AC3E}">
        <p14:creationId xmlns:p14="http://schemas.microsoft.com/office/powerpoint/2010/main" val="2452134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over - Ph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1219200" y="1066800"/>
            <a:ext cx="9753600" cy="990600"/>
          </a:xfrm>
          <a:noFill/>
        </p:spPr>
        <p:txBody>
          <a:bodyPr anchor="b" anchorCtr="0">
            <a:normAutofit/>
          </a:bodyPr>
          <a:lstStyle>
            <a:lvl1pPr marL="0" algn="l">
              <a:defRPr sz="3200" baseline="0">
                <a:solidFill>
                  <a:srgbClr val="FFFFFF"/>
                </a:solidFill>
              </a:defRPr>
            </a:lvl1pPr>
          </a:lstStyle>
          <a:p>
            <a:r>
              <a:rPr lang="en-US" dirty="0" smtClean="0"/>
              <a:t>Click to Edit Photo Divider </a:t>
            </a:r>
            <a:br>
              <a:rPr lang="en-US" dirty="0" smtClean="0"/>
            </a:br>
            <a:r>
              <a:rPr lang="en-US" dirty="0" smtClean="0"/>
              <a:t>Title Style</a:t>
            </a:r>
            <a:endParaRPr lang="en-US" dirty="0"/>
          </a:p>
        </p:txBody>
      </p: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smtClean="0"/>
              <a:t>ADD PHOTO CREDIT HERE</a:t>
            </a:r>
            <a:endParaRPr lang="en-US" dirty="0"/>
          </a:p>
        </p:txBody>
      </p:sp>
    </p:spTree>
    <p:extLst>
      <p:ext uri="{BB962C8B-B14F-4D97-AF65-F5344CB8AC3E}">
        <p14:creationId xmlns:p14="http://schemas.microsoft.com/office/powerpoint/2010/main" val="1616166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ue/Gray 1 Content">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600200"/>
            <a:ext cx="10058400" cy="4572000"/>
          </a:xfrm>
        </p:spPr>
        <p:txBody>
          <a:bodyPr/>
          <a:lstStyle>
            <a:lvl1pPr>
              <a:defRPr baseline="0">
                <a:solidFill>
                  <a:srgbClr val="5B616B"/>
                </a:solidFill>
              </a:defRPr>
            </a:lvl1pPr>
            <a:lvl2pPr>
              <a:defRPr>
                <a:solidFill>
                  <a:srgbClr val="5B616B"/>
                </a:solidFill>
              </a:defRPr>
            </a:lvl2pPr>
            <a:lvl3pPr>
              <a:defRPr sz="1600">
                <a:latin typeface="Arial" panose="020B0604020202020204" pitchFamily="34" charset="0"/>
                <a:cs typeface="Arial" panose="020B0604020202020204" pitchFamily="34" charset="0"/>
              </a:defRPr>
            </a:lvl3pPr>
          </a:lstStyle>
          <a:p>
            <a:pPr lvl="0"/>
            <a:r>
              <a:rPr lang="en-US" dirty="0" smtClean="0"/>
              <a:t>Level 1 bullet goes here</a:t>
            </a:r>
          </a:p>
          <a:p>
            <a:pPr lvl="1"/>
            <a:r>
              <a:rPr lang="en-US" dirty="0" smtClean="0"/>
              <a:t>Level 2 bullet goes here</a:t>
            </a:r>
          </a:p>
          <a:p>
            <a:pPr lvl="2"/>
            <a:r>
              <a:rPr lang="en-US" dirty="0" smtClean="0"/>
              <a:t>Level 3 bullet goes here</a:t>
            </a:r>
          </a:p>
        </p:txBody>
      </p:sp>
      <p:sp>
        <p:nvSpPr>
          <p:cNvPr id="10"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
        <p:nvSpPr>
          <p:cNvPr id="11" name="Title 1"/>
          <p:cNvSpPr>
            <a:spLocks noGrp="1"/>
          </p:cNvSpPr>
          <p:nvPr>
            <p:ph type="title" hasCustomPrompt="1"/>
          </p:nvPr>
        </p:nvSpPr>
        <p:spPr>
          <a:xfrm>
            <a:off x="914400" y="848380"/>
            <a:ext cx="10058400" cy="523220"/>
          </a:xfrm>
        </p:spPr>
        <p:txBody>
          <a:bodyPr wrap="square" anchor="b" anchorCtr="0">
            <a:spAutoFit/>
          </a:bodyPr>
          <a:lstStyle>
            <a:lvl1pPr>
              <a:defRPr baseline="0">
                <a:solidFill>
                  <a:srgbClr val="336A90"/>
                </a:solidFill>
              </a:defRPr>
            </a:lvl1pPr>
          </a:lstStyle>
          <a:p>
            <a:r>
              <a:rPr lang="en-US" dirty="0" smtClean="0"/>
              <a:t>Title Goes Here &amp; Can Run Two Lines</a:t>
            </a:r>
            <a:endParaRPr lang="en-US" dirty="0"/>
          </a:p>
        </p:txBody>
      </p:sp>
      <p:sp>
        <p:nvSpPr>
          <p:cNvPr id="2" name="TextBox 1"/>
          <p:cNvSpPr txBox="1"/>
          <p:nvPr userDrawn="1"/>
        </p:nvSpPr>
        <p:spPr>
          <a:xfrm>
            <a:off x="4165600" y="6495990"/>
            <a:ext cx="3860800" cy="215444"/>
          </a:xfrm>
          <a:prstGeom prst="rect">
            <a:avLst/>
          </a:prstGeom>
          <a:noFill/>
        </p:spPr>
        <p:txBody>
          <a:bodyPr wrap="square" rtlCol="0">
            <a:spAutoFit/>
          </a:bodyPr>
          <a:lstStyle/>
          <a:p>
            <a:pPr algn="ctr"/>
            <a:r>
              <a:rPr lang="en-US" sz="800" dirty="0" smtClean="0">
                <a:solidFill>
                  <a:srgbClr val="5B616B"/>
                </a:solidFill>
                <a:latin typeface="Arial" panose="020B0604020202020204" pitchFamily="34" charset="0"/>
                <a:cs typeface="Arial" panose="020B0604020202020204" pitchFamily="34" charset="0"/>
              </a:rPr>
              <a:t>Office of Child Support Enforcement</a:t>
            </a:r>
            <a:endParaRPr lang="en-US" sz="800" dirty="0">
              <a:solidFill>
                <a:srgbClr val="5B616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6097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ue/Gray 2 Content">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914401" y="1600200"/>
            <a:ext cx="4876395" cy="4724400"/>
          </a:xfrm>
        </p:spPr>
        <p:txBody>
          <a:bodyPr>
            <a:normAutofit/>
          </a:bodyPr>
          <a:lstStyle>
            <a:lvl1pPr>
              <a:defRPr sz="2000" baseline="0">
                <a:solidFill>
                  <a:srgbClr val="5B616B"/>
                </a:solidFill>
              </a:defRPr>
            </a:lvl1pPr>
            <a:lvl2pPr>
              <a:defRPr sz="1800" baseline="0">
                <a:solidFill>
                  <a:srgbClr val="5B616B"/>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smtClean="0"/>
              <a:t>Level 1 bullet goes here</a:t>
            </a:r>
          </a:p>
          <a:p>
            <a:pPr lvl="1"/>
            <a:r>
              <a:rPr lang="en-US" dirty="0" smtClean="0"/>
              <a:t>Level 2 bullet goes here</a:t>
            </a:r>
          </a:p>
          <a:p>
            <a:pPr lvl="2"/>
            <a:r>
              <a:rPr lang="en-US" dirty="0" smtClean="0"/>
              <a:t>Level 3 bullet goes here</a:t>
            </a:r>
          </a:p>
        </p:txBody>
      </p:sp>
      <p:sp>
        <p:nvSpPr>
          <p:cNvPr id="6" name="Content Placeholder 2"/>
          <p:cNvSpPr>
            <a:spLocks noGrp="1"/>
          </p:cNvSpPr>
          <p:nvPr>
            <p:ph sz="half" idx="11" hasCustomPrompt="1"/>
          </p:nvPr>
        </p:nvSpPr>
        <p:spPr>
          <a:xfrm>
            <a:off x="6299200" y="1600200"/>
            <a:ext cx="4673600" cy="4724400"/>
          </a:xfrm>
        </p:spPr>
        <p:txBody>
          <a:bodyPr>
            <a:normAutofit/>
          </a:bodyPr>
          <a:lstStyle>
            <a:lvl1pPr>
              <a:defRPr sz="2000">
                <a:solidFill>
                  <a:srgbClr val="5B616B"/>
                </a:solidFill>
              </a:defRPr>
            </a:lvl1pPr>
            <a:lvl2pPr>
              <a:defRPr sz="1800">
                <a:solidFill>
                  <a:srgbClr val="5B616B"/>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smtClean="0"/>
              <a:t>Level 1 bullet goes here</a:t>
            </a:r>
          </a:p>
          <a:p>
            <a:pPr lvl="1"/>
            <a:r>
              <a:rPr lang="en-US" dirty="0" smtClean="0"/>
              <a:t>Level 2 bullet goes here</a:t>
            </a:r>
          </a:p>
          <a:p>
            <a:pPr lvl="2"/>
            <a:r>
              <a:rPr lang="en-US" dirty="0" smtClean="0"/>
              <a:t>Level 3 bullet goes here</a:t>
            </a:r>
          </a:p>
        </p:txBody>
      </p:sp>
      <p:sp>
        <p:nvSpPr>
          <p:cNvPr id="9"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
        <p:nvSpPr>
          <p:cNvPr id="11" name="TextBox 10"/>
          <p:cNvSpPr txBox="1"/>
          <p:nvPr userDrawn="1"/>
        </p:nvSpPr>
        <p:spPr>
          <a:xfrm>
            <a:off x="4165600" y="6495990"/>
            <a:ext cx="3860800" cy="215444"/>
          </a:xfrm>
          <a:prstGeom prst="rect">
            <a:avLst/>
          </a:prstGeom>
          <a:noFill/>
        </p:spPr>
        <p:txBody>
          <a:bodyPr wrap="square" rtlCol="0">
            <a:spAutoFit/>
          </a:bodyPr>
          <a:lstStyle/>
          <a:p>
            <a:pPr algn="ctr"/>
            <a:r>
              <a:rPr lang="en-US" sz="800" dirty="0" smtClean="0">
                <a:solidFill>
                  <a:srgbClr val="5B616B"/>
                </a:solidFill>
                <a:latin typeface="Arial" panose="020B0604020202020204" pitchFamily="34" charset="0"/>
                <a:cs typeface="Arial" panose="020B0604020202020204" pitchFamily="34" charset="0"/>
              </a:rPr>
              <a:t>Office of Child Support Enforcement</a:t>
            </a:r>
            <a:endParaRPr lang="en-US" sz="800" dirty="0">
              <a:solidFill>
                <a:srgbClr val="5B616B"/>
              </a:solidFill>
              <a:latin typeface="Arial" panose="020B0604020202020204" pitchFamily="34" charset="0"/>
              <a:cs typeface="Arial" panose="020B0604020202020204" pitchFamily="34" charset="0"/>
            </a:endParaRPr>
          </a:p>
        </p:txBody>
      </p:sp>
      <p:sp>
        <p:nvSpPr>
          <p:cNvPr id="12" name="Title 1"/>
          <p:cNvSpPr>
            <a:spLocks noGrp="1"/>
          </p:cNvSpPr>
          <p:nvPr>
            <p:ph type="title" hasCustomPrompt="1"/>
          </p:nvPr>
        </p:nvSpPr>
        <p:spPr>
          <a:xfrm>
            <a:off x="914400" y="848380"/>
            <a:ext cx="10058400" cy="523220"/>
          </a:xfrm>
        </p:spPr>
        <p:txBody>
          <a:bodyPr wrap="square" anchor="b" anchorCtr="0">
            <a:spAutoFit/>
          </a:bodyPr>
          <a:lstStyle>
            <a:lvl1pPr>
              <a:defRPr baseline="0">
                <a:solidFill>
                  <a:srgbClr val="336A90"/>
                </a:solidFill>
              </a:defRPr>
            </a:lvl1pPr>
          </a:lstStyle>
          <a:p>
            <a:r>
              <a:rPr lang="en-US" dirty="0" smtClean="0"/>
              <a:t>Title Goes Here</a:t>
            </a:r>
            <a:endParaRPr lang="en-US" dirty="0"/>
          </a:p>
        </p:txBody>
      </p:sp>
    </p:spTree>
    <p:extLst>
      <p:ext uri="{BB962C8B-B14F-4D97-AF65-F5344CB8AC3E}">
        <p14:creationId xmlns:p14="http://schemas.microsoft.com/office/powerpoint/2010/main" val="2224755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F3E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805" y="457200"/>
            <a:ext cx="10363200" cy="914400"/>
          </a:xfrm>
          <a:prstGeom prst="rect">
            <a:avLst/>
          </a:prstGeom>
        </p:spPr>
        <p:txBody>
          <a:bodyPr vert="horz" lIns="91440" tIns="45720" rIns="91440" bIns="45720" rtlCol="0" anchor="b"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14400" y="1600200"/>
            <a:ext cx="103632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
        <p:nvSpPr>
          <p:cNvPr id="7" name="Frame 6"/>
          <p:cNvSpPr/>
          <p:nvPr/>
        </p:nvSpPr>
        <p:spPr>
          <a:xfrm>
            <a:off x="0" y="0"/>
            <a:ext cx="12192000" cy="6858000"/>
          </a:xfrm>
          <a:prstGeom prst="frame">
            <a:avLst>
              <a:gd name="adj1" fmla="val 222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solidFill>
                <a:srgbClr val="FFFFFF"/>
              </a:solidFill>
              <a:latin typeface="Gill Sans MT"/>
              <a:cs typeface="Gill Sans MT"/>
            </a:endParaRPr>
          </a:p>
        </p:txBody>
      </p:sp>
      <p:sp>
        <p:nvSpPr>
          <p:cNvPr id="9" name="Footer Placeholder 4"/>
          <p:cNvSpPr>
            <a:spLocks noGrp="1"/>
          </p:cNvSpPr>
          <p:nvPr>
            <p:ph type="ftr" sz="quarter" idx="3"/>
          </p:nvPr>
        </p:nvSpPr>
        <p:spPr>
          <a:xfrm>
            <a:off x="4165600" y="6505545"/>
            <a:ext cx="3860800" cy="215444"/>
          </a:xfrm>
          <a:prstGeom prst="rect">
            <a:avLst/>
          </a:prstGeom>
        </p:spPr>
        <p:txBody>
          <a:bodyPr vert="horz" lIns="91440" tIns="45720" rIns="91440" bIns="45720" rtlCol="0" anchor="ctr">
            <a:spAutoFit/>
          </a:bodyPr>
          <a:lstStyle>
            <a:lvl1pPr algn="ctr">
              <a:defRPr sz="800" b="0" i="0">
                <a:solidFill>
                  <a:srgbClr val="6C6463"/>
                </a:solidFill>
                <a:latin typeface="Arial" panose="020B0604020202020204" pitchFamily="34" charset="0"/>
                <a:cs typeface="Arial" panose="020B0604020202020204" pitchFamily="34" charset="0"/>
              </a:defRPr>
            </a:lvl1pPr>
          </a:lstStyle>
          <a:p>
            <a:r>
              <a:rPr lang="en-US" dirty="0" smtClean="0"/>
              <a:t>Office of Child Support Enforcement</a:t>
            </a:r>
            <a:endParaRPr lang="en-US" dirty="0"/>
          </a:p>
        </p:txBody>
      </p:sp>
      <p:sp>
        <p:nvSpPr>
          <p:cNvPr id="10"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Tree>
    <p:extLst>
      <p:ext uri="{BB962C8B-B14F-4D97-AF65-F5344CB8AC3E}">
        <p14:creationId xmlns:p14="http://schemas.microsoft.com/office/powerpoint/2010/main" val="881333492"/>
      </p:ext>
    </p:extLst>
  </p:cSld>
  <p:clrMap bg1="lt1" tx1="dk1" bg2="lt2" tx2="dk2" accent1="accent1" accent2="accent2" accent3="accent3" accent4="accent4" accent5="accent5" accent6="accent6" hlink="hlink" folHlink="folHlink"/>
  <p:sldLayoutIdLst>
    <p:sldLayoutId id="2147483738" r:id="rId1"/>
    <p:sldLayoutId id="2147483741" r:id="rId2"/>
    <p:sldLayoutId id="2147483743" r:id="rId3"/>
    <p:sldLayoutId id="2147483742" r:id="rId4"/>
    <p:sldLayoutId id="2147483654" r:id="rId5"/>
    <p:sldLayoutId id="2147483745" r:id="rId6"/>
    <p:sldLayoutId id="2147483746" r:id="rId7"/>
    <p:sldLayoutId id="2147483708" r:id="rId8"/>
    <p:sldLayoutId id="2147483774" r:id="rId9"/>
    <p:sldLayoutId id="2147483710" r:id="rId10"/>
    <p:sldLayoutId id="2147483748" r:id="rId11"/>
    <p:sldLayoutId id="2147483776" r:id="rId12"/>
    <p:sldLayoutId id="2147483744" r:id="rId13"/>
    <p:sldLayoutId id="2147483775" r:id="rId14"/>
  </p:sldLayoutIdLst>
  <p:hf hdr="0" dt="0"/>
  <p:txStyles>
    <p:titleStyle>
      <a:lvl1pPr algn="l" defTabSz="457200" rtl="0" eaLnBrk="1" latinLnBrk="0" hangingPunct="1">
        <a:spcBef>
          <a:spcPct val="0"/>
        </a:spcBef>
        <a:buNone/>
        <a:defRPr sz="2800" b="0" i="0" kern="1200" baseline="0">
          <a:solidFill>
            <a:srgbClr val="336A90"/>
          </a:solidFill>
          <a:latin typeface="Arial" panose="020B0604020202020204" pitchFamily="34" charset="0"/>
          <a:ea typeface="+mj-ea"/>
          <a:cs typeface="Gill Sans MT"/>
        </a:defRPr>
      </a:lvl1pPr>
    </p:titleStyle>
    <p:bodyStyle>
      <a:lvl1pPr marL="230188" indent="-230188" algn="l" defTabSz="457200" rtl="0" eaLnBrk="1" latinLnBrk="0" hangingPunct="1">
        <a:spcBef>
          <a:spcPts val="0"/>
        </a:spcBef>
        <a:spcAft>
          <a:spcPts val="1200"/>
        </a:spcAft>
        <a:buFont typeface="Arial"/>
        <a:buChar char="•"/>
        <a:defRPr sz="2000" b="0" i="0" kern="1200" baseline="0">
          <a:solidFill>
            <a:srgbClr val="5B616B"/>
          </a:solidFill>
          <a:latin typeface="Arial" panose="020B0604020202020204" pitchFamily="34" charset="0"/>
          <a:ea typeface="+mn-ea"/>
          <a:cs typeface="Gill Sans MT"/>
        </a:defRPr>
      </a:lvl1pPr>
      <a:lvl2pPr marL="684213" indent="-230188" algn="l" defTabSz="457200" rtl="0" eaLnBrk="1" latinLnBrk="0" hangingPunct="1">
        <a:spcBef>
          <a:spcPts val="0"/>
        </a:spcBef>
        <a:spcAft>
          <a:spcPts val="1200"/>
        </a:spcAft>
        <a:buFont typeface="Arial"/>
        <a:buChar char="–"/>
        <a:defRPr sz="1800" b="0" i="0" kern="1200" baseline="0">
          <a:solidFill>
            <a:srgbClr val="5B616B"/>
          </a:solidFill>
          <a:latin typeface="Arial" panose="020B0604020202020204" pitchFamily="34" charset="0"/>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9300" y="1371603"/>
            <a:ext cx="8267700" cy="2431435"/>
          </a:xfrm>
        </p:spPr>
        <p:txBody>
          <a:bodyPr/>
          <a:lstStyle/>
          <a:p>
            <a:r>
              <a:rPr lang="en-US" sz="3600" dirty="0"/>
              <a:t/>
            </a:r>
            <a:br>
              <a:rPr lang="en-US" sz="3600" dirty="0"/>
            </a:br>
            <a:r>
              <a:rPr lang="en-US" sz="3600" dirty="0"/>
              <a:t/>
            </a:r>
            <a:br>
              <a:rPr lang="en-US" sz="3600" dirty="0"/>
            </a:br>
            <a:r>
              <a:rPr lang="en-US" sz="4000" b="1" dirty="0"/>
              <a:t>Software Development Life Cycle (SDLC</a:t>
            </a:r>
            <a:r>
              <a:rPr lang="en-US" sz="4000" b="1" dirty="0"/>
              <a:t>)</a:t>
            </a:r>
          </a:p>
        </p:txBody>
      </p:sp>
    </p:spTree>
    <p:extLst>
      <p:ext uri="{BB962C8B-B14F-4D97-AF65-F5344CB8AC3E}">
        <p14:creationId xmlns:p14="http://schemas.microsoft.com/office/powerpoint/2010/main" val="323768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42782948-4DBE-204D-AB9E-B65E067054AE}" type="slidenum">
              <a:rPr lang="en-US" smtClean="0"/>
              <a:pPr/>
              <a:t>10</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77445545"/>
              </p:ext>
            </p:extLst>
          </p:nvPr>
        </p:nvGraphicFramePr>
        <p:xfrm>
          <a:off x="2209800" y="609600"/>
          <a:ext cx="7848600" cy="5788518"/>
        </p:xfrm>
        <a:graphic>
          <a:graphicData uri="http://schemas.openxmlformats.org/drawingml/2006/table">
            <a:tbl>
              <a:tblPr firstRow="1" firstCol="1" bandRow="1">
                <a:tableStyleId>{5C22544A-7EE6-4342-B048-85BDC9FD1C3A}</a:tableStyleId>
              </a:tblPr>
              <a:tblGrid>
                <a:gridCol w="1808116">
                  <a:extLst>
                    <a:ext uri="{9D8B030D-6E8A-4147-A177-3AD203B41FA5}">
                      <a16:colId xmlns:a16="http://schemas.microsoft.com/office/drawing/2014/main" val="699297061"/>
                    </a:ext>
                  </a:extLst>
                </a:gridCol>
                <a:gridCol w="1824064">
                  <a:extLst>
                    <a:ext uri="{9D8B030D-6E8A-4147-A177-3AD203B41FA5}">
                      <a16:colId xmlns:a16="http://schemas.microsoft.com/office/drawing/2014/main" val="1629499269"/>
                    </a:ext>
                  </a:extLst>
                </a:gridCol>
                <a:gridCol w="2403267">
                  <a:extLst>
                    <a:ext uri="{9D8B030D-6E8A-4147-A177-3AD203B41FA5}">
                      <a16:colId xmlns:a16="http://schemas.microsoft.com/office/drawing/2014/main" val="497356457"/>
                    </a:ext>
                  </a:extLst>
                </a:gridCol>
                <a:gridCol w="1813153">
                  <a:extLst>
                    <a:ext uri="{9D8B030D-6E8A-4147-A177-3AD203B41FA5}">
                      <a16:colId xmlns:a16="http://schemas.microsoft.com/office/drawing/2014/main" val="264174923"/>
                    </a:ext>
                  </a:extLst>
                </a:gridCol>
              </a:tblGrid>
              <a:tr h="168277">
                <a:tc gridSpan="4">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Aligning Project Traits with Development Methodologies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1235160"/>
                  </a:ext>
                </a:extLst>
              </a:tr>
              <a:tr h="337302">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Project</a:t>
                      </a:r>
                    </a:p>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Trait/Factor</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gn="ctr">
                        <a:lnSpc>
                          <a:spcPct val="107000"/>
                        </a:lnSpc>
                        <a:spcBef>
                          <a:spcPts val="0"/>
                        </a:spcBef>
                        <a:spcAft>
                          <a:spcPts val="0"/>
                        </a:spcAft>
                      </a:pPr>
                      <a:r>
                        <a:rPr lang="en-US" sz="1200" b="1" dirty="0">
                          <a:effectLst/>
                          <a:latin typeface="Arial" panose="020B0604020202020204" pitchFamily="34" charset="0"/>
                          <a:cs typeface="Arial" panose="020B0604020202020204" pitchFamily="34" charset="0"/>
                        </a:rPr>
                        <a:t>Agile</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gn="ctr">
                        <a:lnSpc>
                          <a:spcPct val="107000"/>
                        </a:lnSpc>
                        <a:spcBef>
                          <a:spcPts val="0"/>
                        </a:spcBef>
                        <a:spcAft>
                          <a:spcPts val="0"/>
                        </a:spcAft>
                      </a:pPr>
                      <a:r>
                        <a:rPr lang="en-US" sz="1200" b="1" dirty="0">
                          <a:effectLst/>
                          <a:latin typeface="Arial" panose="020B0604020202020204" pitchFamily="34" charset="0"/>
                          <a:cs typeface="Arial" panose="020B0604020202020204" pitchFamily="34" charset="0"/>
                        </a:rPr>
                        <a:t>Plan-Driven</a:t>
                      </a:r>
                    </a:p>
                    <a:p>
                      <a:pPr marL="0" marR="0" algn="ctr">
                        <a:lnSpc>
                          <a:spcPct val="107000"/>
                        </a:lnSpc>
                        <a:spcBef>
                          <a:spcPts val="0"/>
                        </a:spcBef>
                        <a:spcAft>
                          <a:spcPts val="0"/>
                        </a:spcAft>
                      </a:pPr>
                      <a:r>
                        <a:rPr lang="en-US" sz="1200" b="1" dirty="0">
                          <a:effectLst/>
                          <a:latin typeface="Arial" panose="020B0604020202020204" pitchFamily="34" charset="0"/>
                          <a:cs typeface="Arial" panose="020B0604020202020204" pitchFamily="34" charset="0"/>
                        </a:rPr>
                        <a:t>Waterfall</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gn="ctr">
                        <a:lnSpc>
                          <a:spcPct val="107000"/>
                        </a:lnSpc>
                        <a:spcBef>
                          <a:spcPts val="0"/>
                        </a:spcBef>
                        <a:spcAft>
                          <a:spcPts val="0"/>
                        </a:spcAft>
                      </a:pPr>
                      <a:r>
                        <a:rPr lang="en-US" sz="1200" b="1" dirty="0">
                          <a:effectLst/>
                          <a:latin typeface="Arial" panose="020B0604020202020204" pitchFamily="34" charset="0"/>
                          <a:cs typeface="Arial" panose="020B0604020202020204" pitchFamily="34" charset="0"/>
                        </a:rPr>
                        <a:t>Comments</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extLst>
                  <a:ext uri="{0D108BD9-81ED-4DB2-BD59-A6C34878D82A}">
                    <a16:rowId xmlns:a16="http://schemas.microsoft.com/office/drawing/2014/main" val="1281703526"/>
                  </a:ext>
                </a:extLst>
              </a:tr>
              <a:tr h="1720016">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Team</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Prefers smaller, dedicated teams with a high degree of condition and synchronization.</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Team coordination/synchronization is limited to handoff points.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Team that works together </a:t>
                      </a:r>
                      <a:r>
                        <a:rPr lang="en-US" sz="1200" dirty="0" smtClean="0">
                          <a:effectLst/>
                          <a:latin typeface="Arial" panose="020B0604020202020204" pitchFamily="34" charset="0"/>
                          <a:cs typeface="Arial" panose="020B0604020202020204" pitchFamily="34" charset="0"/>
                        </a:rPr>
                        <a:t>works </a:t>
                      </a:r>
                      <a:r>
                        <a:rPr lang="en-US" sz="1200" dirty="0">
                          <a:effectLst/>
                          <a:latin typeface="Arial" panose="020B0604020202020204" pitchFamily="34" charset="0"/>
                          <a:cs typeface="Arial" panose="020B0604020202020204" pitchFamily="34" charset="0"/>
                        </a:rPr>
                        <a:t>better, but when </a:t>
                      </a:r>
                      <a:r>
                        <a:rPr lang="en-US" sz="1200" dirty="0" smtClean="0">
                          <a:effectLst/>
                          <a:latin typeface="Arial" panose="020B0604020202020204" pitchFamily="34" charset="0"/>
                          <a:cs typeface="Arial" panose="020B0604020202020204" pitchFamily="34" charset="0"/>
                        </a:rPr>
                        <a:t>contracts </a:t>
                      </a:r>
                      <a:r>
                        <a:rPr lang="en-US" sz="1200" dirty="0">
                          <a:effectLst/>
                          <a:latin typeface="Arial" panose="020B0604020202020204" pitchFamily="34" charset="0"/>
                          <a:cs typeface="Arial" panose="020B0604020202020204" pitchFamily="34" charset="0"/>
                        </a:rPr>
                        <a:t>are issued to different vendors for different aspects of the project, high degrees of synchronization may not work. </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extLst>
                  <a:ext uri="{0D108BD9-81ED-4DB2-BD59-A6C34878D82A}">
                    <a16:rowId xmlns:a16="http://schemas.microsoft.com/office/drawing/2014/main" val="875519056"/>
                  </a:ext>
                </a:extLst>
              </a:tr>
              <a:tr h="1201499">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Funding</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Works extremely well with Time &amp; Materials or other non-fixed funding, may increase stress in fixed-price </a:t>
                      </a:r>
                      <a:r>
                        <a:rPr lang="en-US" sz="1200" dirty="0" smtClean="0">
                          <a:effectLst/>
                          <a:latin typeface="Arial" panose="020B0604020202020204" pitchFamily="34" charset="0"/>
                          <a:cs typeface="Arial" panose="020B0604020202020204" pitchFamily="34" charset="0"/>
                        </a:rPr>
                        <a:t>scenarios.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Reduces risk in Firm Fixed Price contracts by getting agreement </a:t>
                      </a:r>
                      <a:r>
                        <a:rPr lang="en-US" sz="1200" dirty="0" smtClean="0">
                          <a:effectLst/>
                          <a:latin typeface="Arial" panose="020B0604020202020204" pitchFamily="34" charset="0"/>
                          <a:cs typeface="Arial" panose="020B0604020202020204" pitchFamily="34" charset="0"/>
                        </a:rPr>
                        <a:t>up-front.</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Fixed price is tough when scope is not known in advance, but many government contracts require it.</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extLst>
                  <a:ext uri="{0D108BD9-81ED-4DB2-BD59-A6C34878D82A}">
                    <a16:rowId xmlns:a16="http://schemas.microsoft.com/office/drawing/2014/main" val="3934920989"/>
                  </a:ext>
                </a:extLst>
              </a:tr>
              <a:tr h="2238535">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Summary</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Agile is better, where it is </a:t>
                      </a:r>
                      <a:r>
                        <a:rPr lang="en-US" sz="1200" dirty="0" smtClean="0">
                          <a:effectLst/>
                          <a:latin typeface="Arial" panose="020B0604020202020204" pitchFamily="34" charset="0"/>
                          <a:cs typeface="Arial" panose="020B0604020202020204" pitchFamily="34" charset="0"/>
                        </a:rPr>
                        <a:t>feasible.</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Plan-Driven may reduce risk in the face of certain constraints in a contract between a vendor and external customer such as the government.</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Through educating the states about </a:t>
                      </a:r>
                      <a:r>
                        <a:rPr lang="en-US" sz="1200" dirty="0" smtClean="0">
                          <a:effectLst/>
                          <a:latin typeface="Arial" panose="020B0604020202020204" pitchFamily="34" charset="0"/>
                          <a:cs typeface="Arial" panose="020B0604020202020204" pitchFamily="34" charset="0"/>
                        </a:rPr>
                        <a:t>strengths and weaknesses </a:t>
                      </a:r>
                      <a:r>
                        <a:rPr lang="en-US" sz="1200" dirty="0">
                          <a:effectLst/>
                          <a:latin typeface="Arial" panose="020B0604020202020204" pitchFamily="34" charset="0"/>
                          <a:cs typeface="Arial" panose="020B0604020202020204" pitchFamily="34" charset="0"/>
                        </a:rPr>
                        <a:t>of each model, we hope to steer them </a:t>
                      </a:r>
                      <a:r>
                        <a:rPr lang="en-US" sz="1200" dirty="0" smtClean="0">
                          <a:effectLst/>
                          <a:latin typeface="Arial" panose="020B0604020202020204" pitchFamily="34" charset="0"/>
                          <a:cs typeface="Arial" panose="020B0604020202020204" pitchFamily="34" charset="0"/>
                        </a:rPr>
                        <a:t>toward </a:t>
                      </a:r>
                      <a:r>
                        <a:rPr lang="en-US" sz="1200" dirty="0">
                          <a:effectLst/>
                          <a:latin typeface="Arial" panose="020B0604020202020204" pitchFamily="34" charset="0"/>
                          <a:cs typeface="Arial" panose="020B0604020202020204" pitchFamily="34" charset="0"/>
                        </a:rPr>
                        <a:t>a more Agile approach. This may require changes to how the states approach software development projects.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54621" marR="54621" marT="0" marB="0"/>
                </a:tc>
                <a:extLst>
                  <a:ext uri="{0D108BD9-81ED-4DB2-BD59-A6C34878D82A}">
                    <a16:rowId xmlns:a16="http://schemas.microsoft.com/office/drawing/2014/main" val="1488704142"/>
                  </a:ext>
                </a:extLst>
              </a:tr>
            </a:tbl>
          </a:graphicData>
        </a:graphic>
      </p:graphicFrame>
    </p:spTree>
    <p:extLst>
      <p:ext uri="{BB962C8B-B14F-4D97-AF65-F5344CB8AC3E}">
        <p14:creationId xmlns:p14="http://schemas.microsoft.com/office/powerpoint/2010/main" val="1920767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524003" y="3"/>
            <a:ext cx="9143999" cy="6857999"/>
          </a:xfrm>
          <a:prstGeom prst="rect">
            <a:avLst/>
          </a:prstGeom>
        </p:spPr>
      </p:pic>
      <p:sp>
        <p:nvSpPr>
          <p:cNvPr id="3" name="Slide Number Placeholder 2"/>
          <p:cNvSpPr>
            <a:spLocks noGrp="1"/>
          </p:cNvSpPr>
          <p:nvPr>
            <p:ph type="sldNum" sz="quarter" idx="4"/>
          </p:nvPr>
        </p:nvSpPr>
        <p:spPr/>
        <p:txBody>
          <a:bodyPr/>
          <a:lstStyle/>
          <a:p>
            <a:fld id="{42782948-4DBE-204D-AB9E-B65E067054AE}" type="slidenum">
              <a:rPr lang="en-US" smtClean="0"/>
              <a:pPr/>
              <a:t>2</a:t>
            </a:fld>
            <a:endParaRPr lang="en-US" dirty="0"/>
          </a:p>
        </p:txBody>
      </p:sp>
      <p:sp>
        <p:nvSpPr>
          <p:cNvPr id="11" name="Title 7"/>
          <p:cNvSpPr txBox="1">
            <a:spLocks/>
          </p:cNvSpPr>
          <p:nvPr/>
        </p:nvSpPr>
        <p:spPr>
          <a:xfrm>
            <a:off x="2286000" y="4648200"/>
            <a:ext cx="7739270" cy="1828800"/>
          </a:xfrm>
          <a:prstGeom prst="rect">
            <a:avLst/>
          </a:prstGeom>
        </p:spPr>
        <p:txBody>
          <a:bodyPr vert="horz" wrap="square" lIns="91440" tIns="45720" rIns="91440" bIns="45720" rtlCol="0" anchor="b" anchorCtr="0">
            <a:noAutofit/>
          </a:bodyPr>
          <a:lstStyle>
            <a:lvl1pPr algn="l" defTabSz="457200" rtl="0" eaLnBrk="1" latinLnBrk="0" hangingPunct="1">
              <a:spcBef>
                <a:spcPct val="0"/>
              </a:spcBef>
              <a:buNone/>
              <a:defRPr sz="2800" b="0" i="0" kern="1200" baseline="0">
                <a:solidFill>
                  <a:srgbClr val="336A90"/>
                </a:solidFill>
                <a:latin typeface="Arial" panose="020B0604020202020204" pitchFamily="34" charset="0"/>
                <a:ea typeface="+mj-ea"/>
                <a:cs typeface="Gill Sans MT"/>
              </a:defRPr>
            </a:lvl1pPr>
          </a:lstStyle>
          <a:p>
            <a:r>
              <a:rPr lang="en-US" sz="1800" dirty="0">
                <a:solidFill>
                  <a:schemeClr val="bg1"/>
                </a:solidFill>
              </a:rPr>
              <a:t>Choosing the right project management methodology for your team is the first step to success. </a:t>
            </a:r>
            <a:br>
              <a:rPr lang="en-US" sz="1800" dirty="0">
                <a:solidFill>
                  <a:schemeClr val="bg1"/>
                </a:solidFill>
              </a:rPr>
            </a:br>
            <a:r>
              <a:rPr lang="en-US" sz="1800" dirty="0">
                <a:solidFill>
                  <a:schemeClr val="bg1"/>
                </a:solidFill>
              </a:rPr>
              <a:t/>
            </a:r>
            <a:br>
              <a:rPr lang="en-US" sz="1800" dirty="0">
                <a:solidFill>
                  <a:schemeClr val="bg1"/>
                </a:solidFill>
              </a:rPr>
            </a:br>
            <a:r>
              <a:rPr lang="en-US" sz="1800" dirty="0">
                <a:solidFill>
                  <a:schemeClr val="bg1"/>
                </a:solidFill>
              </a:rPr>
              <a:t>But how can you know which project management methodology is best? </a:t>
            </a:r>
            <a:br>
              <a:rPr lang="en-US" sz="1800" dirty="0">
                <a:solidFill>
                  <a:schemeClr val="bg1"/>
                </a:solidFill>
              </a:rPr>
            </a:br>
            <a:r>
              <a:rPr lang="en-US" sz="1800" dirty="0">
                <a:solidFill>
                  <a:schemeClr val="bg1"/>
                </a:solidFill>
              </a:rPr>
              <a:t>And what makes one methodology better than another?</a:t>
            </a:r>
            <a:br>
              <a:rPr lang="en-US" sz="1800" dirty="0">
                <a:solidFill>
                  <a:schemeClr val="bg1"/>
                </a:solidFill>
              </a:rPr>
            </a:br>
            <a:endParaRPr lang="en-US" sz="1800" dirty="0">
              <a:solidFill>
                <a:schemeClr val="bg1"/>
              </a:solidFill>
            </a:endParaRPr>
          </a:p>
        </p:txBody>
      </p:sp>
    </p:spTree>
    <p:extLst>
      <p:ext uri="{BB962C8B-B14F-4D97-AF65-F5344CB8AC3E}">
        <p14:creationId xmlns:p14="http://schemas.microsoft.com/office/powerpoint/2010/main" val="1110223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371600"/>
            <a:ext cx="7620000" cy="4724400"/>
          </a:xfrm>
        </p:spPr>
        <p:txBody>
          <a:bodyPr>
            <a:normAutofit/>
          </a:bodyPr>
          <a:lstStyle/>
          <a:p>
            <a:r>
              <a:rPr lang="en-US" dirty="0" smtClean="0"/>
              <a:t>Waterfall </a:t>
            </a:r>
            <a:r>
              <a:rPr lang="en-US" dirty="0"/>
              <a:t>and </a:t>
            </a:r>
            <a:r>
              <a:rPr lang="en-US" dirty="0" smtClean="0"/>
              <a:t>Agile are most popular methodologies</a:t>
            </a:r>
            <a:endParaRPr lang="en-US" dirty="0"/>
          </a:p>
          <a:p>
            <a:r>
              <a:rPr lang="en-US" dirty="0"/>
              <a:t>Most states </a:t>
            </a:r>
            <a:r>
              <a:rPr lang="en-US" dirty="0" smtClean="0"/>
              <a:t>used Waterfall </a:t>
            </a:r>
            <a:endParaRPr lang="en-US" dirty="0"/>
          </a:p>
          <a:p>
            <a:r>
              <a:rPr lang="en-US" dirty="0"/>
              <a:t>Agile </a:t>
            </a:r>
            <a:r>
              <a:rPr lang="en-US" dirty="0" smtClean="0"/>
              <a:t>becoming </a:t>
            </a:r>
            <a:r>
              <a:rPr lang="en-US" dirty="0"/>
              <a:t>more </a:t>
            </a:r>
            <a:r>
              <a:rPr lang="en-US" dirty="0" smtClean="0"/>
              <a:t>popular</a:t>
            </a:r>
          </a:p>
          <a:p>
            <a:r>
              <a:rPr lang="en-US" dirty="0" smtClean="0"/>
              <a:t>South </a:t>
            </a:r>
            <a:r>
              <a:rPr lang="en-US" dirty="0"/>
              <a:t>Carolina, Maryland, and Oklahoma are </a:t>
            </a:r>
            <a:r>
              <a:rPr lang="en-US" dirty="0" smtClean="0"/>
              <a:t>latest states</a:t>
            </a:r>
            <a:br>
              <a:rPr lang="en-US" dirty="0" smtClean="0"/>
            </a:br>
            <a:r>
              <a:rPr lang="en-US" dirty="0" smtClean="0"/>
              <a:t>to </a:t>
            </a:r>
            <a:r>
              <a:rPr lang="en-US" dirty="0"/>
              <a:t>use </a:t>
            </a:r>
            <a:r>
              <a:rPr lang="en-US" dirty="0" smtClean="0"/>
              <a:t>Agile:</a:t>
            </a:r>
          </a:p>
          <a:p>
            <a:pPr lvl="1"/>
            <a:r>
              <a:rPr lang="en-US" dirty="0" smtClean="0"/>
              <a:t>Not committed to one vendor or fixed amount for the entire project </a:t>
            </a:r>
          </a:p>
          <a:p>
            <a:pPr lvl="1"/>
            <a:r>
              <a:rPr lang="en-US" dirty="0"/>
              <a:t>Can use array of vendors for each Sprint and potentially save money</a:t>
            </a:r>
          </a:p>
          <a:p>
            <a:pPr lvl="1"/>
            <a:r>
              <a:rPr lang="en-US" dirty="0"/>
              <a:t>Risks are easier to discover and resolve quicker, working in smaller pieces</a:t>
            </a:r>
          </a:p>
          <a:p>
            <a:pPr marL="684212" lvl="2" indent="0">
              <a:buNone/>
            </a:pPr>
            <a:endParaRPr lang="en-US" dirty="0"/>
          </a:p>
        </p:txBody>
      </p:sp>
      <p:sp>
        <p:nvSpPr>
          <p:cNvPr id="3" name="Slide Number Placeholder 2"/>
          <p:cNvSpPr>
            <a:spLocks noGrp="1"/>
          </p:cNvSpPr>
          <p:nvPr>
            <p:ph type="sldNum" sz="quarter" idx="4"/>
          </p:nvPr>
        </p:nvSpPr>
        <p:spPr/>
        <p:txBody>
          <a:bodyPr/>
          <a:lstStyle/>
          <a:p>
            <a:fld id="{42782948-4DBE-204D-AB9E-B65E067054AE}" type="slidenum">
              <a:rPr lang="en-US" smtClean="0"/>
              <a:pPr/>
              <a:t>3</a:t>
            </a:fld>
            <a:endParaRPr lang="en-US" dirty="0"/>
          </a:p>
        </p:txBody>
      </p:sp>
      <p:sp>
        <p:nvSpPr>
          <p:cNvPr id="4" name="Title 3"/>
          <p:cNvSpPr>
            <a:spLocks noGrp="1"/>
          </p:cNvSpPr>
          <p:nvPr>
            <p:ph type="title"/>
          </p:nvPr>
        </p:nvSpPr>
        <p:spPr>
          <a:xfrm>
            <a:off x="2286000" y="695980"/>
            <a:ext cx="7391400" cy="523220"/>
          </a:xfrm>
        </p:spPr>
        <p:txBody>
          <a:bodyPr/>
          <a:lstStyle/>
          <a:p>
            <a:r>
              <a:rPr lang="en-US" dirty="0" smtClean="0"/>
              <a:t>Methodologies</a:t>
            </a:r>
            <a:endParaRPr lang="en-US" dirty="0"/>
          </a:p>
        </p:txBody>
      </p:sp>
    </p:spTree>
    <p:extLst>
      <p:ext uri="{BB962C8B-B14F-4D97-AF65-F5344CB8AC3E}">
        <p14:creationId xmlns:p14="http://schemas.microsoft.com/office/powerpoint/2010/main" val="268163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114456"/>
            <a:ext cx="7848600" cy="5210144"/>
          </a:xfrm>
        </p:spPr>
        <p:txBody>
          <a:bodyPr/>
          <a:lstStyle/>
          <a:p>
            <a:r>
              <a:rPr lang="en-US" dirty="0" smtClean="0"/>
              <a:t>Has been a mainstay project management methodology for years</a:t>
            </a:r>
          </a:p>
          <a:p>
            <a:pPr lvl="1"/>
            <a:r>
              <a:rPr lang="en-US" dirty="0" smtClean="0"/>
              <a:t>Most commonly used in software development</a:t>
            </a:r>
          </a:p>
          <a:p>
            <a:pPr lvl="1"/>
            <a:r>
              <a:rPr lang="en-US" dirty="0" smtClean="0"/>
              <a:t>Every </a:t>
            </a:r>
            <a:r>
              <a:rPr lang="en-US" dirty="0"/>
              <a:t>step </a:t>
            </a:r>
            <a:r>
              <a:rPr lang="en-US" dirty="0" smtClean="0"/>
              <a:t>preplanned </a:t>
            </a:r>
            <a:r>
              <a:rPr lang="en-US" dirty="0"/>
              <a:t>and laid out in </a:t>
            </a:r>
            <a:r>
              <a:rPr lang="en-US" dirty="0" smtClean="0"/>
              <a:t>proper sequence</a:t>
            </a:r>
          </a:p>
          <a:p>
            <a:pPr lvl="2">
              <a:spcBef>
                <a:spcPts val="0"/>
              </a:spcBef>
              <a:spcAft>
                <a:spcPts val="1200"/>
              </a:spcAft>
              <a:buFont typeface="Wingdings" panose="05000000000000000000" pitchFamily="2" charset="2"/>
              <a:buChar char="Ø"/>
            </a:pPr>
            <a:r>
              <a:rPr lang="en-US" dirty="0" smtClean="0"/>
              <a:t>Each </a:t>
            </a:r>
            <a:r>
              <a:rPr lang="en-US" dirty="0"/>
              <a:t>stage generally finishes before the next one </a:t>
            </a:r>
            <a:r>
              <a:rPr lang="en-US" dirty="0" smtClean="0"/>
              <a:t>begins</a:t>
            </a:r>
          </a:p>
          <a:p>
            <a:pPr lvl="1"/>
            <a:r>
              <a:rPr lang="en-US" dirty="0" smtClean="0"/>
              <a:t>Simple to understand</a:t>
            </a:r>
          </a:p>
          <a:p>
            <a:pPr marL="684212" lvl="2" indent="0">
              <a:buNone/>
            </a:pPr>
            <a:endParaRPr lang="en-US" dirty="0"/>
          </a:p>
        </p:txBody>
      </p:sp>
      <p:sp>
        <p:nvSpPr>
          <p:cNvPr id="5" name="Slide Number Placeholder 4"/>
          <p:cNvSpPr>
            <a:spLocks noGrp="1"/>
          </p:cNvSpPr>
          <p:nvPr>
            <p:ph type="sldNum" sz="quarter" idx="4"/>
          </p:nvPr>
        </p:nvSpPr>
        <p:spPr/>
        <p:txBody>
          <a:bodyPr/>
          <a:lstStyle/>
          <a:p>
            <a:fld id="{42782948-4DBE-204D-AB9E-B65E067054AE}" type="slidenum">
              <a:rPr lang="en-US" smtClean="0"/>
              <a:pPr/>
              <a:t>4</a:t>
            </a:fld>
            <a:endParaRPr lang="en-US" dirty="0"/>
          </a:p>
        </p:txBody>
      </p:sp>
      <p:sp>
        <p:nvSpPr>
          <p:cNvPr id="3" name="Title 2"/>
          <p:cNvSpPr>
            <a:spLocks noGrp="1"/>
          </p:cNvSpPr>
          <p:nvPr>
            <p:ph type="title"/>
          </p:nvPr>
        </p:nvSpPr>
        <p:spPr>
          <a:xfrm>
            <a:off x="2286000" y="467378"/>
            <a:ext cx="7684168" cy="523220"/>
          </a:xfrm>
        </p:spPr>
        <p:txBody>
          <a:bodyPr/>
          <a:lstStyle/>
          <a:p>
            <a:r>
              <a:rPr lang="en-US" dirty="0" smtClean="0"/>
              <a:t>Waterfall Methodology</a:t>
            </a:r>
            <a:endParaRPr lang="en-US" dirty="0"/>
          </a:p>
        </p:txBody>
      </p:sp>
      <p:pic>
        <p:nvPicPr>
          <p:cNvPr id="7" name="Picture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971800" y="3429000"/>
            <a:ext cx="6324600" cy="2895600"/>
          </a:xfrm>
          <a:prstGeom prst="rect">
            <a:avLst/>
          </a:prstGeom>
        </p:spPr>
      </p:pic>
    </p:spTree>
    <p:extLst>
      <p:ext uri="{BB962C8B-B14F-4D97-AF65-F5344CB8AC3E}">
        <p14:creationId xmlns:p14="http://schemas.microsoft.com/office/powerpoint/2010/main" val="2479461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143000"/>
            <a:ext cx="7772400" cy="5257800"/>
          </a:xfrm>
        </p:spPr>
        <p:txBody>
          <a:bodyPr>
            <a:normAutofit/>
          </a:bodyPr>
          <a:lstStyle/>
          <a:p>
            <a:r>
              <a:rPr lang="en-US" dirty="0"/>
              <a:t>T</a:t>
            </a:r>
            <a:r>
              <a:rPr lang="en-US" dirty="0" smtClean="0"/>
              <a:t>akes significantly </a:t>
            </a:r>
            <a:r>
              <a:rPr lang="en-US" dirty="0"/>
              <a:t>different approach to project </a:t>
            </a:r>
            <a:r>
              <a:rPr lang="en-US" dirty="0" smtClean="0"/>
              <a:t>management</a:t>
            </a:r>
          </a:p>
          <a:p>
            <a:r>
              <a:rPr lang="en-US" dirty="0" smtClean="0"/>
              <a:t>Initially </a:t>
            </a:r>
            <a:r>
              <a:rPr lang="en-US" dirty="0"/>
              <a:t>developed for projects that require </a:t>
            </a:r>
            <a:r>
              <a:rPr lang="en-US" dirty="0" smtClean="0"/>
              <a:t>flexibility </a:t>
            </a:r>
            <a:r>
              <a:rPr lang="en-US" dirty="0"/>
              <a:t>and </a:t>
            </a:r>
            <a:r>
              <a:rPr lang="en-US" dirty="0" smtClean="0"/>
              <a:t>speed</a:t>
            </a:r>
          </a:p>
          <a:p>
            <a:r>
              <a:rPr lang="en-US" dirty="0"/>
              <a:t>U</a:t>
            </a:r>
            <a:r>
              <a:rPr lang="en-US" dirty="0" smtClean="0"/>
              <a:t>ses incremental iterative work cycles commonly known as “Sprints”</a:t>
            </a:r>
          </a:p>
          <a:p>
            <a:r>
              <a:rPr lang="en-US" dirty="0" smtClean="0"/>
              <a:t>Best suited for projects requiring </a:t>
            </a:r>
            <a:r>
              <a:rPr lang="en-US" dirty="0"/>
              <a:t>less control and real-time communication within </a:t>
            </a:r>
            <a:r>
              <a:rPr lang="en-US" dirty="0" smtClean="0"/>
              <a:t>self-motivated </a:t>
            </a:r>
            <a:r>
              <a:rPr lang="en-US" dirty="0"/>
              <a:t>team </a:t>
            </a:r>
            <a:r>
              <a:rPr lang="en-US" dirty="0" smtClean="0"/>
              <a:t>settings</a:t>
            </a:r>
          </a:p>
          <a:p>
            <a:endParaRPr lang="en-US" dirty="0"/>
          </a:p>
          <a:p>
            <a:endParaRPr lang="en-US" dirty="0"/>
          </a:p>
        </p:txBody>
      </p:sp>
      <p:sp>
        <p:nvSpPr>
          <p:cNvPr id="3" name="Slide Number Placeholder 2"/>
          <p:cNvSpPr>
            <a:spLocks noGrp="1"/>
          </p:cNvSpPr>
          <p:nvPr>
            <p:ph type="sldNum" sz="quarter" idx="4"/>
          </p:nvPr>
        </p:nvSpPr>
        <p:spPr/>
        <p:txBody>
          <a:bodyPr/>
          <a:lstStyle/>
          <a:p>
            <a:fld id="{42782948-4DBE-204D-AB9E-B65E067054AE}" type="slidenum">
              <a:rPr lang="en-US" smtClean="0"/>
              <a:pPr/>
              <a:t>5</a:t>
            </a:fld>
            <a:endParaRPr lang="en-US" dirty="0"/>
          </a:p>
        </p:txBody>
      </p:sp>
      <p:sp>
        <p:nvSpPr>
          <p:cNvPr id="4" name="Title 3"/>
          <p:cNvSpPr>
            <a:spLocks noGrp="1"/>
          </p:cNvSpPr>
          <p:nvPr>
            <p:ph type="title"/>
          </p:nvPr>
        </p:nvSpPr>
        <p:spPr>
          <a:xfrm>
            <a:off x="2286000" y="457200"/>
            <a:ext cx="7543800" cy="523220"/>
          </a:xfrm>
        </p:spPr>
        <p:txBody>
          <a:bodyPr/>
          <a:lstStyle/>
          <a:p>
            <a:r>
              <a:rPr lang="en-US" dirty="0" smtClean="0"/>
              <a:t>Agile Methodology</a:t>
            </a:r>
            <a:endParaRPr lang="en-US" dirty="0"/>
          </a:p>
        </p:txBody>
      </p:sp>
      <p:pic>
        <p:nvPicPr>
          <p:cNvPr id="6" name="Picture 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276600" y="3613050"/>
            <a:ext cx="5562600" cy="2787753"/>
          </a:xfrm>
          <a:prstGeom prst="rect">
            <a:avLst/>
          </a:prstGeom>
        </p:spPr>
      </p:pic>
    </p:spTree>
    <p:extLst>
      <p:ext uri="{BB962C8B-B14F-4D97-AF65-F5344CB8AC3E}">
        <p14:creationId xmlns:p14="http://schemas.microsoft.com/office/powerpoint/2010/main" val="40717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219200"/>
            <a:ext cx="7696200" cy="4724400"/>
          </a:xfrm>
        </p:spPr>
        <p:txBody>
          <a:bodyPr>
            <a:normAutofit/>
          </a:bodyPr>
          <a:lstStyle/>
          <a:p>
            <a:r>
              <a:rPr lang="en-US" dirty="0"/>
              <a:t>Hybrid project management methodology benefits from both Waterfall and Agile approaches</a:t>
            </a:r>
          </a:p>
          <a:p>
            <a:pPr lvl="1"/>
            <a:r>
              <a:rPr lang="en-US" dirty="0" smtClean="0"/>
              <a:t>Planning </a:t>
            </a:r>
            <a:r>
              <a:rPr lang="en-US" dirty="0"/>
              <a:t>and requirements </a:t>
            </a:r>
            <a:r>
              <a:rPr lang="en-US" dirty="0" smtClean="0"/>
              <a:t>phase uses Waterfall approach </a:t>
            </a:r>
          </a:p>
          <a:p>
            <a:pPr lvl="1"/>
            <a:r>
              <a:rPr lang="en-US" dirty="0" smtClean="0"/>
              <a:t>Design</a:t>
            </a:r>
            <a:r>
              <a:rPr lang="en-US" dirty="0"/>
              <a:t>, develop, implement, and evaluate phases follow </a:t>
            </a:r>
            <a:r>
              <a:rPr lang="en-US" dirty="0" smtClean="0"/>
              <a:t>Agile methodology</a:t>
            </a:r>
            <a:endParaRPr lang="en-US" dirty="0"/>
          </a:p>
        </p:txBody>
      </p:sp>
      <p:sp>
        <p:nvSpPr>
          <p:cNvPr id="3" name="Slide Number Placeholder 2"/>
          <p:cNvSpPr>
            <a:spLocks noGrp="1"/>
          </p:cNvSpPr>
          <p:nvPr>
            <p:ph type="sldNum" sz="quarter" idx="4"/>
          </p:nvPr>
        </p:nvSpPr>
        <p:spPr/>
        <p:txBody>
          <a:bodyPr/>
          <a:lstStyle/>
          <a:p>
            <a:fld id="{42782948-4DBE-204D-AB9E-B65E067054AE}" type="slidenum">
              <a:rPr lang="en-US" smtClean="0"/>
              <a:pPr/>
              <a:t>6</a:t>
            </a:fld>
            <a:endParaRPr lang="en-US" dirty="0"/>
          </a:p>
        </p:txBody>
      </p:sp>
      <p:sp>
        <p:nvSpPr>
          <p:cNvPr id="4" name="Title 3"/>
          <p:cNvSpPr>
            <a:spLocks noGrp="1"/>
          </p:cNvSpPr>
          <p:nvPr>
            <p:ph type="title"/>
          </p:nvPr>
        </p:nvSpPr>
        <p:spPr>
          <a:xfrm>
            <a:off x="2209800" y="533400"/>
            <a:ext cx="7543800" cy="523220"/>
          </a:xfrm>
        </p:spPr>
        <p:txBody>
          <a:bodyPr/>
          <a:lstStyle/>
          <a:p>
            <a:r>
              <a:rPr lang="en-US" dirty="0" smtClean="0"/>
              <a:t>Hybrid Methodology</a:t>
            </a:r>
            <a:endParaRPr lang="en-US" dirty="0"/>
          </a:p>
        </p:txBody>
      </p:sp>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099166" y="3276600"/>
            <a:ext cx="5816237" cy="2971800"/>
          </a:xfrm>
          <a:prstGeom prst="rect">
            <a:avLst/>
          </a:prstGeom>
        </p:spPr>
      </p:pic>
    </p:spTree>
    <p:extLst>
      <p:ext uri="{BB962C8B-B14F-4D97-AF65-F5344CB8AC3E}">
        <p14:creationId xmlns:p14="http://schemas.microsoft.com/office/powerpoint/2010/main" val="130678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295400"/>
            <a:ext cx="7772400" cy="4572000"/>
          </a:xfrm>
        </p:spPr>
        <p:txBody>
          <a:bodyPr>
            <a:normAutofit/>
          </a:bodyPr>
          <a:lstStyle/>
          <a:p>
            <a:pPr>
              <a:lnSpc>
                <a:spcPct val="150000"/>
              </a:lnSpc>
            </a:pPr>
            <a:r>
              <a:rPr lang="en-US" dirty="0" smtClean="0">
                <a:cs typeface="Arial" panose="020B0604020202020204" pitchFamily="34" charset="0"/>
              </a:rPr>
              <a:t>Cost, Quality, and Schedule: </a:t>
            </a:r>
            <a:endParaRPr lang="en-US" dirty="0">
              <a:cs typeface="Arial" panose="020B0604020202020204" pitchFamily="34" charset="0"/>
            </a:endParaRPr>
          </a:p>
          <a:p>
            <a:pPr lvl="1"/>
            <a:r>
              <a:rPr lang="en-US" dirty="0" smtClean="0"/>
              <a:t>Cost in smaller pieces</a:t>
            </a:r>
          </a:p>
          <a:p>
            <a:pPr lvl="3">
              <a:lnSpc>
                <a:spcPct val="15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Releasing funds </a:t>
            </a:r>
            <a:r>
              <a:rPr lang="en-US" dirty="0">
                <a:latin typeface="Arial" panose="020B0604020202020204" pitchFamily="34" charset="0"/>
                <a:cs typeface="Arial" panose="020B0604020202020204" pitchFamily="34" charset="0"/>
              </a:rPr>
              <a:t>in </a:t>
            </a:r>
            <a:r>
              <a:rPr lang="en-US" dirty="0" smtClean="0">
                <a:latin typeface="Arial" panose="020B0604020202020204" pitchFamily="34" charset="0"/>
                <a:cs typeface="Arial" panose="020B0604020202020204" pitchFamily="34" charset="0"/>
              </a:rPr>
              <a:t>increments, </a:t>
            </a:r>
            <a:r>
              <a:rPr lang="en-US" dirty="0">
                <a:latin typeface="Arial" panose="020B0604020202020204" pitchFamily="34" charset="0"/>
                <a:cs typeface="Arial" panose="020B0604020202020204" pitchFamily="34" charset="0"/>
              </a:rPr>
              <a:t>better </a:t>
            </a:r>
            <a:r>
              <a:rPr lang="en-US" dirty="0" smtClean="0">
                <a:latin typeface="Arial" panose="020B0604020202020204" pitchFamily="34" charset="0"/>
                <a:cs typeface="Arial" panose="020B0604020202020204" pitchFamily="34" charset="0"/>
              </a:rPr>
              <a:t>inform </a:t>
            </a:r>
            <a:r>
              <a:rPr lang="en-US" dirty="0">
                <a:latin typeface="Arial" panose="020B0604020202020204" pitchFamily="34" charset="0"/>
                <a:cs typeface="Arial" panose="020B0604020202020204" pitchFamily="34" charset="0"/>
              </a:rPr>
              <a:t>investment </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decision-making, </a:t>
            </a:r>
            <a:r>
              <a:rPr lang="en-US" dirty="0">
                <a:latin typeface="Arial" panose="020B0604020202020204" pitchFamily="34" charset="0"/>
                <a:cs typeface="Arial" panose="020B0604020202020204" pitchFamily="34" charset="0"/>
              </a:rPr>
              <a:t>and potentially reduce </a:t>
            </a:r>
            <a:r>
              <a:rPr lang="en-US" dirty="0" smtClean="0">
                <a:latin typeface="Arial" panose="020B0604020202020204" pitchFamily="34" charset="0"/>
                <a:cs typeface="Arial" panose="020B0604020202020204" pitchFamily="34" charset="0"/>
              </a:rPr>
              <a:t>overall spending</a:t>
            </a:r>
          </a:p>
          <a:p>
            <a:pPr lvl="3">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Team learns early, fails early, and can course-correct while </a:t>
            </a:r>
            <a:r>
              <a:rPr lang="en-US" dirty="0" smtClean="0">
                <a:latin typeface="Arial" panose="020B0604020202020204" pitchFamily="34" charset="0"/>
                <a:cs typeface="Arial" panose="020B0604020202020204" pitchFamily="34" charset="0"/>
              </a:rPr>
              <a:t>budget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still intact</a:t>
            </a:r>
            <a:endParaRPr lang="en-US" dirty="0">
              <a:latin typeface="Arial" panose="020B0604020202020204" pitchFamily="34" charset="0"/>
              <a:cs typeface="Arial" panose="020B0604020202020204" pitchFamily="34" charset="0"/>
            </a:endParaRPr>
          </a:p>
          <a:p>
            <a:pPr lvl="1">
              <a:lnSpc>
                <a:spcPct val="150000"/>
              </a:lnSpc>
            </a:pPr>
            <a:r>
              <a:rPr lang="en-US" dirty="0"/>
              <a:t>High-quality software </a:t>
            </a:r>
            <a:r>
              <a:rPr lang="en-US" dirty="0" smtClean="0"/>
              <a:t>quickly</a:t>
            </a:r>
            <a:endParaRPr lang="en-US" dirty="0"/>
          </a:p>
          <a:p>
            <a:pPr lvl="1">
              <a:lnSpc>
                <a:spcPct val="150000"/>
              </a:lnSpc>
            </a:pPr>
            <a:r>
              <a:rPr lang="en-US" dirty="0"/>
              <a:t>Reduce rework</a:t>
            </a:r>
          </a:p>
          <a:p>
            <a:pPr marL="684212" lvl="2" indent="0">
              <a:buNone/>
            </a:pPr>
            <a:endParaRPr lang="en-US" sz="1900" dirty="0"/>
          </a:p>
          <a:p>
            <a:endParaRPr lang="en-US" dirty="0"/>
          </a:p>
        </p:txBody>
      </p:sp>
      <p:sp>
        <p:nvSpPr>
          <p:cNvPr id="3" name="Slide Number Placeholder 2"/>
          <p:cNvSpPr>
            <a:spLocks noGrp="1"/>
          </p:cNvSpPr>
          <p:nvPr>
            <p:ph type="sldNum" sz="quarter" idx="4"/>
          </p:nvPr>
        </p:nvSpPr>
        <p:spPr/>
        <p:txBody>
          <a:bodyPr/>
          <a:lstStyle/>
          <a:p>
            <a:fld id="{42782948-4DBE-204D-AB9E-B65E067054AE}" type="slidenum">
              <a:rPr lang="en-US" smtClean="0"/>
              <a:pPr/>
              <a:t>7</a:t>
            </a:fld>
            <a:endParaRPr lang="en-US" dirty="0"/>
          </a:p>
        </p:txBody>
      </p:sp>
      <p:sp>
        <p:nvSpPr>
          <p:cNvPr id="4" name="Title 3"/>
          <p:cNvSpPr>
            <a:spLocks noGrp="1"/>
          </p:cNvSpPr>
          <p:nvPr>
            <p:ph type="title"/>
          </p:nvPr>
        </p:nvSpPr>
        <p:spPr>
          <a:xfrm>
            <a:off x="2133600" y="533400"/>
            <a:ext cx="8001000" cy="523220"/>
          </a:xfrm>
        </p:spPr>
        <p:txBody>
          <a:bodyPr/>
          <a:lstStyle/>
          <a:p>
            <a:r>
              <a:rPr lang="en-US" dirty="0" smtClean="0"/>
              <a:t>How Child Support Can Benefit From Using Agile</a:t>
            </a:r>
            <a:endParaRPr lang="en-US" dirty="0"/>
          </a:p>
        </p:txBody>
      </p:sp>
    </p:spTree>
    <p:extLst>
      <p:ext uri="{BB962C8B-B14F-4D97-AF65-F5344CB8AC3E}">
        <p14:creationId xmlns:p14="http://schemas.microsoft.com/office/powerpoint/2010/main" val="3568788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600200"/>
            <a:ext cx="7696200" cy="4572000"/>
          </a:xfrm>
        </p:spPr>
        <p:txBody>
          <a:bodyPr/>
          <a:lstStyle/>
          <a:p>
            <a:pPr>
              <a:lnSpc>
                <a:spcPct val="150000"/>
              </a:lnSpc>
            </a:pPr>
            <a:r>
              <a:rPr lang="en-US" dirty="0">
                <a:cs typeface="Arial" panose="020B0604020202020204" pitchFamily="34" charset="0"/>
              </a:rPr>
              <a:t>Flexible, fast, lean, responsive, and </a:t>
            </a:r>
            <a:r>
              <a:rPr lang="en-US" dirty="0" smtClean="0">
                <a:cs typeface="Arial" panose="020B0604020202020204" pitchFamily="34" charset="0"/>
              </a:rPr>
              <a:t>consistent</a:t>
            </a:r>
            <a:endParaRPr lang="en-US" dirty="0">
              <a:cs typeface="Arial" panose="020B0604020202020204" pitchFamily="34" charset="0"/>
            </a:endParaRPr>
          </a:p>
          <a:p>
            <a:pPr>
              <a:lnSpc>
                <a:spcPct val="150000"/>
              </a:lnSpc>
            </a:pPr>
            <a:r>
              <a:rPr lang="en-US" dirty="0">
                <a:cs typeface="Arial" panose="020B0604020202020204" pitchFamily="34" charset="0"/>
              </a:rPr>
              <a:t>Focuses on people, more </a:t>
            </a:r>
            <a:r>
              <a:rPr lang="en-US" dirty="0" smtClean="0">
                <a:cs typeface="Arial" panose="020B0604020202020204" pitchFamily="34" charset="0"/>
              </a:rPr>
              <a:t>communication-oriented</a:t>
            </a:r>
            <a:endParaRPr lang="en-US" dirty="0">
              <a:cs typeface="Arial" panose="020B0604020202020204" pitchFamily="34" charset="0"/>
            </a:endParaRPr>
          </a:p>
          <a:p>
            <a:pPr>
              <a:lnSpc>
                <a:spcPct val="150000"/>
              </a:lnSpc>
            </a:pPr>
            <a:r>
              <a:rPr lang="en-US" dirty="0">
                <a:cs typeface="Arial" panose="020B0604020202020204" pitchFamily="34" charset="0"/>
              </a:rPr>
              <a:t>Very flexible by adapting to </a:t>
            </a:r>
            <a:r>
              <a:rPr lang="en-US" dirty="0" smtClean="0">
                <a:cs typeface="Arial" panose="020B0604020202020204" pitchFamily="34" charset="0"/>
              </a:rPr>
              <a:t>change </a:t>
            </a:r>
            <a:r>
              <a:rPr lang="en-US" dirty="0">
                <a:cs typeface="Arial" panose="020B0604020202020204" pitchFamily="34" charset="0"/>
              </a:rPr>
              <a:t>happening in the </a:t>
            </a:r>
            <a:r>
              <a:rPr lang="en-US" dirty="0" smtClean="0">
                <a:cs typeface="Arial" panose="020B0604020202020204" pitchFamily="34" charset="0"/>
              </a:rPr>
              <a:t>business</a:t>
            </a:r>
            <a:endParaRPr lang="en-US" dirty="0">
              <a:cs typeface="Arial" panose="020B0604020202020204" pitchFamily="34" charset="0"/>
            </a:endParaRPr>
          </a:p>
          <a:p>
            <a:pPr>
              <a:lnSpc>
                <a:spcPct val="150000"/>
              </a:lnSpc>
            </a:pPr>
            <a:r>
              <a:rPr lang="en-US" dirty="0">
                <a:cs typeface="Arial" panose="020B0604020202020204" pitchFamily="34" charset="0"/>
              </a:rPr>
              <a:t>Regular </a:t>
            </a:r>
            <a:r>
              <a:rPr lang="en-US" dirty="0" smtClean="0">
                <a:cs typeface="Arial" panose="020B0604020202020204" pitchFamily="34" charset="0"/>
              </a:rPr>
              <a:t>inspection </a:t>
            </a:r>
            <a:r>
              <a:rPr lang="en-US" dirty="0">
                <a:cs typeface="Arial" panose="020B0604020202020204" pitchFamily="34" charset="0"/>
              </a:rPr>
              <a:t>improves the leadership qualities to boost </a:t>
            </a:r>
            <a:r>
              <a:rPr lang="en-US" dirty="0" smtClean="0">
                <a:cs typeface="Arial" panose="020B0604020202020204" pitchFamily="34" charset="0"/>
              </a:rPr>
              <a:t>teamwork</a:t>
            </a:r>
            <a:endParaRPr lang="en-US" dirty="0"/>
          </a:p>
        </p:txBody>
      </p:sp>
      <p:sp>
        <p:nvSpPr>
          <p:cNvPr id="3" name="Slide Number Placeholder 2"/>
          <p:cNvSpPr>
            <a:spLocks noGrp="1"/>
          </p:cNvSpPr>
          <p:nvPr>
            <p:ph type="sldNum" sz="quarter" idx="4"/>
          </p:nvPr>
        </p:nvSpPr>
        <p:spPr/>
        <p:txBody>
          <a:bodyPr/>
          <a:lstStyle/>
          <a:p>
            <a:fld id="{42782948-4DBE-204D-AB9E-B65E067054AE}" type="slidenum">
              <a:rPr lang="en-US" smtClean="0"/>
              <a:pPr/>
              <a:t>8</a:t>
            </a:fld>
            <a:endParaRPr lang="en-US" dirty="0"/>
          </a:p>
        </p:txBody>
      </p:sp>
      <p:sp>
        <p:nvSpPr>
          <p:cNvPr id="5" name="Title 3"/>
          <p:cNvSpPr txBox="1">
            <a:spLocks/>
          </p:cNvSpPr>
          <p:nvPr/>
        </p:nvSpPr>
        <p:spPr>
          <a:xfrm>
            <a:off x="2133600" y="493696"/>
            <a:ext cx="8001000" cy="954107"/>
          </a:xfrm>
          <a:prstGeom prst="rect">
            <a:avLst/>
          </a:prstGeom>
        </p:spPr>
        <p:txBody>
          <a:bodyPr vert="horz" wrap="square" lIns="91440" tIns="45720" rIns="91440" bIns="45720" rtlCol="0" anchor="b" anchorCtr="0">
            <a:spAutoFit/>
          </a:bodyPr>
          <a:lstStyle>
            <a:lvl1pPr algn="l" defTabSz="457200" rtl="0" eaLnBrk="1" latinLnBrk="0" hangingPunct="1">
              <a:spcBef>
                <a:spcPct val="0"/>
              </a:spcBef>
              <a:buNone/>
              <a:defRPr sz="2800" b="0" i="0" kern="1200" baseline="0">
                <a:solidFill>
                  <a:srgbClr val="336A90"/>
                </a:solidFill>
                <a:latin typeface="Arial" panose="020B0604020202020204" pitchFamily="34" charset="0"/>
                <a:ea typeface="+mj-ea"/>
                <a:cs typeface="Gill Sans MT"/>
              </a:defRPr>
            </a:lvl1pPr>
          </a:lstStyle>
          <a:p>
            <a:r>
              <a:rPr lang="en-US" dirty="0"/>
              <a:t>How Child Support Can Benefit From Using Agile</a:t>
            </a:r>
          </a:p>
          <a:p>
            <a:r>
              <a:rPr lang="en-US" dirty="0"/>
              <a:t>(cont’d)</a:t>
            </a:r>
            <a:endParaRPr lang="en-US" dirty="0"/>
          </a:p>
        </p:txBody>
      </p:sp>
    </p:spTree>
    <p:extLst>
      <p:ext uri="{BB962C8B-B14F-4D97-AF65-F5344CB8AC3E}">
        <p14:creationId xmlns:p14="http://schemas.microsoft.com/office/powerpoint/2010/main" val="3043399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42782948-4DBE-204D-AB9E-B65E067054AE}" type="slidenum">
              <a:rPr lang="en-US" smtClean="0"/>
              <a:pPr/>
              <a:t>9</a:t>
            </a:fld>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224765891"/>
              </p:ext>
            </p:extLst>
          </p:nvPr>
        </p:nvGraphicFramePr>
        <p:xfrm>
          <a:off x="2209800" y="583374"/>
          <a:ext cx="7772400" cy="5588829"/>
        </p:xfrm>
        <a:graphic>
          <a:graphicData uri="http://schemas.openxmlformats.org/drawingml/2006/table">
            <a:tbl>
              <a:tblPr firstRow="1" firstCol="1" bandRow="1">
                <a:tableStyleId>{5C22544A-7EE6-4342-B048-85BDC9FD1C3A}</a:tableStyleId>
              </a:tblPr>
              <a:tblGrid>
                <a:gridCol w="1790561">
                  <a:extLst>
                    <a:ext uri="{9D8B030D-6E8A-4147-A177-3AD203B41FA5}">
                      <a16:colId xmlns:a16="http://schemas.microsoft.com/office/drawing/2014/main" val="3844832085"/>
                    </a:ext>
                  </a:extLst>
                </a:gridCol>
                <a:gridCol w="1806356">
                  <a:extLst>
                    <a:ext uri="{9D8B030D-6E8A-4147-A177-3AD203B41FA5}">
                      <a16:colId xmlns:a16="http://schemas.microsoft.com/office/drawing/2014/main" val="142756675"/>
                    </a:ext>
                  </a:extLst>
                </a:gridCol>
                <a:gridCol w="2379934">
                  <a:extLst>
                    <a:ext uri="{9D8B030D-6E8A-4147-A177-3AD203B41FA5}">
                      <a16:colId xmlns:a16="http://schemas.microsoft.com/office/drawing/2014/main" val="2593465687"/>
                    </a:ext>
                  </a:extLst>
                </a:gridCol>
                <a:gridCol w="1795549">
                  <a:extLst>
                    <a:ext uri="{9D8B030D-6E8A-4147-A177-3AD203B41FA5}">
                      <a16:colId xmlns:a16="http://schemas.microsoft.com/office/drawing/2014/main" val="4110429828"/>
                    </a:ext>
                  </a:extLst>
                </a:gridCol>
              </a:tblGrid>
              <a:tr h="198193">
                <a:tc gridSpan="4">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Aligning Project Traits with Development Methodologies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09688952"/>
                  </a:ext>
                </a:extLst>
              </a:tr>
              <a:tr h="396386">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Project</a:t>
                      </a:r>
                    </a:p>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Trait/Factor</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gn="ctr">
                        <a:lnSpc>
                          <a:spcPct val="107000"/>
                        </a:lnSpc>
                        <a:spcBef>
                          <a:spcPts val="0"/>
                        </a:spcBef>
                        <a:spcAft>
                          <a:spcPts val="0"/>
                        </a:spcAft>
                      </a:pPr>
                      <a:r>
                        <a:rPr lang="en-US" sz="1200" b="1" dirty="0">
                          <a:effectLst/>
                          <a:latin typeface="Arial" panose="020B0604020202020204" pitchFamily="34" charset="0"/>
                          <a:cs typeface="Arial" panose="020B0604020202020204" pitchFamily="34" charset="0"/>
                        </a:rPr>
                        <a:t>Agile</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gn="ctr">
                        <a:lnSpc>
                          <a:spcPct val="107000"/>
                        </a:lnSpc>
                        <a:spcBef>
                          <a:spcPts val="0"/>
                        </a:spcBef>
                        <a:spcAft>
                          <a:spcPts val="0"/>
                        </a:spcAft>
                      </a:pPr>
                      <a:r>
                        <a:rPr lang="en-US" sz="1200" b="1" dirty="0">
                          <a:effectLst/>
                          <a:latin typeface="Arial" panose="020B0604020202020204" pitchFamily="34" charset="0"/>
                          <a:cs typeface="Arial" panose="020B0604020202020204" pitchFamily="34" charset="0"/>
                        </a:rPr>
                        <a:t>Plan-Driven</a:t>
                      </a:r>
                    </a:p>
                    <a:p>
                      <a:pPr marL="0" marR="0" algn="ctr">
                        <a:lnSpc>
                          <a:spcPct val="107000"/>
                        </a:lnSpc>
                        <a:spcBef>
                          <a:spcPts val="0"/>
                        </a:spcBef>
                        <a:spcAft>
                          <a:spcPts val="0"/>
                        </a:spcAft>
                      </a:pPr>
                      <a:r>
                        <a:rPr lang="en-US" sz="1200" b="1" dirty="0">
                          <a:effectLst/>
                          <a:latin typeface="Arial" panose="020B0604020202020204" pitchFamily="34" charset="0"/>
                          <a:cs typeface="Arial" panose="020B0604020202020204" pitchFamily="34" charset="0"/>
                        </a:rPr>
                        <a:t>Waterfall</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gn="ctr">
                        <a:lnSpc>
                          <a:spcPct val="107000"/>
                        </a:lnSpc>
                        <a:spcBef>
                          <a:spcPts val="0"/>
                        </a:spcBef>
                        <a:spcAft>
                          <a:spcPts val="0"/>
                        </a:spcAft>
                      </a:pPr>
                      <a:r>
                        <a:rPr lang="en-US" sz="1200" b="1" dirty="0">
                          <a:effectLst/>
                          <a:latin typeface="Arial" panose="020B0604020202020204" pitchFamily="34" charset="0"/>
                          <a:cs typeface="Arial" panose="020B0604020202020204" pitchFamily="34" charset="0"/>
                        </a:rPr>
                        <a:t>Comments</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extLst>
                  <a:ext uri="{0D108BD9-81ED-4DB2-BD59-A6C34878D82A}">
                    <a16:rowId xmlns:a16="http://schemas.microsoft.com/office/drawing/2014/main" val="3654171184"/>
                  </a:ext>
                </a:extLst>
              </a:tr>
              <a:tr h="574844">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Customer Availability</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Prefers customer available throughout project</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Requires customer involvement only at milestones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States involvement reduces risk in either model</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extLst>
                  <a:ext uri="{0D108BD9-81ED-4DB2-BD59-A6C34878D82A}">
                    <a16:rowId xmlns:a16="http://schemas.microsoft.com/office/drawing/2014/main" val="3306505221"/>
                  </a:ext>
                </a:extLst>
              </a:tr>
              <a:tr h="1532914">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Scope/Features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Welcomes changes, but changes come at the expensive of Cost, Schedule, or other Features. Works well when scope is not known in </a:t>
                      </a:r>
                      <a:r>
                        <a:rPr lang="en-US" sz="1200" dirty="0" smtClean="0">
                          <a:effectLst/>
                          <a:latin typeface="Arial" panose="020B0604020202020204" pitchFamily="34" charset="0"/>
                          <a:cs typeface="Arial" panose="020B0604020202020204" pitchFamily="34" charset="0"/>
                        </a:rPr>
                        <a:t>advance.</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Works well when scope is known in advance, or when contract terms limit changes.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Change is a reality so we should prepare adaptability where possible. Contract terms sometimes restrict it.</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extLst>
                  <a:ext uri="{0D108BD9-81ED-4DB2-BD59-A6C34878D82A}">
                    <a16:rowId xmlns:a16="http://schemas.microsoft.com/office/drawing/2014/main" val="2113911010"/>
                  </a:ext>
                </a:extLst>
              </a:tr>
              <a:tr h="2874215">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Feature Prioritization</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nSpc>
                          <a:spcPct val="107000"/>
                        </a:lnSpc>
                        <a:spcBef>
                          <a:spcPts val="0"/>
                        </a:spcBef>
                        <a:spcAft>
                          <a:spcPts val="800"/>
                        </a:spcAft>
                      </a:pPr>
                      <a:r>
                        <a:rPr lang="en-US" sz="1200" dirty="0" smtClean="0">
                          <a:effectLst/>
                          <a:latin typeface="Arial" panose="020B0604020202020204" pitchFamily="34" charset="0"/>
                          <a:cs typeface="Arial" panose="020B0604020202020204" pitchFamily="34" charset="0"/>
                        </a:rPr>
                        <a:t>Prioritization </a:t>
                      </a:r>
                      <a:r>
                        <a:rPr lang="en-US" sz="1200" dirty="0">
                          <a:effectLst/>
                          <a:latin typeface="Arial" panose="020B0604020202020204" pitchFamily="34" charset="0"/>
                          <a:cs typeface="Arial" panose="020B0604020202020204" pitchFamily="34" charset="0"/>
                        </a:rPr>
                        <a:t>by Value ensures the most valuable features are implemented first, thus reducing risk of having an unusable product once funding runs out. Funding efficiency is maximized. Decreased risk of complete failure by allowing “Partial” success.</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nSpc>
                          <a:spcPct val="107000"/>
                        </a:lnSpc>
                        <a:spcBef>
                          <a:spcPts val="0"/>
                        </a:spcBef>
                        <a:spcAft>
                          <a:spcPts val="800"/>
                        </a:spcAft>
                      </a:pPr>
                      <a:r>
                        <a:rPr lang="en-US" sz="1200" dirty="0">
                          <a:effectLst/>
                          <a:latin typeface="Arial" panose="020B0604020202020204" pitchFamily="34" charset="0"/>
                          <a:cs typeface="Arial" panose="020B0604020202020204" pitchFamily="34" charset="0"/>
                        </a:rPr>
                        <a:t> ”Do everything we agree on” approach ensures the customer gets everything they asked for; “All or nothing” approach increases risk of failure.</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tc>
                  <a:txBody>
                    <a:bodyPr/>
                    <a:lstStyle/>
                    <a:p>
                      <a:pPr marL="0" marR="0">
                        <a:lnSpc>
                          <a:spcPct val="107000"/>
                        </a:lnSpc>
                        <a:spcBef>
                          <a:spcPts val="0"/>
                        </a:spcBef>
                        <a:spcAft>
                          <a:spcPts val="800"/>
                        </a:spcAft>
                      </a:pPr>
                      <a:r>
                        <a:rPr lang="en-US" sz="1200" dirty="0">
                          <a:effectLst/>
                          <a:latin typeface="Arial" panose="020B0604020202020204" pitchFamily="34" charset="0"/>
                          <a:cs typeface="Arial" panose="020B0604020202020204" pitchFamily="34" charset="0"/>
                        </a:rPr>
                        <a:t> Contract term may not permit success and may require “do everything”.</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0272" marR="60272" marT="0" marB="0"/>
                </a:tc>
                <a:extLst>
                  <a:ext uri="{0D108BD9-81ED-4DB2-BD59-A6C34878D82A}">
                    <a16:rowId xmlns:a16="http://schemas.microsoft.com/office/drawing/2014/main" val="2714676086"/>
                  </a:ext>
                </a:extLst>
              </a:tr>
            </a:tbl>
          </a:graphicData>
        </a:graphic>
      </p:graphicFrame>
    </p:spTree>
    <p:extLst>
      <p:ext uri="{BB962C8B-B14F-4D97-AF65-F5344CB8AC3E}">
        <p14:creationId xmlns:p14="http://schemas.microsoft.com/office/powerpoint/2010/main" val="861672110"/>
      </p:ext>
    </p:extLst>
  </p:cSld>
  <p:clrMapOvr>
    <a:masterClrMapping/>
  </p:clrMapOvr>
</p:sld>
</file>

<file path=ppt/theme/theme1.xml><?xml version="1.0" encoding="utf-8"?>
<a:theme xmlns:a="http://schemas.openxmlformats.org/drawingml/2006/main" name="4.3-Template_4.29.2016">
  <a:themeElements>
    <a:clrScheme name="Blue Hyperlinks">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336A90"/>
      </a:hlink>
      <a:folHlink>
        <a:srgbClr val="336A90"/>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mplate_x0020_Type xmlns="4e7512b7-f267-4950-a789-16d6ae86b79c">Presentation</Template_x0020_Type>
    <Relate_x0020_To xmlns="4e7512b7-f267-4950-a789-16d6ae86b79c">Others</Relate_x0020_To>
    <Division xmlns="4e7512b7-f267-4950-a789-16d6ae86b79c">DCC</Division>
    <Notes0 xmlns="4e7512b7-f267-4950-a789-16d6ae86b79c">PowerPoint template for use by all (including regions) for presentations given outside OCSE</Notes0>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BD4087B2E67248A091C291FCC43B38" ma:contentTypeVersion="5" ma:contentTypeDescription="Create a new document." ma:contentTypeScope="" ma:versionID="9ea07a668fa9124bd3a2b43423423e14">
  <xsd:schema xmlns:xsd="http://www.w3.org/2001/XMLSchema" xmlns:xs="http://www.w3.org/2001/XMLSchema" xmlns:p="http://schemas.microsoft.com/office/2006/metadata/properties" xmlns:ns2="4e7512b7-f267-4950-a789-16d6ae86b79c" targetNamespace="http://schemas.microsoft.com/office/2006/metadata/properties" ma:root="true" ma:fieldsID="84a7c38b34e8c007a901cff899298117" ns2:_="">
    <xsd:import namespace="4e7512b7-f267-4950-a789-16d6ae86b79c"/>
    <xsd:element name="properties">
      <xsd:complexType>
        <xsd:sequence>
          <xsd:element name="documentManagement">
            <xsd:complexType>
              <xsd:all>
                <xsd:element ref="ns2:Template_x0020_Type"/>
                <xsd:element ref="ns2:Relate_x0020_To" minOccurs="0"/>
                <xsd:element ref="ns2:Division"/>
                <xsd:element ref="ns2:Notes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7512b7-f267-4950-a789-16d6ae86b79c" elementFormDefault="qualified">
    <xsd:import namespace="http://schemas.microsoft.com/office/2006/documentManagement/types"/>
    <xsd:import namespace="http://schemas.microsoft.com/office/infopath/2007/PartnerControls"/>
    <xsd:element name="Template_x0020_Type" ma:index="8" ma:displayName="Chapter" ma:default="Benchcard" ma:format="Dropdown" ma:internalName="Template_x0020_Type">
      <xsd:simpleType>
        <xsd:restriction base="dms:Choice">
          <xsd:enumeration value="Benchcard"/>
          <xsd:enumeration value="Brochure"/>
          <xsd:enumeration value="Carousel"/>
          <xsd:enumeration value="CSR"/>
          <xsd:enumeration value="Factsheet and Brief"/>
          <xsd:enumeration value="Guide"/>
          <xsd:enumeration value="Handout"/>
          <xsd:enumeration value="Infographic"/>
          <xsd:enumeration value="Postcard"/>
          <xsd:enumeration value="Presentation"/>
          <xsd:enumeration value="Storybook"/>
          <xsd:enumeration value="Other"/>
          <xsd:enumeration value="Word Documents"/>
        </xsd:restriction>
      </xsd:simpleType>
    </xsd:element>
    <xsd:element name="Relate_x0020_To" ma:index="9" nillable="true" ma:displayName="Related To" ma:default="ACA" ma:format="Dropdown" ma:internalName="Relate_x0020_To">
      <xsd:simpleType>
        <xsd:restriction base="dms:Choice">
          <xsd:enumeration value="ACA"/>
          <xsd:enumeration value="Bubble Chart"/>
          <xsd:enumeration value="Courts"/>
          <xsd:enumeration value="Employers"/>
          <xsd:enumeration value="International"/>
          <xsd:enumeration value="Medical Support"/>
          <xsd:enumeration value="Military &amp; Veterans"/>
          <xsd:enumeration value="PAID"/>
          <xsd:enumeration value="SBTN"/>
          <xsd:enumeration value="Tribes"/>
          <xsd:enumeration value="Others"/>
        </xsd:restriction>
      </xsd:simpleType>
    </xsd:element>
    <xsd:element name="Division" ma:index="10" ma:displayName="Division" ma:default="Audit" ma:format="Dropdown" ma:internalName="Division">
      <xsd:simpleType>
        <xsd:restriction base="dms:Choice">
          <xsd:enumeration value="Audit"/>
          <xsd:enumeration value="DBRM"/>
          <xsd:enumeration value="DCC"/>
          <xsd:enumeration value="DFS"/>
          <xsd:enumeration value="DPI"/>
          <xsd:enumeration value="DPSA"/>
          <xsd:enumeration value="DPT"/>
          <xsd:enumeration value="DRO"/>
          <xsd:enumeration value="DSTS"/>
          <xsd:enumeration value="OC"/>
        </xsd:restriction>
      </xsd:simpleType>
    </xsd:element>
    <xsd:element name="Notes0" ma:index="11" nillable="true" ma:displayName="Notes" ma:internalName="Notes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CA9566-EE70-42A3-AFE7-D5A0A9887BD6}">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4e7512b7-f267-4950-a789-16d6ae86b79c"/>
    <ds:schemaRef ds:uri="http://purl.org/dc/dcmitype/"/>
    <ds:schemaRef ds:uri="http://www.w3.org/XML/1998/namespace"/>
  </ds:schemaRefs>
</ds:datastoreItem>
</file>

<file path=customXml/itemProps2.xml><?xml version="1.0" encoding="utf-8"?>
<ds:datastoreItem xmlns:ds="http://schemas.openxmlformats.org/officeDocument/2006/customXml" ds:itemID="{54339F21-93E3-4134-9953-BF6C6CA74CC0}">
  <ds:schemaRefs>
    <ds:schemaRef ds:uri="http://schemas.microsoft.com/sharepoint/v3/contenttype/forms"/>
  </ds:schemaRefs>
</ds:datastoreItem>
</file>

<file path=customXml/itemProps3.xml><?xml version="1.0" encoding="utf-8"?>
<ds:datastoreItem xmlns:ds="http://schemas.openxmlformats.org/officeDocument/2006/customXml" ds:itemID="{6ED0581F-2053-4811-BA3C-43DCD3B99B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7512b7-f267-4950-a789-16d6ae86b7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563</Words>
  <Application>Microsoft Office PowerPoint</Application>
  <PresentationFormat>Widescreen</PresentationFormat>
  <Paragraphs>86</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Gill Sans MT</vt:lpstr>
      <vt:lpstr>Wingdings</vt:lpstr>
      <vt:lpstr>4.3-Template_4.29.2016</vt:lpstr>
      <vt:lpstr>  Software Development Life Cycle (SDLC)</vt:lpstr>
      <vt:lpstr>PowerPoint Presentation</vt:lpstr>
      <vt:lpstr>Methodologies</vt:lpstr>
      <vt:lpstr>Waterfall Methodology</vt:lpstr>
      <vt:lpstr>Agile Methodology</vt:lpstr>
      <vt:lpstr>Hybrid Methodology</vt:lpstr>
      <vt:lpstr>How Child Support Can Benefit From Using Agile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2017-02-01T13:55:39Z</dcterms:created>
  <dcterms:modified xsi:type="dcterms:W3CDTF">2019-02-04T20:10:30Z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0x01010051BD4087B2E67248A091C291FCC43B38</vt:lpwstr>
  </property>
</Properties>
</file>