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sldIdLst>
    <p:sldId id="256" r:id="rId2"/>
    <p:sldId id="257" r:id="rId3"/>
    <p:sldId id="258" r:id="rId4"/>
    <p:sldId id="259" r:id="rId5"/>
    <p:sldId id="260" r:id="rId6"/>
    <p:sldId id="272" r:id="rId7"/>
    <p:sldId id="264" r:id="rId8"/>
    <p:sldId id="265" r:id="rId9"/>
    <p:sldId id="266" r:id="rId10"/>
    <p:sldId id="268" r:id="rId11"/>
    <p:sldId id="263" r:id="rId12"/>
    <p:sldId id="269" r:id="rId13"/>
    <p:sldId id="276" r:id="rId14"/>
    <p:sldId id="262" r:id="rId15"/>
    <p:sldId id="274" r:id="rId16"/>
    <p:sldId id="267" r:id="rId17"/>
    <p:sldId id="277"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45" d="100"/>
          <a:sy n="45" d="100"/>
        </p:scale>
        <p:origin x="1398" y="42"/>
      </p:cViewPr>
      <p:guideLst>
        <p:guide orient="horz" pos="2160"/>
        <p:guide pos="2880"/>
      </p:guideLst>
    </p:cSldViewPr>
  </p:slideViewPr>
  <p:outlineViewPr>
    <p:cViewPr>
      <p:scale>
        <a:sx n="33" d="100"/>
        <a:sy n="33" d="100"/>
      </p:scale>
      <p:origin x="0" y="90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elaine.sorensen\Desktop\CPSCSS\2016%20ASEC\m2060_both_workstatus_43017.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elaine.sorensen\Desktop\CPSCSS\2016%20ASEC\m2060_both_dis_43017.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elaine.sorensen\Desktop\CPSCSS\2016%20ASEC\m2060_ncp_educ_4e017.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elaine.sorensen\Desktop\CPSCSS\2016%20ASEC\m2060_ncps_income%20by%20workstat.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878718285214348"/>
          <c:y val="5.1400554097404488E-2"/>
          <c:w val="0.82048468941382324"/>
          <c:h val="0.65571984781566461"/>
        </c:manualLayout>
      </c:layout>
      <c:barChart>
        <c:barDir val="col"/>
        <c:grouping val="clustered"/>
        <c:varyColors val="0"/>
        <c:ser>
          <c:idx val="0"/>
          <c:order val="0"/>
          <c:tx>
            <c:strRef>
              <c:f>m2060_ncps_workstatus_43017!$G$10</c:f>
              <c:strCache>
                <c:ptCount val="1"/>
                <c:pt idx="0">
                  <c:v>Male NCPs</c:v>
                </c:pt>
              </c:strCache>
            </c:strRef>
          </c:tx>
          <c:spPr>
            <a:solidFill>
              <a:schemeClr val="tx1">
                <a:lumMod val="65000"/>
                <a:lumOff val="35000"/>
              </a:schemeClr>
            </a:solidFill>
          </c:spPr>
          <c:invertIfNegative val="0"/>
          <c:dLbls>
            <c:spPr>
              <a:noFill/>
              <a:ln>
                <a:noFill/>
              </a:ln>
              <a:effectLst/>
            </c:spPr>
            <c:txPr>
              <a:bodyPr/>
              <a:lstStyle/>
              <a:p>
                <a:pPr>
                  <a:defRPr sz="16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m2060_ncps_workstatus_43017!$H$12:$L$13</c:f>
              <c:multiLvlStrCache>
                <c:ptCount val="5"/>
                <c:lvl>
                  <c:pt idx="1">
                    <c:v>Part-time   </c:v>
                  </c:pt>
                  <c:pt idx="2">
                    <c:v>Full-Time</c:v>
                  </c:pt>
                  <c:pt idx="3">
                    <c:v>Part-time   </c:v>
                  </c:pt>
                  <c:pt idx="4">
                    <c:v>Full-Time</c:v>
                  </c:pt>
                </c:lvl>
                <c:lvl>
                  <c:pt idx="0">
                    <c:v>No Work</c:v>
                  </c:pt>
                  <c:pt idx="1">
                    <c:v>Part-Year</c:v>
                  </c:pt>
                  <c:pt idx="3">
                    <c:v>Full-Year</c:v>
                  </c:pt>
                </c:lvl>
              </c:multiLvlStrCache>
            </c:multiLvlStrRef>
          </c:cat>
          <c:val>
            <c:numRef>
              <c:f>m2060_ncps_workstatus_43017!$H$10:$L$10</c:f>
              <c:numCache>
                <c:formatCode>0</c:formatCode>
                <c:ptCount val="5"/>
                <c:pt idx="0">
                  <c:v>12.84</c:v>
                </c:pt>
                <c:pt idx="1">
                  <c:v>7.07</c:v>
                </c:pt>
                <c:pt idx="2">
                  <c:v>14.04</c:v>
                </c:pt>
                <c:pt idx="3">
                  <c:v>7.11</c:v>
                </c:pt>
                <c:pt idx="4">
                  <c:v>58.94</c:v>
                </c:pt>
              </c:numCache>
            </c:numRef>
          </c:val>
          <c:extLst>
            <c:ext xmlns:c16="http://schemas.microsoft.com/office/drawing/2014/chart" uri="{C3380CC4-5D6E-409C-BE32-E72D297353CC}">
              <c16:uniqueId val="{00000000-2FAB-42C5-8605-479552C5AC41}"/>
            </c:ext>
          </c:extLst>
        </c:ser>
        <c:ser>
          <c:idx val="1"/>
          <c:order val="1"/>
          <c:tx>
            <c:strRef>
              <c:f>m2060_ncps_workstatus_43017!$G$11</c:f>
              <c:strCache>
                <c:ptCount val="1"/>
                <c:pt idx="0">
                  <c:v>Other Men</c:v>
                </c:pt>
              </c:strCache>
            </c:strRef>
          </c:tx>
          <c:invertIfNegative val="0"/>
          <c:dLbls>
            <c:spPr>
              <a:noFill/>
              <a:ln>
                <a:noFill/>
              </a:ln>
              <a:effectLst/>
            </c:spPr>
            <c:txPr>
              <a:bodyPr/>
              <a:lstStyle/>
              <a:p>
                <a:pPr>
                  <a:defRPr sz="16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m2060_ncps_workstatus_43017!$H$12:$L$13</c:f>
              <c:multiLvlStrCache>
                <c:ptCount val="5"/>
                <c:lvl>
                  <c:pt idx="1">
                    <c:v>Part-time   </c:v>
                  </c:pt>
                  <c:pt idx="2">
                    <c:v>Full-Time</c:v>
                  </c:pt>
                  <c:pt idx="3">
                    <c:v>Part-time   </c:v>
                  </c:pt>
                  <c:pt idx="4">
                    <c:v>Full-Time</c:v>
                  </c:pt>
                </c:lvl>
                <c:lvl>
                  <c:pt idx="0">
                    <c:v>No Work</c:v>
                  </c:pt>
                  <c:pt idx="1">
                    <c:v>Part-Year</c:v>
                  </c:pt>
                  <c:pt idx="3">
                    <c:v>Full-Year</c:v>
                  </c:pt>
                </c:lvl>
              </c:multiLvlStrCache>
            </c:multiLvlStrRef>
          </c:cat>
          <c:val>
            <c:numRef>
              <c:f>m2060_ncps_workstatus_43017!$H$11:$L$11</c:f>
              <c:numCache>
                <c:formatCode>0</c:formatCode>
                <c:ptCount val="5"/>
                <c:pt idx="0">
                  <c:v>15.74</c:v>
                </c:pt>
                <c:pt idx="1">
                  <c:v>5.76</c:v>
                </c:pt>
                <c:pt idx="2">
                  <c:v>10.220000000000001</c:v>
                </c:pt>
                <c:pt idx="3">
                  <c:v>7.12</c:v>
                </c:pt>
                <c:pt idx="4">
                  <c:v>61.17</c:v>
                </c:pt>
              </c:numCache>
            </c:numRef>
          </c:val>
          <c:extLst>
            <c:ext xmlns:c16="http://schemas.microsoft.com/office/drawing/2014/chart" uri="{C3380CC4-5D6E-409C-BE32-E72D297353CC}">
              <c16:uniqueId val="{00000001-2FAB-42C5-8605-479552C5AC41}"/>
            </c:ext>
          </c:extLst>
        </c:ser>
        <c:dLbls>
          <c:dLblPos val="outEnd"/>
          <c:showLegendKey val="0"/>
          <c:showVal val="1"/>
          <c:showCatName val="0"/>
          <c:showSerName val="0"/>
          <c:showPercent val="0"/>
          <c:showBubbleSize val="0"/>
        </c:dLbls>
        <c:gapWidth val="150"/>
        <c:axId val="148541824"/>
        <c:axId val="148543360"/>
      </c:barChart>
      <c:catAx>
        <c:axId val="148541824"/>
        <c:scaling>
          <c:orientation val="minMax"/>
        </c:scaling>
        <c:delete val="0"/>
        <c:axPos val="b"/>
        <c:numFmt formatCode="General" sourceLinked="0"/>
        <c:majorTickMark val="out"/>
        <c:minorTickMark val="none"/>
        <c:tickLblPos val="nextTo"/>
        <c:txPr>
          <a:bodyPr/>
          <a:lstStyle/>
          <a:p>
            <a:pPr>
              <a:defRPr sz="1600"/>
            </a:pPr>
            <a:endParaRPr lang="en-US"/>
          </a:p>
        </c:txPr>
        <c:crossAx val="148543360"/>
        <c:crosses val="autoZero"/>
        <c:auto val="1"/>
        <c:lblAlgn val="ctr"/>
        <c:lblOffset val="100"/>
        <c:noMultiLvlLbl val="0"/>
      </c:catAx>
      <c:valAx>
        <c:axId val="148543360"/>
        <c:scaling>
          <c:orientation val="minMax"/>
        </c:scaling>
        <c:delete val="0"/>
        <c:axPos val="l"/>
        <c:title>
          <c:tx>
            <c:rich>
              <a:bodyPr rot="-5400000" vert="horz"/>
              <a:lstStyle/>
              <a:p>
                <a:pPr>
                  <a:defRPr sz="1400"/>
                </a:pPr>
                <a:r>
                  <a:rPr lang="en-US" sz="1400"/>
                  <a:t>Percent</a:t>
                </a:r>
              </a:p>
            </c:rich>
          </c:tx>
          <c:overlay val="0"/>
        </c:title>
        <c:numFmt formatCode="0" sourceLinked="1"/>
        <c:majorTickMark val="out"/>
        <c:minorTickMark val="none"/>
        <c:tickLblPos val="nextTo"/>
        <c:txPr>
          <a:bodyPr/>
          <a:lstStyle/>
          <a:p>
            <a:pPr>
              <a:defRPr sz="1600"/>
            </a:pPr>
            <a:endParaRPr lang="en-US"/>
          </a:p>
        </c:txPr>
        <c:crossAx val="148541824"/>
        <c:crosses val="autoZero"/>
        <c:crossBetween val="between"/>
      </c:valAx>
    </c:plotArea>
    <c:legend>
      <c:legendPos val="r"/>
      <c:layout>
        <c:manualLayout>
          <c:xMode val="edge"/>
          <c:yMode val="edge"/>
          <c:x val="0.10197610167150159"/>
          <c:y val="0.13979238845386111"/>
          <c:w val="0.75474912510936132"/>
          <c:h val="0.16743438320209975"/>
        </c:manualLayout>
      </c:layout>
      <c:overlay val="0"/>
      <c:txPr>
        <a:bodyPr/>
        <a:lstStyle/>
        <a:p>
          <a:pPr>
            <a:defRPr sz="20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tx1">
                <a:lumMod val="65000"/>
                <a:lumOff val="35000"/>
              </a:schemeClr>
            </a:solidFill>
          </c:spPr>
          <c:invertIfNegative val="0"/>
          <c:dLbls>
            <c:spPr>
              <a:noFill/>
              <a:ln>
                <a:noFill/>
              </a:ln>
              <a:effectLst/>
            </c:spPr>
            <c:txPr>
              <a:bodyPr/>
              <a:lstStyle/>
              <a:p>
                <a:pPr>
                  <a:defRPr sz="16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m2060_ncp_dis_43017!$I$14:$M$15</c:f>
              <c:multiLvlStrCache>
                <c:ptCount val="5"/>
                <c:lvl>
                  <c:pt idx="1">
                    <c:v>Part-time   </c:v>
                  </c:pt>
                  <c:pt idx="2">
                    <c:v>Full-Time</c:v>
                  </c:pt>
                  <c:pt idx="3">
                    <c:v>Part-time   </c:v>
                  </c:pt>
                  <c:pt idx="4">
                    <c:v>Full-Time</c:v>
                  </c:pt>
                </c:lvl>
                <c:lvl>
                  <c:pt idx="0">
                    <c:v>No Work</c:v>
                  </c:pt>
                  <c:pt idx="1">
                    <c:v>Part-Year</c:v>
                  </c:pt>
                  <c:pt idx="3">
                    <c:v>Full-Year</c:v>
                  </c:pt>
                </c:lvl>
              </c:multiLvlStrCache>
            </c:multiLvlStrRef>
          </c:cat>
          <c:val>
            <c:numRef>
              <c:f>m2060_ncp_dis_43017!$I$13:$M$13</c:f>
              <c:numCache>
                <c:formatCode>0</c:formatCode>
                <c:ptCount val="5"/>
                <c:pt idx="0">
                  <c:v>69.94</c:v>
                </c:pt>
                <c:pt idx="1">
                  <c:v>29.18</c:v>
                </c:pt>
                <c:pt idx="2">
                  <c:v>19.420000000000002</c:v>
                </c:pt>
                <c:pt idx="3">
                  <c:v>7.8</c:v>
                </c:pt>
                <c:pt idx="4">
                  <c:v>5.32</c:v>
                </c:pt>
              </c:numCache>
            </c:numRef>
          </c:val>
          <c:extLst>
            <c:ext xmlns:c16="http://schemas.microsoft.com/office/drawing/2014/chart" uri="{C3380CC4-5D6E-409C-BE32-E72D297353CC}">
              <c16:uniqueId val="{00000000-BA14-44C1-9E9D-E45E0B5746E1}"/>
            </c:ext>
          </c:extLst>
        </c:ser>
        <c:dLbls>
          <c:dLblPos val="outEnd"/>
          <c:showLegendKey val="0"/>
          <c:showVal val="1"/>
          <c:showCatName val="0"/>
          <c:showSerName val="0"/>
          <c:showPercent val="0"/>
          <c:showBubbleSize val="0"/>
        </c:dLbls>
        <c:gapWidth val="150"/>
        <c:axId val="151213568"/>
        <c:axId val="151236992"/>
      </c:barChart>
      <c:catAx>
        <c:axId val="151213568"/>
        <c:scaling>
          <c:orientation val="minMax"/>
        </c:scaling>
        <c:delete val="0"/>
        <c:axPos val="b"/>
        <c:numFmt formatCode="General" sourceLinked="0"/>
        <c:majorTickMark val="out"/>
        <c:minorTickMark val="none"/>
        <c:tickLblPos val="nextTo"/>
        <c:txPr>
          <a:bodyPr/>
          <a:lstStyle/>
          <a:p>
            <a:pPr>
              <a:defRPr sz="1600"/>
            </a:pPr>
            <a:endParaRPr lang="en-US"/>
          </a:p>
        </c:txPr>
        <c:crossAx val="151236992"/>
        <c:crosses val="autoZero"/>
        <c:auto val="1"/>
        <c:lblAlgn val="ctr"/>
        <c:lblOffset val="100"/>
        <c:noMultiLvlLbl val="0"/>
      </c:catAx>
      <c:valAx>
        <c:axId val="151236992"/>
        <c:scaling>
          <c:orientation val="minMax"/>
        </c:scaling>
        <c:delete val="0"/>
        <c:axPos val="l"/>
        <c:title>
          <c:tx>
            <c:rich>
              <a:bodyPr rot="-5400000" vert="horz"/>
              <a:lstStyle/>
              <a:p>
                <a:pPr>
                  <a:defRPr sz="1400"/>
                </a:pPr>
                <a:r>
                  <a:rPr lang="en-US" sz="1400"/>
                  <a:t>Percent</a:t>
                </a:r>
              </a:p>
            </c:rich>
          </c:tx>
          <c:overlay val="0"/>
        </c:title>
        <c:numFmt formatCode="0" sourceLinked="1"/>
        <c:majorTickMark val="out"/>
        <c:minorTickMark val="none"/>
        <c:tickLblPos val="nextTo"/>
        <c:txPr>
          <a:bodyPr/>
          <a:lstStyle/>
          <a:p>
            <a:pPr>
              <a:defRPr sz="1600"/>
            </a:pPr>
            <a:endParaRPr lang="en-US"/>
          </a:p>
        </c:txPr>
        <c:crossAx val="151213568"/>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tx1">
                <a:lumMod val="65000"/>
                <a:lumOff val="35000"/>
              </a:schemeClr>
            </a:solidFill>
          </c:spPr>
          <c:invertIfNegative val="0"/>
          <c:dLbls>
            <c:spPr>
              <a:noFill/>
              <a:ln>
                <a:noFill/>
              </a:ln>
              <a:effectLst/>
            </c:spPr>
            <c:txPr>
              <a:bodyPr/>
              <a:lstStyle/>
              <a:p>
                <a:pPr>
                  <a:defRPr sz="16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m2060_ncp_educ_4e017!$I$13:$M$14</c:f>
              <c:multiLvlStrCache>
                <c:ptCount val="5"/>
                <c:lvl>
                  <c:pt idx="1">
                    <c:v>Part-time   </c:v>
                  </c:pt>
                  <c:pt idx="2">
                    <c:v>Full-Time</c:v>
                  </c:pt>
                  <c:pt idx="3">
                    <c:v>Part-time   </c:v>
                  </c:pt>
                  <c:pt idx="4">
                    <c:v>Full-Time</c:v>
                  </c:pt>
                </c:lvl>
                <c:lvl>
                  <c:pt idx="0">
                    <c:v>No Work</c:v>
                  </c:pt>
                  <c:pt idx="1">
                    <c:v>Part-Year</c:v>
                  </c:pt>
                  <c:pt idx="3">
                    <c:v>Full-Year</c:v>
                  </c:pt>
                </c:lvl>
              </c:multiLvlStrCache>
            </c:multiLvlStrRef>
          </c:cat>
          <c:val>
            <c:numRef>
              <c:f>m2060_ncp_educ_4e017!$I$12:$M$12</c:f>
              <c:numCache>
                <c:formatCode>0</c:formatCode>
                <c:ptCount val="5"/>
                <c:pt idx="0">
                  <c:v>32.97</c:v>
                </c:pt>
                <c:pt idx="1">
                  <c:v>24.6</c:v>
                </c:pt>
                <c:pt idx="2">
                  <c:v>22.37</c:v>
                </c:pt>
                <c:pt idx="3">
                  <c:v>16.09</c:v>
                </c:pt>
                <c:pt idx="4">
                  <c:v>7.88</c:v>
                </c:pt>
              </c:numCache>
            </c:numRef>
          </c:val>
          <c:extLst>
            <c:ext xmlns:c16="http://schemas.microsoft.com/office/drawing/2014/chart" uri="{C3380CC4-5D6E-409C-BE32-E72D297353CC}">
              <c16:uniqueId val="{00000000-7A37-440A-85CE-C757F452D897}"/>
            </c:ext>
          </c:extLst>
        </c:ser>
        <c:dLbls>
          <c:dLblPos val="outEnd"/>
          <c:showLegendKey val="0"/>
          <c:showVal val="1"/>
          <c:showCatName val="0"/>
          <c:showSerName val="0"/>
          <c:showPercent val="0"/>
          <c:showBubbleSize val="0"/>
        </c:dLbls>
        <c:gapWidth val="150"/>
        <c:axId val="160061312"/>
        <c:axId val="160084736"/>
      </c:barChart>
      <c:catAx>
        <c:axId val="160061312"/>
        <c:scaling>
          <c:orientation val="minMax"/>
        </c:scaling>
        <c:delete val="0"/>
        <c:axPos val="b"/>
        <c:numFmt formatCode="General" sourceLinked="0"/>
        <c:majorTickMark val="out"/>
        <c:minorTickMark val="none"/>
        <c:tickLblPos val="nextTo"/>
        <c:txPr>
          <a:bodyPr/>
          <a:lstStyle/>
          <a:p>
            <a:pPr>
              <a:defRPr sz="1600"/>
            </a:pPr>
            <a:endParaRPr lang="en-US"/>
          </a:p>
        </c:txPr>
        <c:crossAx val="160084736"/>
        <c:crosses val="autoZero"/>
        <c:auto val="1"/>
        <c:lblAlgn val="ctr"/>
        <c:lblOffset val="100"/>
        <c:noMultiLvlLbl val="0"/>
      </c:catAx>
      <c:valAx>
        <c:axId val="160084736"/>
        <c:scaling>
          <c:orientation val="minMax"/>
        </c:scaling>
        <c:delete val="0"/>
        <c:axPos val="l"/>
        <c:title>
          <c:tx>
            <c:rich>
              <a:bodyPr rot="-5400000" vert="horz"/>
              <a:lstStyle/>
              <a:p>
                <a:pPr>
                  <a:defRPr/>
                </a:pPr>
                <a:r>
                  <a:rPr lang="en-US"/>
                  <a:t>Percent</a:t>
                </a:r>
              </a:p>
            </c:rich>
          </c:tx>
          <c:overlay val="0"/>
        </c:title>
        <c:numFmt formatCode="0" sourceLinked="1"/>
        <c:majorTickMark val="out"/>
        <c:minorTickMark val="none"/>
        <c:tickLblPos val="nextTo"/>
        <c:txPr>
          <a:bodyPr/>
          <a:lstStyle/>
          <a:p>
            <a:pPr>
              <a:defRPr sz="1600"/>
            </a:pPr>
            <a:endParaRPr lang="en-US"/>
          </a:p>
        </c:txPr>
        <c:crossAx val="160061312"/>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tx1">
                <a:lumMod val="65000"/>
                <a:lumOff val="35000"/>
              </a:schemeClr>
            </a:solidFill>
          </c:spPr>
          <c:invertIfNegative val="0"/>
          <c:dLbls>
            <c:spPr>
              <a:noFill/>
              <a:ln>
                <a:noFill/>
              </a:ln>
              <a:effectLst/>
            </c:spPr>
            <c:txPr>
              <a:bodyPr/>
              <a:lstStyle/>
              <a:p>
                <a:pPr>
                  <a:defRPr sz="16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'm2060_ncps_income by workstat'!$D$12:$H$13</c:f>
              <c:multiLvlStrCache>
                <c:ptCount val="5"/>
                <c:lvl>
                  <c:pt idx="1">
                    <c:v>Part-time   </c:v>
                  </c:pt>
                  <c:pt idx="2">
                    <c:v>Full-Time</c:v>
                  </c:pt>
                  <c:pt idx="3">
                    <c:v>Part-time   </c:v>
                  </c:pt>
                  <c:pt idx="4">
                    <c:v>Full-Time</c:v>
                  </c:pt>
                </c:lvl>
                <c:lvl>
                  <c:pt idx="0">
                    <c:v>No Work</c:v>
                  </c:pt>
                  <c:pt idx="1">
                    <c:v>Part-Year</c:v>
                  </c:pt>
                  <c:pt idx="3">
                    <c:v>Full-Year</c:v>
                  </c:pt>
                </c:lvl>
              </c:multiLvlStrCache>
            </c:multiLvlStrRef>
          </c:cat>
          <c:val>
            <c:numRef>
              <c:f>'m2060_ncps_income by workstat'!$D$11:$H$11</c:f>
              <c:numCache>
                <c:formatCode>"$"#,##0</c:formatCode>
                <c:ptCount val="5"/>
                <c:pt idx="0">
                  <c:v>4840</c:v>
                </c:pt>
                <c:pt idx="1">
                  <c:v>14014</c:v>
                </c:pt>
                <c:pt idx="2">
                  <c:v>26000</c:v>
                </c:pt>
                <c:pt idx="3">
                  <c:v>25000</c:v>
                </c:pt>
                <c:pt idx="4">
                  <c:v>50000</c:v>
                </c:pt>
              </c:numCache>
            </c:numRef>
          </c:val>
          <c:extLst>
            <c:ext xmlns:c16="http://schemas.microsoft.com/office/drawing/2014/chart" uri="{C3380CC4-5D6E-409C-BE32-E72D297353CC}">
              <c16:uniqueId val="{00000000-B6E6-4D52-A711-C9A7E6ADD7F2}"/>
            </c:ext>
          </c:extLst>
        </c:ser>
        <c:dLbls>
          <c:dLblPos val="outEnd"/>
          <c:showLegendKey val="0"/>
          <c:showVal val="1"/>
          <c:showCatName val="0"/>
          <c:showSerName val="0"/>
          <c:showPercent val="0"/>
          <c:showBubbleSize val="0"/>
        </c:dLbls>
        <c:gapWidth val="150"/>
        <c:axId val="151289856"/>
        <c:axId val="151291392"/>
      </c:barChart>
      <c:catAx>
        <c:axId val="151289856"/>
        <c:scaling>
          <c:orientation val="minMax"/>
        </c:scaling>
        <c:delete val="0"/>
        <c:axPos val="b"/>
        <c:numFmt formatCode="General" sourceLinked="0"/>
        <c:majorTickMark val="out"/>
        <c:minorTickMark val="none"/>
        <c:tickLblPos val="nextTo"/>
        <c:txPr>
          <a:bodyPr/>
          <a:lstStyle/>
          <a:p>
            <a:pPr>
              <a:defRPr sz="1600"/>
            </a:pPr>
            <a:endParaRPr lang="en-US"/>
          </a:p>
        </c:txPr>
        <c:crossAx val="151291392"/>
        <c:crosses val="autoZero"/>
        <c:auto val="1"/>
        <c:lblAlgn val="ctr"/>
        <c:lblOffset val="100"/>
        <c:noMultiLvlLbl val="0"/>
      </c:catAx>
      <c:valAx>
        <c:axId val="151291392"/>
        <c:scaling>
          <c:orientation val="minMax"/>
        </c:scaling>
        <c:delete val="0"/>
        <c:axPos val="l"/>
        <c:numFmt formatCode="&quot;$&quot;#,##0" sourceLinked="1"/>
        <c:majorTickMark val="out"/>
        <c:minorTickMark val="none"/>
        <c:tickLblPos val="nextTo"/>
        <c:txPr>
          <a:bodyPr/>
          <a:lstStyle/>
          <a:p>
            <a:pPr>
              <a:defRPr sz="1600"/>
            </a:pPr>
            <a:endParaRPr lang="en-US"/>
          </a:p>
        </c:txPr>
        <c:crossAx val="151289856"/>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24C3F-F260-49B1-ABA6-78245085B3B7}" type="datetimeFigureOut">
              <a:rPr lang="en-US" smtClean="0"/>
              <a:t>3/12/2018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8C1AD6-5564-4588-A79A-1D3E6EBAAB70}" type="slidenum">
              <a:rPr lang="en-US" smtClean="0"/>
              <a:t>‹#›</a:t>
            </a:fld>
            <a:endParaRPr lang="en-US"/>
          </a:p>
        </p:txBody>
      </p:sp>
    </p:spTree>
    <p:extLst>
      <p:ext uri="{BB962C8B-B14F-4D97-AF65-F5344CB8AC3E}">
        <p14:creationId xmlns:p14="http://schemas.microsoft.com/office/powerpoint/2010/main" val="877797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EEB76948-0F73-4F44-A82D-A8CEF18A23FC}" type="datetime1">
              <a:rPr lang="en-US" smtClean="0"/>
              <a:t>3/12/2018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CA7AF42-DDC5-419A-B624-10ACE76480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37E92C-0984-4612-8456-CDA43D8BA203}" type="datetime1">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73361E-00D5-428E-8E8B-86FFD5029457}" type="datetime1">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D4E165-E998-4656-8B38-5260635193FC}" type="datetime1">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B4BE2B5-5B1B-4C84-A8B7-1489BA80D495}" type="datetime1">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3338AC2-F30F-4379-8D97-D1362F9AB937}" type="datetime1">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B5F6DE5F-D541-48AD-AC71-C99542E7F4D5}" type="datetime1">
              <a:rPr lang="en-US" smtClean="0"/>
              <a:t>3/12/2018</a:t>
            </a:fld>
            <a:endParaRPr lang="en-US"/>
          </a:p>
        </p:txBody>
      </p:sp>
      <p:sp>
        <p:nvSpPr>
          <p:cNvPr id="27" name="Slide Number Placeholder 26"/>
          <p:cNvSpPr>
            <a:spLocks noGrp="1"/>
          </p:cNvSpPr>
          <p:nvPr>
            <p:ph type="sldNum" sz="quarter" idx="11"/>
          </p:nvPr>
        </p:nvSpPr>
        <p:spPr/>
        <p:txBody>
          <a:bodyPr rtlCol="0"/>
          <a:lstStyle/>
          <a:p>
            <a:fld id="{7CA7AF42-DDC5-419A-B624-10ACE76480E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2599AB33-9ED0-4DB1-8A77-72BC8A01C543}" type="datetime1">
              <a:rPr lang="en-US" smtClean="0"/>
              <a:t>3/12/2018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CA7AF42-DDC5-419A-B624-10ACE76480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0BF4C-7D6C-4D14-9CD6-D68900B53A6E}" type="datetime1">
              <a:rPr lang="en-US" smtClean="0"/>
              <a:t>3/12/2018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BC2168-6DF4-4827-953F-F659F0117E81}" type="datetime1">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1FE5CA-9A72-40CE-B676-2BD3761729D0}" type="datetime1">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A7AF42-DDC5-419A-B624-10ACE76480E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747E4F4-83E0-4B67-AF9F-FF99BA4F4167}" type="datetime1">
              <a:rPr lang="en-US" smtClean="0"/>
              <a:t>3/12/2018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CA7AF42-DDC5-419A-B624-10ACE76480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Things to Consider when Imputing Income</a:t>
            </a:r>
          </a:p>
        </p:txBody>
      </p:sp>
      <p:sp>
        <p:nvSpPr>
          <p:cNvPr id="3" name="Subtitle 2"/>
          <p:cNvSpPr>
            <a:spLocks noGrp="1"/>
          </p:cNvSpPr>
          <p:nvPr>
            <p:ph type="subTitle" idx="1"/>
          </p:nvPr>
        </p:nvSpPr>
        <p:spPr>
          <a:xfrm>
            <a:off x="457200" y="3899938"/>
            <a:ext cx="4953000" cy="2119862"/>
          </a:xfrm>
        </p:spPr>
        <p:txBody>
          <a:bodyPr>
            <a:normAutofit/>
          </a:bodyPr>
          <a:lstStyle/>
          <a:p>
            <a:r>
              <a:rPr lang="en-US" dirty="0"/>
              <a:t>Elaine Sorensen</a:t>
            </a:r>
          </a:p>
          <a:p>
            <a:r>
              <a:rPr lang="en-US" dirty="0"/>
              <a:t>Technical Advisor</a:t>
            </a:r>
          </a:p>
          <a:p>
            <a:r>
              <a:rPr lang="en-US" dirty="0"/>
              <a:t>OCSE</a:t>
            </a:r>
          </a:p>
          <a:p>
            <a:r>
              <a:rPr lang="en-US" dirty="0"/>
              <a:t>Presentation for NCCSD</a:t>
            </a:r>
          </a:p>
          <a:p>
            <a:r>
              <a:rPr lang="en-US" dirty="0"/>
              <a:t>May 8, 2017</a:t>
            </a:r>
          </a:p>
        </p:txBody>
      </p:sp>
    </p:spTree>
    <p:extLst>
      <p:ext uri="{BB962C8B-B14F-4D97-AF65-F5344CB8AC3E}">
        <p14:creationId xmlns:p14="http://schemas.microsoft.com/office/powerpoint/2010/main" val="45908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066800"/>
          </a:xfrm>
        </p:spPr>
        <p:txBody>
          <a:bodyPr/>
          <a:lstStyle/>
          <a:p>
            <a:r>
              <a:rPr lang="en-US" dirty="0"/>
              <a:t>Basic Findings</a:t>
            </a:r>
          </a:p>
        </p:txBody>
      </p:sp>
      <p:sp>
        <p:nvSpPr>
          <p:cNvPr id="3" name="Content Placeholder 2"/>
          <p:cNvSpPr>
            <a:spLocks noGrp="1"/>
          </p:cNvSpPr>
          <p:nvPr>
            <p:ph idx="1"/>
          </p:nvPr>
        </p:nvSpPr>
        <p:spPr>
          <a:xfrm>
            <a:off x="457200" y="1905000"/>
            <a:ext cx="8229600" cy="4495800"/>
          </a:xfrm>
        </p:spPr>
        <p:txBody>
          <a:bodyPr>
            <a:normAutofit fontScale="92500" lnSpcReduction="10000"/>
          </a:bodyPr>
          <a:lstStyle/>
          <a:p>
            <a:r>
              <a:rPr lang="en-US" dirty="0"/>
              <a:t>The work force status of male NCPs and other men (20-60) were very similar in 2015:</a:t>
            </a:r>
          </a:p>
          <a:p>
            <a:pPr lvl="1"/>
            <a:r>
              <a:rPr lang="en-US" dirty="0">
                <a:solidFill>
                  <a:schemeClr val="tx1"/>
                </a:solidFill>
              </a:rPr>
              <a:t>59% of NCPs worked full-time, full-year, about the same percent as other men (61%).</a:t>
            </a:r>
          </a:p>
          <a:p>
            <a:pPr lvl="1"/>
            <a:r>
              <a:rPr lang="en-US" dirty="0">
                <a:solidFill>
                  <a:schemeClr val="tx1"/>
                </a:solidFill>
              </a:rPr>
              <a:t>28% of NCPs worked less than full-time, full-year compared to 23% of other men.</a:t>
            </a:r>
          </a:p>
          <a:p>
            <a:pPr lvl="1"/>
            <a:r>
              <a:rPr lang="en-US" dirty="0">
                <a:solidFill>
                  <a:schemeClr val="tx1"/>
                </a:solidFill>
              </a:rPr>
              <a:t>13% of NCPs did not work the entire year, compared to 16% of other men. </a:t>
            </a:r>
          </a:p>
          <a:p>
            <a:r>
              <a:rPr lang="en-US" dirty="0"/>
              <a:t>This analysis does not include men who are incarcerated.  It includes men who are potentially eligible to work.  I estimate that about 7% of male NCPs and 1% of other men are incarcerated.</a:t>
            </a:r>
          </a:p>
        </p:txBody>
      </p:sp>
      <p:sp>
        <p:nvSpPr>
          <p:cNvPr id="4" name="Slide Number Placeholder 3"/>
          <p:cNvSpPr>
            <a:spLocks noGrp="1"/>
          </p:cNvSpPr>
          <p:nvPr>
            <p:ph type="sldNum" sz="quarter" idx="12"/>
          </p:nvPr>
        </p:nvSpPr>
        <p:spPr/>
        <p:txBody>
          <a:bodyPr/>
          <a:lstStyle/>
          <a:p>
            <a:fld id="{7CA7AF42-DDC5-419A-B624-10ACE76480E4}" type="slidenum">
              <a:rPr lang="en-US" smtClean="0"/>
              <a:t>10</a:t>
            </a:fld>
            <a:endParaRPr lang="en-US"/>
          </a:p>
        </p:txBody>
      </p:sp>
    </p:spTree>
    <p:extLst>
      <p:ext uri="{BB962C8B-B14F-4D97-AF65-F5344CB8AC3E}">
        <p14:creationId xmlns:p14="http://schemas.microsoft.com/office/powerpoint/2010/main" val="166930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A7AF42-DDC5-419A-B624-10ACE76480E4}" type="slidenum">
              <a:rPr lang="en-US" smtClean="0"/>
              <a:t>11</a:t>
            </a:fld>
            <a:endParaRPr lang="en-US"/>
          </a:p>
        </p:txBody>
      </p:sp>
      <p:sp>
        <p:nvSpPr>
          <p:cNvPr id="4" name="TextBox 3"/>
          <p:cNvSpPr txBox="1"/>
          <p:nvPr/>
        </p:nvSpPr>
        <p:spPr>
          <a:xfrm>
            <a:off x="914400" y="1236518"/>
            <a:ext cx="6934200" cy="830997"/>
          </a:xfrm>
          <a:prstGeom prst="rect">
            <a:avLst/>
          </a:prstGeom>
          <a:noFill/>
        </p:spPr>
        <p:txBody>
          <a:bodyPr wrap="square" rtlCol="0">
            <a:spAutoFit/>
          </a:bodyPr>
          <a:lstStyle/>
          <a:p>
            <a:pPr algn="ctr"/>
            <a:r>
              <a:rPr lang="en-US" sz="2400" b="1" dirty="0"/>
              <a:t>Work Force Status of Male NCPs and  Other Men (20-60): 2015</a:t>
            </a:r>
          </a:p>
        </p:txBody>
      </p:sp>
      <p:graphicFrame>
        <p:nvGraphicFramePr>
          <p:cNvPr id="6" name="Chart 5"/>
          <p:cNvGraphicFramePr>
            <a:graphicFrameLocks/>
          </p:cNvGraphicFramePr>
          <p:nvPr>
            <p:extLst>
              <p:ext uri="{D42A27DB-BD31-4B8C-83A1-F6EECF244321}">
                <p14:modId xmlns:p14="http://schemas.microsoft.com/office/powerpoint/2010/main" val="3872099121"/>
              </p:ext>
            </p:extLst>
          </p:nvPr>
        </p:nvGraphicFramePr>
        <p:xfrm>
          <a:off x="1295400" y="2067514"/>
          <a:ext cx="6248400" cy="3799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1954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a:bodyPr>
          <a:lstStyle/>
          <a:p>
            <a:r>
              <a:rPr lang="en-US" dirty="0"/>
              <a:t>Employment Barriers</a:t>
            </a:r>
          </a:p>
        </p:txBody>
      </p:sp>
      <p:sp>
        <p:nvSpPr>
          <p:cNvPr id="3" name="Content Placeholder 2"/>
          <p:cNvSpPr>
            <a:spLocks noGrp="1"/>
          </p:cNvSpPr>
          <p:nvPr>
            <p:ph idx="1"/>
          </p:nvPr>
        </p:nvSpPr>
        <p:spPr>
          <a:xfrm>
            <a:off x="457200" y="2133600"/>
            <a:ext cx="8229600" cy="4136136"/>
          </a:xfrm>
        </p:spPr>
        <p:txBody>
          <a:bodyPr>
            <a:normAutofit/>
          </a:bodyPr>
          <a:lstStyle/>
          <a:p>
            <a:r>
              <a:rPr lang="en-US" dirty="0"/>
              <a:t>Three Employment Barriers are Particularly Relevant to Male NCPs:</a:t>
            </a:r>
          </a:p>
          <a:p>
            <a:pPr lvl="1"/>
            <a:r>
              <a:rPr lang="en-US" dirty="0"/>
              <a:t>Health-Related Problems</a:t>
            </a:r>
          </a:p>
          <a:p>
            <a:pPr lvl="1"/>
            <a:r>
              <a:rPr lang="en-US" dirty="0"/>
              <a:t>Lack of a High School Degree</a:t>
            </a:r>
          </a:p>
          <a:p>
            <a:pPr lvl="1"/>
            <a:r>
              <a:rPr lang="en-US" dirty="0"/>
              <a:t>Criminal Justice Involvement</a:t>
            </a:r>
          </a:p>
        </p:txBody>
      </p:sp>
      <p:sp>
        <p:nvSpPr>
          <p:cNvPr id="4" name="Slide Number Placeholder 3"/>
          <p:cNvSpPr>
            <a:spLocks noGrp="1"/>
          </p:cNvSpPr>
          <p:nvPr>
            <p:ph type="sldNum" sz="quarter" idx="12"/>
          </p:nvPr>
        </p:nvSpPr>
        <p:spPr/>
        <p:txBody>
          <a:bodyPr/>
          <a:lstStyle/>
          <a:p>
            <a:fld id="{7CA7AF42-DDC5-419A-B624-10ACE76480E4}" type="slidenum">
              <a:rPr lang="en-US" smtClean="0"/>
              <a:t>12</a:t>
            </a:fld>
            <a:endParaRPr lang="en-US"/>
          </a:p>
        </p:txBody>
      </p:sp>
    </p:spTree>
    <p:extLst>
      <p:ext uri="{BB962C8B-B14F-4D97-AF65-F5344CB8AC3E}">
        <p14:creationId xmlns:p14="http://schemas.microsoft.com/office/powerpoint/2010/main" val="883499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a:t>Health-Related Problems</a:t>
            </a:r>
          </a:p>
        </p:txBody>
      </p:sp>
      <p:sp>
        <p:nvSpPr>
          <p:cNvPr id="3" name="Content Placeholder 2"/>
          <p:cNvSpPr>
            <a:spLocks noGrp="1"/>
          </p:cNvSpPr>
          <p:nvPr>
            <p:ph idx="1"/>
          </p:nvPr>
        </p:nvSpPr>
        <p:spPr>
          <a:xfrm>
            <a:off x="457200" y="2133600"/>
            <a:ext cx="8229600" cy="4325112"/>
          </a:xfrm>
        </p:spPr>
        <p:txBody>
          <a:bodyPr/>
          <a:lstStyle/>
          <a:p>
            <a:pPr marL="365760" lvl="1" indent="-256032">
              <a:buClr>
                <a:schemeClr val="accent3"/>
              </a:buClr>
              <a:buFont typeface="Georgia"/>
              <a:buChar char="•"/>
            </a:pPr>
            <a:r>
              <a:rPr lang="en-US" dirty="0"/>
              <a:t>Research shows health-related problems pose a barrier to employment for nearly half of prime age men not in the labor force (Krueger 2016). </a:t>
            </a:r>
          </a:p>
          <a:p>
            <a:pPr marL="365760" lvl="1" indent="-256032">
              <a:buClr>
                <a:schemeClr val="accent3"/>
              </a:buClr>
              <a:buFont typeface="Georgia"/>
              <a:buChar char="•"/>
            </a:pPr>
            <a:r>
              <a:rPr lang="en-US" dirty="0"/>
              <a:t>Specifically, nearly half take pain medication daily and nearly two-thirds take prescription medication.</a:t>
            </a:r>
          </a:p>
          <a:p>
            <a:pPr marL="365760" lvl="1" indent="-256032">
              <a:buClr>
                <a:schemeClr val="accent3"/>
              </a:buClr>
              <a:buFont typeface="Georgia"/>
              <a:buChar char="•"/>
            </a:pPr>
            <a:r>
              <a:rPr lang="en-US" dirty="0"/>
              <a:t>Among male NCPs who do not work the entire year, 70% self report a health-related problem.</a:t>
            </a:r>
          </a:p>
          <a:p>
            <a:pPr marL="365760" lvl="1" indent="-256032">
              <a:buClr>
                <a:schemeClr val="accent3"/>
              </a:buClr>
              <a:buFont typeface="Georgia"/>
              <a:buChar char="•"/>
            </a:pPr>
            <a:r>
              <a:rPr lang="en-US" dirty="0"/>
              <a:t>Among male NCPs who work part year, 23% self-report a health-related problem.</a:t>
            </a:r>
          </a:p>
          <a:p>
            <a:pPr marL="109728" lvl="1" indent="0">
              <a:buClr>
                <a:schemeClr val="accent3"/>
              </a:buClr>
              <a:buNone/>
            </a:pPr>
            <a:endParaRPr lang="en-US" dirty="0"/>
          </a:p>
          <a:p>
            <a:endParaRPr lang="en-US" dirty="0"/>
          </a:p>
        </p:txBody>
      </p:sp>
      <p:sp>
        <p:nvSpPr>
          <p:cNvPr id="4" name="Slide Number Placeholder 3"/>
          <p:cNvSpPr>
            <a:spLocks noGrp="1"/>
          </p:cNvSpPr>
          <p:nvPr>
            <p:ph type="sldNum" sz="quarter" idx="12"/>
          </p:nvPr>
        </p:nvSpPr>
        <p:spPr/>
        <p:txBody>
          <a:bodyPr/>
          <a:lstStyle/>
          <a:p>
            <a:fld id="{7CA7AF42-DDC5-419A-B624-10ACE76480E4}" type="slidenum">
              <a:rPr lang="en-US" smtClean="0"/>
              <a:t>13</a:t>
            </a:fld>
            <a:endParaRPr lang="en-US"/>
          </a:p>
        </p:txBody>
      </p:sp>
    </p:spTree>
    <p:extLst>
      <p:ext uri="{BB962C8B-B14F-4D97-AF65-F5344CB8AC3E}">
        <p14:creationId xmlns:p14="http://schemas.microsoft.com/office/powerpoint/2010/main" val="4291979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A7AF42-DDC5-419A-B624-10ACE76480E4}" type="slidenum">
              <a:rPr lang="en-US" smtClean="0"/>
              <a:t>14</a:t>
            </a:fld>
            <a:endParaRPr lang="en-US"/>
          </a:p>
        </p:txBody>
      </p:sp>
      <p:sp>
        <p:nvSpPr>
          <p:cNvPr id="7" name="TextBox 6"/>
          <p:cNvSpPr txBox="1"/>
          <p:nvPr/>
        </p:nvSpPr>
        <p:spPr>
          <a:xfrm>
            <a:off x="928255" y="1066800"/>
            <a:ext cx="6934200" cy="830997"/>
          </a:xfrm>
          <a:prstGeom prst="rect">
            <a:avLst/>
          </a:prstGeom>
          <a:noFill/>
        </p:spPr>
        <p:txBody>
          <a:bodyPr wrap="square" rtlCol="0">
            <a:spAutoFit/>
          </a:bodyPr>
          <a:lstStyle/>
          <a:p>
            <a:pPr algn="ctr"/>
            <a:r>
              <a:rPr lang="en-US" sz="2400" b="1" dirty="0"/>
              <a:t>Percent of Male NCPs (20-60) with a Health Problem by Work Status: 2015</a:t>
            </a:r>
          </a:p>
        </p:txBody>
      </p:sp>
      <p:graphicFrame>
        <p:nvGraphicFramePr>
          <p:cNvPr id="5" name="Chart 4"/>
          <p:cNvGraphicFramePr>
            <a:graphicFrameLocks/>
          </p:cNvGraphicFramePr>
          <p:nvPr>
            <p:extLst>
              <p:ext uri="{D42A27DB-BD31-4B8C-83A1-F6EECF244321}">
                <p14:modId xmlns:p14="http://schemas.microsoft.com/office/powerpoint/2010/main" val="240564123"/>
              </p:ext>
            </p:extLst>
          </p:nvPr>
        </p:nvGraphicFramePr>
        <p:xfrm>
          <a:off x="1371600" y="2057400"/>
          <a:ext cx="62484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948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dirty="0"/>
              <a:t>Lack of a High School Degree</a:t>
            </a:r>
          </a:p>
        </p:txBody>
      </p:sp>
      <p:sp>
        <p:nvSpPr>
          <p:cNvPr id="3" name="Content Placeholder 2"/>
          <p:cNvSpPr>
            <a:spLocks noGrp="1"/>
          </p:cNvSpPr>
          <p:nvPr>
            <p:ph idx="1"/>
          </p:nvPr>
        </p:nvSpPr>
        <p:spPr/>
        <p:txBody>
          <a:bodyPr>
            <a:normAutofit/>
          </a:bodyPr>
          <a:lstStyle/>
          <a:p>
            <a:r>
              <a:rPr lang="en-US" dirty="0"/>
              <a:t>The lack of a high school degree represents a significant barrier to finding and keeping full-time, year-round work.</a:t>
            </a:r>
          </a:p>
          <a:p>
            <a:r>
              <a:rPr lang="en-US" dirty="0"/>
              <a:t>Among male NCPs who do not work the entire year, 33% do not have a high school degree.</a:t>
            </a:r>
          </a:p>
          <a:p>
            <a:r>
              <a:rPr lang="en-US" dirty="0"/>
              <a:t>Among male NCPs who work part year, 23% do not have a high school degree. </a:t>
            </a:r>
          </a:p>
          <a:p>
            <a:endParaRPr lang="en-US" dirty="0"/>
          </a:p>
        </p:txBody>
      </p:sp>
      <p:sp>
        <p:nvSpPr>
          <p:cNvPr id="4" name="Slide Number Placeholder 3"/>
          <p:cNvSpPr>
            <a:spLocks noGrp="1"/>
          </p:cNvSpPr>
          <p:nvPr>
            <p:ph type="sldNum" sz="quarter" idx="12"/>
          </p:nvPr>
        </p:nvSpPr>
        <p:spPr/>
        <p:txBody>
          <a:bodyPr/>
          <a:lstStyle/>
          <a:p>
            <a:fld id="{7CA7AF42-DDC5-419A-B624-10ACE76480E4}" type="slidenum">
              <a:rPr lang="en-US" smtClean="0"/>
              <a:t>15</a:t>
            </a:fld>
            <a:endParaRPr lang="en-US"/>
          </a:p>
        </p:txBody>
      </p:sp>
    </p:spTree>
    <p:extLst>
      <p:ext uri="{BB962C8B-B14F-4D97-AF65-F5344CB8AC3E}">
        <p14:creationId xmlns:p14="http://schemas.microsoft.com/office/powerpoint/2010/main" val="1186841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A7AF42-DDC5-419A-B624-10ACE76480E4}" type="slidenum">
              <a:rPr lang="en-US" smtClean="0"/>
              <a:t>16</a:t>
            </a:fld>
            <a:endParaRPr lang="en-US"/>
          </a:p>
        </p:txBody>
      </p:sp>
      <p:sp>
        <p:nvSpPr>
          <p:cNvPr id="5" name="TextBox 4"/>
          <p:cNvSpPr txBox="1"/>
          <p:nvPr/>
        </p:nvSpPr>
        <p:spPr>
          <a:xfrm>
            <a:off x="928255" y="990600"/>
            <a:ext cx="6934200" cy="830997"/>
          </a:xfrm>
          <a:prstGeom prst="rect">
            <a:avLst/>
          </a:prstGeom>
          <a:noFill/>
        </p:spPr>
        <p:txBody>
          <a:bodyPr wrap="square" rtlCol="0">
            <a:spAutoFit/>
          </a:bodyPr>
          <a:lstStyle/>
          <a:p>
            <a:pPr algn="ctr"/>
            <a:r>
              <a:rPr lang="en-US" sz="2400" b="1" dirty="0"/>
              <a:t>Percent of Male NCPs (20-60) without a High School Degree by Work Status: 2015</a:t>
            </a:r>
          </a:p>
        </p:txBody>
      </p:sp>
      <p:graphicFrame>
        <p:nvGraphicFramePr>
          <p:cNvPr id="7" name="Chart 6"/>
          <p:cNvGraphicFramePr>
            <a:graphicFrameLocks/>
          </p:cNvGraphicFramePr>
          <p:nvPr>
            <p:extLst>
              <p:ext uri="{D42A27DB-BD31-4B8C-83A1-F6EECF244321}">
                <p14:modId xmlns:p14="http://schemas.microsoft.com/office/powerpoint/2010/main" val="3856099438"/>
              </p:ext>
            </p:extLst>
          </p:nvPr>
        </p:nvGraphicFramePr>
        <p:xfrm>
          <a:off x="1295400" y="2057400"/>
          <a:ext cx="62484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2485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a:t>Criminal Justice Involvement</a:t>
            </a:r>
          </a:p>
        </p:txBody>
      </p:sp>
      <p:sp>
        <p:nvSpPr>
          <p:cNvPr id="3" name="Content Placeholder 2"/>
          <p:cNvSpPr>
            <a:spLocks noGrp="1"/>
          </p:cNvSpPr>
          <p:nvPr>
            <p:ph idx="1"/>
          </p:nvPr>
        </p:nvSpPr>
        <p:spPr>
          <a:xfrm>
            <a:off x="457200" y="2057400"/>
            <a:ext cx="8229600" cy="4325112"/>
          </a:xfrm>
        </p:spPr>
        <p:txBody>
          <a:bodyPr>
            <a:normAutofit fontScale="92500"/>
          </a:bodyPr>
          <a:lstStyle/>
          <a:p>
            <a:r>
              <a:rPr lang="en-US" dirty="0"/>
              <a:t>It is estimated that 25% of adults in the U.S. have a criminal record (Federal Bureau of Justice Statistics). 70% of NCPs who participated in CSPED reported that they had been convicted of a crime.</a:t>
            </a:r>
          </a:p>
          <a:p>
            <a:r>
              <a:rPr lang="en-US" dirty="0"/>
              <a:t>Research shows that serving time reduces annual employment by 9 weeks and annual earnings by 40% (Pew Charitable Trust 2010).</a:t>
            </a:r>
          </a:p>
          <a:p>
            <a:r>
              <a:rPr lang="en-US" dirty="0"/>
              <a:t>Other research shows that men with a history of incarceration are much more likely to not work an entire year (</a:t>
            </a:r>
            <a:r>
              <a:rPr lang="en-US" dirty="0" err="1"/>
              <a:t>Eberstadt</a:t>
            </a:r>
            <a:r>
              <a:rPr lang="en-US" dirty="0"/>
              <a:t> 2016).</a:t>
            </a:r>
          </a:p>
        </p:txBody>
      </p:sp>
      <p:sp>
        <p:nvSpPr>
          <p:cNvPr id="4" name="Slide Number Placeholder 3"/>
          <p:cNvSpPr>
            <a:spLocks noGrp="1"/>
          </p:cNvSpPr>
          <p:nvPr>
            <p:ph type="sldNum" sz="quarter" idx="12"/>
          </p:nvPr>
        </p:nvSpPr>
        <p:spPr/>
        <p:txBody>
          <a:bodyPr/>
          <a:lstStyle/>
          <a:p>
            <a:fld id="{7CA7AF42-DDC5-419A-B624-10ACE76480E4}" type="slidenum">
              <a:rPr lang="en-US" smtClean="0"/>
              <a:t>17</a:t>
            </a:fld>
            <a:endParaRPr lang="en-US"/>
          </a:p>
        </p:txBody>
      </p:sp>
    </p:spTree>
    <p:extLst>
      <p:ext uri="{BB962C8B-B14F-4D97-AF65-F5344CB8AC3E}">
        <p14:creationId xmlns:p14="http://schemas.microsoft.com/office/powerpoint/2010/main" val="676085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A7AF42-DDC5-419A-B624-10ACE76480E4}" type="slidenum">
              <a:rPr lang="en-US" smtClean="0"/>
              <a:t>18</a:t>
            </a:fld>
            <a:endParaRPr lang="en-US"/>
          </a:p>
        </p:txBody>
      </p:sp>
      <p:sp>
        <p:nvSpPr>
          <p:cNvPr id="4" name="TextBox 3"/>
          <p:cNvSpPr txBox="1"/>
          <p:nvPr/>
        </p:nvSpPr>
        <p:spPr>
          <a:xfrm>
            <a:off x="928255" y="990600"/>
            <a:ext cx="6934200" cy="830997"/>
          </a:xfrm>
          <a:prstGeom prst="rect">
            <a:avLst/>
          </a:prstGeom>
          <a:noFill/>
        </p:spPr>
        <p:txBody>
          <a:bodyPr wrap="square" rtlCol="0">
            <a:spAutoFit/>
          </a:bodyPr>
          <a:lstStyle/>
          <a:p>
            <a:pPr algn="ctr"/>
            <a:r>
              <a:rPr lang="en-US" sz="2400" b="1" dirty="0"/>
              <a:t>Self-Reported Annual Median Income of Male NCPs (20-60) by Work Status: 2015</a:t>
            </a:r>
          </a:p>
        </p:txBody>
      </p:sp>
      <p:graphicFrame>
        <p:nvGraphicFramePr>
          <p:cNvPr id="6" name="Chart 5"/>
          <p:cNvGraphicFramePr>
            <a:graphicFrameLocks/>
          </p:cNvGraphicFramePr>
          <p:nvPr>
            <p:extLst>
              <p:ext uri="{D42A27DB-BD31-4B8C-83A1-F6EECF244321}">
                <p14:modId xmlns:p14="http://schemas.microsoft.com/office/powerpoint/2010/main" val="3552559210"/>
              </p:ext>
            </p:extLst>
          </p:nvPr>
        </p:nvGraphicFramePr>
        <p:xfrm>
          <a:off x="1371600" y="2057400"/>
          <a:ext cx="60960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0317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a:t>Closing Thoughts</a:t>
            </a:r>
          </a:p>
        </p:txBody>
      </p:sp>
      <p:sp>
        <p:nvSpPr>
          <p:cNvPr id="3" name="Content Placeholder 2"/>
          <p:cNvSpPr>
            <a:spLocks noGrp="1"/>
          </p:cNvSpPr>
          <p:nvPr>
            <p:ph idx="1"/>
          </p:nvPr>
        </p:nvSpPr>
        <p:spPr>
          <a:xfrm>
            <a:off x="381000" y="1676400"/>
            <a:ext cx="8229600" cy="4953000"/>
          </a:xfrm>
        </p:spPr>
        <p:txBody>
          <a:bodyPr>
            <a:normAutofit fontScale="85000" lnSpcReduction="10000"/>
          </a:bodyPr>
          <a:lstStyle/>
          <a:p>
            <a:pPr>
              <a:spcAft>
                <a:spcPts val="300"/>
              </a:spcAft>
            </a:pPr>
            <a:r>
              <a:rPr lang="en-US" dirty="0"/>
              <a:t>Many Male NCPs Face Employment Barriers:</a:t>
            </a:r>
          </a:p>
          <a:p>
            <a:pPr lvl="1"/>
            <a:r>
              <a:rPr lang="en-US" dirty="0">
                <a:solidFill>
                  <a:schemeClr val="tx1"/>
                </a:solidFill>
              </a:rPr>
              <a:t>One-in-Six Self Report Health-Related Problems (e.g. pain, opioid addiction, depression)</a:t>
            </a:r>
          </a:p>
          <a:p>
            <a:pPr lvl="1"/>
            <a:r>
              <a:rPr lang="en-US" dirty="0">
                <a:solidFill>
                  <a:schemeClr val="tx1"/>
                </a:solidFill>
              </a:rPr>
              <a:t>One-in-Seven do not have a High School Degree</a:t>
            </a:r>
          </a:p>
          <a:p>
            <a:pPr lvl="1">
              <a:spcAft>
                <a:spcPts val="300"/>
              </a:spcAft>
            </a:pPr>
            <a:r>
              <a:rPr lang="en-US" dirty="0">
                <a:solidFill>
                  <a:schemeClr val="tx1"/>
                </a:solidFill>
              </a:rPr>
              <a:t>Probably a Similar Percentage have a history of incarceration</a:t>
            </a:r>
          </a:p>
          <a:p>
            <a:r>
              <a:rPr lang="en-US" dirty="0"/>
              <a:t>When NCPs have unclear income, but they are cooperating and have employment barriers, with no discrepancies between life style and reported income, it may be worthwhile to consider alternatives to imputing income at a full-time, full-year minimum wage.</a:t>
            </a:r>
          </a:p>
          <a:p>
            <a:r>
              <a:rPr lang="en-US" dirty="0"/>
              <a:t>Research suggests that compliance will be higher when orders reflect the individual circumstances of the parents involved.  </a:t>
            </a:r>
          </a:p>
        </p:txBody>
      </p:sp>
      <p:sp>
        <p:nvSpPr>
          <p:cNvPr id="4" name="Slide Number Placeholder 3"/>
          <p:cNvSpPr>
            <a:spLocks noGrp="1"/>
          </p:cNvSpPr>
          <p:nvPr>
            <p:ph type="sldNum" sz="quarter" idx="12"/>
          </p:nvPr>
        </p:nvSpPr>
        <p:spPr/>
        <p:txBody>
          <a:bodyPr/>
          <a:lstStyle/>
          <a:p>
            <a:fld id="{7CA7AF42-DDC5-419A-B624-10ACE76480E4}" type="slidenum">
              <a:rPr lang="en-US" smtClean="0"/>
              <a:t>19</a:t>
            </a:fld>
            <a:endParaRPr lang="en-US"/>
          </a:p>
        </p:txBody>
      </p:sp>
    </p:spTree>
    <p:extLst>
      <p:ext uri="{BB962C8B-B14F-4D97-AF65-F5344CB8AC3E}">
        <p14:creationId xmlns:p14="http://schemas.microsoft.com/office/powerpoint/2010/main" val="1088736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a:t>Research Findings</a:t>
            </a:r>
          </a:p>
        </p:txBody>
      </p:sp>
      <p:sp>
        <p:nvSpPr>
          <p:cNvPr id="3" name="Content Placeholder 2"/>
          <p:cNvSpPr>
            <a:spLocks noGrp="1"/>
          </p:cNvSpPr>
          <p:nvPr>
            <p:ph idx="1"/>
          </p:nvPr>
        </p:nvSpPr>
        <p:spPr>
          <a:xfrm>
            <a:off x="457200" y="1981200"/>
            <a:ext cx="8229600" cy="4325112"/>
          </a:xfrm>
        </p:spPr>
        <p:txBody>
          <a:bodyPr/>
          <a:lstStyle/>
          <a:p>
            <a:pPr marL="365760" lvl="1" indent="-256032">
              <a:spcAft>
                <a:spcPts val="600"/>
              </a:spcAft>
              <a:buClr>
                <a:schemeClr val="accent3"/>
              </a:buClr>
              <a:buFont typeface="Georgia"/>
              <a:buChar char="•"/>
            </a:pPr>
            <a:r>
              <a:rPr lang="en-US" dirty="0"/>
              <a:t>Research shows that compliance is lower when:</a:t>
            </a:r>
          </a:p>
          <a:p>
            <a:pPr marL="630936" lvl="2" indent="-256032">
              <a:buClr>
                <a:schemeClr val="accent3"/>
              </a:buClr>
              <a:buFont typeface="Georgia"/>
              <a:buChar char="•"/>
            </a:pPr>
            <a:r>
              <a:rPr lang="en-US" dirty="0">
                <a:solidFill>
                  <a:schemeClr val="tx1"/>
                </a:solidFill>
              </a:rPr>
              <a:t>Orders are based on Imputed Income (</a:t>
            </a:r>
            <a:r>
              <a:rPr lang="en-US" dirty="0" err="1">
                <a:solidFill>
                  <a:schemeClr val="tx1"/>
                </a:solidFill>
              </a:rPr>
              <a:t>Passarella</a:t>
            </a:r>
            <a:r>
              <a:rPr lang="en-US" dirty="0">
                <a:solidFill>
                  <a:schemeClr val="tx1"/>
                </a:solidFill>
              </a:rPr>
              <a:t> and Born 2014; HHS OIG 2000)</a:t>
            </a:r>
          </a:p>
          <a:p>
            <a:pPr marL="630936" lvl="2" indent="-256032">
              <a:buClr>
                <a:schemeClr val="accent3"/>
              </a:buClr>
              <a:buFont typeface="Georgia"/>
              <a:buChar char="•"/>
            </a:pPr>
            <a:r>
              <a:rPr lang="en-US" dirty="0">
                <a:solidFill>
                  <a:schemeClr val="tx1"/>
                </a:solidFill>
              </a:rPr>
              <a:t>Orders are Set too High relative to NCP Income (Takayesu 2011, 2013; Meyer, Ha, and Hu 2008; </a:t>
            </a:r>
            <a:r>
              <a:rPr lang="en-US" dirty="0" err="1">
                <a:solidFill>
                  <a:schemeClr val="tx1"/>
                </a:solidFill>
              </a:rPr>
              <a:t>Formoso</a:t>
            </a:r>
            <a:r>
              <a:rPr lang="en-US" dirty="0">
                <a:solidFill>
                  <a:schemeClr val="tx1"/>
                </a:solidFill>
              </a:rPr>
              <a:t> 2003)</a:t>
            </a:r>
          </a:p>
          <a:p>
            <a:pPr marL="365760" lvl="1" indent="-256032">
              <a:buClr>
                <a:schemeClr val="accent3"/>
              </a:buClr>
              <a:buFont typeface="Georgia"/>
              <a:buChar char="•"/>
            </a:pPr>
            <a:endParaRPr lang="en-US" dirty="0"/>
          </a:p>
        </p:txBody>
      </p:sp>
      <p:sp>
        <p:nvSpPr>
          <p:cNvPr id="4" name="Slide Number Placeholder 3"/>
          <p:cNvSpPr>
            <a:spLocks noGrp="1"/>
          </p:cNvSpPr>
          <p:nvPr>
            <p:ph type="sldNum" sz="quarter" idx="12"/>
          </p:nvPr>
        </p:nvSpPr>
        <p:spPr/>
        <p:txBody>
          <a:bodyPr/>
          <a:lstStyle/>
          <a:p>
            <a:fld id="{7CA7AF42-DDC5-419A-B624-10ACE76480E4}" type="slidenum">
              <a:rPr lang="en-US" smtClean="0"/>
              <a:t>2</a:t>
            </a:fld>
            <a:endParaRPr lang="en-US"/>
          </a:p>
        </p:txBody>
      </p:sp>
    </p:spTree>
    <p:extLst>
      <p:ext uri="{BB962C8B-B14F-4D97-AF65-F5344CB8AC3E}">
        <p14:creationId xmlns:p14="http://schemas.microsoft.com/office/powerpoint/2010/main" val="186025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066800"/>
          </a:xfrm>
        </p:spPr>
        <p:txBody>
          <a:bodyPr>
            <a:normAutofit fontScale="90000"/>
          </a:bodyPr>
          <a:lstStyle/>
          <a:p>
            <a:r>
              <a:rPr lang="en-US" dirty="0"/>
              <a:t>Two Key Steps to Determine Income</a:t>
            </a:r>
          </a:p>
        </p:txBody>
      </p:sp>
      <p:sp>
        <p:nvSpPr>
          <p:cNvPr id="3" name="Content Placeholder 2"/>
          <p:cNvSpPr>
            <a:spLocks noGrp="1"/>
          </p:cNvSpPr>
          <p:nvPr>
            <p:ph idx="1"/>
          </p:nvPr>
        </p:nvSpPr>
        <p:spPr/>
        <p:txBody>
          <a:bodyPr/>
          <a:lstStyle/>
          <a:p>
            <a:r>
              <a:rPr lang="en-US" dirty="0"/>
              <a:t>Gather Information</a:t>
            </a:r>
          </a:p>
          <a:p>
            <a:r>
              <a:rPr lang="en-US" dirty="0"/>
              <a:t>Use that Information to Determine Income</a:t>
            </a:r>
          </a:p>
        </p:txBody>
      </p:sp>
      <p:sp>
        <p:nvSpPr>
          <p:cNvPr id="4" name="Slide Number Placeholder 3"/>
          <p:cNvSpPr>
            <a:spLocks noGrp="1"/>
          </p:cNvSpPr>
          <p:nvPr>
            <p:ph type="sldNum" sz="quarter" idx="12"/>
          </p:nvPr>
        </p:nvSpPr>
        <p:spPr/>
        <p:txBody>
          <a:bodyPr/>
          <a:lstStyle/>
          <a:p>
            <a:fld id="{7CA7AF42-DDC5-419A-B624-10ACE76480E4}" type="slidenum">
              <a:rPr lang="en-US" smtClean="0"/>
              <a:t>3</a:t>
            </a:fld>
            <a:endParaRPr lang="en-US"/>
          </a:p>
        </p:txBody>
      </p:sp>
    </p:spTree>
    <p:extLst>
      <p:ext uri="{BB962C8B-B14F-4D97-AF65-F5344CB8AC3E}">
        <p14:creationId xmlns:p14="http://schemas.microsoft.com/office/powerpoint/2010/main" val="3495574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066800"/>
          </a:xfrm>
        </p:spPr>
        <p:txBody>
          <a:bodyPr>
            <a:normAutofit/>
          </a:bodyPr>
          <a:lstStyle/>
          <a:p>
            <a:r>
              <a:rPr lang="en-US" dirty="0"/>
              <a:t>Many Sources of Information</a:t>
            </a:r>
          </a:p>
        </p:txBody>
      </p:sp>
      <p:sp>
        <p:nvSpPr>
          <p:cNvPr id="3" name="Content Placeholder 2"/>
          <p:cNvSpPr>
            <a:spLocks noGrp="1"/>
          </p:cNvSpPr>
          <p:nvPr>
            <p:ph idx="1"/>
          </p:nvPr>
        </p:nvSpPr>
        <p:spPr>
          <a:xfrm>
            <a:off x="457200" y="2057400"/>
            <a:ext cx="8382000" cy="4572000"/>
          </a:xfrm>
        </p:spPr>
        <p:txBody>
          <a:bodyPr>
            <a:normAutofit lnSpcReduction="10000"/>
          </a:bodyPr>
          <a:lstStyle/>
          <a:p>
            <a:r>
              <a:rPr lang="en-US" dirty="0"/>
              <a:t>Parents</a:t>
            </a:r>
          </a:p>
          <a:p>
            <a:r>
              <a:rPr lang="en-US" dirty="0"/>
              <a:t>Other sources of income, such as quarterly earnings, tax records, social security records</a:t>
            </a:r>
          </a:p>
          <a:p>
            <a:r>
              <a:rPr lang="en-US" dirty="0"/>
              <a:t>Other evidence of ability to pay, such as educational attainment, prior work history</a:t>
            </a:r>
          </a:p>
          <a:p>
            <a:r>
              <a:rPr lang="en-US" dirty="0"/>
              <a:t>Assets, such as own a car or house, credit rating</a:t>
            </a:r>
          </a:p>
          <a:p>
            <a:r>
              <a:rPr lang="en-US" dirty="0"/>
              <a:t>SSDI/SSI/other disability income </a:t>
            </a:r>
          </a:p>
          <a:p>
            <a:r>
              <a:rPr lang="en-US" dirty="0"/>
              <a:t>TANF/SNAP/Medicaid or other public assistance</a:t>
            </a:r>
          </a:p>
          <a:p>
            <a:r>
              <a:rPr lang="en-US" dirty="0"/>
              <a:t>Incarcerated or history of incarceration</a:t>
            </a:r>
          </a:p>
          <a:p>
            <a:r>
              <a:rPr lang="en-US" dirty="0"/>
              <a:t>Home address</a:t>
            </a:r>
          </a:p>
        </p:txBody>
      </p:sp>
      <p:sp>
        <p:nvSpPr>
          <p:cNvPr id="4" name="Slide Number Placeholder 3"/>
          <p:cNvSpPr>
            <a:spLocks noGrp="1"/>
          </p:cNvSpPr>
          <p:nvPr>
            <p:ph type="sldNum" sz="quarter" idx="12"/>
          </p:nvPr>
        </p:nvSpPr>
        <p:spPr/>
        <p:txBody>
          <a:bodyPr/>
          <a:lstStyle/>
          <a:p>
            <a:fld id="{7CA7AF42-DDC5-419A-B624-10ACE76480E4}" type="slidenum">
              <a:rPr lang="en-US" smtClean="0"/>
              <a:t>4</a:t>
            </a:fld>
            <a:endParaRPr lang="en-US"/>
          </a:p>
        </p:txBody>
      </p:sp>
    </p:spTree>
    <p:extLst>
      <p:ext uri="{BB962C8B-B14F-4D97-AF65-F5344CB8AC3E}">
        <p14:creationId xmlns:p14="http://schemas.microsoft.com/office/powerpoint/2010/main" val="76809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pPr algn="ctr"/>
            <a:r>
              <a:rPr lang="en-US" dirty="0"/>
              <a:t>Less Obvious Sources of Information</a:t>
            </a:r>
          </a:p>
        </p:txBody>
      </p:sp>
      <p:sp>
        <p:nvSpPr>
          <p:cNvPr id="3" name="Content Placeholder 2"/>
          <p:cNvSpPr>
            <a:spLocks noGrp="1"/>
          </p:cNvSpPr>
          <p:nvPr>
            <p:ph idx="1"/>
          </p:nvPr>
        </p:nvSpPr>
        <p:spPr>
          <a:xfrm>
            <a:off x="457200" y="2133600"/>
            <a:ext cx="8229600" cy="4325112"/>
          </a:xfrm>
        </p:spPr>
        <p:txBody>
          <a:bodyPr>
            <a:normAutofit/>
          </a:bodyPr>
          <a:lstStyle/>
          <a:p>
            <a:r>
              <a:rPr lang="en-US" dirty="0"/>
              <a:t>Information about the community in which the person lives based on his/her zip code:</a:t>
            </a:r>
          </a:p>
          <a:p>
            <a:pPr lvl="1"/>
            <a:r>
              <a:rPr lang="en-US" dirty="0">
                <a:solidFill>
                  <a:schemeClr val="tx1"/>
                </a:solidFill>
              </a:rPr>
              <a:t>Unemployment rate by zip code</a:t>
            </a:r>
          </a:p>
          <a:p>
            <a:pPr lvl="1"/>
            <a:r>
              <a:rPr lang="en-US" dirty="0">
                <a:solidFill>
                  <a:schemeClr val="tx1"/>
                </a:solidFill>
              </a:rPr>
              <a:t>Employment rate by zip code</a:t>
            </a:r>
          </a:p>
          <a:p>
            <a:pPr marL="411480" lvl="1" indent="0">
              <a:buNone/>
            </a:pPr>
            <a:r>
              <a:rPr lang="en-US" dirty="0"/>
              <a:t>Compare these data to state average.  Not conclusive, but it may help determine the person’s situation. </a:t>
            </a:r>
          </a:p>
          <a:p>
            <a:r>
              <a:rPr lang="en-US" dirty="0"/>
              <a:t>These data are available for Census Bureau’s American </a:t>
            </a:r>
            <a:r>
              <a:rPr lang="en-US" dirty="0" err="1"/>
              <a:t>FactFinder</a:t>
            </a:r>
            <a:r>
              <a:rPr lang="en-US" dirty="0"/>
              <a:t> under Advanced Search.</a:t>
            </a:r>
          </a:p>
          <a:p>
            <a:pPr marL="411480" lvl="1" indent="0">
              <a:buNone/>
            </a:pPr>
            <a:endParaRPr lang="en-US" dirty="0"/>
          </a:p>
        </p:txBody>
      </p:sp>
      <p:sp>
        <p:nvSpPr>
          <p:cNvPr id="4" name="Slide Number Placeholder 3"/>
          <p:cNvSpPr>
            <a:spLocks noGrp="1"/>
          </p:cNvSpPr>
          <p:nvPr>
            <p:ph type="sldNum" sz="quarter" idx="12"/>
          </p:nvPr>
        </p:nvSpPr>
        <p:spPr/>
        <p:txBody>
          <a:bodyPr/>
          <a:lstStyle/>
          <a:p>
            <a:fld id="{7CA7AF42-DDC5-419A-B624-10ACE76480E4}" type="slidenum">
              <a:rPr lang="en-US" smtClean="0"/>
              <a:t>5</a:t>
            </a:fld>
            <a:endParaRPr lang="en-US"/>
          </a:p>
        </p:txBody>
      </p:sp>
    </p:spTree>
    <p:extLst>
      <p:ext uri="{BB962C8B-B14F-4D97-AF65-F5344CB8AC3E}">
        <p14:creationId xmlns:p14="http://schemas.microsoft.com/office/powerpoint/2010/main" val="2659386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CA7AF42-DDC5-419A-B624-10ACE76480E4}" type="slidenum">
              <a:rPr lang="en-US" smtClean="0"/>
              <a:t>6</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17418"/>
            <a:ext cx="6096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209800"/>
            <a:ext cx="6248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590800"/>
            <a:ext cx="13716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1706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dirty="0"/>
              <a:t>How to Use Information to Determine Income </a:t>
            </a:r>
          </a:p>
        </p:txBody>
      </p:sp>
      <p:sp>
        <p:nvSpPr>
          <p:cNvPr id="3" name="Content Placeholder 2"/>
          <p:cNvSpPr>
            <a:spLocks noGrp="1"/>
          </p:cNvSpPr>
          <p:nvPr>
            <p:ph idx="1"/>
          </p:nvPr>
        </p:nvSpPr>
        <p:spPr>
          <a:xfrm>
            <a:off x="457200" y="2362200"/>
            <a:ext cx="8229600" cy="3907536"/>
          </a:xfrm>
        </p:spPr>
        <p:txBody>
          <a:bodyPr/>
          <a:lstStyle/>
          <a:p>
            <a:r>
              <a:rPr lang="en-US" dirty="0"/>
              <a:t>Three Concepts Can Help:</a:t>
            </a:r>
          </a:p>
          <a:p>
            <a:pPr lvl="1"/>
            <a:r>
              <a:rPr lang="en-US" dirty="0">
                <a:solidFill>
                  <a:schemeClr val="tx1"/>
                </a:solidFill>
              </a:rPr>
              <a:t>Is there evidence of a discrepancy between the NCPs life style and the amount of reported income?  </a:t>
            </a:r>
          </a:p>
          <a:p>
            <a:pPr lvl="1"/>
            <a:r>
              <a:rPr lang="en-US" dirty="0">
                <a:solidFill>
                  <a:schemeClr val="tx1"/>
                </a:solidFill>
              </a:rPr>
              <a:t>Is there evidence that the NCP faces barriers to employment?</a:t>
            </a:r>
          </a:p>
          <a:p>
            <a:pPr lvl="1"/>
            <a:r>
              <a:rPr lang="en-US" dirty="0">
                <a:solidFill>
                  <a:schemeClr val="tx1"/>
                </a:solidFill>
              </a:rPr>
              <a:t>Is the NCP cooperating and willing to participate in services?  </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7CA7AF42-DDC5-419A-B624-10ACE76480E4}" type="slidenum">
              <a:rPr lang="en-US" smtClean="0"/>
              <a:t>7</a:t>
            </a:fld>
            <a:endParaRPr lang="en-US"/>
          </a:p>
        </p:txBody>
      </p:sp>
    </p:spTree>
    <p:extLst>
      <p:ext uri="{BB962C8B-B14F-4D97-AF65-F5344CB8AC3E}">
        <p14:creationId xmlns:p14="http://schemas.microsoft.com/office/powerpoint/2010/main" val="239381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066800"/>
          </a:xfrm>
        </p:spPr>
        <p:txBody>
          <a:bodyPr>
            <a:normAutofit fontScale="90000"/>
          </a:bodyPr>
          <a:lstStyle/>
          <a:p>
            <a:r>
              <a:rPr lang="en-US" dirty="0"/>
              <a:t>How Often Is Income Determination Necessary?</a:t>
            </a:r>
          </a:p>
        </p:txBody>
      </p:sp>
      <p:sp>
        <p:nvSpPr>
          <p:cNvPr id="3" name="Content Placeholder 2"/>
          <p:cNvSpPr>
            <a:spLocks noGrp="1"/>
          </p:cNvSpPr>
          <p:nvPr>
            <p:ph idx="1"/>
          </p:nvPr>
        </p:nvSpPr>
        <p:spPr>
          <a:xfrm>
            <a:off x="457200" y="2519033"/>
            <a:ext cx="8229600" cy="4325112"/>
          </a:xfrm>
        </p:spPr>
        <p:txBody>
          <a:bodyPr>
            <a:normAutofit/>
          </a:bodyPr>
          <a:lstStyle/>
          <a:p>
            <a:r>
              <a:rPr lang="en-US" dirty="0"/>
              <a:t>Survey data can help estimate the extent to which NCPs work full-time, full-year</a:t>
            </a:r>
          </a:p>
          <a:p>
            <a:r>
              <a:rPr lang="en-US" dirty="0"/>
              <a:t>This is probably sufficient information to make a clear determination of income</a:t>
            </a:r>
          </a:p>
          <a:p>
            <a:r>
              <a:rPr lang="en-US" dirty="0"/>
              <a:t>NCPs who work less than full-time, full-year may have less clear income.</a:t>
            </a:r>
          </a:p>
        </p:txBody>
      </p:sp>
      <p:sp>
        <p:nvSpPr>
          <p:cNvPr id="4" name="Slide Number Placeholder 3"/>
          <p:cNvSpPr>
            <a:spLocks noGrp="1"/>
          </p:cNvSpPr>
          <p:nvPr>
            <p:ph type="sldNum" sz="quarter" idx="12"/>
          </p:nvPr>
        </p:nvSpPr>
        <p:spPr/>
        <p:txBody>
          <a:bodyPr/>
          <a:lstStyle/>
          <a:p>
            <a:fld id="{7CA7AF42-DDC5-419A-B624-10ACE76480E4}" type="slidenum">
              <a:rPr lang="en-US" smtClean="0"/>
              <a:t>8</a:t>
            </a:fld>
            <a:endParaRPr lang="en-US"/>
          </a:p>
        </p:txBody>
      </p:sp>
    </p:spTree>
    <p:extLst>
      <p:ext uri="{BB962C8B-B14F-4D97-AF65-F5344CB8AC3E}">
        <p14:creationId xmlns:p14="http://schemas.microsoft.com/office/powerpoint/2010/main" val="3858786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a:t>Survey Data Used</a:t>
            </a:r>
          </a:p>
        </p:txBody>
      </p:sp>
      <p:sp>
        <p:nvSpPr>
          <p:cNvPr id="3" name="Content Placeholder 2"/>
          <p:cNvSpPr>
            <a:spLocks noGrp="1"/>
          </p:cNvSpPr>
          <p:nvPr>
            <p:ph idx="1"/>
          </p:nvPr>
        </p:nvSpPr>
        <p:spPr>
          <a:xfrm>
            <a:off x="457200" y="2133600"/>
            <a:ext cx="8229600" cy="4325112"/>
          </a:xfrm>
        </p:spPr>
        <p:txBody>
          <a:bodyPr/>
          <a:lstStyle/>
          <a:p>
            <a:r>
              <a:rPr lang="en-US" dirty="0"/>
              <a:t>I use the 2015 Census Bureau’s Annual Social and Economic Supplement (ASEC) to examine NCPs.  </a:t>
            </a:r>
          </a:p>
          <a:p>
            <a:r>
              <a:rPr lang="en-US" dirty="0"/>
              <a:t>This survey asks respondents if they have children living elsewhere with their other parent.</a:t>
            </a:r>
          </a:p>
          <a:p>
            <a:r>
              <a:rPr lang="en-US" dirty="0"/>
              <a:t>NCPs are underrepresented in the survey and so I reweight the data to match the sex, race, and child support receipt rate of custodial parents.   </a:t>
            </a:r>
          </a:p>
          <a:p>
            <a:endParaRPr lang="en-US" dirty="0"/>
          </a:p>
        </p:txBody>
      </p:sp>
      <p:sp>
        <p:nvSpPr>
          <p:cNvPr id="4" name="Slide Number Placeholder 3"/>
          <p:cNvSpPr>
            <a:spLocks noGrp="1"/>
          </p:cNvSpPr>
          <p:nvPr>
            <p:ph type="sldNum" sz="quarter" idx="12"/>
          </p:nvPr>
        </p:nvSpPr>
        <p:spPr/>
        <p:txBody>
          <a:bodyPr/>
          <a:lstStyle/>
          <a:p>
            <a:fld id="{7CA7AF42-DDC5-419A-B624-10ACE76480E4}" type="slidenum">
              <a:rPr lang="en-US" smtClean="0"/>
              <a:t>9</a:t>
            </a:fld>
            <a:endParaRPr lang="en-US"/>
          </a:p>
        </p:txBody>
      </p:sp>
    </p:spTree>
    <p:extLst>
      <p:ext uri="{BB962C8B-B14F-4D97-AF65-F5344CB8AC3E}">
        <p14:creationId xmlns:p14="http://schemas.microsoft.com/office/powerpoint/2010/main" val="144674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25">
      <a:dk1>
        <a:sysClr val="windowText" lastClr="000000"/>
      </a:dk1>
      <a:lt1>
        <a:sysClr val="window" lastClr="FFFFFF"/>
      </a:lt1>
      <a:dk2>
        <a:srgbClr val="C00000"/>
      </a:dk2>
      <a:lt2>
        <a:srgbClr val="CCDDEA"/>
      </a:lt2>
      <a:accent1>
        <a:srgbClr val="FDA023"/>
      </a:accent1>
      <a:accent2>
        <a:srgbClr val="000000"/>
      </a:accent2>
      <a:accent3>
        <a:srgbClr val="C00000"/>
      </a:accent3>
      <a:accent4>
        <a:srgbClr val="64A73B"/>
      </a:accent4>
      <a:accent5>
        <a:srgbClr val="EB5605"/>
      </a:accent5>
      <a:accent6>
        <a:srgbClr val="B9CA1A"/>
      </a:accent6>
      <a:hlink>
        <a:srgbClr val="D83E2C"/>
      </a:hlink>
      <a:folHlink>
        <a:srgbClr val="ED7D27"/>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Urban</Template>
  <TotalTime>481</TotalTime>
  <Words>940</Words>
  <Application>Microsoft Office PowerPoint</Application>
  <PresentationFormat>On-screen Show (4:3)</PresentationFormat>
  <Paragraphs>97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Georgia</vt:lpstr>
      <vt:lpstr>Trebuchet MS</vt:lpstr>
      <vt:lpstr>Wingdings 2</vt:lpstr>
      <vt:lpstr>Urban</vt:lpstr>
      <vt:lpstr>Things to Consider when Imputing Income</vt:lpstr>
      <vt:lpstr>Research Findings</vt:lpstr>
      <vt:lpstr>Two Key Steps to Determine Income</vt:lpstr>
      <vt:lpstr>Many Sources of Information</vt:lpstr>
      <vt:lpstr>Less Obvious Sources of Information</vt:lpstr>
      <vt:lpstr>PowerPoint Presentation</vt:lpstr>
      <vt:lpstr>How to Use Information to Determine Income </vt:lpstr>
      <vt:lpstr>How Often Is Income Determination Necessary?</vt:lpstr>
      <vt:lpstr>Survey Data Used</vt:lpstr>
      <vt:lpstr>Basic Findings</vt:lpstr>
      <vt:lpstr>PowerPoint Presentation</vt:lpstr>
      <vt:lpstr>Employment Barriers</vt:lpstr>
      <vt:lpstr>Health-Related Problems</vt:lpstr>
      <vt:lpstr>PowerPoint Presentation</vt:lpstr>
      <vt:lpstr>Lack of a High School Degree</vt:lpstr>
      <vt:lpstr>PowerPoint Presentation</vt:lpstr>
      <vt:lpstr>Criminal Justice Involvement</vt:lpstr>
      <vt:lpstr>PowerPoint Presentation</vt:lpstr>
      <vt:lpstr>Closing Thoughts</vt:lpstr>
    </vt:vector>
  </TitlesOfParts>
  <Company>DHHS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Paula Phillips</cp:lastModifiedBy>
  <cp:revision>47</cp:revision>
  <dcterms:created xsi:type="dcterms:W3CDTF">2017-04-28T22:14:49Z</dcterms:created>
  <dcterms:modified xsi:type="dcterms:W3CDTF">2018-03-12T18:33:56Z</dcterms:modified>
</cp:coreProperties>
</file>