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handoutMasterIdLst>
    <p:handoutMasterId r:id="rId12"/>
  </p:handoutMasterIdLst>
  <p:sldIdLst>
    <p:sldId id="256" r:id="rId2"/>
    <p:sldId id="259" r:id="rId3"/>
    <p:sldId id="258" r:id="rId4"/>
    <p:sldId id="261" r:id="rId5"/>
    <p:sldId id="266" r:id="rId6"/>
    <p:sldId id="262" r:id="rId7"/>
    <p:sldId id="263" r:id="rId8"/>
    <p:sldId id="264" r:id="rId9"/>
    <p:sldId id="26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41" d="100"/>
          <a:sy n="41" d="100"/>
        </p:scale>
        <p:origin x="1188"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795"/>
    </p:cViewPr>
  </p:sorterViewPr>
  <p:notesViewPr>
    <p:cSldViewPr>
      <p:cViewPr>
        <p:scale>
          <a:sx n="91" d="100"/>
          <a:sy n="91" d="100"/>
        </p:scale>
        <p:origin x="204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4804A32-1DBA-4D15-AD75-4DBB3B09409B}" type="datetimeFigureOut">
              <a:rPr lang="en-US" smtClean="0"/>
              <a:t>3/12/2018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3B5813-8BD8-4673-B384-D345F8ACE9BC}" type="slidenum">
              <a:rPr lang="en-US" smtClean="0"/>
              <a:t>‹#›</a:t>
            </a:fld>
            <a:endParaRPr lang="en-US" dirty="0"/>
          </a:p>
        </p:txBody>
      </p:sp>
    </p:spTree>
    <p:extLst>
      <p:ext uri="{BB962C8B-B14F-4D97-AF65-F5344CB8AC3E}">
        <p14:creationId xmlns:p14="http://schemas.microsoft.com/office/powerpoint/2010/main" val="12051199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9AF5F65-3EC8-46D2-8533-9DEF9F2A838F}" type="datetimeFigureOut">
              <a:rPr lang="en-US" smtClean="0"/>
              <a:t>3/12/2018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5571CD8-D3C5-4663-99D1-3BCABF4D808C}" type="slidenum">
              <a:rPr lang="en-US" smtClean="0"/>
              <a:t>‹#›</a:t>
            </a:fld>
            <a:endParaRPr lang="en-US" dirty="0"/>
          </a:p>
        </p:txBody>
      </p:sp>
    </p:spTree>
    <p:extLst>
      <p:ext uri="{BB962C8B-B14F-4D97-AF65-F5344CB8AC3E}">
        <p14:creationId xmlns:p14="http://schemas.microsoft.com/office/powerpoint/2010/main" val="3009662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a:t>
            </a:fld>
            <a:endParaRPr lang="en-US" dirty="0"/>
          </a:p>
        </p:txBody>
      </p:sp>
    </p:spTree>
    <p:extLst>
      <p:ext uri="{BB962C8B-B14F-4D97-AF65-F5344CB8AC3E}">
        <p14:creationId xmlns:p14="http://schemas.microsoft.com/office/powerpoint/2010/main" val="1494300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2</a:t>
            </a:fld>
            <a:endParaRPr lang="en-US" dirty="0"/>
          </a:p>
        </p:txBody>
      </p:sp>
    </p:spTree>
    <p:extLst>
      <p:ext uri="{BB962C8B-B14F-4D97-AF65-F5344CB8AC3E}">
        <p14:creationId xmlns:p14="http://schemas.microsoft.com/office/powerpoint/2010/main" val="1322131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3</a:t>
            </a:fld>
            <a:endParaRPr lang="en-US" dirty="0"/>
          </a:p>
        </p:txBody>
      </p:sp>
    </p:spTree>
    <p:extLst>
      <p:ext uri="{BB962C8B-B14F-4D97-AF65-F5344CB8AC3E}">
        <p14:creationId xmlns:p14="http://schemas.microsoft.com/office/powerpoint/2010/main" val="4133686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4</a:t>
            </a:fld>
            <a:endParaRPr lang="en-US" dirty="0"/>
          </a:p>
        </p:txBody>
      </p:sp>
    </p:spTree>
    <p:extLst>
      <p:ext uri="{BB962C8B-B14F-4D97-AF65-F5344CB8AC3E}">
        <p14:creationId xmlns:p14="http://schemas.microsoft.com/office/powerpoint/2010/main" val="614213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414177"/>
          </a:xfrm>
        </p:spPr>
        <p:txBody>
          <a:bodyPr/>
          <a:lstStyle/>
          <a:p>
            <a:r>
              <a:rPr lang="en-US" dirty="0"/>
              <a:t>Behavioral science is the study of when well-intentioned people make predictable mistakes. In diagnosing behavioral issues, we gather information from frontline staff, management, and customers. We ask questions such as what do you do next, and why did you decide to do that so that we can interpret perceptions of how and why they went through a certain process when making a decision. From this information, we come up with the bottlenecks that cause certain behaviors. It is important to consider observations from child support staff as well as parents. For example, parents might not pursue a modification of their ordered amount because they are uncertain about the outcome (loss aversion) and staff may choose to not encourage the review because they aren’t able to predict outcomes and they do not want to take the chance of having the parent blame them (a different form of loss aversion)  if the amount increases instead of decreases. Other bottlenecks are related to procrastination and a tendency to avoid bad news.</a:t>
            </a:r>
          </a:p>
          <a:p>
            <a:endParaRPr lang="en-US" dirty="0"/>
          </a:p>
          <a:p>
            <a:r>
              <a:rPr lang="en-US" dirty="0"/>
              <a:t>After diagnosing the problem, the next step is to answer who, what, when, where, and why. Who is expected to make the decision? What is the decision to be made? When does the decision need to be made? Where is the decision taking place; in the office, in court, at home, etc. Why should they make a certain decision or take a specific action? Then we try to offer options that may change the non-custodial parent’s environmental factors and encourage good decision making.</a:t>
            </a:r>
          </a:p>
          <a:p>
            <a:r>
              <a:rPr lang="en-US" dirty="0"/>
              <a:t>The goal of BICS is to make a small change that results in a big outcome. Example: Replaced the establishment appointment letter with a behaviorally modified letter and a reminder notice using simpler language and explaining the benefits of attending. These small nudges are an inexpensive tool for the agency to utilize.</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5</a:t>
            </a:fld>
            <a:endParaRPr lang="en-US" dirty="0"/>
          </a:p>
        </p:txBody>
      </p:sp>
    </p:spTree>
    <p:extLst>
      <p:ext uri="{BB962C8B-B14F-4D97-AF65-F5344CB8AC3E}">
        <p14:creationId xmlns:p14="http://schemas.microsoft.com/office/powerpoint/2010/main" val="411734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99760" cy="4575810"/>
          </a:xfrm>
        </p:spPr>
        <p:txBody>
          <a:bodyPr/>
          <a:lstStyle/>
          <a:p>
            <a:r>
              <a:rPr lang="en-US" sz="1100" dirty="0"/>
              <a:t>One challenge that is prevalent in GA is our inability to get the NCP’s to appear for their establishment appointment. </a:t>
            </a:r>
          </a:p>
          <a:p>
            <a:r>
              <a:rPr lang="en-US" sz="1100" dirty="0"/>
              <a:t>Goals:   To increase NCP engagement in the paternity and order establishment processes by increasing the percentage of NCPs who respond to written communication and are served </a:t>
            </a:r>
            <a:r>
              <a:rPr lang="en-US" sz="1100" i="1" dirty="0"/>
              <a:t>in the office</a:t>
            </a:r>
            <a:r>
              <a:rPr lang="en-US" sz="1100" dirty="0"/>
              <a:t> (as opposed to by a sheriff or a private process server). This eliminates the cost of service of process fees, improves NCPs engagement in the process and may lead to higher payment rates.</a:t>
            </a:r>
          </a:p>
          <a:p>
            <a:endParaRPr lang="en-US" sz="1100" dirty="0"/>
          </a:p>
          <a:p>
            <a:r>
              <a:rPr lang="en-US" sz="1100" dirty="0"/>
              <a:t>Sites: Macon, DeKalb, &amp; East Point – these sites have a high rate of no-show appointments compared to other offices. These offices also struggle with lower overall performance percentages in the support order established, current support paid, and arrears paid categories.</a:t>
            </a:r>
          </a:p>
          <a:p>
            <a:endParaRPr lang="en-US" sz="1100" dirty="0"/>
          </a:p>
          <a:p>
            <a:r>
              <a:rPr lang="en-US" sz="1100" dirty="0"/>
              <a:t>Process:  Assigned cases to a random assignment database when the establishment appointment was printed. The cases was randomly assigned to either a program group or a control group. The program group received a different letter and staff used a script that incorporated procedural justice techniques to explain the establishment process to the parent. </a:t>
            </a:r>
          </a:p>
          <a:p>
            <a:endParaRPr lang="en-US" sz="1100" dirty="0"/>
          </a:p>
          <a:p>
            <a:r>
              <a:rPr lang="en-US" sz="1100" dirty="0"/>
              <a:t>Strategy:  New printed materials, incorporate procedural justice principles.</a:t>
            </a:r>
          </a:p>
          <a:p>
            <a:pPr marL="1085850" lvl="2" indent="-171450">
              <a:buFont typeface="Arial" panose="020B0604020202020204" pitchFamily="34" charset="0"/>
              <a:buChar char="•"/>
            </a:pPr>
            <a:r>
              <a:rPr lang="en-US" sz="1100" dirty="0"/>
              <a:t>New establishment letter</a:t>
            </a:r>
          </a:p>
          <a:p>
            <a:pPr marL="1085850" lvl="2" indent="-171450">
              <a:buFont typeface="Arial" panose="020B0604020202020204" pitchFamily="34" charset="0"/>
              <a:buChar char="•"/>
            </a:pPr>
            <a:r>
              <a:rPr lang="en-US" sz="1100" dirty="0"/>
              <a:t>Magnet</a:t>
            </a:r>
          </a:p>
          <a:p>
            <a:pPr marL="1085850" lvl="2" indent="-171450">
              <a:buFont typeface="Arial" panose="020B0604020202020204" pitchFamily="34" charset="0"/>
              <a:buChar char="•"/>
            </a:pPr>
            <a:r>
              <a:rPr lang="en-US" sz="1100" dirty="0"/>
              <a:t>Reminder Notice (mailed one week later)</a:t>
            </a:r>
          </a:p>
          <a:p>
            <a:r>
              <a:rPr lang="en-US" sz="1100" dirty="0"/>
              <a:t>Results:  Received positive feedback from customers who liked the new printed materials</a:t>
            </a:r>
          </a:p>
          <a:p>
            <a:pPr marL="628650" lvl="1" indent="-171450">
              <a:buFont typeface="Arial" panose="020B0604020202020204" pitchFamily="34" charset="0"/>
              <a:buChar char="•"/>
            </a:pPr>
            <a:r>
              <a:rPr lang="en-US" sz="1100" dirty="0"/>
              <a:t>Expect to have preliminary results from the intervention by the end of April. This will include the number of customers in the program and control group who appeared for the establishment appointment; the number of orders obtained for each group, and the number of parents in each group who are making regular payments.</a:t>
            </a:r>
          </a:p>
          <a:p>
            <a:pPr marL="628650" lvl="1" indent="-171450">
              <a:buFont typeface="Arial" panose="020B0604020202020204" pitchFamily="34" charset="0"/>
              <a:buChar char="•"/>
            </a:pPr>
            <a:r>
              <a:rPr lang="en-US" sz="1100" dirty="0"/>
              <a:t>2,983 cases randomly assigned to Phase 1</a:t>
            </a:r>
          </a:p>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6</a:t>
            </a:fld>
            <a:endParaRPr lang="en-US" dirty="0"/>
          </a:p>
        </p:txBody>
      </p:sp>
    </p:spTree>
    <p:extLst>
      <p:ext uri="{BB962C8B-B14F-4D97-AF65-F5344CB8AC3E}">
        <p14:creationId xmlns:p14="http://schemas.microsoft.com/office/powerpoint/2010/main" val="853466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414177"/>
          </a:xfrm>
        </p:spPr>
        <p:txBody>
          <a:bodyPr/>
          <a:lstStyle/>
          <a:p>
            <a:pPr lvl="0">
              <a:defRPr/>
            </a:pPr>
            <a:r>
              <a:rPr lang="en-US" dirty="0"/>
              <a:t>The letters and the magnets listed the specific office’s address and were not interchangeable with other offices. We should have used one generic letter that can be used collectively for all offices. Difficult to predict how many each office will need.</a:t>
            </a:r>
          </a:p>
          <a:p>
            <a:endParaRPr lang="en-US" dirty="0"/>
          </a:p>
          <a:p>
            <a:r>
              <a:rPr lang="en-US" dirty="0"/>
              <a:t>If we would have tested the process, we would have realized that it was more time consuming that we thought. Adding cases to the database and hand-writing addresses increased the processing time. The database included information such as case type and subtype and whether the parent had additional cases. The staff member preparing the case had to do additional research to have this information available because it is not information that is included on the establishment letter.</a:t>
            </a:r>
          </a:p>
          <a:p>
            <a:endParaRPr lang="en-US" dirty="0"/>
          </a:p>
          <a:p>
            <a:r>
              <a:rPr lang="en-US" dirty="0"/>
              <a:t>Instead of training specific staff, we should have trained the entire office to have a sufficient number of back-ups.</a:t>
            </a:r>
          </a:p>
          <a:p>
            <a:endParaRPr lang="en-US" dirty="0"/>
          </a:p>
          <a:p>
            <a:r>
              <a:rPr lang="en-US" dirty="0"/>
              <a:t>DCSS provides reports with case information of the cases in the study to the Technical Assistance and Evaluation team who match this with the appointment status on the database. We would like to have the results quickly. It requires the assistance of our business resolution team. Unfortunately, it is complicated to create reports that are accurately matched. We are looking forward to seeing the statistical reports so that we can determine if the intervention can be considered successful. One outcome that we take away from Phase 1 is that we need to review correspondence that we send to the parents and make revisions that will hopefully influence better decision making in other areas besides the establishment area. We also want to provide more interview skills training for our agents.</a:t>
            </a:r>
          </a:p>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7</a:t>
            </a:fld>
            <a:endParaRPr lang="en-US" dirty="0"/>
          </a:p>
        </p:txBody>
      </p:sp>
    </p:spTree>
    <p:extLst>
      <p:ext uri="{BB962C8B-B14F-4D97-AF65-F5344CB8AC3E}">
        <p14:creationId xmlns:p14="http://schemas.microsoft.com/office/powerpoint/2010/main" val="1503703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Sites: 9 offices chosen. 3 site managers will pick up newly established orders from the offices weekly. These offices obtain an average of 20-30 new orders per month. We will randomize these cases. The program (treatment) group will receive a copy of the order with additional documents that explain how the child support process works, how to make a payment, what the employer’s role is, what happens when there is no payment made, and outreach programs that may be available in the case of unemployment. </a:t>
            </a:r>
          </a:p>
          <a:p>
            <a:endParaRPr lang="en-US" dirty="0"/>
          </a:p>
          <a:p>
            <a:r>
              <a:rPr lang="en-US" dirty="0"/>
              <a:t>Strategy:  In diagnosis and design stage. Creating new print materials and exploring ways to utilize the mobile  app for  payment reminders. We are compiling data to determine how many default orders and consent orders are obtained. We are looking at whether or not this seems to make a difference in whether or not the parent pays as ordered. We are analyzing possible behavioral bottlenecks that reflect the parent’s decision to make a payment.  We are establishing the baseline number of cases that receive a first payment during the first 30 days after the first due date and this is the number that we will want to see increase through the use of the behavior intervention. Common bottlenecks identified so far are the inability to pay, procrastination, employer failing to send in payments timely or start deductions timely, and ncp not understanding how to make the payment.</a:t>
            </a:r>
          </a:p>
          <a:p>
            <a:endParaRPr lang="en-US" dirty="0"/>
          </a:p>
          <a:p>
            <a:r>
              <a:rPr lang="en-US" dirty="0"/>
              <a:t>Goal:  Increase percentage of current support paid statewide by increasing the number of parents who make the first payment when it is due. Reduce the bottlenecks that prevent the ncp from making the choice to pay the payment when it is due.</a:t>
            </a:r>
          </a:p>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8</a:t>
            </a:fld>
            <a:endParaRPr lang="en-US" dirty="0"/>
          </a:p>
        </p:txBody>
      </p:sp>
    </p:spTree>
    <p:extLst>
      <p:ext uri="{BB962C8B-B14F-4D97-AF65-F5344CB8AC3E}">
        <p14:creationId xmlns:p14="http://schemas.microsoft.com/office/powerpoint/2010/main" val="1970468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9</a:t>
            </a:fld>
            <a:endParaRPr lang="en-US" dirty="0"/>
          </a:p>
        </p:txBody>
      </p:sp>
    </p:spTree>
    <p:extLst>
      <p:ext uri="{BB962C8B-B14F-4D97-AF65-F5344CB8AC3E}">
        <p14:creationId xmlns:p14="http://schemas.microsoft.com/office/powerpoint/2010/main" val="3058988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D4D4F6E-C0D6-484D-B000-F795FC40454C}" type="datetime1">
              <a:rPr lang="en-US" smtClean="0"/>
              <a:t>3/12/2018</a:t>
            </a:fld>
            <a:endParaRPr lang="en-US" dirty="0"/>
          </a:p>
        </p:txBody>
      </p:sp>
      <p:sp>
        <p:nvSpPr>
          <p:cNvPr id="19" name="Footer Placeholder 18"/>
          <p:cNvSpPr>
            <a:spLocks noGrp="1"/>
          </p:cNvSpPr>
          <p:nvPr>
            <p:ph type="ftr" sz="quarter" idx="11"/>
          </p:nvPr>
        </p:nvSpPr>
        <p:spPr/>
        <p:txBody>
          <a:bodyPr/>
          <a:lstStyle/>
          <a:p>
            <a:r>
              <a:rPr lang="en-US" dirty="0"/>
              <a:t>“Winning our way upstream for families"</a:t>
            </a:r>
          </a:p>
        </p:txBody>
      </p:sp>
      <p:sp>
        <p:nvSpPr>
          <p:cNvPr id="27" name="Slide Number Placeholder 26"/>
          <p:cNvSpPr>
            <a:spLocks noGrp="1"/>
          </p:cNvSpPr>
          <p:nvPr>
            <p:ph type="sldNum" sz="quarter" idx="12"/>
          </p:nvPr>
        </p:nvSpPr>
        <p:spPr/>
        <p:txBody>
          <a:bodyPr/>
          <a:lstStyle/>
          <a:p>
            <a:fld id="{1F656BA0-25AD-4D45-9407-1F65D5A584B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A0234F-8A2B-4A51-B233-ECCE7E0DDDA0}"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“Winning our way upstream for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3A23DB-BC29-47D4-B943-14C52B1ECC92}"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“Winning our way upstream for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56B440-AE74-4A2F-814A-6D623CA9A52F}"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“Winning our way upstream for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E2E96E5-CBB5-4969-9E49-446AAA5F634D}"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“Winning our way upstream for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204153B-8FBB-4CD2-B964-1A9515E58CF5}" type="datetime1">
              <a:rPr lang="en-US" smtClean="0"/>
              <a:t>3/12/2018</a:t>
            </a:fld>
            <a:endParaRPr lang="en-US" dirty="0"/>
          </a:p>
        </p:txBody>
      </p:sp>
      <p:sp>
        <p:nvSpPr>
          <p:cNvPr id="6" name="Footer Placeholder 5"/>
          <p:cNvSpPr>
            <a:spLocks noGrp="1"/>
          </p:cNvSpPr>
          <p:nvPr>
            <p:ph type="ftr" sz="quarter" idx="11"/>
          </p:nvPr>
        </p:nvSpPr>
        <p:spPr/>
        <p:txBody>
          <a:bodyPr/>
          <a:lstStyle/>
          <a:p>
            <a:r>
              <a:rPr lang="en-US" dirty="0"/>
              <a:t>“Winning our way upstream for families"</a:t>
            </a:r>
          </a:p>
        </p:txBody>
      </p:sp>
      <p:sp>
        <p:nvSpPr>
          <p:cNvPr id="7" name="Slide Number Placeholder 6"/>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A24277B-7163-4430-9ED5-23DD61857FE6}" type="datetime1">
              <a:rPr lang="en-US" smtClean="0"/>
              <a:t>3/12/2018</a:t>
            </a:fld>
            <a:endParaRPr lang="en-US" dirty="0"/>
          </a:p>
        </p:txBody>
      </p:sp>
      <p:sp>
        <p:nvSpPr>
          <p:cNvPr id="8" name="Footer Placeholder 7"/>
          <p:cNvSpPr>
            <a:spLocks noGrp="1"/>
          </p:cNvSpPr>
          <p:nvPr>
            <p:ph type="ftr" sz="quarter" idx="11"/>
          </p:nvPr>
        </p:nvSpPr>
        <p:spPr/>
        <p:txBody>
          <a:bodyPr/>
          <a:lstStyle/>
          <a:p>
            <a:r>
              <a:rPr lang="en-US" dirty="0"/>
              <a:t>“Winning our way upstream for families"</a:t>
            </a:r>
          </a:p>
        </p:txBody>
      </p:sp>
      <p:sp>
        <p:nvSpPr>
          <p:cNvPr id="9" name="Slide Number Placeholder 8"/>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5BFB180-5B7B-4D5D-B393-AD932121B5A7}" type="datetime1">
              <a:rPr lang="en-US" smtClean="0"/>
              <a:t>3/12/2018</a:t>
            </a:fld>
            <a:endParaRPr lang="en-US" dirty="0"/>
          </a:p>
        </p:txBody>
      </p:sp>
      <p:sp>
        <p:nvSpPr>
          <p:cNvPr id="4" name="Footer Placeholder 3"/>
          <p:cNvSpPr>
            <a:spLocks noGrp="1"/>
          </p:cNvSpPr>
          <p:nvPr>
            <p:ph type="ftr" sz="quarter" idx="11"/>
          </p:nvPr>
        </p:nvSpPr>
        <p:spPr/>
        <p:txBody>
          <a:bodyPr/>
          <a:lstStyle/>
          <a:p>
            <a:r>
              <a:rPr lang="en-US" dirty="0"/>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3CFD2-4542-438F-8E60-24D557CD430A}" type="datetime1">
              <a:rPr lang="en-US" smtClean="0"/>
              <a:t>3/12/2018</a:t>
            </a:fld>
            <a:endParaRPr lang="en-US" dirty="0"/>
          </a:p>
        </p:txBody>
      </p:sp>
      <p:sp>
        <p:nvSpPr>
          <p:cNvPr id="3" name="Footer Placeholder 2"/>
          <p:cNvSpPr>
            <a:spLocks noGrp="1"/>
          </p:cNvSpPr>
          <p:nvPr>
            <p:ph type="ftr" sz="quarter" idx="11"/>
          </p:nvPr>
        </p:nvSpPr>
        <p:spPr/>
        <p:txBody>
          <a:bodyPr/>
          <a:lstStyle/>
          <a:p>
            <a:r>
              <a:rPr lang="en-US" dirty="0"/>
              <a:t>“Winning our way upstream for families"</a:t>
            </a:r>
          </a:p>
        </p:txBody>
      </p:sp>
      <p:sp>
        <p:nvSpPr>
          <p:cNvPr id="4" name="Slide Number Placeholder 3"/>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CA7306D-62D1-48E7-814D-2FD1A983CBF7}" type="datetime1">
              <a:rPr lang="en-US" smtClean="0"/>
              <a:t>3/12/2018</a:t>
            </a:fld>
            <a:endParaRPr lang="en-US" dirty="0"/>
          </a:p>
        </p:txBody>
      </p:sp>
      <p:sp>
        <p:nvSpPr>
          <p:cNvPr id="6" name="Footer Placeholder 5"/>
          <p:cNvSpPr>
            <a:spLocks noGrp="1"/>
          </p:cNvSpPr>
          <p:nvPr>
            <p:ph type="ftr" sz="quarter" idx="11"/>
          </p:nvPr>
        </p:nvSpPr>
        <p:spPr/>
        <p:txBody>
          <a:bodyPr/>
          <a:lstStyle/>
          <a:p>
            <a:r>
              <a:rPr lang="en-US" dirty="0"/>
              <a:t>“Winning our way upstream for families"</a:t>
            </a:r>
          </a:p>
        </p:txBody>
      </p:sp>
      <p:sp>
        <p:nvSpPr>
          <p:cNvPr id="7" name="Slide Number Placeholder 6"/>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0719C03-0742-4C34-9EA9-9DCB8CD2B06F}" type="datetime1">
              <a:rPr lang="en-US" smtClean="0"/>
              <a:t>3/12/2018</a:t>
            </a:fld>
            <a:endParaRPr lang="en-US" dirty="0"/>
          </a:p>
        </p:txBody>
      </p:sp>
      <p:sp>
        <p:nvSpPr>
          <p:cNvPr id="6" name="Footer Placeholder 5"/>
          <p:cNvSpPr>
            <a:spLocks noGrp="1"/>
          </p:cNvSpPr>
          <p:nvPr>
            <p:ph type="ftr" sz="quarter" idx="11"/>
          </p:nvPr>
        </p:nvSpPr>
        <p:spPr/>
        <p:txBody>
          <a:bodyPr/>
          <a:lstStyle/>
          <a:p>
            <a:r>
              <a:rPr lang="en-US" dirty="0"/>
              <a:t>“Winning our way upstream for families"</a:t>
            </a:r>
          </a:p>
        </p:txBody>
      </p:sp>
      <p:sp>
        <p:nvSpPr>
          <p:cNvPr id="7" name="Slide Number Placeholder 6"/>
          <p:cNvSpPr>
            <a:spLocks noGrp="1"/>
          </p:cNvSpPr>
          <p:nvPr>
            <p:ph type="sldNum" sz="quarter" idx="12"/>
          </p:nvPr>
        </p:nvSpPr>
        <p:spPr>
          <a:xfrm>
            <a:off x="8077200" y="6356350"/>
            <a:ext cx="609600" cy="365125"/>
          </a:xfrm>
        </p:spPr>
        <p:txBody>
          <a:bodyPr/>
          <a:lstStyle/>
          <a:p>
            <a:fld id="{1F656BA0-25AD-4D45-9407-1F65D5A584B9}"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FFFAE2-7F8D-4224-BB14-47C4E8BD5892}" type="datetime1">
              <a:rPr lang="en-US" smtClean="0"/>
              <a:t>3/12/2018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dirty="0"/>
              <a:t>“Winning our way upstream for families"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656BA0-25AD-4D45-9407-1F65D5A584B9}"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52400" y="381000"/>
            <a:ext cx="8610600" cy="1904999"/>
          </a:xfrm>
        </p:spPr>
        <p:txBody>
          <a:bodyPr>
            <a:normAutofit/>
          </a:bodyPr>
          <a:lstStyle/>
          <a:p>
            <a:r>
              <a:rPr lang="en-US" dirty="0">
                <a:solidFill>
                  <a:schemeClr val="accent5">
                    <a:lumMod val="75000"/>
                  </a:schemeClr>
                </a:solidFill>
                <a:effectLst/>
              </a:rPr>
              <a:t>National Council of Child Support Directors</a:t>
            </a:r>
          </a:p>
        </p:txBody>
      </p:sp>
      <p:sp>
        <p:nvSpPr>
          <p:cNvPr id="3" name="Subtitle 2"/>
          <p:cNvSpPr>
            <a:spLocks noGrp="1"/>
          </p:cNvSpPr>
          <p:nvPr>
            <p:ph type="subTitle" idx="1"/>
          </p:nvPr>
        </p:nvSpPr>
        <p:spPr>
          <a:xfrm>
            <a:off x="1638300" y="3237301"/>
            <a:ext cx="5638800" cy="914400"/>
          </a:xfrm>
        </p:spPr>
        <p:txBody>
          <a:bodyPr>
            <a:normAutofit/>
          </a:bodyPr>
          <a:lstStyle/>
          <a:p>
            <a:pPr algn="l"/>
            <a:r>
              <a:rPr lang="en-US" sz="2400" b="1" dirty="0">
                <a:solidFill>
                  <a:schemeClr val="bg1"/>
                </a:solidFill>
              </a:rPr>
              <a:t>2017 Annual Meeting &amp; Conference May 7 – 10, 2017</a:t>
            </a:r>
          </a:p>
        </p:txBody>
      </p:sp>
      <p:sp>
        <p:nvSpPr>
          <p:cNvPr id="4" name="Footer Placeholder 3"/>
          <p:cNvSpPr>
            <a:spLocks noGrp="1"/>
          </p:cNvSpPr>
          <p:nvPr>
            <p:ph type="ftr" sz="quarter" idx="11"/>
          </p:nvPr>
        </p:nvSpPr>
        <p:spPr>
          <a:xfrm>
            <a:off x="4572000" y="5698331"/>
            <a:ext cx="4419600" cy="1134269"/>
          </a:xfrm>
        </p:spPr>
        <p:txBody>
          <a:bodyPr/>
          <a:lstStyle/>
          <a:p>
            <a:pPr algn="ctr"/>
            <a:r>
              <a:rPr lang="en-US" sz="2000" i="1" dirty="0">
                <a:solidFill>
                  <a:schemeClr val="tx1"/>
                </a:solidFill>
              </a:rPr>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1</a:t>
            </a:fld>
            <a:endParaRPr lang="en-US" dirty="0"/>
          </a:p>
        </p:txBody>
      </p:sp>
    </p:spTree>
    <p:extLst>
      <p:ext uri="{BB962C8B-B14F-4D97-AF65-F5344CB8AC3E}">
        <p14:creationId xmlns:p14="http://schemas.microsoft.com/office/powerpoint/2010/main" val="3852561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842" y="914400"/>
            <a:ext cx="7239000" cy="1366788"/>
          </a:xfrm>
        </p:spPr>
        <p:txBody>
          <a:bodyPr/>
          <a:lstStyle/>
          <a:p>
            <a:pPr algn="ctr"/>
            <a:r>
              <a:rPr lang="en-US" sz="4000" dirty="0">
                <a:solidFill>
                  <a:schemeClr val="accent2">
                    <a:lumMod val="75000"/>
                  </a:schemeClr>
                </a:solidFill>
              </a:rPr>
              <a:t>Behavioral Intervention for Child Support Services (BICS) </a:t>
            </a:r>
          </a:p>
        </p:txBody>
      </p:sp>
      <p:sp>
        <p:nvSpPr>
          <p:cNvPr id="5" name="Content Placeholder 4"/>
          <p:cNvSpPr>
            <a:spLocks noGrp="1"/>
          </p:cNvSpPr>
          <p:nvPr>
            <p:ph sz="half" idx="1"/>
          </p:nvPr>
        </p:nvSpPr>
        <p:spPr>
          <a:xfrm>
            <a:off x="693821" y="3171727"/>
            <a:ext cx="7239000" cy="1752600"/>
          </a:xfrm>
        </p:spPr>
        <p:txBody>
          <a:bodyPr>
            <a:normAutofit fontScale="92500" lnSpcReduction="10000"/>
          </a:bodyPr>
          <a:lstStyle/>
          <a:p>
            <a:pPr marL="0" indent="0" algn="ctr">
              <a:buNone/>
            </a:pPr>
            <a:r>
              <a:rPr lang="en-US" dirty="0"/>
              <a:t>Georgia BICS Grant Overview</a:t>
            </a:r>
          </a:p>
          <a:p>
            <a:pPr marL="0" indent="0" algn="ctr">
              <a:buNone/>
            </a:pPr>
            <a:r>
              <a:rPr lang="en-US" dirty="0"/>
              <a:t>Tanguler Gray, Georgia IV-D Director</a:t>
            </a:r>
          </a:p>
          <a:p>
            <a:pPr marL="0" indent="0" algn="ctr">
              <a:buNone/>
            </a:pPr>
            <a:r>
              <a:rPr lang="en-US" dirty="0"/>
              <a:t>Georgia Department of Human Services</a:t>
            </a:r>
          </a:p>
          <a:p>
            <a:pPr marL="0" indent="0" algn="ctr">
              <a:buNone/>
            </a:pPr>
            <a:r>
              <a:rPr lang="en-US" dirty="0"/>
              <a:t>Division of Child Support Services</a:t>
            </a:r>
          </a:p>
        </p:txBody>
      </p:sp>
      <p:sp>
        <p:nvSpPr>
          <p:cNvPr id="6" name="Footer Placeholder 2"/>
          <p:cNvSpPr txBox="1">
            <a:spLocks/>
          </p:cNvSpPr>
          <p:nvPr/>
        </p:nvSpPr>
        <p:spPr>
          <a:xfrm>
            <a:off x="5257800" y="6248206"/>
            <a:ext cx="3505200" cy="365125"/>
          </a:xfrm>
          <a:prstGeom prst="rect">
            <a:avLst/>
          </a:prstGeom>
        </p:spPr>
        <p:txBody>
          <a:bodyPr vert="horz" lIns="0" tIns="0" rIns="0" bIns="0" anchor="b"/>
          <a:lstStyle>
            <a:defPPr>
              <a:defRPr lang="en-US"/>
            </a:defPPr>
            <a:lvl1pPr marL="0" algn="l"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i="1" dirty="0">
                <a:solidFill>
                  <a:schemeClr val="accent2">
                    <a:lumMod val="75000"/>
                  </a:schemeClr>
                </a:solidFill>
              </a:rPr>
              <a:t>“Winning our way upstream for families"</a:t>
            </a:r>
          </a:p>
        </p:txBody>
      </p:sp>
      <p:sp>
        <p:nvSpPr>
          <p:cNvPr id="3" name="Footer Placeholder 2"/>
          <p:cNvSpPr>
            <a:spLocks noGrp="1"/>
          </p:cNvSpPr>
          <p:nvPr>
            <p:ph type="ftr" sz="quarter" idx="11"/>
          </p:nvPr>
        </p:nvSpPr>
        <p:spPr/>
        <p:txBody>
          <a:bodyPr/>
          <a:lstStyle/>
          <a:p>
            <a:r>
              <a:rPr lang="en-US" dirty="0"/>
              <a:t>“</a:t>
            </a:r>
          </a:p>
        </p:txBody>
      </p:sp>
      <p:sp>
        <p:nvSpPr>
          <p:cNvPr id="4" name="Slide Number Placeholder 3"/>
          <p:cNvSpPr>
            <a:spLocks noGrp="1"/>
          </p:cNvSpPr>
          <p:nvPr>
            <p:ph type="sldNum" sz="quarter" idx="12"/>
          </p:nvPr>
        </p:nvSpPr>
        <p:spPr/>
        <p:txBody>
          <a:bodyPr/>
          <a:lstStyle/>
          <a:p>
            <a:fld id="{1F656BA0-25AD-4D45-9407-1F65D5A584B9}" type="slidenum">
              <a:rPr lang="en-US" smtClean="0"/>
              <a:t>2</a:t>
            </a:fld>
            <a:endParaRPr lang="en-US" dirty="0"/>
          </a:p>
        </p:txBody>
      </p:sp>
    </p:spTree>
    <p:extLst>
      <p:ext uri="{BB962C8B-B14F-4D97-AF65-F5344CB8AC3E}">
        <p14:creationId xmlns:p14="http://schemas.microsoft.com/office/powerpoint/2010/main" val="167728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66461"/>
            <a:ext cx="8229600" cy="780288"/>
          </a:xfrm>
        </p:spPr>
        <p:txBody>
          <a:bodyPr>
            <a:normAutofit/>
          </a:bodyPr>
          <a:lstStyle/>
          <a:p>
            <a:r>
              <a:rPr lang="en-US" sz="4300" dirty="0"/>
              <a:t>DHS Vision, Mission, and Core Values</a:t>
            </a:r>
            <a:endParaRPr lang="en-US" sz="4300" dirty="0">
              <a:solidFill>
                <a:schemeClr val="accent2">
                  <a:lumMod val="75000"/>
                </a:schemeClr>
              </a:solidFill>
            </a:endParaRPr>
          </a:p>
        </p:txBody>
      </p:sp>
      <p:sp>
        <p:nvSpPr>
          <p:cNvPr id="4" name="Content Placeholder 3"/>
          <p:cNvSpPr>
            <a:spLocks noGrp="1"/>
          </p:cNvSpPr>
          <p:nvPr>
            <p:ph idx="1"/>
          </p:nvPr>
        </p:nvSpPr>
        <p:spPr>
          <a:xfrm>
            <a:off x="457200" y="1935480"/>
            <a:ext cx="8229600" cy="3931920"/>
          </a:xfrm>
        </p:spPr>
        <p:txBody>
          <a:bodyPr>
            <a:normAutofit fontScale="47500" lnSpcReduction="20000"/>
          </a:bodyPr>
          <a:lstStyle/>
          <a:p>
            <a:pPr marL="0" indent="0">
              <a:lnSpc>
                <a:spcPct val="120000"/>
              </a:lnSpc>
              <a:spcBef>
                <a:spcPts val="0"/>
              </a:spcBef>
              <a:buNone/>
            </a:pPr>
            <a:r>
              <a:rPr lang="en-US" sz="3300" b="1" dirty="0">
                <a:solidFill>
                  <a:prstClr val="black"/>
                </a:solidFill>
                <a:latin typeface="+mj-lt"/>
                <a:cs typeface="Arial" panose="020B0604020202020204" pitchFamily="34" charset="0"/>
              </a:rPr>
              <a:t>Vision</a:t>
            </a:r>
            <a:r>
              <a:rPr lang="en-US" sz="3300" dirty="0">
                <a:solidFill>
                  <a:prstClr val="black"/>
                </a:solidFill>
                <a:latin typeface="+mj-lt"/>
                <a:cs typeface="Arial" panose="020B0604020202020204" pitchFamily="34" charset="0"/>
              </a:rPr>
              <a:t> </a:t>
            </a:r>
          </a:p>
          <a:p>
            <a:pPr marL="0" indent="0">
              <a:lnSpc>
                <a:spcPct val="120000"/>
              </a:lnSpc>
              <a:spcBef>
                <a:spcPts val="0"/>
              </a:spcBef>
              <a:buNone/>
            </a:pPr>
            <a:r>
              <a:rPr lang="en-US" sz="3300" b="1" i="1" dirty="0">
                <a:solidFill>
                  <a:prstClr val="black"/>
                </a:solidFill>
                <a:latin typeface="+mj-lt"/>
                <a:cs typeface="Arial" panose="020B0604020202020204" pitchFamily="34" charset="0"/>
              </a:rPr>
              <a:t>Stronger Families for a Stronger Georgia.</a:t>
            </a:r>
          </a:p>
          <a:p>
            <a:pPr>
              <a:lnSpc>
                <a:spcPct val="120000"/>
              </a:lnSpc>
              <a:spcBef>
                <a:spcPts val="0"/>
              </a:spcBef>
            </a:pPr>
            <a:endParaRPr lang="en-US" sz="3300" dirty="0">
              <a:solidFill>
                <a:prstClr val="black"/>
              </a:solidFill>
              <a:latin typeface="+mj-lt"/>
              <a:cs typeface="Arial" panose="020B0604020202020204" pitchFamily="34" charset="0"/>
            </a:endParaRPr>
          </a:p>
          <a:p>
            <a:pPr marL="0" indent="0">
              <a:lnSpc>
                <a:spcPct val="120000"/>
              </a:lnSpc>
              <a:spcBef>
                <a:spcPts val="0"/>
              </a:spcBef>
              <a:buNone/>
            </a:pPr>
            <a:r>
              <a:rPr lang="en-US" sz="3300" b="1" dirty="0">
                <a:solidFill>
                  <a:prstClr val="black"/>
                </a:solidFill>
                <a:latin typeface="+mj-lt"/>
                <a:cs typeface="Arial" panose="020B0604020202020204" pitchFamily="34" charset="0"/>
              </a:rPr>
              <a:t>Mission</a:t>
            </a:r>
          </a:p>
          <a:p>
            <a:pPr marL="0" indent="0">
              <a:lnSpc>
                <a:spcPct val="120000"/>
              </a:lnSpc>
              <a:spcBef>
                <a:spcPts val="0"/>
              </a:spcBef>
              <a:buNone/>
            </a:pPr>
            <a:r>
              <a:rPr lang="en-US" sz="3300" dirty="0">
                <a:solidFill>
                  <a:prstClr val="black"/>
                </a:solidFill>
                <a:latin typeface="+mj-lt"/>
                <a:cs typeface="Arial" panose="020B0604020202020204" pitchFamily="34" charset="0"/>
              </a:rPr>
              <a:t>Strengthen Georgia by providing Individuals and Families access to services that promote self-sufficiency, independence, and protect Georgia's vulnerable children and adults.</a:t>
            </a:r>
          </a:p>
          <a:p>
            <a:pPr>
              <a:lnSpc>
                <a:spcPct val="120000"/>
              </a:lnSpc>
              <a:spcBef>
                <a:spcPts val="0"/>
              </a:spcBef>
            </a:pPr>
            <a:endParaRPr lang="en-US" sz="3300" dirty="0">
              <a:solidFill>
                <a:prstClr val="black"/>
              </a:solidFill>
              <a:latin typeface="+mj-lt"/>
              <a:cs typeface="Arial" panose="020B0604020202020204" pitchFamily="34" charset="0"/>
            </a:endParaRPr>
          </a:p>
          <a:p>
            <a:pPr marL="0" indent="0">
              <a:lnSpc>
                <a:spcPct val="120000"/>
              </a:lnSpc>
              <a:spcBef>
                <a:spcPts val="0"/>
              </a:spcBef>
              <a:buNone/>
            </a:pPr>
            <a:r>
              <a:rPr lang="en-US" sz="3300" b="1" dirty="0">
                <a:solidFill>
                  <a:prstClr val="black"/>
                </a:solidFill>
                <a:latin typeface="+mj-lt"/>
                <a:cs typeface="Arial" panose="020B0604020202020204" pitchFamily="34" charset="0"/>
              </a:rPr>
              <a:t>Core Values</a:t>
            </a:r>
          </a:p>
          <a:p>
            <a:pPr marL="285750" indent="-285750">
              <a:lnSpc>
                <a:spcPct val="120000"/>
              </a:lnSpc>
              <a:spcBef>
                <a:spcPts val="0"/>
              </a:spcBef>
              <a:buFont typeface="Arial" panose="020B0604020202020204" pitchFamily="34" charset="0"/>
              <a:buChar char="•"/>
            </a:pPr>
            <a:r>
              <a:rPr lang="en-US" sz="3300" dirty="0">
                <a:solidFill>
                  <a:prstClr val="black"/>
                </a:solidFill>
                <a:latin typeface="+mj-lt"/>
                <a:cs typeface="Arial" panose="020B0604020202020204" pitchFamily="34" charset="0"/>
              </a:rPr>
              <a:t>Provide access to resources that offer support and empower Georgians and their families. </a:t>
            </a:r>
          </a:p>
          <a:p>
            <a:pPr marL="285750" indent="-285750">
              <a:lnSpc>
                <a:spcPct val="120000"/>
              </a:lnSpc>
              <a:spcBef>
                <a:spcPts val="0"/>
              </a:spcBef>
              <a:buFont typeface="Arial" panose="020B0604020202020204" pitchFamily="34" charset="0"/>
              <a:buChar char="•"/>
            </a:pPr>
            <a:r>
              <a:rPr lang="en-US" sz="3300" dirty="0">
                <a:solidFill>
                  <a:prstClr val="black"/>
                </a:solidFill>
                <a:latin typeface="+mj-lt"/>
                <a:cs typeface="Arial" panose="020B0604020202020204" pitchFamily="34" charset="0"/>
              </a:rPr>
              <a:t>Deliver services professionally and treat all clients with dignity and respect. </a:t>
            </a:r>
          </a:p>
          <a:p>
            <a:pPr marL="285750" indent="-285750">
              <a:lnSpc>
                <a:spcPct val="120000"/>
              </a:lnSpc>
              <a:spcBef>
                <a:spcPts val="0"/>
              </a:spcBef>
              <a:buFont typeface="Arial" panose="020B0604020202020204" pitchFamily="34" charset="0"/>
              <a:buChar char="•"/>
            </a:pPr>
            <a:r>
              <a:rPr lang="en-US" sz="3300" dirty="0">
                <a:solidFill>
                  <a:prstClr val="black"/>
                </a:solidFill>
                <a:latin typeface="+mj-lt"/>
                <a:cs typeface="Arial" panose="020B0604020202020204" pitchFamily="34" charset="0"/>
              </a:rPr>
              <a:t>Manage business operations effectively and efficiently by aligning resources across the agency. </a:t>
            </a:r>
          </a:p>
          <a:p>
            <a:pPr marL="285750" indent="-285750">
              <a:lnSpc>
                <a:spcPct val="120000"/>
              </a:lnSpc>
              <a:spcBef>
                <a:spcPts val="0"/>
              </a:spcBef>
              <a:buFont typeface="Arial" panose="020B0604020202020204" pitchFamily="34" charset="0"/>
              <a:buChar char="•"/>
            </a:pPr>
            <a:r>
              <a:rPr lang="en-US" sz="3300" dirty="0">
                <a:solidFill>
                  <a:prstClr val="black"/>
                </a:solidFill>
                <a:latin typeface="+mj-lt"/>
                <a:cs typeface="Arial" panose="020B0604020202020204" pitchFamily="34" charset="0"/>
              </a:rPr>
              <a:t>Promote accountability, transparency and quality in all services we deliver and programs we administer. </a:t>
            </a:r>
          </a:p>
          <a:p>
            <a:pPr marL="285750" indent="-285750">
              <a:lnSpc>
                <a:spcPct val="120000"/>
              </a:lnSpc>
              <a:spcBef>
                <a:spcPts val="0"/>
              </a:spcBef>
              <a:buFont typeface="Arial" panose="020B0604020202020204" pitchFamily="34" charset="0"/>
              <a:buChar char="•"/>
            </a:pPr>
            <a:r>
              <a:rPr lang="en-US" sz="3300" dirty="0">
                <a:solidFill>
                  <a:prstClr val="black"/>
                </a:solidFill>
                <a:latin typeface="+mj-lt"/>
                <a:cs typeface="Arial" panose="020B0604020202020204" pitchFamily="34" charset="0"/>
              </a:rPr>
              <a:t>Develop our employees at all levels of the agency. </a:t>
            </a:r>
            <a:endParaRPr lang="en-US" sz="3300" dirty="0">
              <a:latin typeface="+mj-lt"/>
            </a:endParaRPr>
          </a:p>
          <a:p>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3</a:t>
            </a:fld>
            <a:endParaRPr lang="en-US" dirty="0"/>
          </a:p>
        </p:txBody>
      </p:sp>
    </p:spTree>
    <p:extLst>
      <p:ext uri="{BB962C8B-B14F-4D97-AF65-F5344CB8AC3E}">
        <p14:creationId xmlns:p14="http://schemas.microsoft.com/office/powerpoint/2010/main" val="65384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Autofit/>
          </a:bodyPr>
          <a:lstStyle/>
          <a:p>
            <a:r>
              <a:rPr lang="en-US" sz="4200" dirty="0"/>
              <a:t>DCSS Vision, Mission and Core Values</a:t>
            </a:r>
          </a:p>
        </p:txBody>
      </p:sp>
      <p:sp>
        <p:nvSpPr>
          <p:cNvPr id="3" name="Content Placeholder 2"/>
          <p:cNvSpPr>
            <a:spLocks noGrp="1"/>
          </p:cNvSpPr>
          <p:nvPr>
            <p:ph idx="1"/>
          </p:nvPr>
        </p:nvSpPr>
        <p:spPr>
          <a:xfrm>
            <a:off x="914400" y="1754759"/>
            <a:ext cx="7315200" cy="4389120"/>
          </a:xfrm>
        </p:spPr>
        <p:txBody>
          <a:bodyPr>
            <a:normAutofit fontScale="55000" lnSpcReduction="20000"/>
          </a:bodyPr>
          <a:lstStyle/>
          <a:p>
            <a:pPr marL="0" indent="0">
              <a:buNone/>
            </a:pPr>
            <a:r>
              <a:rPr lang="en-US" altLang="en-US" sz="2900" b="1" u="sng" dirty="0">
                <a:solidFill>
                  <a:srgbClr val="000000"/>
                </a:solidFill>
                <a:latin typeface="+mj-lt"/>
                <a:cs typeface="Arial" panose="020B0604020202020204" pitchFamily="34" charset="0"/>
              </a:rPr>
              <a:t>DCSS Mission is to Enhance the Well-Being of Children by</a:t>
            </a:r>
            <a:r>
              <a:rPr lang="en-US" altLang="en-US" sz="2900" b="1" dirty="0">
                <a:solidFill>
                  <a:srgbClr val="000000"/>
                </a:solidFill>
                <a:latin typeface="+mj-lt"/>
                <a:cs typeface="Arial" panose="020B0604020202020204" pitchFamily="34" charset="0"/>
              </a:rPr>
              <a:t>:</a:t>
            </a:r>
          </a:p>
          <a:p>
            <a:pPr>
              <a:buFontTx/>
              <a:buChar char="•"/>
            </a:pPr>
            <a:r>
              <a:rPr lang="en-US" altLang="en-US" sz="2900" dirty="0">
                <a:solidFill>
                  <a:srgbClr val="000000"/>
                </a:solidFill>
                <a:latin typeface="+mj-lt"/>
                <a:cs typeface="Arial" panose="020B0604020202020204" pitchFamily="34" charset="0"/>
              </a:rPr>
              <a:t>Locating noncustodial parents </a:t>
            </a:r>
          </a:p>
          <a:p>
            <a:pPr>
              <a:buFontTx/>
              <a:buChar char="•"/>
            </a:pPr>
            <a:r>
              <a:rPr lang="en-US" altLang="en-US" sz="2900" dirty="0">
                <a:solidFill>
                  <a:srgbClr val="000000"/>
                </a:solidFill>
                <a:latin typeface="+mj-lt"/>
                <a:cs typeface="Arial" panose="020B0604020202020204" pitchFamily="34" charset="0"/>
              </a:rPr>
              <a:t>Establishing paternity </a:t>
            </a:r>
          </a:p>
          <a:p>
            <a:pPr>
              <a:buFontTx/>
              <a:buChar char="•"/>
            </a:pPr>
            <a:r>
              <a:rPr lang="en-US" altLang="en-US" sz="2900" dirty="0">
                <a:solidFill>
                  <a:srgbClr val="000000"/>
                </a:solidFill>
                <a:latin typeface="+mj-lt"/>
                <a:cs typeface="Arial" panose="020B0604020202020204" pitchFamily="34" charset="0"/>
              </a:rPr>
              <a:t>Establishing, enforcing and modifying support obligations (financial and medical)</a:t>
            </a:r>
          </a:p>
          <a:p>
            <a:pPr>
              <a:buFontTx/>
              <a:buChar char="•"/>
            </a:pPr>
            <a:r>
              <a:rPr lang="en-US" altLang="en-US" sz="2900" dirty="0">
                <a:solidFill>
                  <a:srgbClr val="000000"/>
                </a:solidFill>
                <a:latin typeface="+mj-lt"/>
                <a:cs typeface="Arial" panose="020B0604020202020204" pitchFamily="34" charset="0"/>
              </a:rPr>
              <a:t>Collecting and distributing support payments</a:t>
            </a:r>
          </a:p>
          <a:p>
            <a:endParaRPr lang="en-US" altLang="en-US" sz="2900" dirty="0">
              <a:solidFill>
                <a:srgbClr val="000000"/>
              </a:solidFill>
              <a:latin typeface="+mj-lt"/>
              <a:cs typeface="Arial" panose="020B0604020202020204" pitchFamily="34" charset="0"/>
            </a:endParaRPr>
          </a:p>
          <a:p>
            <a:pPr marL="0" indent="0">
              <a:buNone/>
            </a:pPr>
            <a:r>
              <a:rPr lang="en-US" altLang="en-US" sz="2900" b="1" u="sng" dirty="0">
                <a:solidFill>
                  <a:srgbClr val="000000"/>
                </a:solidFill>
                <a:latin typeface="+mj-lt"/>
                <a:cs typeface="Arial" panose="020B0604020202020204" pitchFamily="34" charset="0"/>
              </a:rPr>
              <a:t>Georgia’s Vision is to be</a:t>
            </a:r>
            <a:r>
              <a:rPr lang="en-US" altLang="en-US" sz="2900" b="1" dirty="0">
                <a:solidFill>
                  <a:srgbClr val="000000"/>
                </a:solidFill>
                <a:latin typeface="+mj-lt"/>
                <a:cs typeface="Arial" panose="020B0604020202020204" pitchFamily="34" charset="0"/>
              </a:rPr>
              <a:t>:</a:t>
            </a:r>
          </a:p>
          <a:p>
            <a:pPr>
              <a:buFontTx/>
              <a:buChar char="•"/>
            </a:pPr>
            <a:r>
              <a:rPr lang="en-US" altLang="en-US" sz="2900" dirty="0">
                <a:solidFill>
                  <a:srgbClr val="000000"/>
                </a:solidFill>
                <a:latin typeface="+mj-lt"/>
                <a:cs typeface="Arial" panose="020B0604020202020204" pitchFamily="34" charset="0"/>
              </a:rPr>
              <a:t>Ranked in the top 10 states nationally for current child support collections</a:t>
            </a:r>
            <a:endParaRPr lang="en-US" altLang="en-US" sz="2900" baseline="30000" dirty="0">
              <a:solidFill>
                <a:srgbClr val="000000"/>
              </a:solidFill>
              <a:latin typeface="+mj-lt"/>
              <a:cs typeface="Arial" panose="020B0604020202020204" pitchFamily="34" charset="0"/>
            </a:endParaRPr>
          </a:p>
          <a:p>
            <a:pPr>
              <a:buFontTx/>
              <a:buChar char="•"/>
            </a:pPr>
            <a:r>
              <a:rPr lang="en-US" altLang="en-US" sz="2900" dirty="0">
                <a:solidFill>
                  <a:srgbClr val="000000"/>
                </a:solidFill>
                <a:latin typeface="+mj-lt"/>
                <a:cs typeface="Arial" panose="020B0604020202020204" pitchFamily="34" charset="0"/>
              </a:rPr>
              <a:t>Recognized nationally as a trendsetter for best practices</a:t>
            </a:r>
          </a:p>
          <a:p>
            <a:pPr>
              <a:buFontTx/>
              <a:buChar char="•"/>
            </a:pPr>
            <a:r>
              <a:rPr lang="en-US" altLang="en-US" sz="2900" dirty="0">
                <a:solidFill>
                  <a:srgbClr val="000000"/>
                </a:solidFill>
                <a:latin typeface="+mj-lt"/>
                <a:cs typeface="Arial" panose="020B0604020202020204" pitchFamily="34" charset="0"/>
              </a:rPr>
              <a:t>Best managed division in the state of Georgia</a:t>
            </a:r>
          </a:p>
          <a:p>
            <a:pPr>
              <a:buFontTx/>
              <a:buChar char="•"/>
            </a:pPr>
            <a:r>
              <a:rPr lang="en-US" altLang="en-US" sz="2900" dirty="0">
                <a:latin typeface="+mj-lt"/>
                <a:cs typeface="Arial" panose="020B0604020202020204" pitchFamily="34" charset="0"/>
              </a:rPr>
              <a:t>Division of choice for employment and outreach partnerships</a:t>
            </a:r>
          </a:p>
          <a:p>
            <a:endParaRPr lang="en-US" altLang="en-US" sz="2900" b="1" u="sng" dirty="0">
              <a:solidFill>
                <a:srgbClr val="000000"/>
              </a:solidFill>
              <a:latin typeface="+mj-lt"/>
              <a:cs typeface="Arial" panose="020B0604020202020204" pitchFamily="34" charset="0"/>
            </a:endParaRPr>
          </a:p>
          <a:p>
            <a:pPr marL="0" indent="0">
              <a:buNone/>
            </a:pPr>
            <a:r>
              <a:rPr lang="en-US" altLang="en-US" sz="2900" b="1" u="sng" dirty="0">
                <a:solidFill>
                  <a:srgbClr val="000000"/>
                </a:solidFill>
                <a:latin typeface="+mj-lt"/>
                <a:cs typeface="Arial" panose="020B0604020202020204" pitchFamily="34" charset="0"/>
              </a:rPr>
              <a:t>DCSS is Governed by these Values</a:t>
            </a:r>
            <a:r>
              <a:rPr lang="en-US" altLang="en-US" sz="2900" b="1" dirty="0">
                <a:solidFill>
                  <a:srgbClr val="000000"/>
                </a:solidFill>
                <a:latin typeface="+mj-lt"/>
                <a:cs typeface="Arial" panose="020B0604020202020204" pitchFamily="34" charset="0"/>
              </a:rPr>
              <a:t>:</a:t>
            </a:r>
          </a:p>
          <a:p>
            <a:pPr>
              <a:buFontTx/>
              <a:buChar char="•"/>
            </a:pPr>
            <a:r>
              <a:rPr lang="en-US" altLang="en-US" sz="2900" dirty="0">
                <a:solidFill>
                  <a:srgbClr val="000000"/>
                </a:solidFill>
                <a:latin typeface="+mj-lt"/>
                <a:cs typeface="Arial" panose="020B0604020202020204" pitchFamily="34" charset="0"/>
              </a:rPr>
              <a:t>Put Children First</a:t>
            </a:r>
          </a:p>
          <a:p>
            <a:pPr>
              <a:buFontTx/>
              <a:buChar char="•"/>
            </a:pPr>
            <a:r>
              <a:rPr lang="en-US" altLang="en-US" sz="2900" dirty="0">
                <a:solidFill>
                  <a:srgbClr val="000000"/>
                </a:solidFill>
                <a:latin typeface="+mj-lt"/>
                <a:cs typeface="Arial" panose="020B0604020202020204" pitchFamily="34" charset="0"/>
              </a:rPr>
              <a:t>Children need both parents</a:t>
            </a:r>
          </a:p>
          <a:p>
            <a:pPr>
              <a:buFontTx/>
              <a:buChar char="•"/>
            </a:pPr>
            <a:r>
              <a:rPr lang="en-US" altLang="en-US" sz="2900" dirty="0">
                <a:solidFill>
                  <a:srgbClr val="000000"/>
                </a:solidFill>
                <a:latin typeface="+mj-lt"/>
                <a:cs typeface="Arial" panose="020B0604020202020204" pitchFamily="34" charset="0"/>
              </a:rPr>
              <a:t>Customer Interaction is an opportunity</a:t>
            </a:r>
          </a:p>
          <a:p>
            <a:pPr>
              <a:buFontTx/>
              <a:buChar char="•"/>
            </a:pPr>
            <a:r>
              <a:rPr lang="en-US" altLang="en-US" sz="2900" dirty="0">
                <a:solidFill>
                  <a:srgbClr val="000000"/>
                </a:solidFill>
                <a:latin typeface="+mj-lt"/>
                <a:cs typeface="Arial" panose="020B0604020202020204" pitchFamily="34" charset="0"/>
              </a:rPr>
              <a:t>Employees are valuable resources</a:t>
            </a:r>
          </a:p>
          <a:p>
            <a:endParaRPr lang="en-US" dirty="0"/>
          </a:p>
        </p:txBody>
      </p:sp>
      <p:sp>
        <p:nvSpPr>
          <p:cNvPr id="4" name="Footer Placeholder 3"/>
          <p:cNvSpPr>
            <a:spLocks noGrp="1"/>
          </p:cNvSpPr>
          <p:nvPr>
            <p:ph type="ftr" sz="quarter" idx="11"/>
          </p:nvPr>
        </p:nvSpPr>
        <p:spPr>
          <a:xfrm>
            <a:off x="5486400" y="6356350"/>
            <a:ext cx="3505200" cy="365125"/>
          </a:xfrm>
        </p:spPr>
        <p:txBody>
          <a:bodyPr/>
          <a:lstStyle/>
          <a:p>
            <a:r>
              <a:rPr lang="en-US" dirty="0"/>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4</a:t>
            </a:fld>
            <a:endParaRPr lang="en-US" dirty="0"/>
          </a:p>
        </p:txBody>
      </p:sp>
    </p:spTree>
    <p:extLst>
      <p:ext uri="{BB962C8B-B14F-4D97-AF65-F5344CB8AC3E}">
        <p14:creationId xmlns:p14="http://schemas.microsoft.com/office/powerpoint/2010/main" val="197842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a:t>
            </a:r>
          </a:p>
        </p:txBody>
      </p:sp>
      <p:sp>
        <p:nvSpPr>
          <p:cNvPr id="3" name="Content Placeholder 2"/>
          <p:cNvSpPr>
            <a:spLocks noGrp="1"/>
          </p:cNvSpPr>
          <p:nvPr>
            <p:ph idx="1"/>
          </p:nvPr>
        </p:nvSpPr>
        <p:spPr>
          <a:xfrm>
            <a:off x="1676399" y="2209800"/>
            <a:ext cx="7014411" cy="2788920"/>
          </a:xfrm>
        </p:spPr>
        <p:txBody>
          <a:bodyPr/>
          <a:lstStyle/>
          <a:p>
            <a:r>
              <a:rPr lang="en-US" sz="2800" dirty="0">
                <a:latin typeface="+mj-lt"/>
              </a:rPr>
              <a:t>5-Year federal grant 2014 – 2019</a:t>
            </a:r>
          </a:p>
          <a:p>
            <a:r>
              <a:rPr lang="en-US" sz="2800" dirty="0">
                <a:latin typeface="+mj-lt"/>
              </a:rPr>
              <a:t>Behavioral science</a:t>
            </a:r>
          </a:p>
          <a:p>
            <a:pPr marL="393192" lvl="1" indent="0">
              <a:buNone/>
            </a:pPr>
            <a:r>
              <a:rPr lang="en-US" sz="2800" dirty="0">
                <a:latin typeface="+mj-lt"/>
              </a:rPr>
              <a:t>Examples: Procrastination, Avoidance</a:t>
            </a:r>
          </a:p>
          <a:p>
            <a:r>
              <a:rPr lang="en-US" sz="2800" dirty="0">
                <a:latin typeface="+mj-lt"/>
              </a:rPr>
              <a:t>BICS Goal</a:t>
            </a:r>
          </a:p>
          <a:p>
            <a:endParaRPr lang="en-US" dirty="0"/>
          </a:p>
        </p:txBody>
      </p:sp>
      <p:sp>
        <p:nvSpPr>
          <p:cNvPr id="4" name="Footer Placeholder 3"/>
          <p:cNvSpPr>
            <a:spLocks noGrp="1"/>
          </p:cNvSpPr>
          <p:nvPr>
            <p:ph type="ftr" sz="quarter" idx="11"/>
          </p:nvPr>
        </p:nvSpPr>
        <p:spPr>
          <a:xfrm>
            <a:off x="5183604" y="6356350"/>
            <a:ext cx="3231078" cy="365125"/>
          </a:xfrm>
        </p:spPr>
        <p:txBody>
          <a:bodyPr/>
          <a:lstStyle/>
          <a:p>
            <a:r>
              <a:rPr lang="en-US" dirty="0"/>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5</a:t>
            </a:fld>
            <a:endParaRPr lang="en-US" dirty="0"/>
          </a:p>
        </p:txBody>
      </p:sp>
    </p:spTree>
    <p:extLst>
      <p:ext uri="{BB962C8B-B14F-4D97-AF65-F5344CB8AC3E}">
        <p14:creationId xmlns:p14="http://schemas.microsoft.com/office/powerpoint/2010/main" val="1228996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274" y="685800"/>
            <a:ext cx="8229600" cy="1217930"/>
          </a:xfrm>
        </p:spPr>
        <p:txBody>
          <a:bodyPr>
            <a:normAutofit fontScale="90000"/>
          </a:bodyPr>
          <a:lstStyle/>
          <a:p>
            <a:pPr algn="ctr"/>
            <a:r>
              <a:rPr lang="en-US" dirty="0"/>
              <a:t>Phase 1 </a:t>
            </a:r>
            <a:br>
              <a:rPr lang="en-US" dirty="0"/>
            </a:br>
            <a:r>
              <a:rPr lang="en-US" dirty="0"/>
              <a:t>April 2016 – February 2017</a:t>
            </a:r>
          </a:p>
        </p:txBody>
      </p:sp>
      <p:sp>
        <p:nvSpPr>
          <p:cNvPr id="3" name="Content Placeholder 2"/>
          <p:cNvSpPr>
            <a:spLocks noGrp="1"/>
          </p:cNvSpPr>
          <p:nvPr>
            <p:ph idx="1"/>
          </p:nvPr>
        </p:nvSpPr>
        <p:spPr/>
        <p:txBody>
          <a:bodyPr>
            <a:normAutofit lnSpcReduction="10000"/>
          </a:bodyPr>
          <a:lstStyle/>
          <a:p>
            <a:r>
              <a:rPr lang="en-US" sz="2500" dirty="0">
                <a:latin typeface="+mj-lt"/>
              </a:rPr>
              <a:t>Goal</a:t>
            </a:r>
          </a:p>
          <a:p>
            <a:pPr marL="393192" lvl="1" indent="0">
              <a:buNone/>
            </a:pPr>
            <a:r>
              <a:rPr lang="en-US" sz="2500" dirty="0">
                <a:latin typeface="+mj-lt"/>
              </a:rPr>
              <a:t>To increase NCP engagement in the paternity and order establishment processes. </a:t>
            </a:r>
          </a:p>
          <a:p>
            <a:r>
              <a:rPr lang="en-US" sz="2500" dirty="0">
                <a:latin typeface="+mj-lt"/>
              </a:rPr>
              <a:t>Sites</a:t>
            </a:r>
          </a:p>
          <a:p>
            <a:pPr marL="393192" lvl="1" indent="0">
              <a:buNone/>
            </a:pPr>
            <a:r>
              <a:rPr lang="en-US" sz="2500" dirty="0">
                <a:latin typeface="+mj-lt"/>
              </a:rPr>
              <a:t>Macon, DeKalb, &amp; East Point</a:t>
            </a:r>
          </a:p>
          <a:p>
            <a:r>
              <a:rPr lang="en-US" sz="2500" dirty="0">
                <a:latin typeface="+mj-lt"/>
              </a:rPr>
              <a:t>Strategy</a:t>
            </a:r>
          </a:p>
          <a:p>
            <a:pPr marL="393192" lvl="1" indent="0">
              <a:buNone/>
            </a:pPr>
            <a:r>
              <a:rPr lang="en-US" sz="2500" dirty="0">
                <a:latin typeface="+mj-lt"/>
              </a:rPr>
              <a:t>New printed materials, incorporate procedural justice principles</a:t>
            </a:r>
          </a:p>
          <a:p>
            <a:r>
              <a:rPr lang="en-US" sz="2500" dirty="0">
                <a:latin typeface="+mj-lt"/>
              </a:rPr>
              <a:t>Results</a:t>
            </a:r>
          </a:p>
          <a:p>
            <a:pPr marL="393192" lvl="1" indent="0">
              <a:buNone/>
            </a:pPr>
            <a:r>
              <a:rPr lang="en-US" sz="2500" dirty="0">
                <a:latin typeface="+mj-lt"/>
              </a:rPr>
              <a:t>2,983 cases randomly assigned to Phase 1</a:t>
            </a:r>
          </a:p>
          <a:p>
            <a:endParaRPr lang="en-US" dirty="0"/>
          </a:p>
        </p:txBody>
      </p:sp>
      <p:sp>
        <p:nvSpPr>
          <p:cNvPr id="4" name="Footer Placeholder 3"/>
          <p:cNvSpPr>
            <a:spLocks noGrp="1"/>
          </p:cNvSpPr>
          <p:nvPr>
            <p:ph type="ftr" sz="quarter" idx="11"/>
          </p:nvPr>
        </p:nvSpPr>
        <p:spPr>
          <a:xfrm>
            <a:off x="5562600" y="6356350"/>
            <a:ext cx="2895600" cy="365125"/>
          </a:xfrm>
        </p:spPr>
        <p:txBody>
          <a:bodyPr/>
          <a:lstStyle/>
          <a:p>
            <a:r>
              <a:rPr lang="en-US" dirty="0"/>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6</a:t>
            </a:fld>
            <a:endParaRPr lang="en-US" dirty="0"/>
          </a:p>
        </p:txBody>
      </p:sp>
    </p:spTree>
    <p:extLst>
      <p:ext uri="{BB962C8B-B14F-4D97-AF65-F5344CB8AC3E}">
        <p14:creationId xmlns:p14="http://schemas.microsoft.com/office/powerpoint/2010/main" val="315808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685800"/>
            <a:ext cx="8229600" cy="1355678"/>
          </a:xfrm>
        </p:spPr>
        <p:txBody>
          <a:bodyPr>
            <a:normAutofit fontScale="90000"/>
          </a:bodyPr>
          <a:lstStyle/>
          <a:p>
            <a:pPr algn="ctr"/>
            <a:r>
              <a:rPr lang="en-US" dirty="0"/>
              <a:t>Phase 1 </a:t>
            </a:r>
            <a:br>
              <a:rPr lang="en-US" dirty="0"/>
            </a:br>
            <a:r>
              <a:rPr lang="en-US" dirty="0"/>
              <a:t>Lessons Learned</a:t>
            </a:r>
          </a:p>
        </p:txBody>
      </p:sp>
      <p:sp>
        <p:nvSpPr>
          <p:cNvPr id="3" name="Content Placeholder 2"/>
          <p:cNvSpPr>
            <a:spLocks noGrp="1"/>
          </p:cNvSpPr>
          <p:nvPr>
            <p:ph idx="1"/>
          </p:nvPr>
        </p:nvSpPr>
        <p:spPr>
          <a:xfrm>
            <a:off x="1143000" y="2057400"/>
            <a:ext cx="7086600" cy="3657600"/>
          </a:xfrm>
        </p:spPr>
        <p:txBody>
          <a:bodyPr/>
          <a:lstStyle/>
          <a:p>
            <a:r>
              <a:rPr lang="en-US" sz="2800" dirty="0">
                <a:latin typeface="+mj-lt"/>
              </a:rPr>
              <a:t>Non-site specific print documents</a:t>
            </a:r>
          </a:p>
          <a:p>
            <a:pPr marL="0" indent="0">
              <a:buNone/>
            </a:pPr>
            <a:endParaRPr lang="en-US" sz="2800" dirty="0">
              <a:latin typeface="+mj-lt"/>
            </a:endParaRPr>
          </a:p>
          <a:p>
            <a:r>
              <a:rPr lang="en-US" sz="2800" dirty="0">
                <a:latin typeface="+mj-lt"/>
              </a:rPr>
              <a:t>Test the process before full implementation</a:t>
            </a:r>
          </a:p>
          <a:p>
            <a:endParaRPr lang="en-US" sz="2800" dirty="0">
              <a:latin typeface="+mj-lt"/>
            </a:endParaRPr>
          </a:p>
          <a:p>
            <a:r>
              <a:rPr lang="en-US" sz="2800" dirty="0">
                <a:latin typeface="+mj-lt"/>
              </a:rPr>
              <a:t>More cross-training</a:t>
            </a:r>
          </a:p>
          <a:p>
            <a:endParaRPr lang="en-US" sz="2800" dirty="0">
              <a:latin typeface="+mj-lt"/>
            </a:endParaRPr>
          </a:p>
          <a:p>
            <a:r>
              <a:rPr lang="en-US" sz="2800" dirty="0">
                <a:latin typeface="+mj-lt"/>
              </a:rPr>
              <a:t>Statistical results</a:t>
            </a:r>
          </a:p>
          <a:p>
            <a:endParaRPr lang="en-US" sz="2800" dirty="0">
              <a:latin typeface="+mj-lt"/>
            </a:endParaRPr>
          </a:p>
          <a:p>
            <a:endParaRPr lang="en-US" sz="2800" dirty="0">
              <a:latin typeface="+mj-lt"/>
            </a:endParaRPr>
          </a:p>
          <a:p>
            <a:endParaRPr lang="en-US" dirty="0"/>
          </a:p>
        </p:txBody>
      </p:sp>
      <p:sp>
        <p:nvSpPr>
          <p:cNvPr id="4" name="Footer Placeholder 3"/>
          <p:cNvSpPr>
            <a:spLocks noGrp="1"/>
          </p:cNvSpPr>
          <p:nvPr>
            <p:ph type="ftr" sz="quarter" idx="11"/>
          </p:nvPr>
        </p:nvSpPr>
        <p:spPr>
          <a:xfrm>
            <a:off x="5105400" y="6356350"/>
            <a:ext cx="3352800" cy="365125"/>
          </a:xfrm>
        </p:spPr>
        <p:txBody>
          <a:bodyPr/>
          <a:lstStyle/>
          <a:p>
            <a:r>
              <a:rPr lang="en-US" dirty="0"/>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7</a:t>
            </a:fld>
            <a:endParaRPr lang="en-US" dirty="0"/>
          </a:p>
        </p:txBody>
      </p:sp>
    </p:spTree>
    <p:extLst>
      <p:ext uri="{BB962C8B-B14F-4D97-AF65-F5344CB8AC3E}">
        <p14:creationId xmlns:p14="http://schemas.microsoft.com/office/powerpoint/2010/main" val="146685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49680"/>
          </a:xfrm>
        </p:spPr>
        <p:txBody>
          <a:bodyPr>
            <a:normAutofit fontScale="90000"/>
          </a:bodyPr>
          <a:lstStyle/>
          <a:p>
            <a:pPr algn="ctr"/>
            <a:r>
              <a:rPr lang="en-US" dirty="0"/>
              <a:t>Phase 2 </a:t>
            </a:r>
            <a:br>
              <a:rPr lang="en-US" dirty="0"/>
            </a:br>
            <a:r>
              <a:rPr lang="en-US" dirty="0"/>
              <a:t>June 2017 – April 2018</a:t>
            </a:r>
          </a:p>
        </p:txBody>
      </p:sp>
      <p:sp>
        <p:nvSpPr>
          <p:cNvPr id="3" name="Content Placeholder 2"/>
          <p:cNvSpPr>
            <a:spLocks noGrp="1"/>
          </p:cNvSpPr>
          <p:nvPr>
            <p:ph idx="1"/>
          </p:nvPr>
        </p:nvSpPr>
        <p:spPr>
          <a:xfrm>
            <a:off x="457200" y="1935480"/>
            <a:ext cx="8229600" cy="3931920"/>
          </a:xfrm>
        </p:spPr>
        <p:txBody>
          <a:bodyPr>
            <a:normAutofit/>
          </a:bodyPr>
          <a:lstStyle/>
          <a:p>
            <a:r>
              <a:rPr lang="en-US" sz="2800" dirty="0">
                <a:latin typeface="Arial" panose="020B0604020202020204" pitchFamily="34" charset="0"/>
                <a:cs typeface="Arial" panose="020B0604020202020204" pitchFamily="34" charset="0"/>
              </a:rPr>
              <a:t>Sites</a:t>
            </a:r>
          </a:p>
          <a:p>
            <a:pPr marL="393192" lvl="1" indent="0">
              <a:buNone/>
            </a:pPr>
            <a:r>
              <a:rPr lang="en-US" sz="2800" dirty="0">
                <a:latin typeface="Arial" panose="020B0604020202020204" pitchFamily="34" charset="0"/>
                <a:cs typeface="Arial" panose="020B0604020202020204" pitchFamily="34" charset="0"/>
              </a:rPr>
              <a:t>Americus, Cordele, Houston, Newnan, Carrollton, Milledgeville, Albany, Macon, Clayton</a:t>
            </a:r>
          </a:p>
          <a:p>
            <a:r>
              <a:rPr lang="en-US" sz="2800" dirty="0">
                <a:latin typeface="Arial" panose="020B0604020202020204" pitchFamily="34" charset="0"/>
                <a:cs typeface="Arial" panose="020B0604020202020204" pitchFamily="34" charset="0"/>
              </a:rPr>
              <a:t>Strategy</a:t>
            </a:r>
          </a:p>
          <a:p>
            <a:pPr marL="393192" lvl="1" indent="0">
              <a:buNone/>
            </a:pPr>
            <a:r>
              <a:rPr lang="en-US" sz="2800" dirty="0">
                <a:latin typeface="Arial" panose="020B0604020202020204" pitchFamily="34" charset="0"/>
                <a:cs typeface="Arial" panose="020B0604020202020204" pitchFamily="34" charset="0"/>
              </a:rPr>
              <a:t>Target cases with new current support orders</a:t>
            </a:r>
          </a:p>
          <a:p>
            <a:r>
              <a:rPr lang="en-US" sz="2800" dirty="0">
                <a:latin typeface="Arial" panose="020B0604020202020204" pitchFamily="34" charset="0"/>
                <a:cs typeface="Arial" panose="020B0604020202020204" pitchFamily="34" charset="0"/>
              </a:rPr>
              <a:t>Goal</a:t>
            </a:r>
          </a:p>
          <a:p>
            <a:pPr marL="393192" lvl="1" indent="0">
              <a:buNone/>
            </a:pPr>
            <a:r>
              <a:rPr lang="en-US" sz="2800" dirty="0">
                <a:latin typeface="Arial" panose="020B0604020202020204" pitchFamily="34" charset="0"/>
                <a:cs typeface="Arial" panose="020B0604020202020204" pitchFamily="34" charset="0"/>
              </a:rPr>
              <a:t>Influence parent’s decision to pay</a:t>
            </a:r>
          </a:p>
          <a:p>
            <a:pPr marL="0" indent="0">
              <a:buNone/>
            </a:pPr>
            <a:endParaRPr lang="en-US" dirty="0"/>
          </a:p>
        </p:txBody>
      </p:sp>
      <p:sp>
        <p:nvSpPr>
          <p:cNvPr id="4" name="Footer Placeholder 3"/>
          <p:cNvSpPr>
            <a:spLocks noGrp="1"/>
          </p:cNvSpPr>
          <p:nvPr>
            <p:ph type="ftr" sz="quarter" idx="11"/>
          </p:nvPr>
        </p:nvSpPr>
        <p:spPr>
          <a:xfrm>
            <a:off x="5478483" y="6356349"/>
            <a:ext cx="3657600" cy="365125"/>
          </a:xfrm>
        </p:spPr>
        <p:txBody>
          <a:bodyPr/>
          <a:lstStyle/>
          <a:p>
            <a:r>
              <a:rPr lang="en-US" dirty="0"/>
              <a:t>“Winning our way upstream for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8</a:t>
            </a:fld>
            <a:endParaRPr lang="en-US" dirty="0"/>
          </a:p>
        </p:txBody>
      </p:sp>
    </p:spTree>
    <p:extLst>
      <p:ext uri="{BB962C8B-B14F-4D97-AF65-F5344CB8AC3E}">
        <p14:creationId xmlns:p14="http://schemas.microsoft.com/office/powerpoint/2010/main" val="2358658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4"/>
          <p:cNvSpPr>
            <a:spLocks noGrp="1"/>
          </p:cNvSpPr>
          <p:nvPr>
            <p:ph type="title"/>
          </p:nvPr>
        </p:nvSpPr>
        <p:spPr>
          <a:xfrm>
            <a:off x="457200" y="576028"/>
            <a:ext cx="3733800" cy="981456"/>
          </a:xfrm>
        </p:spPr>
        <p:txBody>
          <a:bodyPr>
            <a:noAutofit/>
          </a:bodyPr>
          <a:lstStyle/>
          <a:p>
            <a:r>
              <a:rPr lang="en-US" sz="5400" b="1" dirty="0"/>
              <a:t>Questions?</a:t>
            </a:r>
          </a:p>
        </p:txBody>
      </p:sp>
      <p:sp>
        <p:nvSpPr>
          <p:cNvPr id="6" name="Text Placeholder 5"/>
          <p:cNvSpPr>
            <a:spLocks noGrp="1"/>
          </p:cNvSpPr>
          <p:nvPr>
            <p:ph type="body" idx="1"/>
          </p:nvPr>
        </p:nvSpPr>
        <p:spPr>
          <a:xfrm>
            <a:off x="3352800" y="2743200"/>
            <a:ext cx="5905500" cy="4666410"/>
          </a:xfrm>
        </p:spPr>
        <p:txBody>
          <a:bodyPr>
            <a:normAutofit/>
          </a:bodyPr>
          <a:lstStyle/>
          <a:p>
            <a:pPr marL="1371600" lvl="3" indent="0"/>
            <a:endParaRPr lang="en-US" sz="2800" b="1" dirty="0">
              <a:solidFill>
                <a:schemeClr val="accent2">
                  <a:lumMod val="75000"/>
                </a:schemeClr>
              </a:solidFill>
              <a:latin typeface="+mj-lt"/>
              <a:cs typeface="Arial" panose="020B0604020202020204" pitchFamily="34" charset="0"/>
            </a:endParaRPr>
          </a:p>
          <a:p>
            <a:pPr marL="1371600" lvl="3" indent="0"/>
            <a:endParaRPr lang="en-US" sz="2800" b="1" dirty="0">
              <a:solidFill>
                <a:schemeClr val="accent2">
                  <a:lumMod val="75000"/>
                </a:schemeClr>
              </a:solidFill>
              <a:latin typeface="+mj-lt"/>
              <a:cs typeface="Arial" panose="020B0604020202020204" pitchFamily="34" charset="0"/>
            </a:endParaRPr>
          </a:p>
          <a:p>
            <a:pPr marL="1371600" lvl="3" indent="0"/>
            <a:endParaRPr lang="en-US" sz="2800" b="1" dirty="0">
              <a:solidFill>
                <a:schemeClr val="accent2">
                  <a:lumMod val="75000"/>
                </a:schemeClr>
              </a:solidFill>
              <a:latin typeface="+mj-lt"/>
              <a:cs typeface="Arial" panose="020B0604020202020204" pitchFamily="34" charset="0"/>
            </a:endParaRPr>
          </a:p>
          <a:p>
            <a:pPr marL="1371600" lvl="3" indent="0"/>
            <a:r>
              <a:rPr lang="en-US" sz="2800" b="1" dirty="0">
                <a:solidFill>
                  <a:schemeClr val="accent2">
                    <a:lumMod val="75000"/>
                  </a:schemeClr>
                </a:solidFill>
                <a:latin typeface="+mj-lt"/>
                <a:cs typeface="Arial" panose="020B0604020202020204" pitchFamily="34" charset="0"/>
              </a:rPr>
              <a:t>Cindy Little</a:t>
            </a:r>
          </a:p>
          <a:p>
            <a:pPr marL="1371600" lvl="3" indent="0"/>
            <a:r>
              <a:rPr lang="en-US" sz="2800" b="1" dirty="0">
                <a:solidFill>
                  <a:schemeClr val="accent2">
                    <a:lumMod val="75000"/>
                  </a:schemeClr>
                </a:solidFill>
                <a:latin typeface="+mj-lt"/>
                <a:cs typeface="Arial" panose="020B0604020202020204" pitchFamily="34" charset="0"/>
              </a:rPr>
              <a:t>BICS Project Director</a:t>
            </a:r>
          </a:p>
          <a:p>
            <a:pPr marL="1371600" lvl="3" indent="0"/>
            <a:r>
              <a:rPr lang="en-US" sz="2800" b="1" dirty="0">
                <a:solidFill>
                  <a:schemeClr val="accent2">
                    <a:lumMod val="75000"/>
                  </a:schemeClr>
                </a:solidFill>
                <a:latin typeface="+mj-lt"/>
                <a:cs typeface="Arial" panose="020B0604020202020204" pitchFamily="34" charset="0"/>
              </a:rPr>
              <a:t>Cindy.Little@dhs.ga.gov</a:t>
            </a:r>
          </a:p>
          <a:p>
            <a:pPr marL="1371600" lvl="3" indent="0"/>
            <a:r>
              <a:rPr lang="en-US" sz="2800" b="1" dirty="0">
                <a:solidFill>
                  <a:schemeClr val="accent2">
                    <a:lumMod val="75000"/>
                  </a:schemeClr>
                </a:solidFill>
                <a:latin typeface="+mj-lt"/>
                <a:cs typeface="Arial" panose="020B0604020202020204" pitchFamily="34" charset="0"/>
              </a:rPr>
              <a:t>Phone: 404-834-8337</a:t>
            </a:r>
          </a:p>
        </p:txBody>
      </p:sp>
      <p:sp>
        <p:nvSpPr>
          <p:cNvPr id="7" name="Footer Placeholder 2"/>
          <p:cNvSpPr>
            <a:spLocks noGrp="1"/>
          </p:cNvSpPr>
          <p:nvPr>
            <p:ph type="ftr" sz="quarter" idx="11"/>
          </p:nvPr>
        </p:nvSpPr>
        <p:spPr>
          <a:xfrm>
            <a:off x="5334000" y="6248206"/>
            <a:ext cx="3429000" cy="365125"/>
          </a:xfrm>
        </p:spPr>
        <p:txBody>
          <a:bodyPr/>
          <a:lstStyle/>
          <a:p>
            <a:r>
              <a:rPr lang="en-US" sz="1400" b="1" i="1" dirty="0">
                <a:solidFill>
                  <a:schemeClr val="tx1"/>
                </a:solidFill>
              </a:rPr>
              <a:t>“Winning our way upstream for families"</a:t>
            </a:r>
          </a:p>
        </p:txBody>
      </p:sp>
      <p:sp>
        <p:nvSpPr>
          <p:cNvPr id="9" name="Text Placeholder 5"/>
          <p:cNvSpPr txBox="1">
            <a:spLocks/>
          </p:cNvSpPr>
          <p:nvPr/>
        </p:nvSpPr>
        <p:spPr>
          <a:xfrm>
            <a:off x="457200" y="118741"/>
            <a:ext cx="6324600" cy="4648200"/>
          </a:xfrm>
          <a:prstGeom prst="rect">
            <a:avLst/>
          </a:prstGeom>
        </p:spPr>
        <p:txBody>
          <a:bodyPr vert="horz" lIns="45720" rIns="45720" anchor="t">
            <a:normAutofit/>
          </a:bodyPr>
          <a:lstStyle>
            <a:lvl1pPr marL="0" indent="0" algn="l" rtl="0" eaLnBrk="1" latinLnBrk="0" hangingPunct="1">
              <a:spcBef>
                <a:spcPct val="20000"/>
              </a:spcBef>
              <a:buClr>
                <a:schemeClr val="accent3"/>
              </a:buClr>
              <a:buSzPct val="95000"/>
              <a:buFont typeface="Wingdings 2"/>
              <a:buNone/>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1800" kern="1200">
                <a:solidFill>
                  <a:schemeClr val="tx1">
                    <a:tint val="75000"/>
                  </a:schemeClr>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600" kern="1200">
                <a:solidFill>
                  <a:schemeClr val="tx1">
                    <a:tint val="75000"/>
                  </a:schemeClr>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400" kern="1200">
                <a:solidFill>
                  <a:schemeClr val="tx1">
                    <a:tint val="75000"/>
                  </a:schemeClr>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400" kern="1200">
                <a:solidFill>
                  <a:schemeClr val="tx1">
                    <a:tint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1371600" lvl="3" indent="0"/>
            <a:endParaRPr lang="en-US" sz="2800" b="1" dirty="0">
              <a:solidFill>
                <a:schemeClr val="accent2">
                  <a:lumMod val="75000"/>
                </a:schemeClr>
              </a:solidFill>
              <a:latin typeface="+mj-lt"/>
              <a:cs typeface="Arial" panose="020B0604020202020204" pitchFamily="34" charset="0"/>
            </a:endParaRPr>
          </a:p>
          <a:p>
            <a:pPr marL="1371600" lvl="3" indent="0"/>
            <a:endParaRPr lang="en-US" sz="2800" b="1" dirty="0">
              <a:solidFill>
                <a:schemeClr val="accent2">
                  <a:lumMod val="75000"/>
                </a:schemeClr>
              </a:solidFill>
              <a:latin typeface="+mj-lt"/>
              <a:cs typeface="Arial" panose="020B0604020202020204" pitchFamily="34" charset="0"/>
            </a:endParaRPr>
          </a:p>
          <a:p>
            <a:pPr marL="1371600" lvl="3" indent="0"/>
            <a:endParaRPr lang="en-US" sz="2800" b="1" dirty="0">
              <a:solidFill>
                <a:schemeClr val="accent2">
                  <a:lumMod val="75000"/>
                </a:schemeClr>
              </a:solidFill>
              <a:latin typeface="+mj-lt"/>
              <a:cs typeface="Arial" panose="020B0604020202020204" pitchFamily="34" charset="0"/>
            </a:endParaRPr>
          </a:p>
          <a:p>
            <a:pPr marL="1371600" lvl="3" indent="0"/>
            <a:r>
              <a:rPr lang="en-US" sz="2800" b="1" dirty="0">
                <a:solidFill>
                  <a:schemeClr val="accent2">
                    <a:lumMod val="75000"/>
                  </a:schemeClr>
                </a:solidFill>
                <a:latin typeface="+mj-lt"/>
                <a:cs typeface="Arial" panose="020B0604020202020204" pitchFamily="34" charset="0"/>
              </a:rPr>
              <a:t>Tanguler Gray</a:t>
            </a:r>
          </a:p>
          <a:p>
            <a:pPr marL="1371600" lvl="3" indent="0"/>
            <a:r>
              <a:rPr lang="en-US" sz="2800" b="1" dirty="0">
                <a:solidFill>
                  <a:schemeClr val="accent2">
                    <a:lumMod val="75000"/>
                  </a:schemeClr>
                </a:solidFill>
                <a:latin typeface="+mj-lt"/>
                <a:cs typeface="Arial" panose="020B0604020202020204" pitchFamily="34" charset="0"/>
              </a:rPr>
              <a:t>Georgia IV-D Director</a:t>
            </a:r>
          </a:p>
          <a:p>
            <a:pPr marL="1371600" lvl="3" indent="0"/>
            <a:r>
              <a:rPr lang="en-US" sz="2800" b="1" dirty="0">
                <a:solidFill>
                  <a:schemeClr val="accent2">
                    <a:lumMod val="75000"/>
                  </a:schemeClr>
                </a:solidFill>
                <a:latin typeface="+mj-lt"/>
                <a:cs typeface="Arial" panose="020B0604020202020204" pitchFamily="34" charset="0"/>
              </a:rPr>
              <a:t>Tanguler.Gray@dhs.ga.gov</a:t>
            </a:r>
          </a:p>
          <a:p>
            <a:pPr marL="1371600" lvl="3" indent="0"/>
            <a:r>
              <a:rPr lang="en-US" sz="2800" b="1" dirty="0">
                <a:solidFill>
                  <a:schemeClr val="accent2">
                    <a:lumMod val="75000"/>
                  </a:schemeClr>
                </a:solidFill>
                <a:latin typeface="+mj-lt"/>
                <a:cs typeface="Arial" panose="020B0604020202020204" pitchFamily="34" charset="0"/>
              </a:rPr>
              <a:t>Phone:   404-463-0992</a:t>
            </a:r>
          </a:p>
        </p:txBody>
      </p:sp>
      <p:sp>
        <p:nvSpPr>
          <p:cNvPr id="2" name="Slide Number Placeholder 1"/>
          <p:cNvSpPr>
            <a:spLocks noGrp="1"/>
          </p:cNvSpPr>
          <p:nvPr>
            <p:ph type="sldNum" sz="quarter" idx="12"/>
          </p:nvPr>
        </p:nvSpPr>
        <p:spPr/>
        <p:txBody>
          <a:bodyPr/>
          <a:lstStyle/>
          <a:p>
            <a:fld id="{1F656BA0-25AD-4D45-9407-1F65D5A584B9}" type="slidenum">
              <a:rPr lang="en-US" smtClean="0"/>
              <a:t>9</a:t>
            </a:fld>
            <a:endParaRPr lang="en-US" dirty="0"/>
          </a:p>
        </p:txBody>
      </p:sp>
    </p:spTree>
    <p:extLst>
      <p:ext uri="{BB962C8B-B14F-4D97-AF65-F5344CB8AC3E}">
        <p14:creationId xmlns:p14="http://schemas.microsoft.com/office/powerpoint/2010/main" val="188756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4819</TotalTime>
  <Words>1708</Words>
  <Application>Microsoft Office PowerPoint</Application>
  <PresentationFormat>On-screen Show (4:3)</PresentationFormat>
  <Paragraphs>142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Constantia</vt:lpstr>
      <vt:lpstr>Wingdings 2</vt:lpstr>
      <vt:lpstr>Flow</vt:lpstr>
      <vt:lpstr>National Council of Child Support Directors</vt:lpstr>
      <vt:lpstr>Behavioral Intervention for Child Support Services (BICS) </vt:lpstr>
      <vt:lpstr>DHS Vision, Mission, and Core Values</vt:lpstr>
      <vt:lpstr>DCSS Vision, Mission and Core Values</vt:lpstr>
      <vt:lpstr>Overview</vt:lpstr>
      <vt:lpstr>Phase 1  April 2016 – February 2017</vt:lpstr>
      <vt:lpstr>Phase 1  Lessons Learned</vt:lpstr>
      <vt:lpstr>Phase 2  June 2017 – April 2018</vt:lpstr>
      <vt:lpstr>Questions?</vt:lpstr>
    </vt:vector>
  </TitlesOfParts>
  <Company>State of Iowa - 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Council of Child Support Directors</dc:title>
  <dc:creator>Rath, Mark A</dc:creator>
  <cp:lastModifiedBy>Paula Phillips</cp:lastModifiedBy>
  <cp:revision>41</cp:revision>
  <cp:lastPrinted>2016-05-17T20:06:49Z</cp:lastPrinted>
  <dcterms:created xsi:type="dcterms:W3CDTF">2016-05-11T21:00:23Z</dcterms:created>
  <dcterms:modified xsi:type="dcterms:W3CDTF">2018-03-12T18:29:04Z</dcterms:modified>
</cp:coreProperties>
</file>