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78" r:id="rId5"/>
    <p:sldId id="371" r:id="rId6"/>
    <p:sldId id="372" r:id="rId7"/>
    <p:sldId id="373" r:id="rId8"/>
    <p:sldId id="374" r:id="rId9"/>
    <p:sldId id="375" r:id="rId10"/>
    <p:sldId id="376" r:id="rId11"/>
    <p:sldId id="377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768" userDrawn="1">
          <p15:clr>
            <a:srgbClr val="A4A3A4"/>
          </p15:clr>
        </p15:guide>
        <p15:guide id="3" pos="5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A90"/>
    <a:srgbClr val="5B616B"/>
    <a:srgbClr val="A12854"/>
    <a:srgbClr val="F6F3EE"/>
    <a:srgbClr val="264A64"/>
    <a:srgbClr val="E29F4D"/>
    <a:srgbClr val="63BAB0"/>
    <a:srgbClr val="F9E585"/>
    <a:srgbClr val="112E51"/>
    <a:srgbClr val="3333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70" autoAdjust="0"/>
    <p:restoredTop sz="83121" autoAdjust="0"/>
  </p:normalViewPr>
  <p:slideViewPr>
    <p:cSldViewPr snapToObjects="1">
      <p:cViewPr varScale="1">
        <p:scale>
          <a:sx n="92" d="100"/>
          <a:sy n="92" d="100"/>
        </p:scale>
        <p:origin x="1128" y="96"/>
      </p:cViewPr>
      <p:guideLst>
        <p:guide orient="horz" pos="2064"/>
        <p:guide pos="768"/>
        <p:guide pos="57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8" d="100"/>
          <a:sy n="68" d="100"/>
        </p:scale>
        <p:origin x="-32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4D9E48-5E7F-D24C-87D5-695B18367D24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CB10C2-C6DD-5A4A-BF1B-B012B8BA4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7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86357CE-B3EB-1B4A-84E5-C1E2DF427ABD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24A558B-E4E9-A94A-B9C1-029E46A76A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379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008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04698-9D95-479A-AA41-B23FB2DF4D3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11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Dark Blue">
    <p:bg>
      <p:bgPr>
        <a:solidFill>
          <a:srgbClr val="264A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1371600"/>
            <a:ext cx="7315200" cy="1600200"/>
          </a:xfrm>
        </p:spPr>
        <p:txBody>
          <a:bodyPr anchor="b" anchorCtr="0">
            <a:norm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3352800"/>
            <a:ext cx="4572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Subtitle Style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422400" y="3124200"/>
            <a:ext cx="55880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 for HHS and ACF. Office of Child Support Enforcement" title="HHS/ACF Logo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1" y="5638801"/>
            <a:ext cx="5993292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66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3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805" y="1600200"/>
            <a:ext cx="335239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 baseline="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4800" y="1600200"/>
            <a:ext cx="335320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419398" y="1600200"/>
            <a:ext cx="335320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hoto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79595" cy="47244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299200" y="152401"/>
            <a:ext cx="5689600" cy="656234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848380"/>
            <a:ext cx="53848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1828800"/>
            <a:ext cx="7924800" cy="358140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Division/Office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Contact Information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Website</a:t>
            </a:r>
          </a:p>
          <a:p>
            <a:pPr lvl="0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89000" y="847725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For More Information</a:t>
            </a: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999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03200" y="152400"/>
            <a:ext cx="11785600" cy="2895600"/>
          </a:xfrm>
          <a:prstGeom prst="rect">
            <a:avLst/>
          </a:prstGeom>
          <a:solidFill>
            <a:srgbClr val="264A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itle 7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058400" cy="5232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For More Information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1219200"/>
            <a:ext cx="10058400" cy="1600200"/>
          </a:xfrm>
          <a:effectLst>
            <a:outerShdw blurRad="254000" dir="5400000" algn="tl" rotWithShape="0">
              <a:srgbClr val="000000">
                <a:alpha val="40000"/>
              </a:srgbClr>
            </a:outerShdw>
          </a:effectLst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3200" y="3048000"/>
            <a:ext cx="11785600" cy="3666744"/>
          </a:xfrm>
          <a:solidFill>
            <a:srgbClr val="F6F3EE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</p:spTree>
    <p:extLst>
      <p:ext uri="{BB962C8B-B14F-4D97-AF65-F5344CB8AC3E}">
        <p14:creationId xmlns:p14="http://schemas.microsoft.com/office/powerpoint/2010/main" val="293175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7"/>
          <p:cNvSpPr>
            <a:spLocks noGrp="1"/>
          </p:cNvSpPr>
          <p:nvPr>
            <p:ph type="title" hasCustomPrompt="1"/>
          </p:nvPr>
        </p:nvSpPr>
        <p:spPr>
          <a:xfrm>
            <a:off x="736600" y="533400"/>
            <a:ext cx="4876800" cy="523220"/>
          </a:xfrm>
          <a:effectLst/>
        </p:spPr>
        <p:txBody>
          <a:bodyPr/>
          <a:lstStyle>
            <a:lvl1pPr>
              <a:defRPr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1200" y="1219200"/>
            <a:ext cx="4876800" cy="1600200"/>
          </a:xfrm>
          <a:effectLst/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336A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5994400" y="152400"/>
            <a:ext cx="5994400" cy="6562344"/>
          </a:xfrm>
          <a:solidFill>
            <a:srgbClr val="F6F3EE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</p:spTree>
    <p:extLst>
      <p:ext uri="{BB962C8B-B14F-4D97-AF65-F5344CB8AC3E}">
        <p14:creationId xmlns:p14="http://schemas.microsoft.com/office/powerpoint/2010/main" val="855222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DC4B-18B6-42DD-85E6-B9240E7C73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62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Light Gray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676400"/>
            <a:ext cx="7315200" cy="1600200"/>
          </a:xfrm>
        </p:spPr>
        <p:txBody>
          <a:bodyPr anchor="b" anchorCtr="0">
            <a:normAutofit/>
          </a:bodyPr>
          <a:lstStyle>
            <a:lvl1pPr>
              <a:defRPr sz="3200"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657600"/>
            <a:ext cx="4572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336A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Subtitle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066800" y="3429000"/>
            <a:ext cx="5791200" cy="0"/>
          </a:xfrm>
          <a:prstGeom prst="line">
            <a:avLst/>
          </a:prstGeom>
          <a:ln w="19050">
            <a:solidFill>
              <a:srgbClr val="336A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1" y="5847784"/>
            <a:ext cx="5003209" cy="57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33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Photo - Dark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03201" y="3581400"/>
            <a:ext cx="8724900" cy="2057400"/>
          </a:xfrm>
          <a:prstGeom prst="rect">
            <a:avLst/>
          </a:prstGeom>
          <a:solidFill>
            <a:srgbClr val="264A64">
              <a:alpha val="9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3581400"/>
            <a:ext cx="7315200" cy="1219200"/>
          </a:xfrm>
          <a:noFill/>
        </p:spPr>
        <p:txBody>
          <a:bodyPr anchor="b" anchorCtr="0">
            <a:normAutofit/>
          </a:bodyPr>
          <a:lstStyle>
            <a:lvl1pPr marL="0" algn="l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Goes Here &amp;</a:t>
            </a:r>
            <a:br>
              <a:rPr lang="en-US" dirty="0" smtClean="0"/>
            </a:br>
            <a:r>
              <a:rPr lang="en-US" dirty="0" smtClean="0"/>
              <a:t>Can Run Two Lines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pic>
        <p:nvPicPr>
          <p:cNvPr id="10" name="Picture 9" descr="Logo for HHS and ACF. Office of Child Support Enforcement" title="HHS/ACF 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592" y="5029200"/>
            <a:ext cx="4190409" cy="4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95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Photo - No Col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2667000"/>
            <a:ext cx="7315200" cy="1447800"/>
          </a:xfrm>
        </p:spPr>
        <p:txBody>
          <a:bodyPr anchor="ctr" anchorCtr="0">
            <a:normAutofit/>
          </a:bodyPr>
          <a:lstStyle>
            <a:lvl1pPr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Photo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4343400"/>
            <a:ext cx="7416800" cy="10668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422400" y="4114800"/>
            <a:ext cx="55880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pic>
        <p:nvPicPr>
          <p:cNvPr id="6" name="Picture 5" descr="Logo for HHS and ACF. Office of Child Support Enforcement" title="HHS/ACF 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1" y="5638801"/>
            <a:ext cx="5993292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0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 - Dark Blue">
    <p:bg>
      <p:bgPr>
        <a:solidFill>
          <a:srgbClr val="264A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0400" y="1589782"/>
            <a:ext cx="10871200" cy="523220"/>
          </a:xfrm>
        </p:spPr>
        <p:txBody>
          <a:bodyPr wrap="square" anchor="t" anchorCtr="0">
            <a:spAutoFit/>
          </a:bodyPr>
          <a:lstStyle>
            <a:lvl1pPr algn="ctr">
              <a:defRPr sz="2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Divider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Photo - Dark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03199" y="4181475"/>
            <a:ext cx="8724900" cy="1600200"/>
          </a:xfrm>
          <a:prstGeom prst="rect">
            <a:avLst/>
          </a:prstGeom>
          <a:solidFill>
            <a:srgbClr val="264A6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4181475"/>
            <a:ext cx="7315200" cy="1600200"/>
          </a:xfrm>
          <a:noFill/>
        </p:spPr>
        <p:txBody>
          <a:bodyPr anchor="ctr" anchorCtr="0">
            <a:normAutofit/>
          </a:bodyPr>
          <a:lstStyle>
            <a:lvl1pPr marL="0" algn="l"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Photo Divider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13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 -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1066800"/>
            <a:ext cx="9753600" cy="990600"/>
          </a:xfrm>
          <a:noFill/>
        </p:spPr>
        <p:txBody>
          <a:bodyPr anchor="b" anchorCtr="0">
            <a:normAutofit/>
          </a:bodyPr>
          <a:lstStyle>
            <a:lvl1pPr marL="0" algn="l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Photo Divider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6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1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14400" y="1600200"/>
            <a:ext cx="10058400" cy="4572000"/>
          </a:xfrm>
        </p:spPr>
        <p:txBody>
          <a:bodyPr/>
          <a:lstStyle>
            <a:lvl1pPr>
              <a:defRPr baseline="0">
                <a:solidFill>
                  <a:srgbClr val="5B616B"/>
                </a:solidFill>
              </a:defRPr>
            </a:lvl1pPr>
            <a:lvl2pPr>
              <a:defRPr>
                <a:solidFill>
                  <a:srgbClr val="5B616B"/>
                </a:solidFill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 &amp; Can Run Two Lines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09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2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14400" y="1600200"/>
            <a:ext cx="4876395" cy="4724400"/>
          </a:xfrm>
        </p:spPr>
        <p:txBody>
          <a:bodyPr>
            <a:normAutofit/>
          </a:bodyPr>
          <a:lstStyle>
            <a:lvl1pPr>
              <a:defRPr sz="2000" baseline="0">
                <a:solidFill>
                  <a:srgbClr val="5B616B"/>
                </a:solidFill>
              </a:defRPr>
            </a:lvl1pPr>
            <a:lvl2pPr>
              <a:defRPr sz="1800" baseline="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299200" y="1600200"/>
            <a:ext cx="4673600" cy="47244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5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805" y="457200"/>
            <a:ext cx="10363200" cy="9144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103632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222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solidFill>
                <a:srgbClr val="FFFFFF"/>
              </a:solidFill>
              <a:latin typeface="Gill Sans MT"/>
              <a:cs typeface="Gill Sans MT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505545"/>
            <a:ext cx="3860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3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41" r:id="rId2"/>
    <p:sldLayoutId id="2147483743" r:id="rId3"/>
    <p:sldLayoutId id="2147483742" r:id="rId4"/>
    <p:sldLayoutId id="2147483654" r:id="rId5"/>
    <p:sldLayoutId id="2147483745" r:id="rId6"/>
    <p:sldLayoutId id="2147483746" r:id="rId7"/>
    <p:sldLayoutId id="2147483708" r:id="rId8"/>
    <p:sldLayoutId id="2147483774" r:id="rId9"/>
    <p:sldLayoutId id="2147483710" r:id="rId10"/>
    <p:sldLayoutId id="2147483748" r:id="rId11"/>
    <p:sldLayoutId id="2147483776" r:id="rId12"/>
    <p:sldLayoutId id="2147483744" r:id="rId13"/>
    <p:sldLayoutId id="2147483775" r:id="rId14"/>
    <p:sldLayoutId id="2147483777" r:id="rId1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i="0" kern="1200" baseline="0">
          <a:solidFill>
            <a:srgbClr val="336A90"/>
          </a:solidFill>
          <a:latin typeface="Arial" panose="020B0604020202020204" pitchFamily="34" charset="0"/>
          <a:ea typeface="+mj-ea"/>
          <a:cs typeface="Gill Sans MT"/>
        </a:defRPr>
      </a:lvl1pPr>
    </p:titleStyle>
    <p:bodyStyle>
      <a:lvl1pPr marL="230188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2000" b="0" i="0" kern="1200" baseline="0">
          <a:solidFill>
            <a:srgbClr val="5B616B"/>
          </a:solidFill>
          <a:latin typeface="Arial" panose="020B0604020202020204" pitchFamily="34" charset="0"/>
          <a:ea typeface="+mn-ea"/>
          <a:cs typeface="Gill Sans MT"/>
        </a:defRPr>
      </a:lvl1pPr>
      <a:lvl2pPr marL="684213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–"/>
        <a:defRPr sz="1800" b="0" i="0" kern="1200" baseline="0">
          <a:solidFill>
            <a:srgbClr val="5B616B"/>
          </a:solidFill>
          <a:latin typeface="Arial" panose="020B0604020202020204" pitchFamily="34" charset="0"/>
          <a:ea typeface="+mn-ea"/>
          <a:cs typeface="Gill Sans MT"/>
        </a:defRPr>
      </a:lvl2pPr>
      <a:lvl3pPr marL="914400" indent="-230188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rgbClr val="6C6463"/>
          </a:solidFill>
          <a:latin typeface="Gill Sans MT"/>
          <a:ea typeface="+mn-ea"/>
          <a:cs typeface="Gill Sans MT"/>
        </a:defRPr>
      </a:lvl3pPr>
      <a:lvl4pPr marL="1146175" indent="-231775" algn="l" defTabSz="457200" rtl="0" eaLnBrk="1" latinLnBrk="0" hangingPunct="1">
        <a:spcBef>
          <a:spcPct val="20000"/>
        </a:spcBef>
        <a:buFont typeface="Arial"/>
        <a:buChar char="–"/>
        <a:defRPr sz="1600" b="0" i="0" kern="1200">
          <a:solidFill>
            <a:srgbClr val="6C6463"/>
          </a:solidFill>
          <a:latin typeface="Gill Sans MT"/>
          <a:ea typeface="+mn-ea"/>
          <a:cs typeface="Gill Sans MT"/>
        </a:defRPr>
      </a:lvl4pPr>
      <a:lvl5pPr marL="1255713" indent="-230188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rgbClr val="6C6463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19300" y="2873514"/>
            <a:ext cx="8153400" cy="707886"/>
          </a:xfrm>
        </p:spPr>
        <p:txBody>
          <a:bodyPr/>
          <a:lstStyle/>
          <a:p>
            <a:r>
              <a:rPr lang="en-US" sz="4000" b="1" dirty="0" err="1"/>
              <a:t>Replatforming</a:t>
            </a:r>
            <a:r>
              <a:rPr lang="en-US" sz="4000" b="1" dirty="0"/>
              <a:t>/Refactoring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7159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9962"/>
            <a:ext cx="7543800" cy="523220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09800" y="1295402"/>
            <a:ext cx="7772704" cy="48767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Purpose</a:t>
            </a:r>
            <a:r>
              <a:rPr lang="en-US" dirty="0"/>
              <a:t>:  To d</a:t>
            </a:r>
            <a:r>
              <a:rPr lang="en-US" dirty="0" smtClean="0"/>
              <a:t>efine </a:t>
            </a:r>
            <a:r>
              <a:rPr lang="en-US" dirty="0"/>
              <a:t>the </a:t>
            </a:r>
            <a:r>
              <a:rPr lang="en-US" dirty="0" smtClean="0"/>
              <a:t>methodology/approach </a:t>
            </a:r>
            <a:r>
              <a:rPr lang="en-US" dirty="0"/>
              <a:t>for </a:t>
            </a:r>
            <a:r>
              <a:rPr lang="en-US" dirty="0" smtClean="0"/>
              <a:t>states </a:t>
            </a:r>
            <a:r>
              <a:rPr lang="en-US" dirty="0"/>
              <a:t>that </a:t>
            </a:r>
            <a:r>
              <a:rPr lang="en-US" dirty="0" smtClean="0"/>
              <a:t>choose </a:t>
            </a:r>
            <a:r>
              <a:rPr lang="en-US" dirty="0"/>
              <a:t>the </a:t>
            </a:r>
            <a:r>
              <a:rPr lang="en-US" dirty="0" smtClean="0"/>
              <a:t>Replatforming</a:t>
            </a:r>
            <a:r>
              <a:rPr lang="en-US" dirty="0"/>
              <a:t> </a:t>
            </a:r>
            <a:r>
              <a:rPr lang="en-US" dirty="0" smtClean="0"/>
              <a:t>and/or Refactoring alternative.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Documentation </a:t>
            </a:r>
            <a:r>
              <a:rPr lang="en-US" dirty="0"/>
              <a:t>r</a:t>
            </a:r>
            <a:r>
              <a:rPr lang="en-US" dirty="0" smtClean="0"/>
              <a:t>equirements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Preparation timeline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Review methodology and processes</a:t>
            </a:r>
          </a:p>
          <a:p>
            <a:pPr lvl="1"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54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19780"/>
            <a:ext cx="7772704" cy="523220"/>
          </a:xfrm>
        </p:spPr>
        <p:txBody>
          <a:bodyPr/>
          <a:lstStyle/>
          <a:p>
            <a:r>
              <a:rPr lang="en-US" dirty="0" smtClean="0"/>
              <a:t>Replatforming Definition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09800" y="1295400"/>
            <a:ext cx="75438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Move </a:t>
            </a:r>
            <a:r>
              <a:rPr lang="en-US" dirty="0"/>
              <a:t>to </a:t>
            </a:r>
            <a:r>
              <a:rPr lang="en-US" dirty="0" smtClean="0"/>
              <a:t>different </a:t>
            </a:r>
            <a:r>
              <a:rPr lang="en-US" dirty="0"/>
              <a:t>p</a:t>
            </a:r>
            <a:r>
              <a:rPr lang="en-US" dirty="0" smtClean="0"/>
              <a:t>latform (</a:t>
            </a:r>
            <a:r>
              <a:rPr lang="en-US" dirty="0"/>
              <a:t>e.g., </a:t>
            </a:r>
            <a:r>
              <a:rPr lang="en-US" dirty="0" smtClean="0"/>
              <a:t>mainframe to web </a:t>
            </a:r>
            <a:r>
              <a:rPr lang="en-US" dirty="0"/>
              <a:t>s</a:t>
            </a:r>
            <a:r>
              <a:rPr lang="en-US" dirty="0" smtClean="0"/>
              <a:t>erver</a:t>
            </a:r>
            <a:r>
              <a:rPr lang="en-US" dirty="0"/>
              <a:t>) or </a:t>
            </a:r>
            <a:r>
              <a:rPr lang="en-US" dirty="0" smtClean="0"/>
              <a:t>change </a:t>
            </a:r>
            <a:r>
              <a:rPr lang="en-US" dirty="0"/>
              <a:t>o</a:t>
            </a:r>
            <a:r>
              <a:rPr lang="en-US" dirty="0" smtClean="0"/>
              <a:t>perating </a:t>
            </a:r>
            <a:r>
              <a:rPr lang="en-US" dirty="0"/>
              <a:t>s</a:t>
            </a:r>
            <a:r>
              <a:rPr lang="en-US" dirty="0" smtClean="0"/>
              <a:t>ystem </a:t>
            </a:r>
            <a:r>
              <a:rPr lang="en-US" dirty="0"/>
              <a:t>(e.g., </a:t>
            </a:r>
            <a:r>
              <a:rPr lang="en-US" dirty="0" err="1" smtClean="0"/>
              <a:t>WinServer</a:t>
            </a:r>
            <a:r>
              <a:rPr lang="en-US" dirty="0" smtClean="0"/>
              <a:t> to Unix)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Migrate c</a:t>
            </a:r>
            <a:r>
              <a:rPr lang="en-US" dirty="0" smtClean="0"/>
              <a:t>urrent </a:t>
            </a:r>
            <a:r>
              <a:rPr lang="en-US" dirty="0"/>
              <a:t>a</a:t>
            </a:r>
            <a:r>
              <a:rPr lang="en-US" dirty="0" smtClean="0"/>
              <a:t>pplication software into new </a:t>
            </a:r>
            <a:r>
              <a:rPr lang="en-US" dirty="0"/>
              <a:t>e</a:t>
            </a:r>
            <a:r>
              <a:rPr lang="en-US" dirty="0" smtClean="0"/>
              <a:t>nvironment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Migrate </a:t>
            </a:r>
            <a:r>
              <a:rPr lang="en-US" dirty="0" smtClean="0"/>
              <a:t>database </a:t>
            </a:r>
            <a:r>
              <a:rPr lang="en-US" dirty="0"/>
              <a:t>and </a:t>
            </a:r>
            <a:r>
              <a:rPr lang="en-US" dirty="0" smtClean="0"/>
              <a:t>data </a:t>
            </a:r>
            <a:r>
              <a:rPr lang="en-US" dirty="0"/>
              <a:t>into </a:t>
            </a:r>
            <a:r>
              <a:rPr lang="en-US" dirty="0" smtClean="0"/>
              <a:t>new </a:t>
            </a:r>
            <a:r>
              <a:rPr lang="en-US" dirty="0"/>
              <a:t>e</a:t>
            </a:r>
            <a:r>
              <a:rPr lang="en-US" dirty="0" smtClean="0"/>
              <a:t>nvironment</a:t>
            </a:r>
          </a:p>
          <a:p>
            <a:pPr>
              <a:lnSpc>
                <a:spcPct val="150000"/>
              </a:lnSpc>
            </a:pPr>
            <a:r>
              <a:rPr lang="en-US" dirty="0"/>
              <a:t>Advantages: </a:t>
            </a:r>
            <a:endParaRPr lang="en-US" dirty="0" smtClean="0"/>
          </a:p>
          <a:p>
            <a:pPr lvl="1"/>
            <a:r>
              <a:rPr lang="en-US" dirty="0" smtClean="0"/>
              <a:t>Reduces</a:t>
            </a:r>
            <a:r>
              <a:rPr lang="en-US" dirty="0"/>
              <a:t> </a:t>
            </a:r>
            <a:r>
              <a:rPr lang="en-US" dirty="0" smtClean="0"/>
              <a:t>complexity </a:t>
            </a:r>
          </a:p>
          <a:p>
            <a:pPr lvl="1"/>
            <a:r>
              <a:rPr lang="en-US" dirty="0" smtClean="0"/>
              <a:t>Improves</a:t>
            </a:r>
            <a:r>
              <a:rPr lang="en-US" dirty="0"/>
              <a:t> </a:t>
            </a:r>
            <a:r>
              <a:rPr lang="en-US" dirty="0" smtClean="0"/>
              <a:t>security </a:t>
            </a:r>
          </a:p>
          <a:p>
            <a:pPr lvl="1"/>
            <a:r>
              <a:rPr lang="en-US" dirty="0" smtClean="0"/>
              <a:t>Improves maintainability </a:t>
            </a:r>
          </a:p>
          <a:p>
            <a:pPr lvl="1"/>
            <a:r>
              <a:rPr lang="en-US" dirty="0" smtClean="0"/>
              <a:t>Improves flexibility to embrace current technology’s features and capabilities</a:t>
            </a:r>
            <a:endParaRPr lang="en-US" dirty="0"/>
          </a:p>
          <a:p>
            <a:endParaRPr lang="en-US" sz="1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1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7772704" cy="523220"/>
          </a:xfrm>
        </p:spPr>
        <p:txBody>
          <a:bodyPr/>
          <a:lstStyle/>
          <a:p>
            <a:r>
              <a:rPr lang="en-US" dirty="0" smtClean="0"/>
              <a:t>Refactoring Definition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09800" y="1143000"/>
            <a:ext cx="7543800" cy="50292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Type</a:t>
            </a:r>
            <a:r>
              <a:rPr lang="en-US" dirty="0" smtClean="0"/>
              <a:t> #1:  Restructure </a:t>
            </a:r>
            <a:r>
              <a:rPr lang="en-US" dirty="0"/>
              <a:t>existing computer code </a:t>
            </a:r>
            <a:r>
              <a:rPr lang="en-US" dirty="0" smtClean="0"/>
              <a:t>and stay </a:t>
            </a:r>
            <a:r>
              <a:rPr lang="en-US" dirty="0"/>
              <a:t>on same platform </a:t>
            </a:r>
            <a:r>
              <a:rPr lang="en-US" dirty="0" smtClean="0"/>
              <a:t>(within same language) without </a:t>
            </a:r>
            <a:r>
              <a:rPr lang="en-US" dirty="0"/>
              <a:t>changing its </a:t>
            </a:r>
            <a:r>
              <a:rPr lang="en-US" dirty="0" smtClean="0"/>
              <a:t>behavior  </a:t>
            </a:r>
          </a:p>
          <a:p>
            <a:pPr>
              <a:lnSpc>
                <a:spcPct val="150000"/>
              </a:lnSpc>
            </a:pPr>
            <a:r>
              <a:rPr lang="en-US" dirty="0"/>
              <a:t>Type </a:t>
            </a:r>
            <a:r>
              <a:rPr lang="en-US" dirty="0" smtClean="0"/>
              <a:t>#2:  Code translator or conversion tool to change software language (e.g., COBOL to Java) without </a:t>
            </a:r>
            <a:r>
              <a:rPr lang="en-US" dirty="0"/>
              <a:t>changing its </a:t>
            </a:r>
            <a:r>
              <a:rPr lang="en-US" dirty="0" smtClean="0"/>
              <a:t>behavior; may change </a:t>
            </a:r>
            <a:r>
              <a:rPr lang="en-US" dirty="0"/>
              <a:t>p</a:t>
            </a:r>
            <a:r>
              <a:rPr lang="en-US" dirty="0" smtClean="0"/>
              <a:t>latform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Advantages:  </a:t>
            </a:r>
          </a:p>
          <a:p>
            <a:pPr lvl="1"/>
            <a:r>
              <a:rPr lang="en-US" dirty="0" smtClean="0"/>
              <a:t>Improves </a:t>
            </a:r>
            <a:r>
              <a:rPr lang="en-US" dirty="0"/>
              <a:t>code </a:t>
            </a:r>
            <a:r>
              <a:rPr lang="en-US" dirty="0" smtClean="0"/>
              <a:t>readability </a:t>
            </a:r>
          </a:p>
          <a:p>
            <a:pPr lvl="1"/>
            <a:r>
              <a:rPr lang="en-US" dirty="0" smtClean="0"/>
              <a:t>Reduces complexity </a:t>
            </a:r>
          </a:p>
          <a:p>
            <a:pPr lvl="1"/>
            <a:r>
              <a:rPr lang="en-US" dirty="0" smtClean="0"/>
              <a:t>Improves source-code maintainability </a:t>
            </a:r>
          </a:p>
          <a:p>
            <a:pPr lvl="1"/>
            <a:r>
              <a:rPr lang="en-US" dirty="0" smtClean="0"/>
              <a:t>Improves extensibility</a:t>
            </a:r>
            <a:endParaRPr lang="en-US" b="1" dirty="0"/>
          </a:p>
          <a:p>
            <a:endParaRPr lang="en-US" sz="1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09800" y="1066802"/>
            <a:ext cx="7772704" cy="5257799"/>
          </a:xfrm>
        </p:spPr>
        <p:txBody>
          <a:bodyPr>
            <a:normAutofit/>
          </a:bodyPr>
          <a:lstStyle/>
          <a:p>
            <a:r>
              <a:rPr lang="en-US" dirty="0" smtClean="0"/>
              <a:t>State </a:t>
            </a:r>
            <a:r>
              <a:rPr lang="en-US" dirty="0"/>
              <a:t>m</a:t>
            </a:r>
            <a:r>
              <a:rPr lang="en-US" dirty="0" smtClean="0"/>
              <a:t>atching funds available?</a:t>
            </a:r>
            <a:endParaRPr lang="en-US" dirty="0"/>
          </a:p>
          <a:p>
            <a:r>
              <a:rPr lang="en-US" dirty="0" smtClean="0"/>
              <a:t>Sense of urgency to modernize?</a:t>
            </a:r>
            <a:endParaRPr lang="en-US" b="1" dirty="0" smtClean="0"/>
          </a:p>
          <a:p>
            <a:r>
              <a:rPr lang="en-US" dirty="0" smtClean="0"/>
              <a:t>Need to reduce overall </a:t>
            </a:r>
            <a:r>
              <a:rPr lang="en-US" dirty="0"/>
              <a:t>M&amp;O </a:t>
            </a:r>
            <a:r>
              <a:rPr lang="en-US" dirty="0" smtClean="0"/>
              <a:t>life </a:t>
            </a:r>
            <a:r>
              <a:rPr lang="en-US" dirty="0"/>
              <a:t>c</a:t>
            </a:r>
            <a:r>
              <a:rPr lang="en-US" dirty="0" smtClean="0"/>
              <a:t>ycle costs?</a:t>
            </a:r>
            <a:endParaRPr lang="en-US" dirty="0"/>
          </a:p>
          <a:p>
            <a:r>
              <a:rPr lang="en-US" dirty="0"/>
              <a:t>Losing mainframe/COBOL subject matter expertise?</a:t>
            </a:r>
          </a:p>
          <a:p>
            <a:r>
              <a:rPr lang="en-US" dirty="0" smtClean="0"/>
              <a:t>Concern about recertification costs?</a:t>
            </a:r>
            <a:endParaRPr lang="en-US" dirty="0"/>
          </a:p>
          <a:p>
            <a:r>
              <a:rPr lang="en-US" dirty="0"/>
              <a:t>Need </a:t>
            </a:r>
            <a:r>
              <a:rPr lang="en-US" dirty="0" smtClean="0"/>
              <a:t>for virtual </a:t>
            </a:r>
            <a:r>
              <a:rPr lang="en-US" dirty="0"/>
              <a:t>Disaster Recovery/Continuity of Operations (DR/COOP</a:t>
            </a:r>
            <a:r>
              <a:rPr lang="en-US" dirty="0" smtClean="0"/>
              <a:t>)?</a:t>
            </a:r>
          </a:p>
          <a:p>
            <a:r>
              <a:rPr lang="en-US" dirty="0"/>
              <a:t>P</a:t>
            </a:r>
            <a:r>
              <a:rPr lang="en-US" dirty="0" smtClean="0"/>
              <a:t>otential </a:t>
            </a:r>
            <a:r>
              <a:rPr lang="en-US" dirty="0" err="1" smtClean="0"/>
              <a:t>replatforming</a:t>
            </a:r>
            <a:r>
              <a:rPr lang="en-US" dirty="0" smtClean="0"/>
              <a:t>/refactoring risks?</a:t>
            </a:r>
            <a:endParaRPr lang="en-US" dirty="0"/>
          </a:p>
          <a:p>
            <a:r>
              <a:rPr lang="en-US" dirty="0"/>
              <a:t>Level of effort needed to prepare a feasibility study?</a:t>
            </a:r>
          </a:p>
          <a:p>
            <a:r>
              <a:rPr lang="en-US" dirty="0" smtClean="0"/>
              <a:t>Want a scalable infrastructure?</a:t>
            </a:r>
          </a:p>
          <a:p>
            <a:r>
              <a:rPr lang="en-US" dirty="0" smtClean="0"/>
              <a:t>Potential to </a:t>
            </a:r>
            <a:r>
              <a:rPr lang="en-US" dirty="0"/>
              <a:t>migrate to the cloud in the </a:t>
            </a:r>
            <a:r>
              <a:rPr lang="en-US" dirty="0" smtClean="0"/>
              <a:t>future?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09800" y="457200"/>
            <a:ext cx="7772704" cy="523220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i="0" kern="1200" baseline="0">
                <a:solidFill>
                  <a:srgbClr val="00206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b="0" dirty="0">
                <a:solidFill>
                  <a:srgbClr val="336A90"/>
                </a:solidFill>
              </a:rPr>
              <a:t>Replatforming/Refactoring Considerations</a:t>
            </a:r>
            <a:endParaRPr lang="en-US" b="0" dirty="0">
              <a:solidFill>
                <a:srgbClr val="336A9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50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 txBox="1">
            <a:spLocks/>
          </p:cNvSpPr>
          <p:nvPr/>
        </p:nvSpPr>
        <p:spPr>
          <a:xfrm>
            <a:off x="2209800" y="457200"/>
            <a:ext cx="8075550" cy="52322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i="0" kern="1200" baseline="0">
                <a:solidFill>
                  <a:srgbClr val="00206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336A90"/>
                </a:solidFill>
              </a:rPr>
              <a:t>Planning and Execution</a:t>
            </a:r>
            <a:endParaRPr lang="en-US" dirty="0">
              <a:solidFill>
                <a:srgbClr val="336A9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905000" y="1905000"/>
            <a:ext cx="8504080" cy="1020154"/>
            <a:chOff x="381000" y="2514600"/>
            <a:chExt cx="8504080" cy="1020154"/>
          </a:xfrm>
        </p:grpSpPr>
        <p:sp>
          <p:nvSpPr>
            <p:cNvPr id="24" name="Chevron 23"/>
            <p:cNvSpPr/>
            <p:nvPr/>
          </p:nvSpPr>
          <p:spPr>
            <a:xfrm>
              <a:off x="2591397" y="2724404"/>
              <a:ext cx="304203" cy="680896"/>
            </a:xfrm>
            <a:prstGeom prst="chevron">
              <a:avLst>
                <a:gd name="adj" fmla="val 62310"/>
              </a:avLst>
            </a:prstGeom>
            <a:solidFill>
              <a:srgbClr val="00206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2887915" y="2724408"/>
              <a:ext cx="682157" cy="680889"/>
            </a:xfrm>
            <a:custGeom>
              <a:avLst/>
              <a:gdLst>
                <a:gd name="connsiteX0" fmla="*/ 0 w 972699"/>
                <a:gd name="connsiteY0" fmla="*/ 0 h 680889"/>
                <a:gd name="connsiteX1" fmla="*/ 972699 w 972699"/>
                <a:gd name="connsiteY1" fmla="*/ 0 h 680889"/>
                <a:gd name="connsiteX2" fmla="*/ 972699 w 972699"/>
                <a:gd name="connsiteY2" fmla="*/ 680889 h 680889"/>
                <a:gd name="connsiteX3" fmla="*/ 0 w 972699"/>
                <a:gd name="connsiteY3" fmla="*/ 680889 h 680889"/>
                <a:gd name="connsiteX4" fmla="*/ 0 w 972699"/>
                <a:gd name="connsiteY4" fmla="*/ 0 h 680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699" h="680889">
                  <a:moveTo>
                    <a:pt x="0" y="0"/>
                  </a:moveTo>
                  <a:lnTo>
                    <a:pt x="972699" y="0"/>
                  </a:lnTo>
                  <a:lnTo>
                    <a:pt x="972699" y="680889"/>
                  </a:lnTo>
                  <a:lnTo>
                    <a:pt x="0" y="68088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Prepare</a:t>
              </a:r>
              <a:b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APD</a:t>
              </a:r>
            </a:p>
          </p:txBody>
        </p:sp>
        <p:sp>
          <p:nvSpPr>
            <p:cNvPr id="27" name="Chevron 26"/>
            <p:cNvSpPr/>
            <p:nvPr/>
          </p:nvSpPr>
          <p:spPr>
            <a:xfrm>
              <a:off x="3491102" y="2724404"/>
              <a:ext cx="304203" cy="680896"/>
            </a:xfrm>
            <a:prstGeom prst="chevron">
              <a:avLst>
                <a:gd name="adj" fmla="val 62310"/>
              </a:avLst>
            </a:prstGeom>
            <a:solidFill>
              <a:srgbClr val="00206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3716334" y="2724408"/>
              <a:ext cx="829645" cy="680889"/>
            </a:xfrm>
            <a:custGeom>
              <a:avLst/>
              <a:gdLst>
                <a:gd name="connsiteX0" fmla="*/ 0 w 972699"/>
                <a:gd name="connsiteY0" fmla="*/ 0 h 680889"/>
                <a:gd name="connsiteX1" fmla="*/ 972699 w 972699"/>
                <a:gd name="connsiteY1" fmla="*/ 0 h 680889"/>
                <a:gd name="connsiteX2" fmla="*/ 972699 w 972699"/>
                <a:gd name="connsiteY2" fmla="*/ 680889 h 680889"/>
                <a:gd name="connsiteX3" fmla="*/ 0 w 972699"/>
                <a:gd name="connsiteY3" fmla="*/ 680889 h 680889"/>
                <a:gd name="connsiteX4" fmla="*/ 0 w 972699"/>
                <a:gd name="connsiteY4" fmla="*/ 0 h 680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699" h="680889">
                  <a:moveTo>
                    <a:pt x="0" y="0"/>
                  </a:moveTo>
                  <a:lnTo>
                    <a:pt x="972699" y="0"/>
                  </a:lnTo>
                  <a:lnTo>
                    <a:pt x="972699" y="680889"/>
                  </a:lnTo>
                  <a:lnTo>
                    <a:pt x="0" y="68088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RFP</a:t>
              </a:r>
              <a:b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(Draft)</a:t>
              </a:r>
              <a:endParaRPr lang="en-US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Chevron 29"/>
            <p:cNvSpPr/>
            <p:nvPr/>
          </p:nvSpPr>
          <p:spPr>
            <a:xfrm>
              <a:off x="4467008" y="2724404"/>
              <a:ext cx="304203" cy="680896"/>
            </a:xfrm>
            <a:prstGeom prst="chevron">
              <a:avLst>
                <a:gd name="adj" fmla="val 62310"/>
              </a:avLst>
            </a:prstGeom>
            <a:solidFill>
              <a:srgbClr val="00206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4692240" y="2724408"/>
              <a:ext cx="829644" cy="680889"/>
            </a:xfrm>
            <a:custGeom>
              <a:avLst/>
              <a:gdLst>
                <a:gd name="connsiteX0" fmla="*/ 0 w 972699"/>
                <a:gd name="connsiteY0" fmla="*/ 0 h 680889"/>
                <a:gd name="connsiteX1" fmla="*/ 972699 w 972699"/>
                <a:gd name="connsiteY1" fmla="*/ 0 h 680889"/>
                <a:gd name="connsiteX2" fmla="*/ 972699 w 972699"/>
                <a:gd name="connsiteY2" fmla="*/ 680889 h 680889"/>
                <a:gd name="connsiteX3" fmla="*/ 0 w 972699"/>
                <a:gd name="connsiteY3" fmla="*/ 680889 h 680889"/>
                <a:gd name="connsiteX4" fmla="*/ 0 w 972699"/>
                <a:gd name="connsiteY4" fmla="*/ 0 h 680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699" h="680889">
                  <a:moveTo>
                    <a:pt x="0" y="0"/>
                  </a:moveTo>
                  <a:lnTo>
                    <a:pt x="972699" y="0"/>
                  </a:lnTo>
                  <a:lnTo>
                    <a:pt x="972699" y="680889"/>
                  </a:lnTo>
                  <a:lnTo>
                    <a:pt x="0" y="68088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Source </a:t>
              </a:r>
              <a: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Selection</a:t>
              </a:r>
            </a:p>
          </p:txBody>
        </p:sp>
        <p:sp>
          <p:nvSpPr>
            <p:cNvPr id="33" name="Chevron 32"/>
            <p:cNvSpPr/>
            <p:nvPr/>
          </p:nvSpPr>
          <p:spPr>
            <a:xfrm>
              <a:off x="5442913" y="2724404"/>
              <a:ext cx="304203" cy="680896"/>
            </a:xfrm>
            <a:prstGeom prst="chevron">
              <a:avLst>
                <a:gd name="adj" fmla="val 62310"/>
              </a:avLst>
            </a:prstGeom>
            <a:solidFill>
              <a:srgbClr val="00206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5668145" y="2724408"/>
              <a:ext cx="903115" cy="680889"/>
            </a:xfrm>
            <a:custGeom>
              <a:avLst/>
              <a:gdLst>
                <a:gd name="connsiteX0" fmla="*/ 0 w 972699"/>
                <a:gd name="connsiteY0" fmla="*/ 0 h 680889"/>
                <a:gd name="connsiteX1" fmla="*/ 972699 w 972699"/>
                <a:gd name="connsiteY1" fmla="*/ 0 h 680889"/>
                <a:gd name="connsiteX2" fmla="*/ 972699 w 972699"/>
                <a:gd name="connsiteY2" fmla="*/ 680889 h 680889"/>
                <a:gd name="connsiteX3" fmla="*/ 0 w 972699"/>
                <a:gd name="connsiteY3" fmla="*/ 680889 h 680889"/>
                <a:gd name="connsiteX4" fmla="*/ 0 w 972699"/>
                <a:gd name="connsiteY4" fmla="*/ 0 h 680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699" h="680889">
                  <a:moveTo>
                    <a:pt x="0" y="0"/>
                  </a:moveTo>
                  <a:lnTo>
                    <a:pt x="972699" y="0"/>
                  </a:lnTo>
                  <a:lnTo>
                    <a:pt x="972699" y="680889"/>
                  </a:lnTo>
                  <a:lnTo>
                    <a:pt x="0" y="68088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Pre-Award </a:t>
              </a:r>
              <a: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Contract</a:t>
              </a:r>
            </a:p>
          </p:txBody>
        </p:sp>
        <p:sp>
          <p:nvSpPr>
            <p:cNvPr id="36" name="Chevron 35"/>
            <p:cNvSpPr/>
            <p:nvPr/>
          </p:nvSpPr>
          <p:spPr>
            <a:xfrm>
              <a:off x="6492289" y="2724404"/>
              <a:ext cx="304203" cy="680896"/>
            </a:xfrm>
            <a:prstGeom prst="chevron">
              <a:avLst>
                <a:gd name="adj" fmla="val 62310"/>
              </a:avLst>
            </a:prstGeom>
            <a:solidFill>
              <a:srgbClr val="00206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Freeform 36"/>
            <p:cNvSpPr/>
            <p:nvPr/>
          </p:nvSpPr>
          <p:spPr>
            <a:xfrm>
              <a:off x="6778632" y="2724408"/>
              <a:ext cx="829645" cy="680889"/>
            </a:xfrm>
            <a:custGeom>
              <a:avLst/>
              <a:gdLst>
                <a:gd name="connsiteX0" fmla="*/ 0 w 972699"/>
                <a:gd name="connsiteY0" fmla="*/ 0 h 680889"/>
                <a:gd name="connsiteX1" fmla="*/ 972699 w 972699"/>
                <a:gd name="connsiteY1" fmla="*/ 0 h 680889"/>
                <a:gd name="connsiteX2" fmla="*/ 972699 w 972699"/>
                <a:gd name="connsiteY2" fmla="*/ 680889 h 680889"/>
                <a:gd name="connsiteX3" fmla="*/ 0 w 972699"/>
                <a:gd name="connsiteY3" fmla="*/ 680889 h 680889"/>
                <a:gd name="connsiteX4" fmla="*/ 0 w 972699"/>
                <a:gd name="connsiteY4" fmla="*/ 0 h 680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699" h="680889">
                  <a:moveTo>
                    <a:pt x="0" y="0"/>
                  </a:moveTo>
                  <a:lnTo>
                    <a:pt x="972699" y="0"/>
                  </a:lnTo>
                  <a:lnTo>
                    <a:pt x="972699" y="680889"/>
                  </a:lnTo>
                  <a:lnTo>
                    <a:pt x="0" y="68088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Contract Award and Execution</a:t>
              </a:r>
            </a:p>
          </p:txBody>
        </p:sp>
        <p:sp>
          <p:nvSpPr>
            <p:cNvPr id="39" name="Chevron 38"/>
            <p:cNvSpPr/>
            <p:nvPr/>
          </p:nvSpPr>
          <p:spPr>
            <a:xfrm>
              <a:off x="7468197" y="2724404"/>
              <a:ext cx="304203" cy="680896"/>
            </a:xfrm>
            <a:prstGeom prst="chevron">
              <a:avLst>
                <a:gd name="adj" fmla="val 62310"/>
              </a:avLst>
            </a:prstGeom>
            <a:solidFill>
              <a:srgbClr val="00206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Freeform 39"/>
            <p:cNvSpPr/>
            <p:nvPr/>
          </p:nvSpPr>
          <p:spPr>
            <a:xfrm>
              <a:off x="7772399" y="2651455"/>
              <a:ext cx="1112681" cy="826794"/>
            </a:xfrm>
            <a:custGeom>
              <a:avLst/>
              <a:gdLst>
                <a:gd name="connsiteX0" fmla="*/ 0 w 826794"/>
                <a:gd name="connsiteY0" fmla="*/ 413397 h 826794"/>
                <a:gd name="connsiteX1" fmla="*/ 413397 w 826794"/>
                <a:gd name="connsiteY1" fmla="*/ 0 h 826794"/>
                <a:gd name="connsiteX2" fmla="*/ 826794 w 826794"/>
                <a:gd name="connsiteY2" fmla="*/ 413397 h 826794"/>
                <a:gd name="connsiteX3" fmla="*/ 413397 w 826794"/>
                <a:gd name="connsiteY3" fmla="*/ 826794 h 826794"/>
                <a:gd name="connsiteX4" fmla="*/ 0 w 826794"/>
                <a:gd name="connsiteY4" fmla="*/ 413397 h 826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6794" h="826794">
                  <a:moveTo>
                    <a:pt x="0" y="413397"/>
                  </a:moveTo>
                  <a:cubicBezTo>
                    <a:pt x="0" y="185084"/>
                    <a:pt x="185084" y="0"/>
                    <a:pt x="413397" y="0"/>
                  </a:cubicBezTo>
                  <a:cubicBezTo>
                    <a:pt x="641710" y="0"/>
                    <a:pt x="826794" y="185084"/>
                    <a:pt x="826794" y="413397"/>
                  </a:cubicBezTo>
                  <a:cubicBezTo>
                    <a:pt x="826794" y="641710"/>
                    <a:pt x="641710" y="826794"/>
                    <a:pt x="413397" y="826794"/>
                  </a:cubicBezTo>
                  <a:cubicBezTo>
                    <a:pt x="185084" y="826794"/>
                    <a:pt x="0" y="641710"/>
                    <a:pt x="0" y="413397"/>
                  </a:cubicBezTo>
                  <a:close/>
                </a:path>
              </a:pathLst>
            </a:custGeom>
            <a:solidFill>
              <a:schemeClr val="tx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1081" tIns="121081" rIns="121081" bIns="121081" numCol="1" spcCol="1270" anchor="ctr" anchorCtr="0">
              <a:noAutofit/>
            </a:bodyPr>
            <a:lstStyle/>
            <a:p>
              <a:pPr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Maintenance </a:t>
              </a:r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&amp; </a:t>
              </a:r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Operations</a:t>
              </a: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381000" y="2608021"/>
              <a:ext cx="936679" cy="913662"/>
              <a:chOff x="99832" y="1787043"/>
              <a:chExt cx="992628" cy="913662"/>
            </a:xfrm>
          </p:grpSpPr>
          <p:sp>
            <p:nvSpPr>
              <p:cNvPr id="47" name="Cloud Callout 46"/>
              <p:cNvSpPr/>
              <p:nvPr/>
            </p:nvSpPr>
            <p:spPr>
              <a:xfrm>
                <a:off x="99832" y="1787043"/>
                <a:ext cx="992628" cy="913662"/>
              </a:xfrm>
              <a:prstGeom prst="cloudCallou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156546" y="1903430"/>
                <a:ext cx="879200" cy="680889"/>
              </a:xfrm>
              <a:custGeom>
                <a:avLst/>
                <a:gdLst>
                  <a:gd name="connsiteX0" fmla="*/ 0 w 972699"/>
                  <a:gd name="connsiteY0" fmla="*/ 0 h 680889"/>
                  <a:gd name="connsiteX1" fmla="*/ 972699 w 972699"/>
                  <a:gd name="connsiteY1" fmla="*/ 0 h 680889"/>
                  <a:gd name="connsiteX2" fmla="*/ 972699 w 972699"/>
                  <a:gd name="connsiteY2" fmla="*/ 680889 h 680889"/>
                  <a:gd name="connsiteX3" fmla="*/ 0 w 972699"/>
                  <a:gd name="connsiteY3" fmla="*/ 680889 h 680889"/>
                  <a:gd name="connsiteX4" fmla="*/ 0 w 972699"/>
                  <a:gd name="connsiteY4" fmla="*/ 0 h 680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2699" h="680889">
                    <a:moveTo>
                      <a:pt x="0" y="0"/>
                    </a:moveTo>
                    <a:lnTo>
                      <a:pt x="972699" y="0"/>
                    </a:lnTo>
                    <a:lnTo>
                      <a:pt x="972699" y="680889"/>
                    </a:lnTo>
                    <a:lnTo>
                      <a:pt x="0" y="68088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Discovery</a:t>
                </a:r>
                <a:br>
                  <a:rPr lang="en-US" sz="11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1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Research</a:t>
                </a:r>
                <a:endParaRPr lang="en-US" sz="1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9" name="Chevron 48"/>
            <p:cNvSpPr/>
            <p:nvPr/>
          </p:nvSpPr>
          <p:spPr>
            <a:xfrm>
              <a:off x="1293465" y="2724404"/>
              <a:ext cx="304203" cy="680896"/>
            </a:xfrm>
            <a:prstGeom prst="chevron">
              <a:avLst>
                <a:gd name="adj" fmla="val 62310"/>
              </a:avLst>
            </a:prstGeom>
            <a:solidFill>
              <a:srgbClr val="00206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58" name="Group 57"/>
            <p:cNvGrpSpPr/>
            <p:nvPr/>
          </p:nvGrpSpPr>
          <p:grpSpPr>
            <a:xfrm>
              <a:off x="1552117" y="2514600"/>
              <a:ext cx="1123848" cy="1020154"/>
              <a:chOff x="2438401" y="1344707"/>
              <a:chExt cx="1123848" cy="1020154"/>
            </a:xfrm>
          </p:grpSpPr>
          <p:sp>
            <p:nvSpPr>
              <p:cNvPr id="59" name="Freeform 58"/>
              <p:cNvSpPr/>
              <p:nvPr/>
            </p:nvSpPr>
            <p:spPr>
              <a:xfrm>
                <a:off x="2559097" y="1748136"/>
                <a:ext cx="910336" cy="314733"/>
              </a:xfrm>
              <a:custGeom>
                <a:avLst/>
                <a:gdLst>
                  <a:gd name="connsiteX0" fmla="*/ 0 w 971532"/>
                  <a:gd name="connsiteY0" fmla="*/ 0 h 320164"/>
                  <a:gd name="connsiteX1" fmla="*/ 971532 w 971532"/>
                  <a:gd name="connsiteY1" fmla="*/ 0 h 320164"/>
                  <a:gd name="connsiteX2" fmla="*/ 971532 w 971532"/>
                  <a:gd name="connsiteY2" fmla="*/ 320164 h 320164"/>
                  <a:gd name="connsiteX3" fmla="*/ 0 w 971532"/>
                  <a:gd name="connsiteY3" fmla="*/ 320164 h 320164"/>
                  <a:gd name="connsiteX4" fmla="*/ 0 w 971532"/>
                  <a:gd name="connsiteY4" fmla="*/ 0 h 320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1532" h="320164">
                    <a:moveTo>
                      <a:pt x="0" y="0"/>
                    </a:moveTo>
                    <a:lnTo>
                      <a:pt x="971532" y="0"/>
                    </a:lnTo>
                    <a:lnTo>
                      <a:pt x="971532" y="320164"/>
                    </a:lnTo>
                    <a:lnTo>
                      <a:pt x="0" y="32016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State</a:t>
                </a:r>
                <a:br>
                  <a:rPr lang="en-US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Commitment</a:t>
                </a:r>
                <a:endParaRPr lang="en-US" sz="1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60" name="Group 59"/>
              <p:cNvGrpSpPr/>
              <p:nvPr/>
            </p:nvGrpSpPr>
            <p:grpSpPr>
              <a:xfrm>
                <a:off x="2438401" y="1344707"/>
                <a:ext cx="1123848" cy="1020154"/>
                <a:chOff x="1551844" y="1066800"/>
                <a:chExt cx="923210" cy="948105"/>
              </a:xfrm>
            </p:grpSpPr>
            <p:sp>
              <p:nvSpPr>
                <p:cNvPr id="61" name="Oval 60"/>
                <p:cNvSpPr/>
                <p:nvPr/>
              </p:nvSpPr>
              <p:spPr>
                <a:xfrm>
                  <a:off x="1598839" y="1311424"/>
                  <a:ext cx="67135" cy="759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62" name="Oval 61"/>
                <p:cNvSpPr/>
                <p:nvPr/>
              </p:nvSpPr>
              <p:spPr>
                <a:xfrm>
                  <a:off x="1645835" y="1205066"/>
                  <a:ext cx="67135" cy="759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63" name="Oval 62"/>
                <p:cNvSpPr/>
                <p:nvPr/>
              </p:nvSpPr>
              <p:spPr>
                <a:xfrm>
                  <a:off x="1758622" y="1226337"/>
                  <a:ext cx="105498" cy="119381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64" name="Oval 63"/>
                <p:cNvSpPr/>
                <p:nvPr/>
              </p:nvSpPr>
              <p:spPr>
                <a:xfrm>
                  <a:off x="1852612" y="1109344"/>
                  <a:ext cx="67135" cy="759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65" name="Oval 64"/>
                <p:cNvSpPr/>
                <p:nvPr/>
              </p:nvSpPr>
              <p:spPr>
                <a:xfrm>
                  <a:off x="1974798" y="1066800"/>
                  <a:ext cx="67135" cy="759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67" name="Oval 66"/>
                <p:cNvSpPr/>
                <p:nvPr/>
              </p:nvSpPr>
              <p:spPr>
                <a:xfrm>
                  <a:off x="2125183" y="1141251"/>
                  <a:ext cx="67135" cy="759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68" name="Oval 67"/>
                <p:cNvSpPr/>
                <p:nvPr/>
              </p:nvSpPr>
              <p:spPr>
                <a:xfrm>
                  <a:off x="2219172" y="1194430"/>
                  <a:ext cx="105498" cy="119381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69" name="Oval 68"/>
                <p:cNvSpPr/>
                <p:nvPr/>
              </p:nvSpPr>
              <p:spPr>
                <a:xfrm>
                  <a:off x="2350758" y="1311424"/>
                  <a:ext cx="67135" cy="759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0" name="Oval 69"/>
                <p:cNvSpPr/>
                <p:nvPr/>
              </p:nvSpPr>
              <p:spPr>
                <a:xfrm>
                  <a:off x="2407151" y="1428418"/>
                  <a:ext cx="67135" cy="759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1" name="Oval 70"/>
                <p:cNvSpPr/>
                <p:nvPr/>
              </p:nvSpPr>
              <p:spPr>
                <a:xfrm>
                  <a:off x="1918404" y="1205066"/>
                  <a:ext cx="172634" cy="195351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2" name="Oval 71"/>
                <p:cNvSpPr/>
                <p:nvPr/>
              </p:nvSpPr>
              <p:spPr>
                <a:xfrm>
                  <a:off x="1551844" y="1609227"/>
                  <a:ext cx="67135" cy="759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4" name="Oval 73"/>
                <p:cNvSpPr/>
                <p:nvPr/>
              </p:nvSpPr>
              <p:spPr>
                <a:xfrm>
                  <a:off x="1608238" y="1704949"/>
                  <a:ext cx="105498" cy="119381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5" name="Oval 74"/>
                <p:cNvSpPr/>
                <p:nvPr/>
              </p:nvSpPr>
              <p:spPr>
                <a:xfrm>
                  <a:off x="1749222" y="1790034"/>
                  <a:ext cx="153453" cy="173645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6" name="Oval 75"/>
                <p:cNvSpPr/>
                <p:nvPr/>
              </p:nvSpPr>
              <p:spPr>
                <a:xfrm>
                  <a:off x="1946602" y="1928300"/>
                  <a:ext cx="67135" cy="759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7" name="Oval 76"/>
                <p:cNvSpPr/>
                <p:nvPr/>
              </p:nvSpPr>
              <p:spPr>
                <a:xfrm>
                  <a:off x="1984198" y="1790034"/>
                  <a:ext cx="105498" cy="119381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8" name="Oval 77"/>
                <p:cNvSpPr/>
                <p:nvPr/>
              </p:nvSpPr>
              <p:spPr>
                <a:xfrm>
                  <a:off x="2078187" y="1938936"/>
                  <a:ext cx="67135" cy="75969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79" name="Oval 78"/>
                <p:cNvSpPr/>
                <p:nvPr/>
              </p:nvSpPr>
              <p:spPr>
                <a:xfrm>
                  <a:off x="2162778" y="1768764"/>
                  <a:ext cx="153453" cy="173645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80" name="Oval 79"/>
                <p:cNvSpPr/>
                <p:nvPr/>
              </p:nvSpPr>
              <p:spPr>
                <a:xfrm>
                  <a:off x="2369556" y="1726220"/>
                  <a:ext cx="105498" cy="119381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</p:grpSp>
        </p:grpSp>
      </p:grpSp>
      <p:sp>
        <p:nvSpPr>
          <p:cNvPr id="81" name="Content Placeholder 4"/>
          <p:cNvSpPr txBox="1">
            <a:spLocks/>
          </p:cNvSpPr>
          <p:nvPr/>
        </p:nvSpPr>
        <p:spPr>
          <a:xfrm>
            <a:off x="2209800" y="1153181"/>
            <a:ext cx="7772704" cy="5256428"/>
          </a:xfrm>
          <a:prstGeom prst="rect">
            <a:avLst/>
          </a:prstGeom>
        </p:spPr>
        <p:txBody>
          <a:bodyPr>
            <a:normAutofit/>
          </a:bodyPr>
          <a:lstStyle>
            <a:lvl1pPr marL="230188" indent="-230188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000" b="0" i="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71500" indent="-230188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defRPr sz="1800" b="0" i="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-230188" algn="l" defTabSz="457200" rtl="0" eaLnBrk="1" latinLnBrk="0" hangingPunct="1">
              <a:spcBef>
                <a:spcPts val="0"/>
              </a:spcBef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57300" indent="-231775" algn="l" defTabSz="457200" rtl="0" eaLnBrk="1" latinLnBrk="0" hangingPunct="1">
              <a:spcBef>
                <a:spcPts val="0"/>
              </a:spcBef>
              <a:buFont typeface="Arial"/>
              <a:buChar char="–"/>
              <a:defRPr sz="1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600200" indent="-230188" algn="l" defTabSz="457200" rtl="0" eaLnBrk="1" latinLnBrk="0" hangingPunct="1">
              <a:spcBef>
                <a:spcPts val="0"/>
              </a:spcBef>
              <a:buFont typeface="Arial"/>
              <a:buChar char="»"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5B616B"/>
                </a:solidFill>
                <a:cs typeface="Gill Sans MT"/>
              </a:rPr>
              <a:t>Replatform/Refactor to Current Generation Technologies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5B616B"/>
                </a:solidFill>
                <a:cs typeface="Gill Sans MT"/>
              </a:rPr>
              <a:t>An APD may be an as-needed, annual, or operational APD, which is sufficient for OCSE review and approval</a:t>
            </a:r>
          </a:p>
          <a:p>
            <a:endParaRPr lang="en-US" dirty="0">
              <a:solidFill>
                <a:srgbClr val="5B616B"/>
              </a:solidFill>
              <a:cs typeface="Gill Sans MT"/>
            </a:endParaRPr>
          </a:p>
          <a:p>
            <a:r>
              <a:rPr lang="en-US" dirty="0">
                <a:solidFill>
                  <a:srgbClr val="5B616B"/>
                </a:solidFill>
                <a:cs typeface="Gill Sans MT"/>
              </a:rPr>
              <a:t>Feasibility Study/Cost Benefit Analysis (FS/CBA) not needed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BDC4B-18B6-42DD-85E6-B9240E7C73B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6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7772704" cy="523220"/>
          </a:xfrm>
        </p:spPr>
        <p:txBody>
          <a:bodyPr/>
          <a:lstStyle/>
          <a:p>
            <a:r>
              <a:rPr lang="en-US" dirty="0" smtClean="0"/>
              <a:t>Replatforming/Refactoring Co-Requisites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09800" y="1153181"/>
            <a:ext cx="7772704" cy="5352364"/>
          </a:xfrm>
        </p:spPr>
        <p:txBody>
          <a:bodyPr>
            <a:noAutofit/>
          </a:bodyPr>
          <a:lstStyle/>
          <a:p>
            <a:r>
              <a:rPr lang="en-US" dirty="0" smtClean="0"/>
              <a:t>Is the current system’s documentation up </a:t>
            </a:r>
            <a:r>
              <a:rPr lang="en-US" dirty="0"/>
              <a:t>to </a:t>
            </a:r>
            <a:r>
              <a:rPr lang="en-US" dirty="0" smtClean="0"/>
              <a:t>date?</a:t>
            </a:r>
            <a:endParaRPr lang="en-US" dirty="0"/>
          </a:p>
          <a:p>
            <a:pPr lvl="1"/>
            <a:r>
              <a:rPr lang="en-US" dirty="0"/>
              <a:t>“As-Is” </a:t>
            </a:r>
            <a:r>
              <a:rPr lang="en-US" dirty="0" smtClean="0"/>
              <a:t>architecture </a:t>
            </a:r>
            <a:r>
              <a:rPr lang="en-US" dirty="0"/>
              <a:t>and </a:t>
            </a:r>
            <a:r>
              <a:rPr lang="en-US" dirty="0" smtClean="0"/>
              <a:t>work flow/process </a:t>
            </a:r>
            <a:r>
              <a:rPr lang="en-US" dirty="0"/>
              <a:t>d</a:t>
            </a:r>
            <a:r>
              <a:rPr lang="en-US" dirty="0" smtClean="0"/>
              <a:t>iagrams</a:t>
            </a:r>
            <a:endParaRPr lang="en-US" dirty="0"/>
          </a:p>
          <a:p>
            <a:pPr lvl="1"/>
            <a:r>
              <a:rPr lang="en-US" dirty="0"/>
              <a:t>Mission </a:t>
            </a:r>
            <a:r>
              <a:rPr lang="en-US" dirty="0" smtClean="0"/>
              <a:t>requirements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en-US" dirty="0" smtClean="0"/>
              <a:t>et</a:t>
            </a:r>
            <a:r>
              <a:rPr lang="en-US" dirty="0"/>
              <a:t>?  </a:t>
            </a:r>
            <a:r>
              <a:rPr lang="en-US" dirty="0" smtClean="0"/>
              <a:t>unmet</a:t>
            </a:r>
            <a:r>
              <a:rPr lang="en-US" dirty="0"/>
              <a:t>?  </a:t>
            </a:r>
            <a:r>
              <a:rPr lang="en-US" dirty="0" smtClean="0"/>
              <a:t>partially </a:t>
            </a:r>
            <a:r>
              <a:rPr lang="en-US" dirty="0"/>
              <a:t>m</a:t>
            </a:r>
            <a:r>
              <a:rPr lang="en-US" dirty="0" smtClean="0"/>
              <a:t>et</a:t>
            </a:r>
            <a:r>
              <a:rPr lang="en-US" dirty="0"/>
              <a:t>?</a:t>
            </a:r>
          </a:p>
          <a:p>
            <a:pPr lvl="1"/>
            <a:r>
              <a:rPr lang="en-US" dirty="0" smtClean="0"/>
              <a:t>Stakeholder </a:t>
            </a:r>
            <a:r>
              <a:rPr lang="en-US" dirty="0"/>
              <a:t>e</a:t>
            </a:r>
            <a:r>
              <a:rPr lang="en-US" dirty="0" smtClean="0"/>
              <a:t>nhancements </a:t>
            </a:r>
            <a:r>
              <a:rPr lang="en-US" dirty="0"/>
              <a:t>i</a:t>
            </a:r>
            <a:r>
              <a:rPr lang="en-US" dirty="0" smtClean="0"/>
              <a:t>dentified</a:t>
            </a:r>
            <a:r>
              <a:rPr lang="en-US" dirty="0"/>
              <a:t>, </a:t>
            </a:r>
            <a:r>
              <a:rPr lang="en-US" dirty="0" smtClean="0"/>
              <a:t>defined</a:t>
            </a:r>
            <a:r>
              <a:rPr lang="en-US" dirty="0"/>
              <a:t>, and p</a:t>
            </a:r>
            <a:r>
              <a:rPr lang="en-US" dirty="0" smtClean="0"/>
              <a:t>rioritized </a:t>
            </a:r>
            <a:endParaRPr lang="en-US" dirty="0"/>
          </a:p>
          <a:p>
            <a:pPr lvl="1"/>
            <a:r>
              <a:rPr lang="en-US" dirty="0"/>
              <a:t>Use </a:t>
            </a:r>
            <a:r>
              <a:rPr lang="en-US" dirty="0" smtClean="0"/>
              <a:t>cases </a:t>
            </a:r>
            <a:r>
              <a:rPr lang="en-US" dirty="0"/>
              <a:t>c</a:t>
            </a:r>
            <a:r>
              <a:rPr lang="en-US" dirty="0" smtClean="0"/>
              <a:t>learly </a:t>
            </a:r>
            <a:r>
              <a:rPr lang="en-US" dirty="0"/>
              <a:t>d</a:t>
            </a:r>
            <a:r>
              <a:rPr lang="en-US" dirty="0" smtClean="0"/>
              <a:t>efined </a:t>
            </a:r>
            <a:r>
              <a:rPr lang="en-US" dirty="0"/>
              <a:t>and </a:t>
            </a:r>
            <a:r>
              <a:rPr lang="en-US" dirty="0" smtClean="0"/>
              <a:t>mapped </a:t>
            </a:r>
            <a:r>
              <a:rPr lang="en-US" dirty="0"/>
              <a:t>to </a:t>
            </a:r>
            <a:r>
              <a:rPr lang="en-US" dirty="0" smtClean="0"/>
              <a:t>requirements</a:t>
            </a:r>
            <a:endParaRPr lang="en-US" dirty="0"/>
          </a:p>
          <a:p>
            <a:pPr lvl="1"/>
            <a:r>
              <a:rPr lang="en-US" dirty="0" smtClean="0"/>
              <a:t>Remainder </a:t>
            </a:r>
            <a:r>
              <a:rPr lang="en-US" dirty="0"/>
              <a:t>of SDLC </a:t>
            </a:r>
            <a:r>
              <a:rPr lang="en-US" dirty="0" smtClean="0"/>
              <a:t>artifacts available, as needed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09800" y="3962400"/>
            <a:ext cx="7772704" cy="2133600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completeness of the current system’s documentation directly impacts the efficiency of a modernization effort.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96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7772704" cy="523220"/>
          </a:xfrm>
        </p:spPr>
        <p:txBody>
          <a:bodyPr/>
          <a:lstStyle/>
          <a:p>
            <a:r>
              <a:rPr lang="en-US" dirty="0" smtClean="0"/>
              <a:t>Replatforming/Refactoring</a:t>
            </a:r>
            <a:r>
              <a:rPr lang="en-US" dirty="0" smtClean="0">
                <a:sym typeface="Wingdings" panose="05000000000000000000" pitchFamily="2" charset="2"/>
              </a:rPr>
              <a:t> Benefits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09800" y="1143000"/>
            <a:ext cx="7543800" cy="5029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ym typeface="Wingdings" panose="05000000000000000000" pitchFamily="2" charset="2"/>
              </a:rPr>
              <a:t>Retain current </a:t>
            </a:r>
            <a:r>
              <a:rPr lang="en-US" dirty="0">
                <a:sym typeface="Wingdings" panose="05000000000000000000" pitchFamily="2" charset="2"/>
              </a:rPr>
              <a:t>c</a:t>
            </a:r>
            <a:r>
              <a:rPr lang="en-US" dirty="0" smtClean="0">
                <a:sym typeface="Wingdings" panose="05000000000000000000" pitchFamily="2" charset="2"/>
              </a:rPr>
              <a:t>hild </a:t>
            </a:r>
            <a:r>
              <a:rPr lang="en-US" dirty="0">
                <a:sym typeface="Wingdings" panose="05000000000000000000" pitchFamily="2" charset="2"/>
              </a:rPr>
              <a:t>s</a:t>
            </a:r>
            <a:r>
              <a:rPr lang="en-US" dirty="0" smtClean="0">
                <a:sym typeface="Wingdings" panose="05000000000000000000" pitchFamily="2" charset="2"/>
              </a:rPr>
              <a:t>upport </a:t>
            </a:r>
            <a:r>
              <a:rPr lang="en-US" dirty="0">
                <a:sym typeface="Wingdings" panose="05000000000000000000" pitchFamily="2" charset="2"/>
              </a:rPr>
              <a:t>e</a:t>
            </a:r>
            <a:r>
              <a:rPr lang="en-US" dirty="0" smtClean="0">
                <a:sym typeface="Wingdings" panose="05000000000000000000" pitchFamily="2" charset="2"/>
              </a:rPr>
              <a:t>nforcement </a:t>
            </a:r>
            <a:r>
              <a:rPr lang="en-US" dirty="0">
                <a:sym typeface="Wingdings" panose="05000000000000000000" pitchFamily="2" charset="2"/>
              </a:rPr>
              <a:t>s</a:t>
            </a:r>
            <a:r>
              <a:rPr lang="en-US" dirty="0" smtClean="0">
                <a:sym typeface="Wingdings" panose="05000000000000000000" pitchFamily="2" charset="2"/>
              </a:rPr>
              <a:t>ystem features and capabilities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Recertification </a:t>
            </a:r>
            <a:r>
              <a:rPr lang="en-US" dirty="0"/>
              <a:t>is </a:t>
            </a:r>
            <a:r>
              <a:rPr lang="en-US" dirty="0" smtClean="0"/>
              <a:t>not </a:t>
            </a:r>
            <a:r>
              <a:rPr lang="en-US" dirty="0"/>
              <a:t>r</a:t>
            </a:r>
            <a:r>
              <a:rPr lang="en-US" dirty="0" smtClean="0"/>
              <a:t>equired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Potential </a:t>
            </a:r>
            <a:r>
              <a:rPr lang="en-US" dirty="0"/>
              <a:t>for </a:t>
            </a:r>
            <a:r>
              <a:rPr lang="en-US" dirty="0" smtClean="0"/>
              <a:t>improved </a:t>
            </a:r>
            <a:r>
              <a:rPr lang="en-US" dirty="0"/>
              <a:t>M&amp;O </a:t>
            </a:r>
            <a:r>
              <a:rPr lang="en-US" dirty="0" smtClean="0"/>
              <a:t>efficiencies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>
                <a:sym typeface="Wingdings" panose="05000000000000000000" pitchFamily="2" charset="2"/>
              </a:rPr>
              <a:t>Proven </a:t>
            </a:r>
            <a:r>
              <a:rPr lang="en-US" dirty="0" smtClean="0">
                <a:sym typeface="Wingdings" panose="05000000000000000000" pitchFamily="2" charset="2"/>
              </a:rPr>
              <a:t>software </a:t>
            </a:r>
            <a:r>
              <a:rPr lang="en-US" dirty="0">
                <a:sym typeface="Wingdings" panose="05000000000000000000" pitchFamily="2" charset="2"/>
              </a:rPr>
              <a:t>c</a:t>
            </a:r>
            <a:r>
              <a:rPr lang="en-US" dirty="0" smtClean="0">
                <a:sym typeface="Wingdings" panose="05000000000000000000" pitchFamily="2" charset="2"/>
              </a:rPr>
              <a:t>onversion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 smtClean="0">
                <a:sym typeface="Wingdings" panose="05000000000000000000" pitchFamily="2" charset="2"/>
              </a:rPr>
              <a:t>ools</a:t>
            </a:r>
            <a:endParaRPr lang="en-US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US" dirty="0">
                <a:sym typeface="Wingdings" panose="05000000000000000000" pitchFamily="2" charset="2"/>
              </a:rPr>
              <a:t>Proven </a:t>
            </a:r>
            <a:r>
              <a:rPr lang="en-US" dirty="0" smtClean="0">
                <a:sym typeface="Wingdings" panose="05000000000000000000" pitchFamily="2" charset="2"/>
              </a:rPr>
              <a:t>database </a:t>
            </a:r>
            <a:r>
              <a:rPr lang="en-US" dirty="0">
                <a:sym typeface="Wingdings" panose="05000000000000000000" pitchFamily="2" charset="2"/>
              </a:rPr>
              <a:t>m</a:t>
            </a:r>
            <a:r>
              <a:rPr lang="en-US" dirty="0" smtClean="0">
                <a:sym typeface="Wingdings" panose="05000000000000000000" pitchFamily="2" charset="2"/>
              </a:rPr>
              <a:t>igration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 smtClean="0">
                <a:sym typeface="Wingdings" panose="05000000000000000000" pitchFamily="2" charset="2"/>
              </a:rPr>
              <a:t>echniques</a:t>
            </a:r>
            <a:endParaRPr lang="en-US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US" dirty="0">
                <a:sym typeface="Wingdings" panose="05000000000000000000" pitchFamily="2" charset="2"/>
              </a:rPr>
              <a:t>Proven </a:t>
            </a:r>
            <a:r>
              <a:rPr lang="en-US" dirty="0" smtClean="0">
                <a:sym typeface="Wingdings" panose="05000000000000000000" pitchFamily="2" charset="2"/>
              </a:rPr>
              <a:t>operating </a:t>
            </a:r>
            <a:r>
              <a:rPr lang="en-US" dirty="0">
                <a:sym typeface="Wingdings" panose="05000000000000000000" pitchFamily="2" charset="2"/>
              </a:rPr>
              <a:t>s</a:t>
            </a:r>
            <a:r>
              <a:rPr lang="en-US" dirty="0" smtClean="0">
                <a:sym typeface="Wingdings" panose="05000000000000000000" pitchFamily="2" charset="2"/>
              </a:rPr>
              <a:t>ystem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 smtClean="0">
                <a:sym typeface="Wingdings" panose="05000000000000000000" pitchFamily="2" charset="2"/>
              </a:rPr>
              <a:t>ransformation </a:t>
            </a:r>
            <a:endParaRPr lang="en-US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ym typeface="Wingdings" panose="05000000000000000000" pitchFamily="2" charset="2"/>
              </a:rPr>
              <a:t>Relatively short r</a:t>
            </a:r>
            <a:r>
              <a:rPr lang="en-US" dirty="0" smtClean="0"/>
              <a:t>eplatforming/refactoring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s</a:t>
            </a:r>
            <a:r>
              <a:rPr lang="en-US" dirty="0" smtClean="0">
                <a:sym typeface="Wingdings" panose="05000000000000000000" pitchFamily="2" charset="2"/>
              </a:rPr>
              <a:t>chedule </a:t>
            </a:r>
            <a:endParaRPr lang="en-US" dirty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en-US" dirty="0" smtClean="0"/>
              <a:t>Replatformed/Refactored </a:t>
            </a:r>
            <a:r>
              <a:rPr lang="en-US" dirty="0"/>
              <a:t>s</a:t>
            </a:r>
            <a:r>
              <a:rPr lang="en-US" dirty="0" smtClean="0"/>
              <a:t>ystem is ready for enhancements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Bottom Line: low cost and low </a:t>
            </a:r>
            <a:r>
              <a:rPr lang="en-US" dirty="0"/>
              <a:t>r</a:t>
            </a:r>
            <a:r>
              <a:rPr lang="en-US" dirty="0" smtClean="0"/>
              <a:t>isk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67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.3-Template_4.29.2016">
  <a:themeElements>
    <a:clrScheme name="Blue Hyperlink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336A90"/>
      </a:hlink>
      <a:folHlink>
        <a:srgbClr val="336A9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_x0020_Type xmlns="4e7512b7-f267-4950-a789-16d6ae86b79c">Presentation</Template_x0020_Type>
    <Relate_x0020_To xmlns="4e7512b7-f267-4950-a789-16d6ae86b79c">Others</Relate_x0020_To>
    <Division xmlns="4e7512b7-f267-4950-a789-16d6ae86b79c">DCC</Division>
    <Notes0 xmlns="4e7512b7-f267-4950-a789-16d6ae86b79c">PowerPoint template for use by all (including regions) for presentations given outside OCSE</Notes0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D4087B2E67248A091C291FCC43B38" ma:contentTypeVersion="5" ma:contentTypeDescription="Create a new document." ma:contentTypeScope="" ma:versionID="9ea07a668fa9124bd3a2b43423423e14">
  <xsd:schema xmlns:xsd="http://www.w3.org/2001/XMLSchema" xmlns:xs="http://www.w3.org/2001/XMLSchema" xmlns:p="http://schemas.microsoft.com/office/2006/metadata/properties" xmlns:ns2="4e7512b7-f267-4950-a789-16d6ae86b79c" targetNamespace="http://schemas.microsoft.com/office/2006/metadata/properties" ma:root="true" ma:fieldsID="84a7c38b34e8c007a901cff899298117" ns2:_="">
    <xsd:import namespace="4e7512b7-f267-4950-a789-16d6ae86b79c"/>
    <xsd:element name="properties">
      <xsd:complexType>
        <xsd:sequence>
          <xsd:element name="documentManagement">
            <xsd:complexType>
              <xsd:all>
                <xsd:element ref="ns2:Template_x0020_Type"/>
                <xsd:element ref="ns2:Relate_x0020_To" minOccurs="0"/>
                <xsd:element ref="ns2:Division"/>
                <xsd:element ref="ns2:Notes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512b7-f267-4950-a789-16d6ae86b79c" elementFormDefault="qualified">
    <xsd:import namespace="http://schemas.microsoft.com/office/2006/documentManagement/types"/>
    <xsd:import namespace="http://schemas.microsoft.com/office/infopath/2007/PartnerControls"/>
    <xsd:element name="Template_x0020_Type" ma:index="8" ma:displayName="Chapter" ma:default="Benchcard" ma:format="Dropdown" ma:internalName="Template_x0020_Type">
      <xsd:simpleType>
        <xsd:restriction base="dms:Choice">
          <xsd:enumeration value="Benchcard"/>
          <xsd:enumeration value="Brochure"/>
          <xsd:enumeration value="Carousel"/>
          <xsd:enumeration value="CSR"/>
          <xsd:enumeration value="Factsheet and Brief"/>
          <xsd:enumeration value="Guide"/>
          <xsd:enumeration value="Handout"/>
          <xsd:enumeration value="Infographic"/>
          <xsd:enumeration value="Postcard"/>
          <xsd:enumeration value="Presentation"/>
          <xsd:enumeration value="Storybook"/>
          <xsd:enumeration value="Other"/>
          <xsd:enumeration value="Word Documents"/>
        </xsd:restriction>
      </xsd:simpleType>
    </xsd:element>
    <xsd:element name="Relate_x0020_To" ma:index="9" nillable="true" ma:displayName="Related To" ma:default="ACA" ma:format="Dropdown" ma:internalName="Relate_x0020_To">
      <xsd:simpleType>
        <xsd:restriction base="dms:Choice">
          <xsd:enumeration value="ACA"/>
          <xsd:enumeration value="Bubble Chart"/>
          <xsd:enumeration value="Courts"/>
          <xsd:enumeration value="Employers"/>
          <xsd:enumeration value="International"/>
          <xsd:enumeration value="Medical Support"/>
          <xsd:enumeration value="Military &amp; Veterans"/>
          <xsd:enumeration value="PAID"/>
          <xsd:enumeration value="SBTN"/>
          <xsd:enumeration value="Tribes"/>
          <xsd:enumeration value="Others"/>
        </xsd:restriction>
      </xsd:simpleType>
    </xsd:element>
    <xsd:element name="Division" ma:index="10" ma:displayName="Division" ma:default="Audit" ma:format="Dropdown" ma:internalName="Division">
      <xsd:simpleType>
        <xsd:restriction base="dms:Choice">
          <xsd:enumeration value="Audit"/>
          <xsd:enumeration value="DBRM"/>
          <xsd:enumeration value="DCC"/>
          <xsd:enumeration value="DFS"/>
          <xsd:enumeration value="DPI"/>
          <xsd:enumeration value="DPSA"/>
          <xsd:enumeration value="DPT"/>
          <xsd:enumeration value="DRO"/>
          <xsd:enumeration value="DSTS"/>
          <xsd:enumeration value="OC"/>
        </xsd:restriction>
      </xsd:simpleType>
    </xsd:element>
    <xsd:element name="Notes0" ma:index="11" nillable="true" ma:displayName="Notes" ma:internalName="Notes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CA9566-EE70-42A3-AFE7-D5A0A9887BD6}">
  <ds:schemaRefs>
    <ds:schemaRef ds:uri="http://purl.org/dc/terms/"/>
    <ds:schemaRef ds:uri="http://schemas.openxmlformats.org/package/2006/metadata/core-properties"/>
    <ds:schemaRef ds:uri="4e7512b7-f267-4950-a789-16d6ae86b79c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339F21-93E3-4134-9953-BF6C6CA74C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D0581F-2053-4811-BA3C-43DCD3B99B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7512b7-f267-4950-a789-16d6ae86b7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378</Words>
  <Application>Microsoft Office PowerPoint</Application>
  <PresentationFormat>Widescreen</PresentationFormat>
  <Paragraphs>83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Wingdings</vt:lpstr>
      <vt:lpstr>4.3-Template_4.29.2016</vt:lpstr>
      <vt:lpstr>Replatforming/Refactoring</vt:lpstr>
      <vt:lpstr>Overview</vt:lpstr>
      <vt:lpstr>Replatforming Definition</vt:lpstr>
      <vt:lpstr>Refactoring Definition </vt:lpstr>
      <vt:lpstr>PowerPoint Presentation</vt:lpstr>
      <vt:lpstr>PowerPoint Presentation</vt:lpstr>
      <vt:lpstr>Replatforming/Refactoring Co-Requisites</vt:lpstr>
      <vt:lpstr>Replatforming/Refactoring Benefits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2017-02-01T13:55:39Z</dcterms:created>
  <dcterms:modified xsi:type="dcterms:W3CDTF">2019-02-04T20:07:19Z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0x01010051BD4087B2E67248A091C291FCC43B38</vt:lpwstr>
  </property>
</Properties>
</file>