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378" r:id="rId5"/>
    <p:sldId id="379" r:id="rId6"/>
    <p:sldId id="380" r:id="rId7"/>
    <p:sldId id="392" r:id="rId8"/>
    <p:sldId id="381" r:id="rId9"/>
    <p:sldId id="409" r:id="rId10"/>
    <p:sldId id="410" r:id="rId1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4" userDrawn="1">
          <p15:clr>
            <a:srgbClr val="A4A3A4"/>
          </p15:clr>
        </p15:guide>
        <p15:guide id="2" pos="768" userDrawn="1">
          <p15:clr>
            <a:srgbClr val="A4A3A4"/>
          </p15:clr>
        </p15:guide>
        <p15:guide id="3" pos="5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A90"/>
    <a:srgbClr val="5B616B"/>
    <a:srgbClr val="A12854"/>
    <a:srgbClr val="F6F3EE"/>
    <a:srgbClr val="264A64"/>
    <a:srgbClr val="E29F4D"/>
    <a:srgbClr val="63BAB0"/>
    <a:srgbClr val="F9E585"/>
    <a:srgbClr val="112E51"/>
    <a:srgbClr val="3333FF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15" autoAdjust="0"/>
    <p:restoredTop sz="95441" autoAdjust="0"/>
  </p:normalViewPr>
  <p:slideViewPr>
    <p:cSldViewPr snapToObjects="1">
      <p:cViewPr varScale="1">
        <p:scale>
          <a:sx n="73" d="100"/>
          <a:sy n="73" d="100"/>
        </p:scale>
        <p:origin x="636" y="72"/>
      </p:cViewPr>
      <p:guideLst>
        <p:guide orient="horz" pos="2064"/>
        <p:guide pos="768"/>
        <p:guide pos="5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8" d="100"/>
          <a:sy n="68" d="100"/>
        </p:scale>
        <p:origin x="-3252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64D9E48-5E7F-D24C-87D5-695B18367D24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6CB10C2-C6DD-5A4A-BF1B-B012B8BA42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975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86357CE-B3EB-1B4A-84E5-C1E2DF427ABD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24A558B-E4E9-A94A-B9C1-029E46A76A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9379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4A558B-E4E9-A94A-B9C1-029E46A76AB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984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4A558B-E4E9-A94A-B9C1-029E46A76AB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518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4A558B-E4E9-A94A-B9C1-029E46A76AB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44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4A558B-E4E9-A94A-B9C1-029E46A76AB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297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4A558B-E4E9-A94A-B9C1-029E46A76AB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06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- Dark Blue">
    <p:bg>
      <p:bgPr>
        <a:solidFill>
          <a:srgbClr val="264A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1219200" y="1371600"/>
            <a:ext cx="7315200" cy="1600200"/>
          </a:xfrm>
        </p:spPr>
        <p:txBody>
          <a:bodyPr anchor="b" anchorCtr="0">
            <a:normAutofit/>
          </a:bodyPr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Style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19200" y="3352800"/>
            <a:ext cx="4572000" cy="16002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Subtitle Style</a:t>
            </a:r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1422400" y="3124200"/>
            <a:ext cx="5588000" cy="0"/>
          </a:xfrm>
          <a:prstGeom prst="line">
            <a:avLst/>
          </a:prstGeom>
          <a:ln w="190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Logo for HHS and ACF. Office of Child Support Enforcement" title="HHS/ACF Logo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401" y="5638801"/>
            <a:ext cx="5993292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662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Gray 3 Content"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805" y="1600200"/>
            <a:ext cx="3352395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 baseline="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24800" y="1600200"/>
            <a:ext cx="3353205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4419398" y="1600200"/>
            <a:ext cx="3353205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6C6463"/>
                </a:solidFill>
              </a:defRPr>
            </a:lvl1pPr>
            <a:lvl2pPr>
              <a:defRPr sz="1800">
                <a:solidFill>
                  <a:srgbClr val="6C6463"/>
                </a:solidFill>
              </a:defRPr>
            </a:lvl2pPr>
            <a:lvl3pPr>
              <a:defRPr sz="160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505545"/>
            <a:ext cx="2844800" cy="215444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800" b="0" i="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165600" y="6495990"/>
            <a:ext cx="3860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rgbClr val="5B61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of Child Support Enforcement</a:t>
            </a:r>
            <a:endParaRPr lang="en-US" sz="800" dirty="0">
              <a:solidFill>
                <a:srgbClr val="5B61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848380"/>
            <a:ext cx="10058400" cy="523220"/>
          </a:xfrm>
        </p:spPr>
        <p:txBody>
          <a:bodyPr wrap="square" anchor="b" anchorCtr="0">
            <a:spAutoFit/>
          </a:bodyPr>
          <a:lstStyle>
            <a:lvl1pPr>
              <a:defRPr baseline="0">
                <a:solidFill>
                  <a:srgbClr val="336A90"/>
                </a:solidFill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66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Photo"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600200"/>
            <a:ext cx="5079595" cy="47244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5B616B"/>
                </a:solidFill>
              </a:defRPr>
            </a:lvl1pPr>
            <a:lvl2pPr>
              <a:defRPr sz="1800">
                <a:solidFill>
                  <a:srgbClr val="5B616B"/>
                </a:solidFill>
              </a:defRPr>
            </a:lvl2pPr>
            <a:lvl3pPr>
              <a:defRPr sz="160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6299200" y="152401"/>
            <a:ext cx="5689600" cy="6562345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600" b="1" i="0" baseline="0">
                <a:solidFill>
                  <a:srgbClr val="5B616B"/>
                </a:solidFill>
              </a:defRPr>
            </a:lvl1pPr>
            <a:lvl2pPr>
              <a:defRPr sz="1800">
                <a:solidFill>
                  <a:srgbClr val="5B616B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PLACE PHOTO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711200" y="848380"/>
            <a:ext cx="5384800" cy="523220"/>
          </a:xfrm>
        </p:spPr>
        <p:txBody>
          <a:bodyPr wrap="square" anchor="b" anchorCtr="0">
            <a:spAutoFit/>
          </a:bodyPr>
          <a:lstStyle>
            <a:lvl1pPr>
              <a:defRPr baseline="0">
                <a:solidFill>
                  <a:srgbClr val="336A90"/>
                </a:solidFill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00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re Information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0" y="1828800"/>
            <a:ext cx="7924800" cy="3581400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A9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</a:rPr>
              <a:t>Name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A9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</a:rPr>
              <a:t>Division/Office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A9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</a:rPr>
              <a:t>Contact Information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A9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</a:rPr>
              <a:t>Website</a:t>
            </a:r>
          </a:p>
          <a:p>
            <a:pPr lvl="0"/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89000" y="847725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A9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</a:rPr>
              <a:t>For More Information</a:t>
            </a:r>
            <a:endParaRPr lang="en-US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999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re Information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203200" y="152400"/>
            <a:ext cx="11785600" cy="2895600"/>
          </a:xfrm>
          <a:prstGeom prst="rect">
            <a:avLst/>
          </a:prstGeom>
          <a:solidFill>
            <a:srgbClr val="264A6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" name="Title 7"/>
          <p:cNvSpPr>
            <a:spLocks noGrp="1"/>
          </p:cNvSpPr>
          <p:nvPr>
            <p:ph type="title"/>
          </p:nvPr>
        </p:nvSpPr>
        <p:spPr>
          <a:xfrm>
            <a:off x="914400" y="457200"/>
            <a:ext cx="10058400" cy="52322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For More Information</a:t>
            </a:r>
            <a:endParaRPr lang="en-US" sz="1400" i="1" dirty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1219200"/>
            <a:ext cx="10058400" cy="1600200"/>
          </a:xfrm>
          <a:effectLst>
            <a:outerShdw blurRad="254000" dir="5400000" algn="tl" rotWithShape="0">
              <a:srgbClr val="000000">
                <a:alpha val="40000"/>
              </a:srgbClr>
            </a:outerShdw>
          </a:effectLst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203200" y="3048000"/>
            <a:ext cx="11785600" cy="3666744"/>
          </a:xfrm>
          <a:solidFill>
            <a:srgbClr val="F6F3EE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3600" b="1" i="0" baseline="0">
                <a:solidFill>
                  <a:srgbClr val="5B616B"/>
                </a:solidFill>
              </a:defRPr>
            </a:lvl1pPr>
            <a:lvl2pPr>
              <a:defRPr sz="1800">
                <a:solidFill>
                  <a:srgbClr val="5B616B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PLACE PHOTO</a:t>
            </a:r>
          </a:p>
        </p:txBody>
      </p:sp>
    </p:spTree>
    <p:extLst>
      <p:ext uri="{BB962C8B-B14F-4D97-AF65-F5344CB8AC3E}">
        <p14:creationId xmlns:p14="http://schemas.microsoft.com/office/powerpoint/2010/main" val="2931753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re Information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7"/>
          <p:cNvSpPr>
            <a:spLocks noGrp="1"/>
          </p:cNvSpPr>
          <p:nvPr>
            <p:ph type="title" hasCustomPrompt="1"/>
          </p:nvPr>
        </p:nvSpPr>
        <p:spPr>
          <a:xfrm>
            <a:off x="736600" y="533400"/>
            <a:ext cx="4876800" cy="523220"/>
          </a:xfrm>
          <a:effectLst/>
        </p:spPr>
        <p:txBody>
          <a:bodyPr/>
          <a:lstStyle>
            <a:lvl1pPr>
              <a:defRPr>
                <a:solidFill>
                  <a:srgbClr val="336A90"/>
                </a:solidFill>
              </a:defRPr>
            </a:lvl1pPr>
          </a:lstStyle>
          <a:p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1200" y="1219200"/>
            <a:ext cx="4876800" cy="1600200"/>
          </a:xfrm>
          <a:effectLst/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336A9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Text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5994400" y="152400"/>
            <a:ext cx="5994400" cy="6562344"/>
          </a:xfrm>
          <a:solidFill>
            <a:srgbClr val="F6F3EE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3600" b="1" i="0" baseline="0">
                <a:solidFill>
                  <a:srgbClr val="5B616B"/>
                </a:solidFill>
              </a:defRPr>
            </a:lvl1pPr>
            <a:lvl2pPr>
              <a:defRPr sz="1800">
                <a:solidFill>
                  <a:srgbClr val="5B616B"/>
                </a:solidFill>
              </a:defRPr>
            </a:lvl2pPr>
            <a:lvl3pPr>
              <a:defRPr sz="1600">
                <a:solidFill>
                  <a:srgbClr val="6C6463"/>
                </a:solidFill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PLACE PHOTO</a:t>
            </a:r>
          </a:p>
        </p:txBody>
      </p:sp>
    </p:spTree>
    <p:extLst>
      <p:ext uri="{BB962C8B-B14F-4D97-AF65-F5344CB8AC3E}">
        <p14:creationId xmlns:p14="http://schemas.microsoft.com/office/powerpoint/2010/main" val="855222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- Light Gray"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1676400"/>
            <a:ext cx="7315200" cy="1600200"/>
          </a:xfrm>
        </p:spPr>
        <p:txBody>
          <a:bodyPr anchor="b" anchorCtr="0">
            <a:normAutofit/>
          </a:bodyPr>
          <a:lstStyle>
            <a:lvl1pPr>
              <a:defRPr sz="3200" baseline="0">
                <a:solidFill>
                  <a:srgbClr val="336A90"/>
                </a:solidFill>
              </a:defRPr>
            </a:lvl1pPr>
          </a:lstStyle>
          <a:p>
            <a:r>
              <a:rPr lang="en-US" dirty="0" smtClean="0"/>
              <a:t>Click to Edit Master Style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3657600"/>
            <a:ext cx="4572000" cy="16002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336A9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Subtitle Style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1066800" y="3429000"/>
            <a:ext cx="5791200" cy="0"/>
          </a:xfrm>
          <a:prstGeom prst="line">
            <a:avLst/>
          </a:prstGeom>
          <a:ln w="19050">
            <a:solidFill>
              <a:srgbClr val="336A9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1" y="5847784"/>
            <a:ext cx="5003209" cy="570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338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- Photo - Dark Blu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03201" y="3581400"/>
            <a:ext cx="8724900" cy="2057400"/>
          </a:xfrm>
          <a:prstGeom prst="rect">
            <a:avLst/>
          </a:prstGeom>
          <a:solidFill>
            <a:srgbClr val="264A64">
              <a:alpha val="9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1219200" y="3581400"/>
            <a:ext cx="7315200" cy="1219200"/>
          </a:xfrm>
          <a:noFill/>
        </p:spPr>
        <p:txBody>
          <a:bodyPr anchor="b" anchorCtr="0">
            <a:normAutofit/>
          </a:bodyPr>
          <a:lstStyle>
            <a:lvl1pPr marL="0" algn="l"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Title Goes Here &amp;</a:t>
            </a:r>
            <a:br>
              <a:rPr lang="en-US" dirty="0" smtClean="0"/>
            </a:br>
            <a:r>
              <a:rPr lang="en-US" dirty="0" smtClean="0"/>
              <a:t>Can Run Two Lines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10494089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ADD PHOTO CREDIT HERE</a:t>
            </a:r>
            <a:endParaRPr lang="en-US" dirty="0"/>
          </a:p>
        </p:txBody>
      </p:sp>
      <p:pic>
        <p:nvPicPr>
          <p:cNvPr id="10" name="Picture 9" descr="Logo for HHS and ACF. Office of Child Support Enforcement" title="HHS/ACF Logo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592" y="5029200"/>
            <a:ext cx="4190409" cy="4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958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- Photo - No Colo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1219200" y="2667000"/>
            <a:ext cx="7315200" cy="1447800"/>
          </a:xfrm>
        </p:spPr>
        <p:txBody>
          <a:bodyPr anchor="ctr" anchorCtr="0">
            <a:normAutofit/>
          </a:bodyPr>
          <a:lstStyle>
            <a:lvl1pPr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Photo Title Style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19200" y="4343400"/>
            <a:ext cx="7416800" cy="10668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1422400" y="4114800"/>
            <a:ext cx="5588000" cy="0"/>
          </a:xfrm>
          <a:prstGeom prst="line">
            <a:avLst/>
          </a:prstGeom>
          <a:ln w="190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10494089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ADD PHOTO CREDIT HERE</a:t>
            </a:r>
            <a:endParaRPr lang="en-US" dirty="0"/>
          </a:p>
        </p:txBody>
      </p:sp>
      <p:pic>
        <p:nvPicPr>
          <p:cNvPr id="6" name="Picture 5" descr="Logo for HHS and ACF. Office of Child Support Enforcement" title="HHS/ACF Logo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401" y="5638801"/>
            <a:ext cx="5993292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607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ivider - Dark Blue">
    <p:bg>
      <p:bgPr>
        <a:solidFill>
          <a:srgbClr val="264A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0400" y="1589782"/>
            <a:ext cx="10871200" cy="523220"/>
          </a:xfrm>
        </p:spPr>
        <p:txBody>
          <a:bodyPr wrap="square" anchor="t" anchorCtr="0">
            <a:spAutoFit/>
          </a:bodyPr>
          <a:lstStyle>
            <a:lvl1pPr algn="ctr">
              <a:defRPr sz="28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Divider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96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Photo - Dark Blu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03199" y="4181475"/>
            <a:ext cx="8724900" cy="1600200"/>
          </a:xfrm>
          <a:prstGeom prst="rect">
            <a:avLst/>
          </a:prstGeom>
          <a:solidFill>
            <a:srgbClr val="264A6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10494089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ADD PHOTO CREDIT HERE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219200" y="4181475"/>
            <a:ext cx="7315200" cy="1600200"/>
          </a:xfrm>
          <a:noFill/>
        </p:spPr>
        <p:txBody>
          <a:bodyPr anchor="ctr" anchorCtr="0">
            <a:normAutofit/>
          </a:bodyPr>
          <a:lstStyle>
            <a:lvl1pPr marL="0" algn="l">
              <a:defRPr sz="28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Photo Divider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134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ver - Pho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1219200" y="1066800"/>
            <a:ext cx="9753600" cy="990600"/>
          </a:xfrm>
          <a:noFill/>
        </p:spPr>
        <p:txBody>
          <a:bodyPr anchor="b" anchorCtr="0">
            <a:normAutofit/>
          </a:bodyPr>
          <a:lstStyle>
            <a:lvl1pPr marL="0" algn="l"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Photo Divider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10494089" y="1431666"/>
            <a:ext cx="2743200" cy="184666"/>
          </a:xfrm>
        </p:spPr>
        <p:txBody>
          <a:bodyPr>
            <a:spAutoFit/>
          </a:bodyPr>
          <a:lstStyle>
            <a:lvl1pPr marL="0" indent="0" algn="r">
              <a:buNone/>
              <a:defRPr sz="600" baseline="0">
                <a:solidFill>
                  <a:srgbClr val="FFFFFF"/>
                </a:solidFill>
              </a:defRPr>
            </a:lvl1pPr>
            <a:lvl2pPr marL="230187" indent="0">
              <a:buNone/>
              <a:defRPr sz="1800">
                <a:solidFill>
                  <a:schemeClr val="bg1"/>
                </a:solidFill>
              </a:defRPr>
            </a:lvl2pPr>
            <a:lvl3pPr marL="460375" indent="0">
              <a:buNone/>
              <a:defRPr sz="1600">
                <a:solidFill>
                  <a:schemeClr val="bg1"/>
                </a:solidFill>
              </a:defRPr>
            </a:lvl3pPr>
            <a:lvl4pPr marL="684212" indent="0">
              <a:buNone/>
              <a:defRPr sz="1400">
                <a:solidFill>
                  <a:schemeClr val="bg1"/>
                </a:solidFill>
              </a:defRPr>
            </a:lvl4pPr>
            <a:lvl5pPr marL="1025525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ADD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166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Gray 1 Content"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14400" y="1600200"/>
            <a:ext cx="10058400" cy="4572000"/>
          </a:xfrm>
        </p:spPr>
        <p:txBody>
          <a:bodyPr/>
          <a:lstStyle>
            <a:lvl1pPr>
              <a:defRPr baseline="0">
                <a:solidFill>
                  <a:srgbClr val="5B616B"/>
                </a:solidFill>
              </a:defRPr>
            </a:lvl1pPr>
            <a:lvl2pPr>
              <a:defRPr>
                <a:solidFill>
                  <a:srgbClr val="5B616B"/>
                </a:solidFill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 smtClean="0"/>
              <a:t>Level 1 bullet goes here</a:t>
            </a:r>
          </a:p>
          <a:p>
            <a:pPr lvl="1"/>
            <a:r>
              <a:rPr lang="en-US" dirty="0" smtClean="0"/>
              <a:t>Level 2 bullet goes here</a:t>
            </a:r>
          </a:p>
          <a:p>
            <a:pPr lvl="2"/>
            <a:r>
              <a:rPr lang="en-US" dirty="0" smtClean="0"/>
              <a:t>Level 3 bullet goes here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505545"/>
            <a:ext cx="2844800" cy="215444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800" b="0" i="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848380"/>
            <a:ext cx="10058400" cy="523220"/>
          </a:xfrm>
        </p:spPr>
        <p:txBody>
          <a:bodyPr wrap="square" anchor="b" anchorCtr="0">
            <a:spAutoFit/>
          </a:bodyPr>
          <a:lstStyle>
            <a:lvl1pPr>
              <a:defRPr baseline="0">
                <a:solidFill>
                  <a:srgbClr val="336A90"/>
                </a:solidFill>
              </a:defRPr>
            </a:lvl1pPr>
          </a:lstStyle>
          <a:p>
            <a:r>
              <a:rPr lang="en-US" dirty="0" smtClean="0"/>
              <a:t>Title Goes Here &amp; Can Run Two Lines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4165600" y="6495990"/>
            <a:ext cx="3860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rgbClr val="5B61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of Child Support Enforcement</a:t>
            </a:r>
            <a:endParaRPr lang="en-US" sz="800" dirty="0">
              <a:solidFill>
                <a:srgbClr val="5B61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097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/Gray 2 Content"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914400" y="1600200"/>
            <a:ext cx="4876395" cy="4724400"/>
          </a:xfrm>
        </p:spPr>
        <p:txBody>
          <a:bodyPr>
            <a:normAutofit/>
          </a:bodyPr>
          <a:lstStyle>
            <a:lvl1pPr>
              <a:defRPr sz="2000" baseline="0">
                <a:solidFill>
                  <a:srgbClr val="5B616B"/>
                </a:solidFill>
              </a:defRPr>
            </a:lvl1pPr>
            <a:lvl2pPr>
              <a:defRPr sz="1800" baseline="0">
                <a:solidFill>
                  <a:srgbClr val="5B616B"/>
                </a:solidFill>
              </a:defRPr>
            </a:lvl2pPr>
            <a:lvl3pPr>
              <a:defRPr sz="160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Level 1 bullet goes here</a:t>
            </a:r>
          </a:p>
          <a:p>
            <a:pPr lvl="1"/>
            <a:r>
              <a:rPr lang="en-US" dirty="0" smtClean="0"/>
              <a:t>Level 2 bullet goes here</a:t>
            </a:r>
          </a:p>
          <a:p>
            <a:pPr lvl="2"/>
            <a:r>
              <a:rPr lang="en-US" dirty="0" smtClean="0"/>
              <a:t>Level 3 bullet goes here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6299200" y="1600200"/>
            <a:ext cx="4673600" cy="4724400"/>
          </a:xfrm>
        </p:spPr>
        <p:txBody>
          <a:bodyPr>
            <a:normAutofit/>
          </a:bodyPr>
          <a:lstStyle>
            <a:lvl1pPr>
              <a:defRPr sz="2000">
                <a:solidFill>
                  <a:srgbClr val="5B616B"/>
                </a:solidFill>
              </a:defRPr>
            </a:lvl1pPr>
            <a:lvl2pPr>
              <a:defRPr sz="1800">
                <a:solidFill>
                  <a:srgbClr val="5B616B"/>
                </a:solidFill>
              </a:defRPr>
            </a:lvl2pPr>
            <a:lvl3pPr>
              <a:defRPr sz="160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rgbClr val="6C6463"/>
                </a:solidFill>
              </a:defRPr>
            </a:lvl4pPr>
            <a:lvl5pPr>
              <a:defRPr sz="1600">
                <a:solidFill>
                  <a:srgbClr val="6C646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Level 1 bullet goes here</a:t>
            </a:r>
          </a:p>
          <a:p>
            <a:pPr lvl="1"/>
            <a:r>
              <a:rPr lang="en-US" dirty="0" smtClean="0"/>
              <a:t>Level 2 bullet goes here</a:t>
            </a:r>
          </a:p>
          <a:p>
            <a:pPr lvl="2"/>
            <a:r>
              <a:rPr lang="en-US" dirty="0" smtClean="0"/>
              <a:t>Level 3 bullet goes here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505545"/>
            <a:ext cx="2844800" cy="215444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800" b="0" i="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165600" y="6495990"/>
            <a:ext cx="3860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rgbClr val="5B61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of Child Support Enforcement</a:t>
            </a:r>
            <a:endParaRPr lang="en-US" sz="800" dirty="0">
              <a:solidFill>
                <a:srgbClr val="5B61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848380"/>
            <a:ext cx="10058400" cy="523220"/>
          </a:xfrm>
        </p:spPr>
        <p:txBody>
          <a:bodyPr wrap="square" anchor="b" anchorCtr="0">
            <a:spAutoFit/>
          </a:bodyPr>
          <a:lstStyle>
            <a:lvl1pPr>
              <a:defRPr baseline="0">
                <a:solidFill>
                  <a:srgbClr val="336A90"/>
                </a:solidFill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755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805" y="457200"/>
            <a:ext cx="10363200" cy="9144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600200"/>
            <a:ext cx="103632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2222"/>
            </a:avLst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dirty="0">
              <a:solidFill>
                <a:srgbClr val="FFFFFF"/>
              </a:solidFill>
              <a:latin typeface="Gill Sans MT"/>
              <a:cs typeface="Gill Sans MT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505545"/>
            <a:ext cx="3860800" cy="215444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800" b="0" i="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505545"/>
            <a:ext cx="2844800" cy="215444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800" b="0" i="0">
                <a:solidFill>
                  <a:srgbClr val="6C64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2782948-4DBE-204D-AB9E-B65E067054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333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41" r:id="rId2"/>
    <p:sldLayoutId id="2147483743" r:id="rId3"/>
    <p:sldLayoutId id="2147483742" r:id="rId4"/>
    <p:sldLayoutId id="2147483654" r:id="rId5"/>
    <p:sldLayoutId id="2147483745" r:id="rId6"/>
    <p:sldLayoutId id="2147483746" r:id="rId7"/>
    <p:sldLayoutId id="2147483708" r:id="rId8"/>
    <p:sldLayoutId id="2147483774" r:id="rId9"/>
    <p:sldLayoutId id="2147483710" r:id="rId10"/>
    <p:sldLayoutId id="2147483748" r:id="rId11"/>
    <p:sldLayoutId id="2147483776" r:id="rId12"/>
    <p:sldLayoutId id="2147483744" r:id="rId13"/>
    <p:sldLayoutId id="2147483775" r:id="rId14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i="0" kern="1200" baseline="0">
          <a:solidFill>
            <a:srgbClr val="336A90"/>
          </a:solidFill>
          <a:latin typeface="Arial" panose="020B0604020202020204" pitchFamily="34" charset="0"/>
          <a:ea typeface="+mj-ea"/>
          <a:cs typeface="Gill Sans MT"/>
        </a:defRPr>
      </a:lvl1pPr>
    </p:titleStyle>
    <p:bodyStyle>
      <a:lvl1pPr marL="230188" indent="-230188" algn="l" defTabSz="457200" rtl="0" eaLnBrk="1" latinLnBrk="0" hangingPunct="1">
        <a:spcBef>
          <a:spcPts val="0"/>
        </a:spcBef>
        <a:spcAft>
          <a:spcPts val="1200"/>
        </a:spcAft>
        <a:buFont typeface="Arial"/>
        <a:buChar char="•"/>
        <a:defRPr sz="2000" b="0" i="0" kern="1200" baseline="0">
          <a:solidFill>
            <a:srgbClr val="5B616B"/>
          </a:solidFill>
          <a:latin typeface="Arial" panose="020B0604020202020204" pitchFamily="34" charset="0"/>
          <a:ea typeface="+mn-ea"/>
          <a:cs typeface="Gill Sans MT"/>
        </a:defRPr>
      </a:lvl1pPr>
      <a:lvl2pPr marL="684213" indent="-230188" algn="l" defTabSz="457200" rtl="0" eaLnBrk="1" latinLnBrk="0" hangingPunct="1">
        <a:spcBef>
          <a:spcPts val="0"/>
        </a:spcBef>
        <a:spcAft>
          <a:spcPts val="1200"/>
        </a:spcAft>
        <a:buFont typeface="Arial"/>
        <a:buChar char="–"/>
        <a:defRPr sz="1800" b="0" i="0" kern="1200" baseline="0">
          <a:solidFill>
            <a:srgbClr val="5B616B"/>
          </a:solidFill>
          <a:latin typeface="Arial" panose="020B0604020202020204" pitchFamily="34" charset="0"/>
          <a:ea typeface="+mn-ea"/>
          <a:cs typeface="Gill Sans MT"/>
        </a:defRPr>
      </a:lvl2pPr>
      <a:lvl3pPr marL="914400" indent="-230188" algn="l" defTabSz="457200" rtl="0" eaLnBrk="1" latinLnBrk="0" hangingPunct="1">
        <a:spcBef>
          <a:spcPct val="20000"/>
        </a:spcBef>
        <a:buFont typeface="Arial"/>
        <a:buChar char="•"/>
        <a:defRPr sz="1800" b="0" i="0" kern="1200">
          <a:solidFill>
            <a:srgbClr val="6C6463"/>
          </a:solidFill>
          <a:latin typeface="Gill Sans MT"/>
          <a:ea typeface="+mn-ea"/>
          <a:cs typeface="Gill Sans MT"/>
        </a:defRPr>
      </a:lvl3pPr>
      <a:lvl4pPr marL="1146175" indent="-231775" algn="l" defTabSz="457200" rtl="0" eaLnBrk="1" latinLnBrk="0" hangingPunct="1">
        <a:spcBef>
          <a:spcPct val="20000"/>
        </a:spcBef>
        <a:buFont typeface="Arial"/>
        <a:buChar char="–"/>
        <a:defRPr sz="1600" b="0" i="0" kern="1200">
          <a:solidFill>
            <a:srgbClr val="6C6463"/>
          </a:solidFill>
          <a:latin typeface="Gill Sans MT"/>
          <a:ea typeface="+mn-ea"/>
          <a:cs typeface="Gill Sans MT"/>
        </a:defRPr>
      </a:lvl4pPr>
      <a:lvl5pPr marL="1255713" indent="-230188" algn="l" defTabSz="457200" rtl="0" eaLnBrk="1" latinLnBrk="0" hangingPunct="1">
        <a:spcBef>
          <a:spcPct val="20000"/>
        </a:spcBef>
        <a:buFont typeface="Arial"/>
        <a:buChar char="»"/>
        <a:defRPr sz="1400" b="0" i="0" kern="1200">
          <a:solidFill>
            <a:srgbClr val="6C6463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19300" y="2873515"/>
            <a:ext cx="8153400" cy="1323439"/>
          </a:xfrm>
        </p:spPr>
        <p:txBody>
          <a:bodyPr/>
          <a:lstStyle/>
          <a:p>
            <a:r>
              <a:rPr lang="en-US" sz="4000" b="1" dirty="0"/>
              <a:t>Proposed Feasibility Study Process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20234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543581"/>
            <a:ext cx="7543800" cy="52322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209800" y="1153181"/>
            <a:ext cx="7772704" cy="5567808"/>
          </a:xfrm>
        </p:spPr>
        <p:txBody>
          <a:bodyPr>
            <a:normAutofit/>
          </a:bodyPr>
          <a:lstStyle/>
          <a:p>
            <a:r>
              <a:rPr lang="en-US" dirty="0" smtClean="0"/>
              <a:t>Purpose</a:t>
            </a:r>
            <a:r>
              <a:rPr lang="en-US" dirty="0"/>
              <a:t>:  To s</a:t>
            </a:r>
            <a:r>
              <a:rPr lang="en-US" dirty="0" smtClean="0"/>
              <a:t>treamline the Feasibility Study</a:t>
            </a:r>
            <a:r>
              <a:rPr lang="en-US" dirty="0"/>
              <a:t> </a:t>
            </a:r>
            <a:r>
              <a:rPr lang="en-US" dirty="0" smtClean="0"/>
              <a:t>(FS) process. </a:t>
            </a:r>
          </a:p>
          <a:p>
            <a:pPr lvl="1"/>
            <a:r>
              <a:rPr lang="en-US" dirty="0"/>
              <a:t>Documentation </a:t>
            </a:r>
            <a:r>
              <a:rPr lang="en-US" dirty="0" smtClean="0"/>
              <a:t>requirements</a:t>
            </a:r>
            <a:endParaRPr lang="en-US" dirty="0"/>
          </a:p>
          <a:p>
            <a:pPr lvl="1"/>
            <a:r>
              <a:rPr lang="en-US" dirty="0" smtClean="0"/>
              <a:t>Preparation time</a:t>
            </a:r>
          </a:p>
          <a:p>
            <a:pPr lvl="1"/>
            <a:r>
              <a:rPr lang="en-US" dirty="0" smtClean="0"/>
              <a:t>Refine methodology and processes</a:t>
            </a:r>
          </a:p>
          <a:p>
            <a:pPr lvl="1"/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046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209800" y="1153181"/>
            <a:ext cx="7924800" cy="5567808"/>
          </a:xfrm>
        </p:spPr>
        <p:txBody>
          <a:bodyPr>
            <a:normAutofit/>
          </a:bodyPr>
          <a:lstStyle/>
          <a:p>
            <a:r>
              <a:rPr lang="en-US" dirty="0"/>
              <a:t>Legacy FS process (1993 Guidance</a:t>
            </a:r>
            <a:r>
              <a:rPr lang="en-US" dirty="0" smtClean="0"/>
              <a:t>)</a:t>
            </a:r>
            <a:r>
              <a:rPr lang="en-US" dirty="0"/>
              <a:t> is tedious </a:t>
            </a:r>
          </a:p>
          <a:p>
            <a:pPr lvl="1"/>
            <a:r>
              <a:rPr lang="en-US" dirty="0" smtClean="0"/>
              <a:t>Applies </a:t>
            </a:r>
            <a:r>
              <a:rPr lang="en-US" dirty="0"/>
              <a:t>to complex, large scale application development efforts</a:t>
            </a:r>
          </a:p>
          <a:p>
            <a:pPr lvl="1"/>
            <a:r>
              <a:rPr lang="en-US" dirty="0" smtClean="0"/>
              <a:t>Some </a:t>
            </a:r>
            <a:r>
              <a:rPr lang="en-US" dirty="0"/>
              <a:t>alternatives were not available (e.g., replatforming, refactoring)</a:t>
            </a:r>
          </a:p>
          <a:p>
            <a:pPr lvl="1"/>
            <a:r>
              <a:rPr lang="en-US" dirty="0" smtClean="0"/>
              <a:t>Web </a:t>
            </a:r>
            <a:r>
              <a:rPr lang="en-US" dirty="0"/>
              <a:t>technologies were in the nascent </a:t>
            </a:r>
            <a:r>
              <a:rPr lang="en-US" dirty="0" smtClean="0"/>
              <a:t>stages</a:t>
            </a:r>
          </a:p>
          <a:p>
            <a:r>
              <a:rPr lang="en-US" dirty="0"/>
              <a:t>Conducting legacy FS is expensive (~$2M-$3M)</a:t>
            </a:r>
          </a:p>
          <a:p>
            <a:pPr lvl="1"/>
            <a:r>
              <a:rPr lang="en-US" dirty="0"/>
              <a:t>Entire process may take up to 3 years to complete</a:t>
            </a:r>
          </a:p>
          <a:p>
            <a:pPr lvl="1"/>
            <a:r>
              <a:rPr lang="en-US" dirty="0"/>
              <a:t>Travel to review candidate transfer state’s systems requires considerable planning, coordination, and calendar time</a:t>
            </a:r>
          </a:p>
          <a:p>
            <a:pPr lvl="1"/>
            <a:r>
              <a:rPr lang="en-US" dirty="0"/>
              <a:t>FS Report preparation may take 3-12 months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09800" y="457200"/>
            <a:ext cx="7772704" cy="523220"/>
          </a:xfrm>
          <a:prstGeom prst="rect">
            <a:avLst/>
          </a:prstGeom>
        </p:spPr>
        <p:txBody>
          <a:bodyPr vert="horz" wrap="square" lIns="91440" tIns="45720" rIns="91440" bIns="45720" rtlCol="0" anchor="b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1" i="0" kern="1200" baseline="0">
                <a:solidFill>
                  <a:srgbClr val="002060"/>
                </a:solidFill>
                <a:effectLst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b="0" dirty="0">
                <a:solidFill>
                  <a:srgbClr val="336A90"/>
                </a:solidFill>
              </a:rPr>
              <a:t>Problem Statement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461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209800" y="1153181"/>
            <a:ext cx="7772704" cy="5567808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/>
              <a:t>Legacy FS documentation is typically more than 400 pages</a:t>
            </a:r>
          </a:p>
          <a:p>
            <a:pPr lvl="1"/>
            <a:r>
              <a:rPr lang="en-US" dirty="0"/>
              <a:t>Conduct </a:t>
            </a:r>
            <a:r>
              <a:rPr lang="en-US" dirty="0" smtClean="0"/>
              <a:t>preliminary </a:t>
            </a:r>
            <a:r>
              <a:rPr lang="en-US" dirty="0"/>
              <a:t>analysis (consider 2 transfers, 1 hybrid, COTS, …), then choose 2 candidates</a:t>
            </a:r>
          </a:p>
          <a:p>
            <a:pPr lvl="1"/>
            <a:r>
              <a:rPr lang="en-US" dirty="0"/>
              <a:t>Conduct </a:t>
            </a:r>
            <a:r>
              <a:rPr lang="en-US" dirty="0" smtClean="0"/>
              <a:t>Analysis </a:t>
            </a:r>
            <a:r>
              <a:rPr lang="en-US" dirty="0"/>
              <a:t>of Alternatives (AoA</a:t>
            </a:r>
            <a:r>
              <a:rPr lang="en-US" dirty="0" smtClean="0"/>
              <a:t>) on </a:t>
            </a:r>
            <a:r>
              <a:rPr lang="en-US" dirty="0"/>
              <a:t>2 </a:t>
            </a:r>
            <a:r>
              <a:rPr lang="en-US" dirty="0" smtClean="0"/>
              <a:t>candidates</a:t>
            </a:r>
            <a:endParaRPr lang="en-US" dirty="0"/>
          </a:p>
          <a:p>
            <a:pPr lvl="1"/>
            <a:r>
              <a:rPr lang="en-US" dirty="0"/>
              <a:t>Conduct Cost Benefit Analyses (CBA)</a:t>
            </a:r>
          </a:p>
          <a:p>
            <a:pPr lvl="1"/>
            <a:r>
              <a:rPr lang="en-US" dirty="0"/>
              <a:t>Prepare and submit FS Report to </a:t>
            </a:r>
            <a:r>
              <a:rPr lang="en-US" dirty="0" smtClean="0"/>
              <a:t>OCSE for review and approval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09800" y="457200"/>
            <a:ext cx="7772704" cy="523220"/>
          </a:xfrm>
          <a:prstGeom prst="rect">
            <a:avLst/>
          </a:prstGeom>
        </p:spPr>
        <p:txBody>
          <a:bodyPr vert="horz" wrap="square" lIns="91440" tIns="45720" rIns="91440" bIns="45720" rtlCol="0" anchor="b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1" i="0" kern="1200" baseline="0">
                <a:solidFill>
                  <a:srgbClr val="002060"/>
                </a:solidFill>
                <a:effectLst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b="0" dirty="0">
                <a:solidFill>
                  <a:srgbClr val="336A90"/>
                </a:solidFill>
              </a:rPr>
              <a:t>Problem </a:t>
            </a:r>
            <a:r>
              <a:rPr lang="en-US" b="0" dirty="0">
                <a:solidFill>
                  <a:srgbClr val="336A90"/>
                </a:solidFill>
              </a:rPr>
              <a:t>Statement (cont’d)</a:t>
            </a:r>
            <a:endParaRPr lang="en-US" b="0" dirty="0">
              <a:solidFill>
                <a:srgbClr val="336A9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68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180968" y="1188192"/>
            <a:ext cx="7772704" cy="5212608"/>
          </a:xfrm>
        </p:spPr>
        <p:txBody>
          <a:bodyPr>
            <a:normAutofit/>
          </a:bodyPr>
          <a:lstStyle/>
          <a:p>
            <a:r>
              <a:rPr lang="en-US" dirty="0" smtClean="0"/>
              <a:t>Reduce FS </a:t>
            </a:r>
            <a:r>
              <a:rPr lang="en-US" dirty="0"/>
              <a:t>documentation to </a:t>
            </a:r>
            <a:r>
              <a:rPr lang="en-US" dirty="0" smtClean="0"/>
              <a:t>be smaller than 50 pages</a:t>
            </a:r>
          </a:p>
          <a:p>
            <a:r>
              <a:rPr lang="en-US" dirty="0" smtClean="0"/>
              <a:t>State personnel may be able to prepare FS without contractor support</a:t>
            </a:r>
            <a:endParaRPr lang="en-US" dirty="0"/>
          </a:p>
          <a:p>
            <a:r>
              <a:rPr lang="en-US" dirty="0" smtClean="0"/>
              <a:t>Reduction in preparation time</a:t>
            </a:r>
            <a:endParaRPr lang="en-US" dirty="0"/>
          </a:p>
          <a:p>
            <a:r>
              <a:rPr lang="en-US" dirty="0"/>
              <a:t>Faster approval for FS </a:t>
            </a:r>
            <a:r>
              <a:rPr lang="en-US" dirty="0" smtClean="0"/>
              <a:t>–</a:t>
            </a:r>
            <a:r>
              <a:rPr lang="en-US" dirty="0"/>
              <a:t> </a:t>
            </a:r>
            <a:r>
              <a:rPr lang="en-US" dirty="0" smtClean="0"/>
              <a:t>may </a:t>
            </a:r>
            <a:r>
              <a:rPr lang="en-US" dirty="0"/>
              <a:t>be as quick as two (2) </a:t>
            </a:r>
            <a:r>
              <a:rPr lang="en-US" dirty="0" smtClean="0"/>
              <a:t>weeks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endParaRPr lang="en-US" b="1" u="sng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09800" y="457200"/>
            <a:ext cx="7772704" cy="523220"/>
          </a:xfrm>
          <a:prstGeom prst="rect">
            <a:avLst/>
          </a:prstGeom>
        </p:spPr>
        <p:txBody>
          <a:bodyPr vert="horz" wrap="square" lIns="91440" tIns="45720" rIns="91440" bIns="45720" rtlCol="0" anchor="b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1" i="0" kern="1200" baseline="0">
                <a:solidFill>
                  <a:srgbClr val="002060"/>
                </a:solidFill>
                <a:effectLst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b="0" dirty="0">
                <a:solidFill>
                  <a:srgbClr val="336A90"/>
                </a:solidFill>
              </a:rPr>
              <a:t>Proposed FS Solution</a:t>
            </a:r>
            <a:endParaRPr lang="en-US" b="0" dirty="0">
              <a:solidFill>
                <a:srgbClr val="336A9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682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180968" y="1188192"/>
            <a:ext cx="7772704" cy="5567808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dirty="0" smtClean="0"/>
              <a:t>Analysis </a:t>
            </a:r>
            <a:r>
              <a:rPr lang="en-US" dirty="0"/>
              <a:t>of </a:t>
            </a:r>
            <a:r>
              <a:rPr lang="en-US" dirty="0" smtClean="0"/>
              <a:t>multiple </a:t>
            </a:r>
            <a:r>
              <a:rPr lang="en-US" dirty="0"/>
              <a:t>alternatives</a:t>
            </a:r>
          </a:p>
          <a:p>
            <a:r>
              <a:rPr lang="en-US" dirty="0"/>
              <a:t>Cost modeling/simulations</a:t>
            </a:r>
          </a:p>
          <a:p>
            <a:r>
              <a:rPr lang="en-US" dirty="0" smtClean="0"/>
              <a:t>Reduction in travel costs/visits with reviewing multiple state’s transfer systems</a:t>
            </a:r>
            <a:endParaRPr lang="en-US" dirty="0"/>
          </a:p>
          <a:p>
            <a:r>
              <a:rPr lang="en-US" dirty="0" smtClean="0"/>
              <a:t>Requirement </a:t>
            </a:r>
            <a:r>
              <a:rPr lang="en-US" dirty="0"/>
              <a:t>for OCSE to </a:t>
            </a:r>
            <a:r>
              <a:rPr lang="en-US" dirty="0" smtClean="0"/>
              <a:t>conduct </a:t>
            </a:r>
            <a:r>
              <a:rPr lang="en-US" dirty="0"/>
              <a:t>IV&amp;V </a:t>
            </a:r>
            <a:r>
              <a:rPr lang="en-US" dirty="0" smtClean="0"/>
              <a:t>on-site </a:t>
            </a:r>
            <a:r>
              <a:rPr lang="en-US" dirty="0"/>
              <a:t>m</a:t>
            </a:r>
            <a:r>
              <a:rPr lang="en-US" dirty="0" smtClean="0"/>
              <a:t>eetings</a:t>
            </a:r>
            <a:endParaRPr lang="en-US" dirty="0"/>
          </a:p>
          <a:p>
            <a:pPr lvl="1"/>
            <a:endParaRPr lang="en-US" sz="2000" dirty="0"/>
          </a:p>
          <a:p>
            <a:pPr marL="0" indent="0">
              <a:buNone/>
            </a:pPr>
            <a:endParaRPr lang="en-US" b="1" u="sng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09800" y="457200"/>
            <a:ext cx="7772704" cy="523220"/>
          </a:xfrm>
          <a:prstGeom prst="rect">
            <a:avLst/>
          </a:prstGeom>
        </p:spPr>
        <p:txBody>
          <a:bodyPr vert="horz" wrap="square" lIns="91440" tIns="45720" rIns="91440" bIns="45720" rtlCol="0" anchor="b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1" i="0" kern="1200" baseline="0">
                <a:solidFill>
                  <a:srgbClr val="002060"/>
                </a:solidFill>
                <a:effectLst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b="0" dirty="0">
                <a:solidFill>
                  <a:srgbClr val="336A90"/>
                </a:solidFill>
              </a:rPr>
              <a:t>Proposed FS Eliminates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227446" y="1295400"/>
            <a:ext cx="7824655" cy="1286242"/>
            <a:chOff x="703445" y="4648200"/>
            <a:chExt cx="7824655" cy="1286242"/>
          </a:xfrm>
        </p:grpSpPr>
        <p:grpSp>
          <p:nvGrpSpPr>
            <p:cNvPr id="3" name="Group 2"/>
            <p:cNvGrpSpPr/>
            <p:nvPr/>
          </p:nvGrpSpPr>
          <p:grpSpPr>
            <a:xfrm>
              <a:off x="4675700" y="4648200"/>
              <a:ext cx="1898700" cy="1286242"/>
              <a:chOff x="3134894" y="4598555"/>
              <a:chExt cx="1589506" cy="1497445"/>
            </a:xfrm>
          </p:grpSpPr>
          <p:sp>
            <p:nvSpPr>
              <p:cNvPr id="8" name="Freeform 7"/>
              <p:cNvSpPr/>
              <p:nvPr/>
            </p:nvSpPr>
            <p:spPr>
              <a:xfrm>
                <a:off x="3218329" y="4748103"/>
                <a:ext cx="1400495" cy="1148392"/>
              </a:xfrm>
              <a:custGeom>
                <a:avLst/>
                <a:gdLst>
                  <a:gd name="connsiteX0" fmla="*/ 0 w 972699"/>
                  <a:gd name="connsiteY0" fmla="*/ 0 h 680889"/>
                  <a:gd name="connsiteX1" fmla="*/ 972699 w 972699"/>
                  <a:gd name="connsiteY1" fmla="*/ 0 h 680889"/>
                  <a:gd name="connsiteX2" fmla="*/ 972699 w 972699"/>
                  <a:gd name="connsiteY2" fmla="*/ 680889 h 680889"/>
                  <a:gd name="connsiteX3" fmla="*/ 0 w 972699"/>
                  <a:gd name="connsiteY3" fmla="*/ 680889 h 680889"/>
                  <a:gd name="connsiteX4" fmla="*/ 0 w 972699"/>
                  <a:gd name="connsiteY4" fmla="*/ 0 h 6808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72699" h="680889">
                    <a:moveTo>
                      <a:pt x="0" y="0"/>
                    </a:moveTo>
                    <a:lnTo>
                      <a:pt x="972699" y="0"/>
                    </a:lnTo>
                    <a:lnTo>
                      <a:pt x="972699" y="680889"/>
                    </a:lnTo>
                    <a:lnTo>
                      <a:pt x="0" y="680889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12700" rIns="12700" bIns="12700" numCol="1" spcCol="1270" anchor="ctr" anchorCtr="0">
                <a:noAutofit/>
              </a:bodyPr>
              <a:lstStyle/>
              <a:p>
                <a:pPr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Travel &amp; Off-Site 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Meetings/Demos </a:t>
                </a:r>
                <a:endParaRPr lang="en-US" sz="1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" name="Flowchart: Summing Junction 9"/>
              <p:cNvSpPr/>
              <p:nvPr/>
            </p:nvSpPr>
            <p:spPr>
              <a:xfrm>
                <a:off x="3134894" y="4598555"/>
                <a:ext cx="1589506" cy="1497445"/>
              </a:xfrm>
              <a:prstGeom prst="flowChartSummingJunction">
                <a:avLst/>
              </a:prstGeom>
              <a:noFill/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</p:grpSp>
        <p:grpSp>
          <p:nvGrpSpPr>
            <p:cNvPr id="2" name="Group 1"/>
            <p:cNvGrpSpPr/>
            <p:nvPr/>
          </p:nvGrpSpPr>
          <p:grpSpPr>
            <a:xfrm>
              <a:off x="703445" y="4648200"/>
              <a:ext cx="1963555" cy="1286242"/>
              <a:chOff x="914400" y="4598555"/>
              <a:chExt cx="1643799" cy="1497445"/>
            </a:xfrm>
          </p:grpSpPr>
          <p:sp>
            <p:nvSpPr>
              <p:cNvPr id="6" name="Freeform 5"/>
              <p:cNvSpPr/>
              <p:nvPr/>
            </p:nvSpPr>
            <p:spPr>
              <a:xfrm>
                <a:off x="914400" y="4773705"/>
                <a:ext cx="1643799" cy="1100980"/>
              </a:xfrm>
              <a:custGeom>
                <a:avLst/>
                <a:gdLst>
                  <a:gd name="connsiteX0" fmla="*/ 0 w 971532"/>
                  <a:gd name="connsiteY0" fmla="*/ 0 h 320164"/>
                  <a:gd name="connsiteX1" fmla="*/ 971532 w 971532"/>
                  <a:gd name="connsiteY1" fmla="*/ 0 h 320164"/>
                  <a:gd name="connsiteX2" fmla="*/ 971532 w 971532"/>
                  <a:gd name="connsiteY2" fmla="*/ 320164 h 320164"/>
                  <a:gd name="connsiteX3" fmla="*/ 0 w 971532"/>
                  <a:gd name="connsiteY3" fmla="*/ 320164 h 320164"/>
                  <a:gd name="connsiteX4" fmla="*/ 0 w 971532"/>
                  <a:gd name="connsiteY4" fmla="*/ 0 h 3201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71532" h="320164">
                    <a:moveTo>
                      <a:pt x="0" y="0"/>
                    </a:moveTo>
                    <a:lnTo>
                      <a:pt x="971532" y="0"/>
                    </a:lnTo>
                    <a:lnTo>
                      <a:pt x="971532" y="320164"/>
                    </a:lnTo>
                    <a:lnTo>
                      <a:pt x="0" y="320164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12700" rIns="12700" bIns="12700" numCol="1" spcCol="1270" anchor="ctr" anchorCtr="0">
                <a:noAutofit/>
              </a:bodyPr>
              <a:lstStyle/>
              <a:p>
                <a:pPr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Conduct Analysis of Alternatives</a:t>
                </a:r>
                <a:endParaRPr lang="en-US" sz="1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Flowchart: Summing Junction 10"/>
              <p:cNvSpPr/>
              <p:nvPr/>
            </p:nvSpPr>
            <p:spPr>
              <a:xfrm>
                <a:off x="936811" y="4598555"/>
                <a:ext cx="1589506" cy="1497445"/>
              </a:xfrm>
              <a:prstGeom prst="flowChartSummingJunction">
                <a:avLst/>
              </a:prstGeom>
              <a:noFill/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6629400" y="4648200"/>
              <a:ext cx="1898700" cy="1286242"/>
              <a:chOff x="5715000" y="4616872"/>
              <a:chExt cx="1589506" cy="1497445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5732044" y="4750876"/>
                <a:ext cx="1562144" cy="1148392"/>
                <a:chOff x="446196" y="5037359"/>
                <a:chExt cx="925404" cy="680889"/>
              </a:xfrm>
            </p:grpSpPr>
            <p:sp>
              <p:nvSpPr>
                <p:cNvPr id="14" name="Freeform 13"/>
                <p:cNvSpPr/>
                <p:nvPr/>
              </p:nvSpPr>
              <p:spPr>
                <a:xfrm>
                  <a:off x="494076" y="5037359"/>
                  <a:ext cx="829645" cy="680889"/>
                </a:xfrm>
                <a:custGeom>
                  <a:avLst/>
                  <a:gdLst>
                    <a:gd name="connsiteX0" fmla="*/ 0 w 972699"/>
                    <a:gd name="connsiteY0" fmla="*/ 0 h 680889"/>
                    <a:gd name="connsiteX1" fmla="*/ 972699 w 972699"/>
                    <a:gd name="connsiteY1" fmla="*/ 0 h 680889"/>
                    <a:gd name="connsiteX2" fmla="*/ 972699 w 972699"/>
                    <a:gd name="connsiteY2" fmla="*/ 680889 h 680889"/>
                    <a:gd name="connsiteX3" fmla="*/ 0 w 972699"/>
                    <a:gd name="connsiteY3" fmla="*/ 680889 h 680889"/>
                    <a:gd name="connsiteX4" fmla="*/ 0 w 972699"/>
                    <a:gd name="connsiteY4" fmla="*/ 0 h 6808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72699" h="680889">
                      <a:moveTo>
                        <a:pt x="0" y="0"/>
                      </a:moveTo>
                      <a:lnTo>
                        <a:pt x="972699" y="0"/>
                      </a:lnTo>
                      <a:lnTo>
                        <a:pt x="972699" y="680889"/>
                      </a:lnTo>
                      <a:lnTo>
                        <a:pt x="0" y="68088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</p:spPr>
              <p:style>
                <a:lnRef idx="0">
                  <a:schemeClr val="dk1">
                    <a:alpha val="0"/>
                    <a:hueOff val="0"/>
                    <a:satOff val="0"/>
                    <a:lumOff val="0"/>
                    <a:alphaOff val="0"/>
                  </a:schemeClr>
                </a:lnRef>
                <a:fill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12700" tIns="12700" rIns="12700" bIns="12700" numCol="1" spcCol="1270" anchor="ctr" anchorCtr="0">
                  <a:noAutofit/>
                </a:bodyPr>
                <a:lstStyle/>
                <a:p>
                  <a:pPr algn="ctr" defTabSz="4445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14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OCSE</a:t>
                  </a:r>
                  <a:r>
                    <a:rPr lang="en-US" sz="14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14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/>
                  </a:r>
                  <a:br>
                    <a:rPr lang="en-US" sz="14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</a:br>
                  <a:r>
                    <a:rPr lang="en-US" sz="14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Conducts On-Site IV&amp;V Mtg</a:t>
                  </a:r>
                  <a:endParaRPr lang="en-US" sz="1400" b="1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5" name="Rectangle 14"/>
                <p:cNvSpPr/>
                <p:nvPr/>
              </p:nvSpPr>
              <p:spPr>
                <a:xfrm>
                  <a:off x="446196" y="5045601"/>
                  <a:ext cx="925404" cy="66440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 dirty="0"/>
                </a:p>
              </p:txBody>
            </p:sp>
          </p:grpSp>
          <p:sp>
            <p:nvSpPr>
              <p:cNvPr id="16" name="Flowchart: Summing Junction 15"/>
              <p:cNvSpPr/>
              <p:nvPr/>
            </p:nvSpPr>
            <p:spPr>
              <a:xfrm>
                <a:off x="5715000" y="4616872"/>
                <a:ext cx="1589506" cy="1497445"/>
              </a:xfrm>
              <a:prstGeom prst="flowChartSummingJunction">
                <a:avLst/>
              </a:prstGeom>
              <a:noFill/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2722000" y="4648200"/>
              <a:ext cx="1898700" cy="1286242"/>
              <a:chOff x="5715000" y="4616872"/>
              <a:chExt cx="1589506" cy="1497445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5732044" y="4750876"/>
                <a:ext cx="1562144" cy="1148392"/>
                <a:chOff x="446196" y="5037359"/>
                <a:chExt cx="925404" cy="680889"/>
              </a:xfrm>
            </p:grpSpPr>
            <p:sp>
              <p:nvSpPr>
                <p:cNvPr id="21" name="Freeform 20"/>
                <p:cNvSpPr/>
                <p:nvPr/>
              </p:nvSpPr>
              <p:spPr>
                <a:xfrm>
                  <a:off x="494076" y="5037359"/>
                  <a:ext cx="829645" cy="680889"/>
                </a:xfrm>
                <a:custGeom>
                  <a:avLst/>
                  <a:gdLst>
                    <a:gd name="connsiteX0" fmla="*/ 0 w 972699"/>
                    <a:gd name="connsiteY0" fmla="*/ 0 h 680889"/>
                    <a:gd name="connsiteX1" fmla="*/ 972699 w 972699"/>
                    <a:gd name="connsiteY1" fmla="*/ 0 h 680889"/>
                    <a:gd name="connsiteX2" fmla="*/ 972699 w 972699"/>
                    <a:gd name="connsiteY2" fmla="*/ 680889 h 680889"/>
                    <a:gd name="connsiteX3" fmla="*/ 0 w 972699"/>
                    <a:gd name="connsiteY3" fmla="*/ 680889 h 680889"/>
                    <a:gd name="connsiteX4" fmla="*/ 0 w 972699"/>
                    <a:gd name="connsiteY4" fmla="*/ 0 h 6808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72699" h="680889">
                      <a:moveTo>
                        <a:pt x="0" y="0"/>
                      </a:moveTo>
                      <a:lnTo>
                        <a:pt x="972699" y="0"/>
                      </a:lnTo>
                      <a:lnTo>
                        <a:pt x="972699" y="680889"/>
                      </a:lnTo>
                      <a:lnTo>
                        <a:pt x="0" y="68088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</p:spPr>
              <p:style>
                <a:lnRef idx="0">
                  <a:schemeClr val="dk1">
                    <a:alpha val="0"/>
                    <a:hueOff val="0"/>
                    <a:satOff val="0"/>
                    <a:lumOff val="0"/>
                    <a:alphaOff val="0"/>
                  </a:schemeClr>
                </a:lnRef>
                <a:fill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tx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12700" tIns="12700" rIns="12700" bIns="12700" numCol="1" spcCol="1270" anchor="ctr" anchorCtr="0">
                  <a:noAutofit/>
                </a:bodyPr>
                <a:lstStyle/>
                <a:p>
                  <a:pPr algn="ctr" defTabSz="4445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14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Cost  Modeling &amp; Simulations</a:t>
                  </a:r>
                  <a:endParaRPr lang="en-US" sz="1400" b="1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446196" y="5045601"/>
                  <a:ext cx="925404" cy="66440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 dirty="0"/>
                </a:p>
              </p:txBody>
            </p:sp>
          </p:grpSp>
          <p:sp>
            <p:nvSpPr>
              <p:cNvPr id="20" name="Flowchart: Summing Junction 19"/>
              <p:cNvSpPr/>
              <p:nvPr/>
            </p:nvSpPr>
            <p:spPr>
              <a:xfrm>
                <a:off x="5715000" y="4616872"/>
                <a:ext cx="1589506" cy="1497445"/>
              </a:xfrm>
              <a:prstGeom prst="flowChartSummingJunction">
                <a:avLst/>
              </a:prstGeom>
              <a:noFill/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</p:grpSp>
      </p:grp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475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180968" y="1188192"/>
            <a:ext cx="7772704" cy="5212608"/>
          </a:xfrm>
        </p:spPr>
        <p:txBody>
          <a:bodyPr>
            <a:normAutofit/>
          </a:bodyPr>
          <a:lstStyle/>
          <a:p>
            <a:r>
              <a:rPr lang="en-US" b="1" dirty="0" smtClean="0"/>
              <a:t>Option 1: </a:t>
            </a:r>
          </a:p>
          <a:p>
            <a:pPr lvl="1"/>
            <a:r>
              <a:rPr lang="en-US" dirty="0" smtClean="0"/>
              <a:t>State makes a selection based on evaluation/assessment criteria which should be justifiable and cost reasonable</a:t>
            </a:r>
          </a:p>
          <a:p>
            <a:pPr lvl="1"/>
            <a:r>
              <a:rPr lang="en-US" dirty="0" smtClean="0"/>
              <a:t>State submits documentation to OCSE</a:t>
            </a:r>
          </a:p>
          <a:p>
            <a:pPr lvl="1"/>
            <a:endParaRPr lang="en-US" b="1" dirty="0"/>
          </a:p>
          <a:p>
            <a:r>
              <a:rPr lang="en-US" b="1" dirty="0" smtClean="0"/>
              <a:t>Option 2:</a:t>
            </a:r>
          </a:p>
          <a:p>
            <a:pPr lvl="1"/>
            <a:r>
              <a:rPr lang="en-US" dirty="0" smtClean="0"/>
              <a:t>State defines business needs without limiting technical solutions (e.g., COTS, Transfer, Build from scratch &amp; Replatforming/Refactoring)</a:t>
            </a:r>
          </a:p>
          <a:p>
            <a:pPr lvl="1"/>
            <a:r>
              <a:rPr lang="en-US" dirty="0" smtClean="0"/>
              <a:t>State issues Request </a:t>
            </a:r>
            <a:r>
              <a:rPr lang="en-US" smtClean="0"/>
              <a:t>For Information (</a:t>
            </a:r>
            <a:r>
              <a:rPr lang="en-US" dirty="0" smtClean="0"/>
              <a:t>RFI)/Request </a:t>
            </a:r>
            <a:r>
              <a:rPr lang="en-US" smtClean="0"/>
              <a:t>For Proposal (</a:t>
            </a:r>
            <a:r>
              <a:rPr lang="en-US" dirty="0" smtClean="0"/>
              <a:t>RFP) </a:t>
            </a:r>
          </a:p>
          <a:p>
            <a:pPr lvl="1"/>
            <a:r>
              <a:rPr lang="en-US" dirty="0" smtClean="0"/>
              <a:t>Vendor provides response for State’s business needs which could </a:t>
            </a:r>
            <a:r>
              <a:rPr lang="en-US" dirty="0"/>
              <a:t>include COTS, Transfer, Build from scratch &amp; </a:t>
            </a:r>
            <a:r>
              <a:rPr lang="en-US" dirty="0" smtClean="0"/>
              <a:t>Replatforming/Refactoring</a:t>
            </a:r>
            <a:endParaRPr lang="en-US" dirty="0"/>
          </a:p>
          <a:p>
            <a:pPr marL="0" indent="0">
              <a:buNone/>
            </a:pPr>
            <a:endParaRPr lang="en-US" b="1" u="sng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09800" y="457200"/>
            <a:ext cx="7772704" cy="523220"/>
          </a:xfrm>
          <a:prstGeom prst="rect">
            <a:avLst/>
          </a:prstGeom>
        </p:spPr>
        <p:txBody>
          <a:bodyPr vert="horz" wrap="square" lIns="91440" tIns="45720" rIns="91440" bIns="45720" rtlCol="0" anchor="b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1" i="0" kern="1200" baseline="0">
                <a:solidFill>
                  <a:srgbClr val="002060"/>
                </a:solidFill>
                <a:effectLst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b="0" dirty="0">
                <a:solidFill>
                  <a:srgbClr val="336A90"/>
                </a:solidFill>
              </a:rPr>
              <a:t>Proposed FS </a:t>
            </a:r>
            <a:r>
              <a:rPr lang="en-US" b="0" dirty="0">
                <a:solidFill>
                  <a:srgbClr val="336A90"/>
                </a:solidFill>
              </a:rPr>
              <a:t>Options</a:t>
            </a:r>
            <a:endParaRPr lang="en-US" b="0" dirty="0">
              <a:solidFill>
                <a:srgbClr val="336A9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82948-4DBE-204D-AB9E-B65E067054A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205962"/>
      </p:ext>
    </p:extLst>
  </p:cSld>
  <p:clrMapOvr>
    <a:masterClrMapping/>
  </p:clrMapOvr>
</p:sld>
</file>

<file path=ppt/theme/theme1.xml><?xml version="1.0" encoding="utf-8"?>
<a:theme xmlns:a="http://schemas.openxmlformats.org/drawingml/2006/main" name="4.3-Template_4.29.2016">
  <a:themeElements>
    <a:clrScheme name="Blue Hyperlinks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336A90"/>
      </a:hlink>
      <a:folHlink>
        <a:srgbClr val="336A9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600" dirty="0" smtClean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BD4087B2E67248A091C291FCC43B38" ma:contentTypeVersion="5" ma:contentTypeDescription="Create a new document." ma:contentTypeScope="" ma:versionID="9ea07a668fa9124bd3a2b43423423e14">
  <xsd:schema xmlns:xsd="http://www.w3.org/2001/XMLSchema" xmlns:xs="http://www.w3.org/2001/XMLSchema" xmlns:p="http://schemas.microsoft.com/office/2006/metadata/properties" xmlns:ns2="4e7512b7-f267-4950-a789-16d6ae86b79c" targetNamespace="http://schemas.microsoft.com/office/2006/metadata/properties" ma:root="true" ma:fieldsID="84a7c38b34e8c007a901cff899298117" ns2:_="">
    <xsd:import namespace="4e7512b7-f267-4950-a789-16d6ae86b79c"/>
    <xsd:element name="properties">
      <xsd:complexType>
        <xsd:sequence>
          <xsd:element name="documentManagement">
            <xsd:complexType>
              <xsd:all>
                <xsd:element ref="ns2:Template_x0020_Type"/>
                <xsd:element ref="ns2:Relate_x0020_To" minOccurs="0"/>
                <xsd:element ref="ns2:Division"/>
                <xsd:element ref="ns2:Notes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7512b7-f267-4950-a789-16d6ae86b79c" elementFormDefault="qualified">
    <xsd:import namespace="http://schemas.microsoft.com/office/2006/documentManagement/types"/>
    <xsd:import namespace="http://schemas.microsoft.com/office/infopath/2007/PartnerControls"/>
    <xsd:element name="Template_x0020_Type" ma:index="8" ma:displayName="Chapter" ma:default="Benchcard" ma:format="Dropdown" ma:internalName="Template_x0020_Type">
      <xsd:simpleType>
        <xsd:restriction base="dms:Choice">
          <xsd:enumeration value="Benchcard"/>
          <xsd:enumeration value="Brochure"/>
          <xsd:enumeration value="Carousel"/>
          <xsd:enumeration value="CSR"/>
          <xsd:enumeration value="Factsheet and Brief"/>
          <xsd:enumeration value="Guide"/>
          <xsd:enumeration value="Handout"/>
          <xsd:enumeration value="Infographic"/>
          <xsd:enumeration value="Postcard"/>
          <xsd:enumeration value="Presentation"/>
          <xsd:enumeration value="Storybook"/>
          <xsd:enumeration value="Other"/>
          <xsd:enumeration value="Word Documents"/>
        </xsd:restriction>
      </xsd:simpleType>
    </xsd:element>
    <xsd:element name="Relate_x0020_To" ma:index="9" nillable="true" ma:displayName="Related To" ma:default="ACA" ma:format="Dropdown" ma:internalName="Relate_x0020_To">
      <xsd:simpleType>
        <xsd:restriction base="dms:Choice">
          <xsd:enumeration value="ACA"/>
          <xsd:enumeration value="Bubble Chart"/>
          <xsd:enumeration value="Courts"/>
          <xsd:enumeration value="Employers"/>
          <xsd:enumeration value="International"/>
          <xsd:enumeration value="Medical Support"/>
          <xsd:enumeration value="Military &amp; Veterans"/>
          <xsd:enumeration value="PAID"/>
          <xsd:enumeration value="SBTN"/>
          <xsd:enumeration value="Tribes"/>
          <xsd:enumeration value="Others"/>
        </xsd:restriction>
      </xsd:simpleType>
    </xsd:element>
    <xsd:element name="Division" ma:index="10" ma:displayName="Division" ma:default="Audit" ma:format="Dropdown" ma:internalName="Division">
      <xsd:simpleType>
        <xsd:restriction base="dms:Choice">
          <xsd:enumeration value="Audit"/>
          <xsd:enumeration value="DBRM"/>
          <xsd:enumeration value="DCC"/>
          <xsd:enumeration value="DFS"/>
          <xsd:enumeration value="DPI"/>
          <xsd:enumeration value="DPSA"/>
          <xsd:enumeration value="DPT"/>
          <xsd:enumeration value="DRO"/>
          <xsd:enumeration value="DSTS"/>
          <xsd:enumeration value="OC"/>
        </xsd:restriction>
      </xsd:simpleType>
    </xsd:element>
    <xsd:element name="Notes0" ma:index="11" nillable="true" ma:displayName="Notes" ma:internalName="Notes0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_x0020_Type xmlns="4e7512b7-f267-4950-a789-16d6ae86b79c">Presentation</Template_x0020_Type>
    <Relate_x0020_To xmlns="4e7512b7-f267-4950-a789-16d6ae86b79c">Others</Relate_x0020_To>
    <Division xmlns="4e7512b7-f267-4950-a789-16d6ae86b79c">DCC</Division>
    <Notes0 xmlns="4e7512b7-f267-4950-a789-16d6ae86b79c">PowerPoint template for use by all (including regions) for presentations given outside OCSE</Notes0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ED0581F-2053-4811-BA3C-43DCD3B99B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7512b7-f267-4950-a789-16d6ae86b7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CA9566-EE70-42A3-AFE7-D5A0A9887BD6}">
  <ds:schemaRefs>
    <ds:schemaRef ds:uri="http://purl.org/dc/terms/"/>
    <ds:schemaRef ds:uri="http://schemas.openxmlformats.org/package/2006/metadata/core-properties"/>
    <ds:schemaRef ds:uri="4e7512b7-f267-4950-a789-16d6ae86b79c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4339F21-93E3-4134-9953-BF6C6CA74CC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344</Words>
  <Application>Microsoft Office PowerPoint</Application>
  <PresentationFormat>Widescreen</PresentationFormat>
  <Paragraphs>63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Gill Sans MT</vt:lpstr>
      <vt:lpstr>4.3-Template_4.29.2016</vt:lpstr>
      <vt:lpstr>Proposed Feasibility Study Process</vt:lpstr>
      <vt:lpstr>Overview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2017-02-01T13:55:39Z</dcterms:created>
  <dcterms:modified xsi:type="dcterms:W3CDTF">2019-02-04T20:07:53Z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0x01010051BD4087B2E67248A091C291FCC43B38</vt:lpwstr>
  </property>
</Properties>
</file>