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733" r:id="rId1"/>
  </p:sldMasterIdLst>
  <p:notesMasterIdLst>
    <p:notesMasterId r:id="rId13"/>
  </p:notesMasterIdLst>
  <p:sldIdLst>
    <p:sldId id="256" r:id="rId2"/>
    <p:sldId id="257" r:id="rId3"/>
    <p:sldId id="259" r:id="rId4"/>
    <p:sldId id="258" r:id="rId5"/>
    <p:sldId id="260" r:id="rId6"/>
    <p:sldId id="261" r:id="rId7"/>
    <p:sldId id="267" r:id="rId8"/>
    <p:sldId id="262" r:id="rId9"/>
    <p:sldId id="268" r:id="rId10"/>
    <p:sldId id="269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07" autoAdjust="0"/>
  </p:normalViewPr>
  <p:slideViewPr>
    <p:cSldViewPr snapToGrid="0">
      <p:cViewPr varScale="1">
        <p:scale>
          <a:sx n="106" d="100"/>
          <a:sy n="106" d="100"/>
        </p:scale>
        <p:origin x="126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EE661-7F26-4E33-BD85-793A9A8ECB73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53D5D5-DC95-4B01-BB18-AE6F8C409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99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3D5D5-DC95-4B01-BB18-AE6F8C4094E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6295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3D5D5-DC95-4B01-BB18-AE6F8C4094E8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3987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3D5D5-DC95-4B01-BB18-AE6F8C4094E8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626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3D5D5-DC95-4B01-BB18-AE6F8C4094E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986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3D5D5-DC95-4B01-BB18-AE6F8C4094E8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32523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49"/>
            <a:ext cx="5486400" cy="4284663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3D5D5-DC95-4B01-BB18-AE6F8C4094E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89880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3D5D5-DC95-4B01-BB18-AE6F8C4094E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5279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49"/>
            <a:ext cx="5486400" cy="4284663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3D5D5-DC95-4B01-BB18-AE6F8C4094E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1188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3D5D5-DC95-4B01-BB18-AE6F8C4094E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44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3D5D5-DC95-4B01-BB18-AE6F8C4094E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3294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3D5D5-DC95-4B01-BB18-AE6F8C4094E8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7231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4983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577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369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581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1002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11/30/2016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974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11/30/2016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318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11/30/2016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884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11/30/2016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44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smtClean="0"/>
              <a:t>11/30/2016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563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11/30/2016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122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6537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6449" y="749621"/>
            <a:ext cx="10888824" cy="2879987"/>
          </a:xfrm>
          <a:solidFill>
            <a:schemeClr val="bg1">
              <a:lumMod val="95000"/>
            </a:schemeClr>
          </a:solidFill>
          <a:ln>
            <a:solidFill>
              <a:schemeClr val="accent2"/>
            </a:solidFill>
          </a:ln>
        </p:spPr>
        <p:txBody>
          <a:bodyPr/>
          <a:lstStyle/>
          <a:p>
            <a:pPr algn="ctr"/>
            <a:r>
              <a:rPr lang="en-US" sz="6600" dirty="0">
                <a:latin typeface="Century Schoolbook" panose="02040604050505020304" pitchFamily="18" charset="0"/>
              </a:rPr>
              <a:t>UIFSA 319</a:t>
            </a:r>
            <a:br>
              <a:rPr lang="en-US" sz="6600" dirty="0">
                <a:latin typeface="Century Schoolbook" panose="02040604050505020304" pitchFamily="18" charset="0"/>
              </a:rPr>
            </a:br>
            <a:r>
              <a:rPr lang="en-US" sz="6600" dirty="0">
                <a:latin typeface="Century Schoolbook" panose="02040604050505020304" pitchFamily="18" charset="0"/>
              </a:rPr>
              <a:t>Redirection of Child Support </a:t>
            </a:r>
            <a:r>
              <a:rPr lang="en-US" sz="6600" dirty="0" smtClean="0">
                <a:latin typeface="Century Schoolbook" panose="02040604050505020304" pitchFamily="18" charset="0"/>
              </a:rPr>
              <a:t>Payments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6449" y="4739951"/>
            <a:ext cx="10888824" cy="1436914"/>
          </a:xfrm>
          <a:solidFill>
            <a:schemeClr val="bg1">
              <a:lumMod val="95000"/>
            </a:schemeClr>
          </a:solidFill>
          <a:ln>
            <a:solidFill>
              <a:schemeClr val="accent2"/>
            </a:solidFill>
          </a:ln>
        </p:spPr>
        <p:txBody>
          <a:bodyPr>
            <a:normAutofit lnSpcReduction="10000"/>
          </a:bodyPr>
          <a:lstStyle/>
          <a:p>
            <a:pPr algn="ctr"/>
            <a:endParaRPr lang="en-US" sz="400" b="1" dirty="0" smtClean="0">
              <a:solidFill>
                <a:schemeClr val="tx1"/>
              </a:solidFill>
              <a:latin typeface="Century Schoolbook" panose="02040604050505020304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Century Schoolbook" panose="02040604050505020304" pitchFamily="18" charset="0"/>
              </a:rPr>
              <a:t>National </a:t>
            </a:r>
            <a:r>
              <a:rPr lang="en-US" b="1" dirty="0">
                <a:solidFill>
                  <a:schemeClr val="tx1"/>
                </a:solidFill>
                <a:latin typeface="Century Schoolbook" panose="02040604050505020304" pitchFamily="18" charset="0"/>
              </a:rPr>
              <a:t>Council of Child Support </a:t>
            </a:r>
            <a:r>
              <a:rPr lang="en-US" b="1" dirty="0" smtClean="0">
                <a:solidFill>
                  <a:schemeClr val="tx1"/>
                </a:solidFill>
                <a:latin typeface="Century Schoolbook" panose="02040604050505020304" pitchFamily="18" charset="0"/>
              </a:rPr>
              <a:t>Directors </a:t>
            </a:r>
            <a:r>
              <a:rPr lang="en-US" b="1" dirty="0">
                <a:solidFill>
                  <a:schemeClr val="tx1"/>
                </a:solidFill>
                <a:latin typeface="Century Schoolbook" panose="02040604050505020304" pitchFamily="18" charset="0"/>
              </a:rPr>
              <a:t>annual meeting</a:t>
            </a:r>
          </a:p>
          <a:p>
            <a:pPr algn="ctr"/>
            <a:r>
              <a:rPr lang="en-US" b="1" dirty="0">
                <a:solidFill>
                  <a:schemeClr val="tx1"/>
                </a:solidFill>
                <a:latin typeface="Century Schoolbook" panose="02040604050505020304" pitchFamily="18" charset="0"/>
              </a:rPr>
              <a:t>June </a:t>
            </a:r>
            <a:r>
              <a:rPr lang="en-US" b="1" dirty="0" smtClean="0">
                <a:solidFill>
                  <a:schemeClr val="tx1"/>
                </a:solidFill>
                <a:latin typeface="Century Schoolbook" panose="02040604050505020304" pitchFamily="18" charset="0"/>
              </a:rPr>
              <a:t>22, </a:t>
            </a:r>
            <a:r>
              <a:rPr lang="en-US" b="1" dirty="0">
                <a:solidFill>
                  <a:schemeClr val="tx1"/>
                </a:solidFill>
                <a:latin typeface="Century Schoolbook" panose="02040604050505020304" pitchFamily="18" charset="0"/>
              </a:rPr>
              <a:t>2016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27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5845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Century Schoolbook" panose="02040604050505020304" pitchFamily="18" charset="0"/>
              </a:rPr>
              <a:t>UIFSA 319 Redirection Procedure</a:t>
            </a:r>
            <a:endParaRPr lang="en-GB" dirty="0">
              <a:latin typeface="Century Schoolbook" panose="020406040505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>
              <a:buFont typeface="Arial" panose="020B0604020202020204" pitchFamily="34" charset="0"/>
              <a:buChar char="•"/>
            </a:pPr>
            <a:r>
              <a:rPr lang="en-US" sz="2800" dirty="0">
                <a:latin typeface="Century Schoolbook" panose="02040604050505020304" pitchFamily="18" charset="0"/>
              </a:rPr>
              <a:t>Redirection </a:t>
            </a:r>
            <a:r>
              <a:rPr lang="en-US" sz="2800" dirty="0" smtClean="0">
                <a:latin typeface="Century Schoolbook" panose="02040604050505020304" pitchFamily="18" charset="0"/>
              </a:rPr>
              <a:t>procedure</a:t>
            </a:r>
          </a:p>
          <a:p>
            <a:pPr marL="566928" lvl="1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Century Schoolbook" panose="02040604050505020304" pitchFamily="18" charset="0"/>
              </a:rPr>
              <a:t>319(b) provides that either IV-D agency or tribunal shall  “direct” that support payments be made to state providing services to parent owed support</a:t>
            </a:r>
          </a:p>
          <a:p>
            <a:pPr marL="27432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entury Schoolbook" panose="02040604050505020304" pitchFamily="18" charset="0"/>
              </a:rPr>
              <a:t>Employer Notification</a:t>
            </a:r>
          </a:p>
          <a:p>
            <a:pPr marL="566928" lvl="1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Century Schoolbook" panose="02040604050505020304" pitchFamily="18" charset="0"/>
              </a:rPr>
              <a:t>319(b) allows for either income withholding order or administrative notice of change of payee to employer</a:t>
            </a:r>
          </a:p>
          <a:p>
            <a:pPr marL="274320">
              <a:buFont typeface="Arial" panose="020B0604020202020204" pitchFamily="34" charset="0"/>
              <a:buChar char="•"/>
            </a:pPr>
            <a:endParaRPr lang="en-US" sz="28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48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  <a:ln>
            <a:solidFill>
              <a:schemeClr val="accent2"/>
            </a:solidFill>
          </a:ln>
        </p:spPr>
        <p:txBody>
          <a:bodyPr/>
          <a:lstStyle/>
          <a:p>
            <a:pPr algn="ctr"/>
            <a:r>
              <a:rPr lang="en-US" sz="6600" dirty="0" smtClean="0">
                <a:latin typeface="Century Schoolbook" panose="02040604050505020304" pitchFamily="18" charset="0"/>
              </a:rPr>
              <a:t>Questions?</a:t>
            </a:r>
            <a:br>
              <a:rPr lang="en-US" sz="6600" dirty="0" smtClean="0">
                <a:latin typeface="Century Schoolbook" panose="02040604050505020304" pitchFamily="18" charset="0"/>
              </a:rPr>
            </a:br>
            <a:endParaRPr lang="en-GB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86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58456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dirty="0" smtClean="0">
                <a:latin typeface="Century Schoolbook" panose="02040604050505020304" pitchFamily="18" charset="0"/>
              </a:rPr>
              <a:t>Background</a:t>
            </a:r>
            <a:endParaRPr lang="en-GB" dirty="0">
              <a:latin typeface="Century Schoolbook" panose="020406040505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entury Schoolbook" panose="02040604050505020304" pitchFamily="18" charset="0"/>
              </a:rPr>
              <a:t>Sections 307(e) and 319(b) &amp; (c) were added to UIFSA 2001</a:t>
            </a:r>
          </a:p>
          <a:p>
            <a:pPr marL="566928" lvl="1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Century Schoolbook" panose="02040604050505020304" pitchFamily="18" charset="0"/>
              </a:rPr>
              <a:t>New payment “redirection” option for state agencies</a:t>
            </a:r>
          </a:p>
          <a:p>
            <a:pPr marL="566928" lvl="1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Century Schoolbook" panose="02040604050505020304" pitchFamily="18" charset="0"/>
              </a:rPr>
              <a:t>Available only when everyone has left order-issuing state</a:t>
            </a:r>
          </a:p>
          <a:p>
            <a:pPr marL="566928" lvl="1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Century Schoolbook" panose="02040604050505020304" pitchFamily="18" charset="0"/>
              </a:rPr>
              <a:t>Must be requested</a:t>
            </a:r>
          </a:p>
          <a:p>
            <a:pPr marL="27432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entury Schoolbook" panose="02040604050505020304" pitchFamily="18" charset="0"/>
              </a:rPr>
              <a:t>No Change to UIFSA Redirection in 2008</a:t>
            </a:r>
          </a:p>
          <a:p>
            <a:pPr marL="27432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entury Schoolbook" panose="02040604050505020304" pitchFamily="18" charset="0"/>
              </a:rPr>
              <a:t>All States Have Enacted UIFSA 2008</a:t>
            </a:r>
            <a:endParaRPr lang="en-US" sz="28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46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58456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dirty="0" smtClean="0">
                <a:latin typeface="Century Schoolbook" panose="02040604050505020304" pitchFamily="18" charset="0"/>
              </a:rPr>
              <a:t>NCCSD Concerns</a:t>
            </a:r>
            <a:endParaRPr lang="en-GB" dirty="0">
              <a:latin typeface="Century Schoolbook" panose="020406040505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>
              <a:buFont typeface="Arial" panose="020B0604020202020204" pitchFamily="34" charset="0"/>
              <a:buChar char="•"/>
              <a:tabLst>
                <a:tab pos="182880" algn="l"/>
              </a:tabLst>
            </a:pPr>
            <a:r>
              <a:rPr lang="en-US" sz="2800" dirty="0" smtClean="0">
                <a:latin typeface="Century Schoolbook" panose="02040604050505020304" pitchFamily="18" charset="0"/>
              </a:rPr>
              <a:t>Meeting </a:t>
            </a:r>
            <a:r>
              <a:rPr lang="en-US" sz="2800" dirty="0">
                <a:latin typeface="Century Schoolbook" panose="02040604050505020304" pitchFamily="18" charset="0"/>
              </a:rPr>
              <a:t>with NCCSD’s Intergovernmental </a:t>
            </a:r>
            <a:r>
              <a:rPr lang="en-US" sz="2800" dirty="0" smtClean="0">
                <a:latin typeface="Century Schoolbook" panose="02040604050505020304" pitchFamily="18" charset="0"/>
              </a:rPr>
              <a:t>Workgroup</a:t>
            </a:r>
            <a:endParaRPr lang="en-US" sz="2200" dirty="0">
              <a:latin typeface="Century Schoolbook" panose="02040604050505020304" pitchFamily="18" charset="0"/>
            </a:endParaRPr>
          </a:p>
          <a:p>
            <a:pPr marL="27432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entury Schoolbook" panose="02040604050505020304" pitchFamily="18" charset="0"/>
              </a:rPr>
              <a:t>NCCSD’s Letter to OCSE on Appropriate Cases for UIFSA Redirection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entury Schoolbook" panose="02040604050505020304" pitchFamily="18" charset="0"/>
              </a:rPr>
              <a:t>Parties do not live in same state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entury Schoolbook" panose="02040604050505020304" pitchFamily="18" charset="0"/>
              </a:rPr>
              <a:t>Issuing-order state has no assigned arrears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entury Schoolbook" panose="02040604050505020304" pitchFamily="18" charset="0"/>
              </a:rPr>
              <a:t>No other IV-D cases for parent owing support in order-issuing state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entury Schoolbook" panose="02040604050505020304" pitchFamily="18" charset="0"/>
              </a:rPr>
              <a:t>Parent owed support is </a:t>
            </a:r>
            <a:r>
              <a:rPr lang="en-US" sz="2400" dirty="0">
                <a:latin typeface="Century Schoolbook" panose="02040604050505020304" pitchFamily="18" charset="0"/>
              </a:rPr>
              <a:t>receiving IV-D services in new state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 smtClean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23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58456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dirty="0" smtClean="0">
                <a:latin typeface="Century Schoolbook" panose="02040604050505020304" pitchFamily="18" charset="0"/>
              </a:rPr>
              <a:t>OCSE Guidance</a:t>
            </a:r>
            <a:endParaRPr lang="en-GB" dirty="0">
              <a:latin typeface="Century Schoolbook" panose="020406040505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entury Schoolbook" panose="02040604050505020304" pitchFamily="18" charset="0"/>
              </a:rPr>
              <a:t>Draft Interstate Child Support Payment Processing Action Transmittal</a:t>
            </a:r>
          </a:p>
          <a:p>
            <a:pPr marL="27432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entury Schoolbook" panose="02040604050505020304" pitchFamily="18" charset="0"/>
              </a:rPr>
              <a:t>Draft provided to NCCSD to allow IV-D Directors to collaborate and decide on whether to implement state-imposed restrictions to UIFSA 319 use</a:t>
            </a:r>
          </a:p>
          <a:p>
            <a:pPr marL="27432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entury Schoolbook" panose="02040604050505020304" pitchFamily="18" charset="0"/>
              </a:rPr>
              <a:t>One collective response from NCCSD, not individual state responses</a:t>
            </a:r>
          </a:p>
          <a:p>
            <a:pPr marL="27432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entury Schoolbook" panose="02040604050505020304" pitchFamily="18" charset="0"/>
              </a:rPr>
              <a:t>States must work together on interstate child support enforcement</a:t>
            </a:r>
          </a:p>
        </p:txBody>
      </p:sp>
    </p:spTree>
    <p:extLst>
      <p:ext uri="{BB962C8B-B14F-4D97-AF65-F5344CB8AC3E}">
        <p14:creationId xmlns:p14="http://schemas.microsoft.com/office/powerpoint/2010/main" val="8466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58456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dirty="0" smtClean="0">
                <a:latin typeface="Century Schoolbook" panose="02040604050505020304" pitchFamily="18" charset="0"/>
              </a:rPr>
              <a:t>OCSE Guidance</a:t>
            </a:r>
            <a:endParaRPr lang="en-GB" dirty="0">
              <a:latin typeface="Century Schoolbook" panose="020406040505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entury Schoolbook" panose="02040604050505020304" pitchFamily="18" charset="0"/>
              </a:rPr>
              <a:t>Draft AT provides guidance 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entury Schoolbook" panose="02040604050505020304" pitchFamily="18" charset="0"/>
              </a:rPr>
              <a:t>One-state remedies and direct income withholding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entury Schoolbook" panose="02040604050505020304" pitchFamily="18" charset="0"/>
              </a:rPr>
              <a:t>Interstate IV-D case referrals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entury Schoolbook" panose="02040604050505020304" pitchFamily="18" charset="0"/>
              </a:rPr>
              <a:t>Payment forwarding between states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entury Schoolbook" panose="02040604050505020304" pitchFamily="18" charset="0"/>
              </a:rPr>
              <a:t>319 Redirection</a:t>
            </a:r>
          </a:p>
          <a:p>
            <a:pPr marL="27432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entury Schoolbook" panose="02040604050505020304" pitchFamily="18" charset="0"/>
              </a:rPr>
              <a:t>NCCSD should consider all options in deciding on 319 restrictions</a:t>
            </a:r>
          </a:p>
          <a:p>
            <a:pPr marL="274320">
              <a:buFont typeface="Arial" panose="020B0604020202020204" pitchFamily="34" charset="0"/>
              <a:buChar char="•"/>
            </a:pPr>
            <a:endParaRPr lang="en-US" sz="2400" dirty="0" smtClean="0">
              <a:latin typeface="Century Schoolbook" panose="020406040505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dirty="0" smtClean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49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58456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dirty="0" smtClean="0">
                <a:latin typeface="Century Schoolbook" panose="02040604050505020304" pitchFamily="18" charset="0"/>
              </a:rPr>
              <a:t>OCSE Guidance</a:t>
            </a:r>
            <a:endParaRPr lang="en-GB" dirty="0">
              <a:latin typeface="Century Schoolbook" panose="020406040505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entury Schoolbook" panose="02040604050505020304" pitchFamily="18" charset="0"/>
              </a:rPr>
              <a:t>UIFSA 319 Guidance</a:t>
            </a:r>
          </a:p>
          <a:p>
            <a:pPr marL="27432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entury Schoolbook" panose="02040604050505020304" pitchFamily="18" charset="0"/>
              </a:rPr>
              <a:t>Important points:</a:t>
            </a:r>
          </a:p>
          <a:p>
            <a:pPr marL="566928" lvl="1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entury Schoolbook" panose="02040604050505020304" pitchFamily="18" charset="0"/>
              </a:rPr>
              <a:t>States must consider all options on most appropriate services for  individual case</a:t>
            </a:r>
          </a:p>
          <a:p>
            <a:pPr marL="566928" lvl="1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entury Schoolbook" panose="02040604050505020304" pitchFamily="18" charset="0"/>
              </a:rPr>
              <a:t>Cases where support is being paid</a:t>
            </a:r>
          </a:p>
          <a:p>
            <a:pPr marL="566928" lvl="1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entury Schoolbook" panose="02040604050505020304" pitchFamily="18" charset="0"/>
              </a:rPr>
              <a:t>Cases where support is not being paid</a:t>
            </a:r>
          </a:p>
          <a:p>
            <a:pPr marL="566928" lvl="1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entury Schoolbook" panose="02040604050505020304" pitchFamily="18" charset="0"/>
              </a:rPr>
              <a:t>Cases where the order-issuing state does not have an open IV-D case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 smtClean="0">
              <a:latin typeface="Century Schoolbook" panose="020406040505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200" dirty="0" smtClean="0">
              <a:latin typeface="Century Schoolbook" panose="020406040505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200" dirty="0" smtClean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43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58456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dirty="0" smtClean="0">
                <a:latin typeface="Century Schoolbook" panose="02040604050505020304" pitchFamily="18" charset="0"/>
              </a:rPr>
              <a:t>OCSE Guidance</a:t>
            </a:r>
            <a:endParaRPr lang="en-GB" dirty="0">
              <a:latin typeface="Century Schoolbook" panose="020406040505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entury Schoolbook" panose="02040604050505020304" pitchFamily="18" charset="0"/>
              </a:rPr>
              <a:t>Important points (continued):</a:t>
            </a:r>
          </a:p>
          <a:p>
            <a:pPr marL="566928" lvl="1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entury Schoolbook" panose="02040604050505020304" pitchFamily="18" charset="0"/>
              </a:rPr>
              <a:t>If UIFSA 319 redirection is requested, order-issuing state’s terms including interest rate must be applied</a:t>
            </a:r>
            <a:endParaRPr lang="en-US" sz="2400" dirty="0">
              <a:latin typeface="Century Schoolbook" panose="02040604050505020304" pitchFamily="18" charset="0"/>
            </a:endParaRPr>
          </a:p>
          <a:p>
            <a:pPr marL="566928" lvl="1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entury Schoolbook" panose="02040604050505020304" pitchFamily="18" charset="0"/>
              </a:rPr>
              <a:t>Importance of accurate payment records</a:t>
            </a:r>
          </a:p>
          <a:p>
            <a:pPr marL="566928" lvl="1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entury Schoolbook" panose="02040604050505020304" pitchFamily="18" charset="0"/>
              </a:rPr>
              <a:t>UIFSA 319(c) requires requesting state to provide details of all payments received when requested by order-issuing state</a:t>
            </a:r>
          </a:p>
          <a:p>
            <a:pPr marL="566928" lvl="1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entury Schoolbook" panose="02040604050505020304" pitchFamily="18" charset="0"/>
              </a:rPr>
              <a:t>UIFSA 319 does not prohibit redirection request in cases where order-issuing state has assigned arrears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 smtClean="0">
              <a:latin typeface="Century Schoolbook" panose="020406040505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200" dirty="0" smtClean="0">
              <a:latin typeface="Century Schoolbook" panose="020406040505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200" dirty="0" smtClean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46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58456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dirty="0" smtClean="0">
                <a:latin typeface="Century Schoolbook" panose="02040604050505020304" pitchFamily="18" charset="0"/>
              </a:rPr>
              <a:t>Going Forward</a:t>
            </a:r>
            <a:endParaRPr lang="en-GB" dirty="0">
              <a:latin typeface="Century Schoolbook" panose="020406040505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entury Schoolbook" panose="02040604050505020304" pitchFamily="18" charset="0"/>
              </a:rPr>
              <a:t>NCCSD collaboration over next month</a:t>
            </a:r>
          </a:p>
          <a:p>
            <a:pPr marL="274320">
              <a:buFont typeface="Arial" panose="020B0604020202020204" pitchFamily="34" charset="0"/>
              <a:buChar char="•"/>
            </a:pPr>
            <a:r>
              <a:rPr lang="en-US" sz="2800" dirty="0">
                <a:latin typeface="Century Schoolbook" panose="02040604050505020304" pitchFamily="18" charset="0"/>
              </a:rPr>
              <a:t>Procedure if consensus is </a:t>
            </a:r>
            <a:r>
              <a:rPr lang="en-US" sz="2800" dirty="0" smtClean="0">
                <a:latin typeface="Century Schoolbook" panose="02040604050505020304" pitchFamily="18" charset="0"/>
              </a:rPr>
              <a:t>reached</a:t>
            </a:r>
          </a:p>
          <a:p>
            <a:pPr marL="27432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entury Schoolbook" panose="02040604050505020304" pitchFamily="18" charset="0"/>
              </a:rPr>
              <a:t>Going forward if no consensus is reached</a:t>
            </a:r>
          </a:p>
          <a:p>
            <a:pPr marL="274320">
              <a:buFont typeface="Arial" panose="020B0604020202020204" pitchFamily="34" charset="0"/>
              <a:buChar char="•"/>
            </a:pPr>
            <a:endParaRPr lang="en-US" sz="2400" dirty="0" smtClean="0">
              <a:latin typeface="Century Schoolbook" panose="02040604050505020304" pitchFamily="18" charset="0"/>
            </a:endParaRPr>
          </a:p>
          <a:p>
            <a:pPr marL="274320">
              <a:buFont typeface="Arial" panose="020B0604020202020204" pitchFamily="34" charset="0"/>
              <a:buChar char="•"/>
            </a:pPr>
            <a:endParaRPr lang="en-US" sz="2200" dirty="0" smtClean="0">
              <a:latin typeface="Century Schoolbook" panose="02040604050505020304" pitchFamily="18" charset="0"/>
            </a:endParaRPr>
          </a:p>
          <a:p>
            <a:pPr marL="274320" lvl="1">
              <a:buFont typeface="Arial" panose="020B0604020202020204" pitchFamily="34" charset="0"/>
              <a:buChar char="•"/>
            </a:pPr>
            <a:endParaRPr lang="en-US" sz="2200" dirty="0" smtClean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22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5845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Century Schoolbook" panose="02040604050505020304" pitchFamily="18" charset="0"/>
              </a:rPr>
              <a:t>UIFSA 319 Redirection Procedure</a:t>
            </a:r>
            <a:endParaRPr lang="en-GB" dirty="0">
              <a:latin typeface="Century Schoolbook" panose="020406040505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>
              <a:buFont typeface="Arial" panose="020B0604020202020204" pitchFamily="34" charset="0"/>
              <a:buChar char="•"/>
            </a:pPr>
            <a:r>
              <a:rPr lang="en-US" sz="2800" dirty="0">
                <a:latin typeface="Century Schoolbook" panose="02040604050505020304" pitchFamily="18" charset="0"/>
              </a:rPr>
              <a:t>Imposes limited duty </a:t>
            </a:r>
            <a:r>
              <a:rPr lang="en-US" sz="2800" dirty="0" smtClean="0">
                <a:latin typeface="Century Schoolbook" panose="02040604050505020304" pitchFamily="18" charset="0"/>
              </a:rPr>
              <a:t>on order-issuing state to redirect payments</a:t>
            </a:r>
          </a:p>
          <a:p>
            <a:pPr marL="27432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entury Schoolbook" panose="02040604050505020304" pitchFamily="18" charset="0"/>
              </a:rPr>
              <a:t>Either child support agency or tribunal may direct payments to new location</a:t>
            </a:r>
          </a:p>
          <a:p>
            <a:pPr marL="27432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entury Schoolbook" panose="02040604050505020304" pitchFamily="18" charset="0"/>
              </a:rPr>
              <a:t>New location must be SDU in state where parent owed support is receiving services</a:t>
            </a:r>
          </a:p>
          <a:p>
            <a:pPr marL="274320">
              <a:buFont typeface="Arial" panose="020B0604020202020204" pitchFamily="34" charset="0"/>
              <a:buChar char="•"/>
            </a:pPr>
            <a:endParaRPr lang="en-US" sz="28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97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0</TotalTime>
  <Words>427</Words>
  <Application>Microsoft Office PowerPoint</Application>
  <PresentationFormat>Widescreen</PresentationFormat>
  <Paragraphs>71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Century Schoolbook</vt:lpstr>
      <vt:lpstr>Retrospect</vt:lpstr>
      <vt:lpstr>UIFSA 319 Redirection of Child Support Payments</vt:lpstr>
      <vt:lpstr>Background</vt:lpstr>
      <vt:lpstr>NCCSD Concerns</vt:lpstr>
      <vt:lpstr>OCSE Guidance</vt:lpstr>
      <vt:lpstr>OCSE Guidance</vt:lpstr>
      <vt:lpstr>OCSE Guidance</vt:lpstr>
      <vt:lpstr>OCSE Guidance</vt:lpstr>
      <vt:lpstr>Going Forward</vt:lpstr>
      <vt:lpstr>UIFSA 319 Redirection Procedure</vt:lpstr>
      <vt:lpstr>UIFSA 319 Redirection Procedure</vt:lpstr>
      <vt:lpstr>Questions?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2016-06-15T14:46:38Z</dcterms:created>
  <dcterms:modified xsi:type="dcterms:W3CDTF">2016-11-30T20:32:07Z</dcterms:modified>
</cp:coreProperties>
</file>