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9"/>
  </p:notesMasterIdLst>
  <p:sldIdLst>
    <p:sldId id="256" r:id="rId3"/>
    <p:sldId id="257" r:id="rId4"/>
    <p:sldId id="655" r:id="rId5"/>
    <p:sldId id="657" r:id="rId6"/>
    <p:sldId id="656" r:id="rId7"/>
    <p:sldId id="6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19A"/>
    <a:srgbClr val="926198"/>
    <a:srgbClr val="009DD9"/>
    <a:srgbClr val="10C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varScale="1">
        <p:scale>
          <a:sx n="88" d="100"/>
          <a:sy n="88"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5A66F-6F29-4CFF-A0CB-CB39F9F3BC91}" type="datetimeFigureOut">
              <a:rPr lang="en-US" smtClean="0"/>
              <a:t>9/3/19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87431-C026-4D01-B60A-2244D1E56272}" type="slidenum">
              <a:rPr lang="en-US" smtClean="0"/>
              <a:t>‹#›</a:t>
            </a:fld>
            <a:endParaRPr lang="en-US"/>
          </a:p>
        </p:txBody>
      </p:sp>
    </p:spTree>
    <p:extLst>
      <p:ext uri="{BB962C8B-B14F-4D97-AF65-F5344CB8AC3E}">
        <p14:creationId xmlns:p14="http://schemas.microsoft.com/office/powerpoint/2010/main" val="220312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outdoor, sky, water, boat&#10;&#10;Description automatically generated">
            <a:extLst>
              <a:ext uri="{FF2B5EF4-FFF2-40B4-BE49-F238E27FC236}">
                <a16:creationId xmlns:a16="http://schemas.microsoft.com/office/drawing/2014/main" id="{8B7AE5C5-546E-4541-A559-E3393D7BDC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37" y="-1270827"/>
            <a:ext cx="12191999" cy="8128827"/>
          </a:xfrm>
          <a:prstGeom prst="rect">
            <a:avLst/>
          </a:prstGeom>
        </p:spPr>
      </p:pic>
      <p:sp>
        <p:nvSpPr>
          <p:cNvPr id="9" name="Rectangle 8">
            <a:extLst>
              <a:ext uri="{FF2B5EF4-FFF2-40B4-BE49-F238E27FC236}">
                <a16:creationId xmlns:a16="http://schemas.microsoft.com/office/drawing/2014/main" id="{DCADF1DE-E7A2-4D4F-B84A-760A05F3C514}"/>
              </a:ext>
            </a:extLst>
          </p:cNvPr>
          <p:cNvSpPr/>
          <p:nvPr userDrawn="1"/>
        </p:nvSpPr>
        <p:spPr>
          <a:xfrm>
            <a:off x="-1" y="4785794"/>
            <a:ext cx="12192000" cy="1828800"/>
          </a:xfrm>
          <a:prstGeom prst="rect">
            <a:avLst/>
          </a:prstGeom>
          <a:solidFill>
            <a:srgbClr val="926198">
              <a:alpha val="8470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8A7FC-AF9A-4219-B782-BFF3689F1C0B}"/>
              </a:ext>
            </a:extLst>
          </p:cNvPr>
          <p:cNvSpPr>
            <a:spLocks noGrp="1"/>
          </p:cNvSpPr>
          <p:nvPr>
            <p:ph type="ctrTitle" hasCustomPrompt="1"/>
          </p:nvPr>
        </p:nvSpPr>
        <p:spPr>
          <a:xfrm>
            <a:off x="4205136" y="4098961"/>
            <a:ext cx="6448425" cy="2374690"/>
          </a:xfrm>
          <a:prstGeom prst="rect">
            <a:avLst/>
          </a:prstGeom>
        </p:spPr>
        <p:txBody>
          <a:bodyPr anchor="b">
            <a:normAutofit/>
          </a:bodyPr>
          <a:lstStyle>
            <a:lvl1pPr algn="l">
              <a:lnSpc>
                <a:spcPct val="80000"/>
              </a:lnSpc>
              <a:defRPr sz="3600" b="1" spc="0" baseline="0">
                <a:solidFill>
                  <a:schemeClr val="bg1"/>
                </a:solidFill>
                <a:latin typeface="+mj-lt"/>
              </a:defRPr>
            </a:lvl1pPr>
          </a:lstStyle>
          <a:p>
            <a:r>
              <a:rPr lang="en-US" dirty="0"/>
              <a:t> National Council of </a:t>
            </a:r>
            <a:br>
              <a:rPr lang="en-US" dirty="0"/>
            </a:br>
            <a:r>
              <a:rPr lang="en-US" dirty="0"/>
              <a:t> Child Support Directors</a:t>
            </a:r>
          </a:p>
        </p:txBody>
      </p:sp>
      <p:sp>
        <p:nvSpPr>
          <p:cNvPr id="18" name="TextBox 17">
            <a:extLst>
              <a:ext uri="{FF2B5EF4-FFF2-40B4-BE49-F238E27FC236}">
                <a16:creationId xmlns:a16="http://schemas.microsoft.com/office/drawing/2014/main" id="{A65CC013-17EA-4637-A8AC-ADFD308B8372}"/>
              </a:ext>
            </a:extLst>
          </p:cNvPr>
          <p:cNvSpPr txBox="1"/>
          <p:nvPr userDrawn="1"/>
        </p:nvSpPr>
        <p:spPr>
          <a:xfrm>
            <a:off x="9327775" y="5785386"/>
            <a:ext cx="2933699" cy="646331"/>
          </a:xfrm>
          <a:prstGeom prst="rect">
            <a:avLst/>
          </a:prstGeom>
          <a:noFill/>
        </p:spPr>
        <p:txBody>
          <a:bodyPr wrap="square" rtlCol="0">
            <a:spAutoFit/>
          </a:bodyPr>
          <a:lstStyle/>
          <a:p>
            <a:r>
              <a:rPr lang="en-US" sz="1800" dirty="0">
                <a:solidFill>
                  <a:schemeClr val="bg1"/>
                </a:solidFill>
              </a:rPr>
              <a:t>September 8 -11, 2019</a:t>
            </a:r>
          </a:p>
          <a:p>
            <a:r>
              <a:rPr lang="en-US" sz="1800" dirty="0">
                <a:solidFill>
                  <a:schemeClr val="bg1"/>
                </a:solidFill>
              </a:rPr>
              <a:t>Mackinac Island, Michigan</a:t>
            </a:r>
          </a:p>
        </p:txBody>
      </p:sp>
      <p:pic>
        <p:nvPicPr>
          <p:cNvPr id="22" name="Picture 21" descr="A close up of a logo&#10;&#10;Description automatically generated">
            <a:extLst>
              <a:ext uri="{FF2B5EF4-FFF2-40B4-BE49-F238E27FC236}">
                <a16:creationId xmlns:a16="http://schemas.microsoft.com/office/drawing/2014/main" id="{841134AD-BAF9-4352-A2EE-8B2505D965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521" y="5084994"/>
            <a:ext cx="3155189" cy="1230401"/>
          </a:xfrm>
          <a:prstGeom prst="rect">
            <a:avLst/>
          </a:prstGeom>
        </p:spPr>
      </p:pic>
      <p:pic>
        <p:nvPicPr>
          <p:cNvPr id="10" name="Picture 9">
            <a:extLst>
              <a:ext uri="{FF2B5EF4-FFF2-40B4-BE49-F238E27FC236}">
                <a16:creationId xmlns:a16="http://schemas.microsoft.com/office/drawing/2014/main" id="{DF427A0B-9CD1-462A-991F-ED67D67798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4177" y="4115774"/>
            <a:ext cx="3970541" cy="1251607"/>
          </a:xfrm>
          <a:prstGeom prst="rect">
            <a:avLst/>
          </a:prstGeom>
        </p:spPr>
      </p:pic>
    </p:spTree>
    <p:extLst>
      <p:ext uri="{BB962C8B-B14F-4D97-AF65-F5344CB8AC3E}">
        <p14:creationId xmlns:p14="http://schemas.microsoft.com/office/powerpoint/2010/main" val="209205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3418DC-46BF-4A4C-89AB-77C88D3133EB}"/>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5284C136-E21E-4EB8-9207-ED6B0B459FDB}" type="slidenum">
              <a:rPr lang="en-US" smtClean="0"/>
              <a:pPr/>
              <a:t>‹#›</a:t>
            </a:fld>
            <a:endParaRPr lang="en-US" dirty="0"/>
          </a:p>
        </p:txBody>
      </p:sp>
    </p:spTree>
    <p:extLst>
      <p:ext uri="{BB962C8B-B14F-4D97-AF65-F5344CB8AC3E}">
        <p14:creationId xmlns:p14="http://schemas.microsoft.com/office/powerpoint/2010/main" val="35672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69" y="2905487"/>
            <a:ext cx="5592132" cy="2501010"/>
          </a:xfrm>
        </p:spPr>
        <p:txBody>
          <a:bodyPr anchor="t" anchorCtr="0">
            <a:noAutofit/>
          </a:bodyPr>
          <a:lstStyle>
            <a:lvl1pPr marL="0" indent="0">
              <a:spcBef>
                <a:spcPts val="0"/>
              </a:spcBef>
              <a:spcAft>
                <a:spcPts val="1200"/>
              </a:spcAft>
              <a:buNone/>
              <a:defRPr sz="1600" b="0"/>
            </a:lvl1pPr>
            <a:lvl2pPr marL="0" indent="0">
              <a:spcBef>
                <a:spcPts val="0"/>
              </a:spcBef>
              <a:buNone/>
              <a:defRPr sz="1600" b="0"/>
            </a:lvl2pPr>
          </a:lstStyle>
          <a:p>
            <a:r>
              <a:rPr lang="en-US" dirty="0"/>
              <a:t>Contact information:</a:t>
            </a:r>
          </a:p>
          <a:p>
            <a:pPr lvl="1"/>
            <a:r>
              <a:rPr lang="en-US" dirty="0"/>
              <a:t>First Name &amp; Last Name</a:t>
            </a:r>
          </a:p>
          <a:p>
            <a:pPr lvl="1"/>
            <a:r>
              <a:rPr lang="en-US" dirty="0"/>
              <a:t>140 North Franklin Street, Suite 2-1</a:t>
            </a:r>
          </a:p>
          <a:p>
            <a:pPr lvl="1"/>
            <a:r>
              <a:rPr lang="en-US" dirty="0"/>
              <a:t>Holbrook, MA 02343</a:t>
            </a:r>
          </a:p>
          <a:p>
            <a:pPr lvl="1"/>
            <a:r>
              <a:rPr lang="en-US" dirty="0"/>
              <a:t>(781) 986-1400</a:t>
            </a:r>
          </a:p>
        </p:txBody>
      </p:sp>
      <p:sp>
        <p:nvSpPr>
          <p:cNvPr id="2" name="Thank you"/>
          <p:cNvSpPr>
            <a:spLocks noGrp="1"/>
          </p:cNvSpPr>
          <p:nvPr>
            <p:ph type="ctrTitle" hasCustomPrompt="1"/>
          </p:nvPr>
        </p:nvSpPr>
        <p:spPr bwMode="gray">
          <a:xfrm>
            <a:off x="503869" y="1467009"/>
            <a:ext cx="5592132" cy="923116"/>
          </a:xfrm>
        </p:spPr>
        <p:txBody>
          <a:bodyPr anchor="t" anchorCtr="0">
            <a:noAutofit/>
          </a:bodyPr>
          <a:lstStyle>
            <a:lvl1pPr>
              <a:defRPr sz="5498">
                <a:solidFill>
                  <a:schemeClr val="accent1"/>
                </a:solidFill>
                <a:latin typeface="+mj-lt"/>
              </a:defRPr>
            </a:lvl1pPr>
          </a:lstStyle>
          <a:p>
            <a:r>
              <a:rPr lang="en-US" dirty="0"/>
              <a:t>Thank you.</a:t>
            </a:r>
            <a:endParaRPr lang="de-DE" dirty="0"/>
          </a:p>
        </p:txBody>
      </p:sp>
      <p:pic>
        <p:nvPicPr>
          <p:cNvPr id="5" name="Picture 4">
            <a:extLst>
              <a:ext uri="{FF2B5EF4-FFF2-40B4-BE49-F238E27FC236}">
                <a16:creationId xmlns:a16="http://schemas.microsoft.com/office/drawing/2014/main" id="{83C3D295-FDBA-41CA-8B35-AC703086F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2298" y="5746253"/>
            <a:ext cx="2975762" cy="728442"/>
          </a:xfrm>
          <a:prstGeom prst="rect">
            <a:avLst/>
          </a:prstGeom>
        </p:spPr>
      </p:pic>
    </p:spTree>
    <p:extLst>
      <p:ext uri="{BB962C8B-B14F-4D97-AF65-F5344CB8AC3E}">
        <p14:creationId xmlns:p14="http://schemas.microsoft.com/office/powerpoint/2010/main" val="103002834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3D7A5-CDD5-4AB7-9350-C437B49E549A}"/>
              </a:ext>
            </a:extLst>
          </p:cNvPr>
          <p:cNvSpPr>
            <a:spLocks noGrp="1"/>
          </p:cNvSpPr>
          <p:nvPr>
            <p:ph idx="1"/>
          </p:nvPr>
        </p:nvSpPr>
        <p:spPr>
          <a:xfrm>
            <a:off x="838200" y="1825625"/>
            <a:ext cx="10515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FF38DF-2E43-4045-81FF-5F8571A1560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A060FBE6-11A6-45E5-908D-723FCD5E3950}" type="slidenum">
              <a:rPr lang="en-US" smtClean="0"/>
              <a:pPr/>
              <a:t>‹#›</a:t>
            </a:fld>
            <a:endParaRPr lang="en-US" dirty="0"/>
          </a:p>
        </p:txBody>
      </p:sp>
      <p:sp>
        <p:nvSpPr>
          <p:cNvPr id="11" name="Oval 10">
            <a:extLst>
              <a:ext uri="{FF2B5EF4-FFF2-40B4-BE49-F238E27FC236}">
                <a16:creationId xmlns:a16="http://schemas.microsoft.com/office/drawing/2014/main" id="{E32086EB-E949-483A-B2D2-6DE4D1736959}"/>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58E72320-581D-4B08-AD50-03806A563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
        <p:nvSpPr>
          <p:cNvPr id="15" name="Rectangle 14">
            <a:extLst>
              <a:ext uri="{FF2B5EF4-FFF2-40B4-BE49-F238E27FC236}">
                <a16:creationId xmlns:a16="http://schemas.microsoft.com/office/drawing/2014/main" id="{BED0CE44-1F66-4DAB-94D2-ADF52436E834}"/>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1FB8D-F446-498F-9C32-1C8918604CD2}"/>
              </a:ext>
            </a:extLst>
          </p:cNvPr>
          <p:cNvSpPr>
            <a:spLocks noGrp="1"/>
          </p:cNvSpPr>
          <p:nvPr>
            <p:ph type="title"/>
          </p:nvPr>
        </p:nvSpPr>
        <p:spPr>
          <a:xfrm>
            <a:off x="838200" y="365125"/>
            <a:ext cx="10515600" cy="1325563"/>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8037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C02F8-6E2B-4F98-B06D-11656243150C}"/>
              </a:ext>
            </a:extLst>
          </p:cNvPr>
          <p:cNvSpPr>
            <a:spLocks noGrp="1"/>
          </p:cNvSpPr>
          <p:nvPr>
            <p:ph sz="half" idx="1"/>
          </p:nvPr>
        </p:nvSpPr>
        <p:spPr>
          <a:xfrm>
            <a:off x="838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3AD5598-68F0-4F40-977E-9F0BBAA04A4A}"/>
              </a:ext>
            </a:extLst>
          </p:cNvPr>
          <p:cNvSpPr>
            <a:spLocks noGrp="1"/>
          </p:cNvSpPr>
          <p:nvPr>
            <p:ph sz="half" idx="2"/>
          </p:nvPr>
        </p:nvSpPr>
        <p:spPr>
          <a:xfrm>
            <a:off x="6172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F6D7F13-12C3-4CF3-BB26-1B5D91F2C2E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FC33268C-CA53-440C-B611-B0DD9A984AB9}" type="slidenum">
              <a:rPr lang="en-US" smtClean="0"/>
              <a:pPr/>
              <a:t>‹#›</a:t>
            </a:fld>
            <a:endParaRPr lang="en-US" dirty="0"/>
          </a:p>
        </p:txBody>
      </p:sp>
    </p:spTree>
    <p:extLst>
      <p:ext uri="{BB962C8B-B14F-4D97-AF65-F5344CB8AC3E}">
        <p14:creationId xmlns:p14="http://schemas.microsoft.com/office/powerpoint/2010/main" val="292023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146678-D338-4567-9948-EB70D01149BD}"/>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EF1BC30-D89A-4E54-B675-52F3502569E3}"/>
              </a:ext>
            </a:extLst>
          </p:cNvPr>
          <p:cNvSpPr>
            <a:spLocks noGrp="1"/>
          </p:cNvSpPr>
          <p:nvPr>
            <p:ph sz="half" idx="2"/>
          </p:nvPr>
        </p:nvSpPr>
        <p:spPr>
          <a:xfrm>
            <a:off x="839788" y="2505075"/>
            <a:ext cx="5157787"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1692F5-4E0B-4A0C-B224-0B9AC4CE53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60FB2C1-08CD-4926-8248-E205BEEEDD0C}"/>
              </a:ext>
            </a:extLst>
          </p:cNvPr>
          <p:cNvSpPr>
            <a:spLocks noGrp="1"/>
          </p:cNvSpPr>
          <p:nvPr>
            <p:ph sz="quarter" idx="4"/>
          </p:nvPr>
        </p:nvSpPr>
        <p:spPr>
          <a:xfrm>
            <a:off x="6172200" y="2505075"/>
            <a:ext cx="5183188"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B220E01-6D1A-4D35-B202-D3C7677EF57D}"/>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939CB8FF-210C-474E-B207-E381545DA898}" type="slidenum">
              <a:rPr lang="en-US" smtClean="0"/>
              <a:pPr/>
              <a:t>‹#›</a:t>
            </a:fld>
            <a:endParaRPr lang="en-US" dirty="0"/>
          </a:p>
        </p:txBody>
      </p:sp>
    </p:spTree>
    <p:extLst>
      <p:ext uri="{BB962C8B-B14F-4D97-AF65-F5344CB8AC3E}">
        <p14:creationId xmlns:p14="http://schemas.microsoft.com/office/powerpoint/2010/main" val="41934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3418DC-46BF-4A4C-89AB-77C88D3133EB}"/>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5284C136-E21E-4EB8-9207-ED6B0B459FDB}" type="slidenum">
              <a:rPr lang="en-US" smtClean="0"/>
              <a:pPr/>
              <a:t>‹#›</a:t>
            </a:fld>
            <a:endParaRPr lang="en-US" dirty="0"/>
          </a:p>
        </p:txBody>
      </p:sp>
    </p:spTree>
    <p:extLst>
      <p:ext uri="{BB962C8B-B14F-4D97-AF65-F5344CB8AC3E}">
        <p14:creationId xmlns:p14="http://schemas.microsoft.com/office/powerpoint/2010/main" val="171964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outdoor, sky, water, boat&#10;&#10;Description automatically generated">
            <a:extLst>
              <a:ext uri="{FF2B5EF4-FFF2-40B4-BE49-F238E27FC236}">
                <a16:creationId xmlns:a16="http://schemas.microsoft.com/office/drawing/2014/main" id="{8B7AE5C5-546E-4541-A559-E3393D7BDC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37" y="-1270827"/>
            <a:ext cx="12191999" cy="8128827"/>
          </a:xfrm>
          <a:prstGeom prst="rect">
            <a:avLst/>
          </a:prstGeom>
        </p:spPr>
      </p:pic>
      <p:sp>
        <p:nvSpPr>
          <p:cNvPr id="9" name="Rectangle 8">
            <a:extLst>
              <a:ext uri="{FF2B5EF4-FFF2-40B4-BE49-F238E27FC236}">
                <a16:creationId xmlns:a16="http://schemas.microsoft.com/office/drawing/2014/main" id="{DCADF1DE-E7A2-4D4F-B84A-760A05F3C514}"/>
              </a:ext>
            </a:extLst>
          </p:cNvPr>
          <p:cNvSpPr/>
          <p:nvPr userDrawn="1"/>
        </p:nvSpPr>
        <p:spPr>
          <a:xfrm>
            <a:off x="-1" y="4785794"/>
            <a:ext cx="12192000" cy="1828800"/>
          </a:xfrm>
          <a:prstGeom prst="rect">
            <a:avLst/>
          </a:prstGeom>
          <a:solidFill>
            <a:srgbClr val="926198">
              <a:alpha val="8470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8A7FC-AF9A-4219-B782-BFF3689F1C0B}"/>
              </a:ext>
            </a:extLst>
          </p:cNvPr>
          <p:cNvSpPr>
            <a:spLocks noGrp="1"/>
          </p:cNvSpPr>
          <p:nvPr>
            <p:ph type="ctrTitle" hasCustomPrompt="1"/>
          </p:nvPr>
        </p:nvSpPr>
        <p:spPr>
          <a:xfrm>
            <a:off x="4205136" y="4098961"/>
            <a:ext cx="6448425" cy="2374690"/>
          </a:xfrm>
          <a:prstGeom prst="rect">
            <a:avLst/>
          </a:prstGeom>
        </p:spPr>
        <p:txBody>
          <a:bodyPr anchor="b">
            <a:normAutofit/>
          </a:bodyPr>
          <a:lstStyle>
            <a:lvl1pPr algn="l">
              <a:lnSpc>
                <a:spcPct val="80000"/>
              </a:lnSpc>
              <a:defRPr sz="3600" b="1" spc="0" baseline="0">
                <a:solidFill>
                  <a:schemeClr val="bg1"/>
                </a:solidFill>
                <a:latin typeface="+mj-lt"/>
              </a:defRPr>
            </a:lvl1pPr>
          </a:lstStyle>
          <a:p>
            <a:r>
              <a:rPr lang="en-US" dirty="0"/>
              <a:t> National Council of </a:t>
            </a:r>
            <a:br>
              <a:rPr lang="en-US" dirty="0"/>
            </a:br>
            <a:r>
              <a:rPr lang="en-US" dirty="0"/>
              <a:t> Child Support Directors</a:t>
            </a:r>
          </a:p>
        </p:txBody>
      </p:sp>
      <p:sp>
        <p:nvSpPr>
          <p:cNvPr id="18" name="TextBox 17">
            <a:extLst>
              <a:ext uri="{FF2B5EF4-FFF2-40B4-BE49-F238E27FC236}">
                <a16:creationId xmlns:a16="http://schemas.microsoft.com/office/drawing/2014/main" id="{A65CC013-17EA-4637-A8AC-ADFD308B8372}"/>
              </a:ext>
            </a:extLst>
          </p:cNvPr>
          <p:cNvSpPr txBox="1"/>
          <p:nvPr userDrawn="1"/>
        </p:nvSpPr>
        <p:spPr>
          <a:xfrm>
            <a:off x="9327775" y="5785386"/>
            <a:ext cx="2933699" cy="646331"/>
          </a:xfrm>
          <a:prstGeom prst="rect">
            <a:avLst/>
          </a:prstGeom>
          <a:noFill/>
        </p:spPr>
        <p:txBody>
          <a:bodyPr wrap="square" rtlCol="0">
            <a:spAutoFit/>
          </a:bodyPr>
          <a:lstStyle/>
          <a:p>
            <a:r>
              <a:rPr lang="en-US" sz="1800" dirty="0">
                <a:solidFill>
                  <a:schemeClr val="bg1"/>
                </a:solidFill>
              </a:rPr>
              <a:t>September 8 -11, 2019</a:t>
            </a:r>
          </a:p>
          <a:p>
            <a:r>
              <a:rPr lang="en-US" sz="1800" dirty="0">
                <a:solidFill>
                  <a:schemeClr val="bg1"/>
                </a:solidFill>
              </a:rPr>
              <a:t>Mackinac Island, Michigan</a:t>
            </a:r>
          </a:p>
        </p:txBody>
      </p:sp>
      <p:pic>
        <p:nvPicPr>
          <p:cNvPr id="22" name="Picture 21" descr="A close up of a logo&#10;&#10;Description automatically generated">
            <a:extLst>
              <a:ext uri="{FF2B5EF4-FFF2-40B4-BE49-F238E27FC236}">
                <a16:creationId xmlns:a16="http://schemas.microsoft.com/office/drawing/2014/main" id="{841134AD-BAF9-4352-A2EE-8B2505D965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521" y="5084994"/>
            <a:ext cx="3155189" cy="1230401"/>
          </a:xfrm>
          <a:prstGeom prst="rect">
            <a:avLst/>
          </a:prstGeom>
        </p:spPr>
      </p:pic>
      <p:pic>
        <p:nvPicPr>
          <p:cNvPr id="10" name="Picture 9">
            <a:extLst>
              <a:ext uri="{FF2B5EF4-FFF2-40B4-BE49-F238E27FC236}">
                <a16:creationId xmlns:a16="http://schemas.microsoft.com/office/drawing/2014/main" id="{DF427A0B-9CD1-462A-991F-ED67D67798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4177" y="4115774"/>
            <a:ext cx="3970541" cy="1251607"/>
          </a:xfrm>
          <a:prstGeom prst="rect">
            <a:avLst/>
          </a:prstGeom>
        </p:spPr>
      </p:pic>
    </p:spTree>
    <p:extLst>
      <p:ext uri="{BB962C8B-B14F-4D97-AF65-F5344CB8AC3E}">
        <p14:creationId xmlns:p14="http://schemas.microsoft.com/office/powerpoint/2010/main" val="4149007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3D7A5-CDD5-4AB7-9350-C437B49E549A}"/>
              </a:ext>
            </a:extLst>
          </p:cNvPr>
          <p:cNvSpPr>
            <a:spLocks noGrp="1"/>
          </p:cNvSpPr>
          <p:nvPr>
            <p:ph idx="1"/>
          </p:nvPr>
        </p:nvSpPr>
        <p:spPr>
          <a:xfrm>
            <a:off x="838200" y="1825625"/>
            <a:ext cx="10515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FF38DF-2E43-4045-81FF-5F8571A1560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A060FBE6-11A6-45E5-908D-723FCD5E3950}" type="slidenum">
              <a:rPr lang="en-US" smtClean="0"/>
              <a:pPr/>
              <a:t>‹#›</a:t>
            </a:fld>
            <a:endParaRPr lang="en-US" dirty="0"/>
          </a:p>
        </p:txBody>
      </p:sp>
      <p:sp>
        <p:nvSpPr>
          <p:cNvPr id="11" name="Oval 10">
            <a:extLst>
              <a:ext uri="{FF2B5EF4-FFF2-40B4-BE49-F238E27FC236}">
                <a16:creationId xmlns:a16="http://schemas.microsoft.com/office/drawing/2014/main" id="{E32086EB-E949-483A-B2D2-6DE4D1736959}"/>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58E72320-581D-4B08-AD50-03806A563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
        <p:nvSpPr>
          <p:cNvPr id="15" name="Rectangle 14">
            <a:extLst>
              <a:ext uri="{FF2B5EF4-FFF2-40B4-BE49-F238E27FC236}">
                <a16:creationId xmlns:a16="http://schemas.microsoft.com/office/drawing/2014/main" id="{BED0CE44-1F66-4DAB-94D2-ADF52436E834}"/>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1FB8D-F446-498F-9C32-1C8918604CD2}"/>
              </a:ext>
            </a:extLst>
          </p:cNvPr>
          <p:cNvSpPr>
            <a:spLocks noGrp="1"/>
          </p:cNvSpPr>
          <p:nvPr>
            <p:ph type="title"/>
          </p:nvPr>
        </p:nvSpPr>
        <p:spPr>
          <a:xfrm>
            <a:off x="838200" y="365125"/>
            <a:ext cx="10515600" cy="1325563"/>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209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C02F8-6E2B-4F98-B06D-11656243150C}"/>
              </a:ext>
            </a:extLst>
          </p:cNvPr>
          <p:cNvSpPr>
            <a:spLocks noGrp="1"/>
          </p:cNvSpPr>
          <p:nvPr>
            <p:ph sz="half" idx="1"/>
          </p:nvPr>
        </p:nvSpPr>
        <p:spPr>
          <a:xfrm>
            <a:off x="838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3AD5598-68F0-4F40-977E-9F0BBAA04A4A}"/>
              </a:ext>
            </a:extLst>
          </p:cNvPr>
          <p:cNvSpPr>
            <a:spLocks noGrp="1"/>
          </p:cNvSpPr>
          <p:nvPr>
            <p:ph sz="half" idx="2"/>
          </p:nvPr>
        </p:nvSpPr>
        <p:spPr>
          <a:xfrm>
            <a:off x="6172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F6D7F13-12C3-4CF3-BB26-1B5D91F2C2E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FC33268C-CA53-440C-B611-B0DD9A984AB9}" type="slidenum">
              <a:rPr lang="en-US" smtClean="0"/>
              <a:pPr/>
              <a:t>‹#›</a:t>
            </a:fld>
            <a:endParaRPr lang="en-US" dirty="0"/>
          </a:p>
        </p:txBody>
      </p:sp>
    </p:spTree>
    <p:extLst>
      <p:ext uri="{BB962C8B-B14F-4D97-AF65-F5344CB8AC3E}">
        <p14:creationId xmlns:p14="http://schemas.microsoft.com/office/powerpoint/2010/main" val="421488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146678-D338-4567-9948-EB70D01149BD}"/>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EF1BC30-D89A-4E54-B675-52F3502569E3}"/>
              </a:ext>
            </a:extLst>
          </p:cNvPr>
          <p:cNvSpPr>
            <a:spLocks noGrp="1"/>
          </p:cNvSpPr>
          <p:nvPr>
            <p:ph sz="half" idx="2"/>
          </p:nvPr>
        </p:nvSpPr>
        <p:spPr>
          <a:xfrm>
            <a:off x="839788" y="2505075"/>
            <a:ext cx="5157787"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1692F5-4E0B-4A0C-B224-0B9AC4CE53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60FB2C1-08CD-4926-8248-E205BEEEDD0C}"/>
              </a:ext>
            </a:extLst>
          </p:cNvPr>
          <p:cNvSpPr>
            <a:spLocks noGrp="1"/>
          </p:cNvSpPr>
          <p:nvPr>
            <p:ph sz="quarter" idx="4"/>
          </p:nvPr>
        </p:nvSpPr>
        <p:spPr>
          <a:xfrm>
            <a:off x="6172200" y="2505075"/>
            <a:ext cx="5183188"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B220E01-6D1A-4D35-B202-D3C7677EF57D}"/>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939CB8FF-210C-474E-B207-E381545DA898}" type="slidenum">
              <a:rPr lang="en-US" smtClean="0"/>
              <a:pPr/>
              <a:t>‹#›</a:t>
            </a:fld>
            <a:endParaRPr lang="en-US" dirty="0"/>
          </a:p>
        </p:txBody>
      </p:sp>
    </p:spTree>
    <p:extLst>
      <p:ext uri="{BB962C8B-B14F-4D97-AF65-F5344CB8AC3E}">
        <p14:creationId xmlns:p14="http://schemas.microsoft.com/office/powerpoint/2010/main" val="3083912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DA49CB-15C8-4EC4-ADBF-8596C6AB7131}"/>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9BC1CFF-1484-46CD-B222-11E7D96466E7}"/>
              </a:ext>
            </a:extLst>
          </p:cNvPr>
          <p:cNvSpPr txBox="1">
            <a:spLocks/>
          </p:cNvSpPr>
          <p:nvPr userDrawn="1"/>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3C738841-6A88-4CF6-96C1-B11F3CD0A67E}"/>
              </a:ext>
            </a:extLst>
          </p:cNvPr>
          <p:cNvSpPr>
            <a:spLocks noGrp="1"/>
          </p:cNvSpPr>
          <p:nvPr>
            <p:ph type="sldNum" sz="quarter" idx="4"/>
          </p:nvPr>
        </p:nvSpPr>
        <p:spPr>
          <a:xfrm>
            <a:off x="838200" y="6311899"/>
            <a:ext cx="2743200" cy="365125"/>
          </a:xfrm>
          <a:prstGeom prst="rect">
            <a:avLst/>
          </a:prstGeom>
        </p:spPr>
        <p:txBody>
          <a:bodyPr/>
          <a:lstStyle>
            <a:lvl1pPr algn="l">
              <a:defRPr sz="1100" b="1">
                <a:solidFill>
                  <a:schemeClr val="accent2"/>
                </a:solidFill>
              </a:defRPr>
            </a:lvl1pPr>
          </a:lstStyle>
          <a:p>
            <a:fld id="{A634C9BC-09ED-4EFC-89AE-70E2E1B11DDD}" type="slidenum">
              <a:rPr lang="en-US" smtClean="0"/>
              <a:pPr/>
              <a:t>‹#›</a:t>
            </a:fld>
            <a:endParaRPr lang="en-US" dirty="0"/>
          </a:p>
        </p:txBody>
      </p:sp>
      <p:sp>
        <p:nvSpPr>
          <p:cNvPr id="11" name="Oval 10">
            <a:extLst>
              <a:ext uri="{FF2B5EF4-FFF2-40B4-BE49-F238E27FC236}">
                <a16:creationId xmlns:a16="http://schemas.microsoft.com/office/drawing/2014/main" id="{7E7AB633-AECF-40E6-9EDE-40787593E1E2}"/>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D96F7E70-DBAF-49A3-B0B4-725DC361B39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Tree>
    <p:extLst>
      <p:ext uri="{BB962C8B-B14F-4D97-AF65-F5344CB8AC3E}">
        <p14:creationId xmlns:p14="http://schemas.microsoft.com/office/powerpoint/2010/main" val="320320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3C738841-6A88-4CF6-96C1-B11F3CD0A67E}"/>
              </a:ext>
            </a:extLst>
          </p:cNvPr>
          <p:cNvSpPr>
            <a:spLocks noGrp="1"/>
          </p:cNvSpPr>
          <p:nvPr>
            <p:ph type="sldNum" sz="quarter" idx="4"/>
          </p:nvPr>
        </p:nvSpPr>
        <p:spPr>
          <a:xfrm>
            <a:off x="838200" y="6311899"/>
            <a:ext cx="2743200" cy="365125"/>
          </a:xfrm>
          <a:prstGeom prst="rect">
            <a:avLst/>
          </a:prstGeom>
        </p:spPr>
        <p:txBody>
          <a:bodyPr/>
          <a:lstStyle>
            <a:lvl1pPr algn="l">
              <a:defRPr sz="1100" b="1">
                <a:solidFill>
                  <a:schemeClr val="accent2"/>
                </a:solidFill>
              </a:defRPr>
            </a:lvl1pPr>
          </a:lstStyle>
          <a:p>
            <a:fld id="{A634C9BC-09ED-4EFC-89AE-70E2E1B11DDD}" type="slidenum">
              <a:rPr lang="en-US" smtClean="0"/>
              <a:pPr/>
              <a:t>‹#›</a:t>
            </a:fld>
            <a:endParaRPr lang="en-US" dirty="0"/>
          </a:p>
        </p:txBody>
      </p:sp>
      <p:sp>
        <p:nvSpPr>
          <p:cNvPr id="11" name="Oval 10">
            <a:extLst>
              <a:ext uri="{FF2B5EF4-FFF2-40B4-BE49-F238E27FC236}">
                <a16:creationId xmlns:a16="http://schemas.microsoft.com/office/drawing/2014/main" id="{7E7AB633-AECF-40E6-9EDE-40787593E1E2}"/>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D96F7E70-DBAF-49A3-B0B4-725DC361B3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Tree>
    <p:extLst>
      <p:ext uri="{BB962C8B-B14F-4D97-AF65-F5344CB8AC3E}">
        <p14:creationId xmlns:p14="http://schemas.microsoft.com/office/powerpoint/2010/main" val="408782418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1DE5-B8A6-45F5-AF03-64991B4E8859}"/>
              </a:ext>
            </a:extLst>
          </p:cNvPr>
          <p:cNvSpPr>
            <a:spLocks noGrp="1"/>
          </p:cNvSpPr>
          <p:nvPr>
            <p:ph type="ctrTitle"/>
          </p:nvPr>
        </p:nvSpPr>
        <p:spPr>
          <a:xfrm>
            <a:off x="4298623" y="4098961"/>
            <a:ext cx="6354938" cy="2374690"/>
          </a:xfrm>
        </p:spPr>
        <p:txBody>
          <a:bodyPr/>
          <a:lstStyle/>
          <a:p>
            <a:r>
              <a:rPr lang="en-US" dirty="0"/>
              <a:t>National Council of</a:t>
            </a:r>
            <a:br>
              <a:rPr lang="en-US" dirty="0"/>
            </a:br>
            <a:r>
              <a:rPr lang="en-US" dirty="0"/>
              <a:t>Child Support Directors Conference</a:t>
            </a:r>
          </a:p>
        </p:txBody>
      </p:sp>
    </p:spTree>
    <p:extLst>
      <p:ext uri="{BB962C8B-B14F-4D97-AF65-F5344CB8AC3E}">
        <p14:creationId xmlns:p14="http://schemas.microsoft.com/office/powerpoint/2010/main" val="418999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256365-8C30-40D9-A396-8AD7D538FDF5}"/>
              </a:ext>
            </a:extLst>
          </p:cNvPr>
          <p:cNvSpPr>
            <a:spLocks noGrp="1"/>
          </p:cNvSpPr>
          <p:nvPr>
            <p:ph idx="1"/>
          </p:nvPr>
        </p:nvSpPr>
        <p:spPr>
          <a:xfrm>
            <a:off x="6702220" y="1681251"/>
            <a:ext cx="5035742" cy="4351338"/>
          </a:xfrm>
        </p:spPr>
        <p:txBody>
          <a:bodyPr/>
          <a:lstStyle/>
          <a:p>
            <a:pPr marL="0" indent="0">
              <a:spcBef>
                <a:spcPts val="0"/>
              </a:spcBef>
              <a:buNone/>
            </a:pPr>
            <a:r>
              <a:rPr lang="en-US" sz="2000" b="1" dirty="0"/>
              <a:t>Stellarware Corporation </a:t>
            </a:r>
            <a:r>
              <a:rPr lang="en-US" sz="2000" dirty="0"/>
              <a:t>was founded in 1997 as a unique web design firm that focuses on improving business and government communications by employing the technological advantages of the Internet. Today, Stellarware is much more than just another web design firm. Stellarware has become a premier, web-based solutions company that serves government and private sector organizations by building web systems that modernize business</a:t>
            </a:r>
          </a:p>
          <a:p>
            <a:pPr marL="0" indent="0">
              <a:spcBef>
                <a:spcPts val="0"/>
              </a:spcBef>
              <a:buNone/>
            </a:pPr>
            <a:r>
              <a:rPr lang="en-US" sz="2000" dirty="0"/>
              <a:t>processes and</a:t>
            </a:r>
          </a:p>
          <a:p>
            <a:pPr marL="0" indent="0">
              <a:spcBef>
                <a:spcPts val="0"/>
              </a:spcBef>
              <a:buNone/>
            </a:pPr>
            <a:r>
              <a:rPr lang="en-US" sz="2000" dirty="0"/>
              <a:t>communications.</a:t>
            </a:r>
          </a:p>
          <a:p>
            <a:pPr marL="0" indent="0">
              <a:spcBef>
                <a:spcPts val="0"/>
              </a:spcBef>
              <a:buNone/>
            </a:pPr>
            <a:endParaRPr lang="en-US" sz="2000" dirty="0"/>
          </a:p>
        </p:txBody>
      </p:sp>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838200" y="365125"/>
            <a:ext cx="11353800" cy="1325563"/>
          </a:xfrm>
        </p:spPr>
        <p:txBody>
          <a:bodyPr/>
          <a:lstStyle/>
          <a:p>
            <a:r>
              <a:rPr lang="en-US" dirty="0"/>
              <a:t>Stellarware Corporation – </a:t>
            </a:r>
            <a:r>
              <a:rPr lang="en-US" i="1" dirty="0"/>
              <a:t>Visual Overview</a:t>
            </a:r>
            <a:endParaRPr lang="en-US" dirty="0"/>
          </a:p>
        </p:txBody>
      </p:sp>
      <p:pic>
        <p:nvPicPr>
          <p:cNvPr id="5" name="Picture 4">
            <a:extLst>
              <a:ext uri="{FF2B5EF4-FFF2-40B4-BE49-F238E27FC236}">
                <a16:creationId xmlns:a16="http://schemas.microsoft.com/office/drawing/2014/main" id="{62EA6055-E46E-4D10-807B-D2CB7CA62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38" y="1572963"/>
            <a:ext cx="6150816" cy="3962761"/>
          </a:xfrm>
          <a:prstGeom prst="rect">
            <a:avLst/>
          </a:prstGeom>
        </p:spPr>
      </p:pic>
      <p:graphicFrame>
        <p:nvGraphicFramePr>
          <p:cNvPr id="6" name="Table 6">
            <a:extLst>
              <a:ext uri="{FF2B5EF4-FFF2-40B4-BE49-F238E27FC236}">
                <a16:creationId xmlns:a16="http://schemas.microsoft.com/office/drawing/2014/main" id="{A438E0F5-E004-419F-A319-AC1F782F5B49}"/>
              </a:ext>
            </a:extLst>
          </p:cNvPr>
          <p:cNvGraphicFramePr>
            <a:graphicFrameLocks noGrp="1"/>
          </p:cNvGraphicFramePr>
          <p:nvPr>
            <p:extLst>
              <p:ext uri="{D42A27DB-BD31-4B8C-83A1-F6EECF244321}">
                <p14:modId xmlns:p14="http://schemas.microsoft.com/office/powerpoint/2010/main" val="2951773107"/>
              </p:ext>
            </p:extLst>
          </p:nvPr>
        </p:nvGraphicFramePr>
        <p:xfrm>
          <a:off x="454038" y="6002074"/>
          <a:ext cx="8025201" cy="283762"/>
        </p:xfrm>
        <a:graphic>
          <a:graphicData uri="http://schemas.openxmlformats.org/drawingml/2006/table">
            <a:tbl>
              <a:tblPr firstRow="1" bandRow="1">
                <a:tableStyleId>{5C22544A-7EE6-4342-B048-85BDC9FD1C3A}</a:tableStyleId>
              </a:tblPr>
              <a:tblGrid>
                <a:gridCol w="2675067">
                  <a:extLst>
                    <a:ext uri="{9D8B030D-6E8A-4147-A177-3AD203B41FA5}">
                      <a16:colId xmlns:a16="http://schemas.microsoft.com/office/drawing/2014/main" val="1387310168"/>
                    </a:ext>
                  </a:extLst>
                </a:gridCol>
                <a:gridCol w="2675067">
                  <a:extLst>
                    <a:ext uri="{9D8B030D-6E8A-4147-A177-3AD203B41FA5}">
                      <a16:colId xmlns:a16="http://schemas.microsoft.com/office/drawing/2014/main" val="2731374116"/>
                    </a:ext>
                  </a:extLst>
                </a:gridCol>
                <a:gridCol w="2675067">
                  <a:extLst>
                    <a:ext uri="{9D8B030D-6E8A-4147-A177-3AD203B41FA5}">
                      <a16:colId xmlns:a16="http://schemas.microsoft.com/office/drawing/2014/main" val="1916088030"/>
                    </a:ext>
                  </a:extLst>
                </a:gridCol>
              </a:tblGrid>
              <a:tr h="283762">
                <a:tc>
                  <a:txBody>
                    <a:bodyPr/>
                    <a:lstStyle/>
                    <a:p>
                      <a:pPr algn="ctr"/>
                      <a:r>
                        <a:rPr lang="en-US" sz="1100" b="0" dirty="0"/>
                        <a:t>Child Support Lien Network (CSLN)</a:t>
                      </a:r>
                    </a:p>
                  </a:txBody>
                  <a:tcPr marL="69969" marR="69969" marT="34984" marB="34984">
                    <a:solidFill>
                      <a:srgbClr val="1AA19A"/>
                    </a:solidFill>
                  </a:tcPr>
                </a:tc>
                <a:tc>
                  <a:txBody>
                    <a:bodyPr/>
                    <a:lstStyle/>
                    <a:p>
                      <a:pPr algn="ctr"/>
                      <a:r>
                        <a:rPr lang="en-US" sz="1100" b="0" dirty="0"/>
                        <a:t>Medical Assistance Intercept System (MAIS)</a:t>
                      </a:r>
                    </a:p>
                  </a:txBody>
                  <a:tcPr marL="69969" marR="69969" marT="34984" marB="34984">
                    <a:solidFill>
                      <a:srgbClr val="4954A9"/>
                    </a:solidFill>
                  </a:tcPr>
                </a:tc>
                <a:tc>
                  <a:txBody>
                    <a:bodyPr/>
                    <a:lstStyle/>
                    <a:p>
                      <a:pPr algn="ctr"/>
                      <a:r>
                        <a:rPr lang="en-US" sz="1100" b="0" dirty="0"/>
                        <a:t>New Hire Reporting</a:t>
                      </a:r>
                    </a:p>
                  </a:txBody>
                  <a:tcPr marL="69969" marR="69969" marT="34984" marB="34984">
                    <a:solidFill>
                      <a:srgbClr val="39AA49"/>
                    </a:solidFill>
                  </a:tcPr>
                </a:tc>
                <a:extLst>
                  <a:ext uri="{0D108BD9-81ED-4DB2-BD59-A6C34878D82A}">
                    <a16:rowId xmlns:a16="http://schemas.microsoft.com/office/drawing/2014/main" val="1835727295"/>
                  </a:ext>
                </a:extLst>
              </a:tr>
            </a:tbl>
          </a:graphicData>
        </a:graphic>
      </p:graphicFrame>
    </p:spTree>
    <p:extLst>
      <p:ext uri="{BB962C8B-B14F-4D97-AF65-F5344CB8AC3E}">
        <p14:creationId xmlns:p14="http://schemas.microsoft.com/office/powerpoint/2010/main" val="27165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1AACAB-7AA3-4DF4-A632-6C151FC47725}"/>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835773" y="1368562"/>
            <a:ext cx="8520454" cy="5489438"/>
          </a:xfrm>
          <a:prstGeom prst="rect">
            <a:avLst/>
          </a:prstGeom>
          <a:noFill/>
        </p:spPr>
      </p:pic>
      <p:sp>
        <p:nvSpPr>
          <p:cNvPr id="2" name="Content Placeholder 1">
            <a:extLst>
              <a:ext uri="{FF2B5EF4-FFF2-40B4-BE49-F238E27FC236}">
                <a16:creationId xmlns:a16="http://schemas.microsoft.com/office/drawing/2014/main" id="{09256365-8C30-40D9-A396-8AD7D538FDF5}"/>
              </a:ext>
            </a:extLst>
          </p:cNvPr>
          <p:cNvSpPr>
            <a:spLocks noGrp="1"/>
          </p:cNvSpPr>
          <p:nvPr>
            <p:ph idx="1"/>
          </p:nvPr>
        </p:nvSpPr>
        <p:spPr/>
        <p:txBody>
          <a:bodyPr/>
          <a:lstStyle/>
          <a:p>
            <a:r>
              <a:rPr lang="en-US" dirty="0"/>
              <a:t>One of the largest consortiums in State government</a:t>
            </a:r>
          </a:p>
          <a:p>
            <a:r>
              <a:rPr lang="en-US" dirty="0"/>
              <a:t>Comprised of 31 U.S. child support agencies and over 1,800 insurance companies</a:t>
            </a:r>
          </a:p>
          <a:p>
            <a:r>
              <a:rPr lang="en-US" dirty="0"/>
              <a:t>Data Matching Services: Insurance Intercept (Property &amp; Casualty, Life Insurance), FIDM, and Real Property</a:t>
            </a:r>
          </a:p>
          <a:p>
            <a:r>
              <a:rPr lang="en-US" dirty="0"/>
              <a:t>70% Electronic transmission rate</a:t>
            </a:r>
          </a:p>
          <a:p>
            <a:r>
              <a:rPr lang="en-US" dirty="0"/>
              <a:t>Cost benefit ratio of 30:1</a:t>
            </a:r>
          </a:p>
          <a:p>
            <a:r>
              <a:rPr lang="en-US" dirty="0"/>
              <a:t>Total collections amount of $1.8 B</a:t>
            </a:r>
          </a:p>
        </p:txBody>
      </p:sp>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p:txBody>
          <a:bodyPr/>
          <a:lstStyle/>
          <a:p>
            <a:r>
              <a:rPr lang="en-US" dirty="0"/>
              <a:t>Child Support Lien Network (CSLN)</a:t>
            </a:r>
          </a:p>
        </p:txBody>
      </p:sp>
      <p:pic>
        <p:nvPicPr>
          <p:cNvPr id="5" name="Picture 4" descr="A close up of a logo&#10;&#10;Description automatically generated">
            <a:extLst>
              <a:ext uri="{FF2B5EF4-FFF2-40B4-BE49-F238E27FC236}">
                <a16:creationId xmlns:a16="http://schemas.microsoft.com/office/drawing/2014/main" id="{527CAA3C-6591-45D1-AC14-AE2D7182FFDB}"/>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443410" y="107367"/>
            <a:ext cx="1057568" cy="1147340"/>
          </a:xfrm>
          <a:prstGeom prst="rect">
            <a:avLst/>
          </a:prstGeom>
          <a:noFill/>
          <a:ln>
            <a:noFill/>
          </a:ln>
        </p:spPr>
      </p:pic>
    </p:spTree>
    <p:extLst>
      <p:ext uri="{BB962C8B-B14F-4D97-AF65-F5344CB8AC3E}">
        <p14:creationId xmlns:p14="http://schemas.microsoft.com/office/powerpoint/2010/main" val="289242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75CB90-5EE1-4612-87F5-30A54E5C1E40}"/>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847230" y="1383325"/>
            <a:ext cx="8497539" cy="5474674"/>
          </a:xfrm>
          <a:prstGeom prst="rect">
            <a:avLst/>
          </a:prstGeom>
          <a:noFill/>
        </p:spPr>
      </p:pic>
      <p:sp>
        <p:nvSpPr>
          <p:cNvPr id="2" name="Content Placeholder 1">
            <a:extLst>
              <a:ext uri="{FF2B5EF4-FFF2-40B4-BE49-F238E27FC236}">
                <a16:creationId xmlns:a16="http://schemas.microsoft.com/office/drawing/2014/main" id="{09256365-8C30-40D9-A396-8AD7D538FDF5}"/>
              </a:ext>
            </a:extLst>
          </p:cNvPr>
          <p:cNvSpPr>
            <a:spLocks noGrp="1"/>
          </p:cNvSpPr>
          <p:nvPr>
            <p:ph idx="1"/>
          </p:nvPr>
        </p:nvSpPr>
        <p:spPr>
          <a:xfrm>
            <a:off x="838200" y="1825624"/>
            <a:ext cx="10515600" cy="5032375"/>
          </a:xfrm>
        </p:spPr>
        <p:txBody>
          <a:bodyPr/>
          <a:lstStyle/>
          <a:p>
            <a:r>
              <a:rPr lang="en-US" sz="2600" dirty="0"/>
              <a:t>Managing projects in the District of Columbia, Georgia, Indiana, Kentucky, Mississippi, New Jersey, New Mexico, Rhode Island, Virginia and Wisconsin</a:t>
            </a:r>
          </a:p>
          <a:p>
            <a:r>
              <a:rPr lang="en-US" sz="2600" dirty="0"/>
              <a:t>Currently implementing new hire services for North Carolina as well as new hire compliance solutions for California</a:t>
            </a:r>
          </a:p>
          <a:p>
            <a:r>
              <a:rPr lang="en-US" sz="2600" dirty="0"/>
              <a:t>Services include employer database verification and maintenance, employer compliance and monitoring, IWO issuance, and follow-up</a:t>
            </a:r>
          </a:p>
          <a:p>
            <a:r>
              <a:rPr lang="en-US" sz="2600" dirty="0"/>
              <a:t>Innovative proprietary solutions: Employer Registry (Portal) and         Outreach Module</a:t>
            </a:r>
          </a:p>
          <a:p>
            <a:r>
              <a:rPr lang="en-US" sz="2600" dirty="0"/>
              <a:t>91% average electronic reporting rate with peak periods as                           high as 97%</a:t>
            </a:r>
          </a:p>
          <a:p>
            <a:r>
              <a:rPr lang="en-US" sz="2600" dirty="0"/>
              <a:t>Average reporting growth of 28% across all projects</a:t>
            </a:r>
          </a:p>
        </p:txBody>
      </p:sp>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p:txBody>
          <a:bodyPr/>
          <a:lstStyle/>
          <a:p>
            <a:r>
              <a:rPr lang="en-US" dirty="0"/>
              <a:t>New Hire Reporting</a:t>
            </a:r>
          </a:p>
        </p:txBody>
      </p:sp>
    </p:spTree>
    <p:extLst>
      <p:ext uri="{BB962C8B-B14F-4D97-AF65-F5344CB8AC3E}">
        <p14:creationId xmlns:p14="http://schemas.microsoft.com/office/powerpoint/2010/main" val="266316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256365-8C30-40D9-A396-8AD7D538FDF5}"/>
              </a:ext>
            </a:extLst>
          </p:cNvPr>
          <p:cNvSpPr>
            <a:spLocks noGrp="1"/>
          </p:cNvSpPr>
          <p:nvPr>
            <p:ph idx="1"/>
          </p:nvPr>
        </p:nvSpPr>
        <p:spPr/>
        <p:txBody>
          <a:bodyPr/>
          <a:lstStyle/>
          <a:p>
            <a:r>
              <a:rPr lang="en-US" dirty="0"/>
              <a:t>Fully integrated and customizable online solution for Medicaid recoveries</a:t>
            </a:r>
          </a:p>
          <a:p>
            <a:r>
              <a:rPr lang="en-US" dirty="0"/>
              <a:t>Matches states’ Medicaid recipient records against personal injury and workers’ compensation claims</a:t>
            </a:r>
          </a:p>
          <a:p>
            <a:r>
              <a:rPr lang="en-US" dirty="0"/>
              <a:t>Invaluable solution for states to mitigate overall medical assistance claim costs</a:t>
            </a:r>
          </a:p>
          <a:p>
            <a:r>
              <a:rPr lang="en-US" dirty="0"/>
              <a:t>Since 2013, over $25 million in liens have been applied in the             State of Rhode Island alone</a:t>
            </a:r>
          </a:p>
          <a:p>
            <a:r>
              <a:rPr lang="en-US" dirty="0"/>
              <a:t>Key features include online lookup functionality and                       quality assured claim verifications</a:t>
            </a:r>
          </a:p>
        </p:txBody>
      </p:sp>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838199" y="365125"/>
            <a:ext cx="10952747" cy="1325563"/>
          </a:xfrm>
        </p:spPr>
        <p:txBody>
          <a:bodyPr/>
          <a:lstStyle/>
          <a:p>
            <a:r>
              <a:rPr lang="pt-BR" sz="4000" dirty="0"/>
              <a:t>Medical Assistance Intercept System</a:t>
            </a:r>
            <a:endParaRPr lang="en-US" sz="4000" dirty="0"/>
          </a:p>
        </p:txBody>
      </p:sp>
      <p:pic>
        <p:nvPicPr>
          <p:cNvPr id="6" name="Picture 5" descr="A picture containing clipart&#10;&#10;Description automatically generated">
            <a:extLst>
              <a:ext uri="{FF2B5EF4-FFF2-40B4-BE49-F238E27FC236}">
                <a16:creationId xmlns:a16="http://schemas.microsoft.com/office/drawing/2014/main" id="{9C72AB93-105C-4B48-A6C4-5BB7116E6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240" y="188158"/>
            <a:ext cx="2427131" cy="883111"/>
          </a:xfrm>
          <a:prstGeom prst="rect">
            <a:avLst/>
          </a:prstGeom>
        </p:spPr>
      </p:pic>
      <p:pic>
        <p:nvPicPr>
          <p:cNvPr id="7" name="Picture 6">
            <a:extLst>
              <a:ext uri="{FF2B5EF4-FFF2-40B4-BE49-F238E27FC236}">
                <a16:creationId xmlns:a16="http://schemas.microsoft.com/office/drawing/2014/main" id="{2C96CDBF-3554-442D-B09E-B46EB2B5E912}"/>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848852" y="1385414"/>
            <a:ext cx="8494296" cy="5472586"/>
          </a:xfrm>
          <a:prstGeom prst="rect">
            <a:avLst/>
          </a:prstGeom>
        </p:spPr>
      </p:pic>
    </p:spTree>
    <p:extLst>
      <p:ext uri="{BB962C8B-B14F-4D97-AF65-F5344CB8AC3E}">
        <p14:creationId xmlns:p14="http://schemas.microsoft.com/office/powerpoint/2010/main" val="288770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71FD9-097D-471B-A64B-98F5D52E3BF2}"/>
              </a:ext>
            </a:extLst>
          </p:cNvPr>
          <p:cNvSpPr txBox="1">
            <a:spLocks/>
          </p:cNvSpPr>
          <p:nvPr/>
        </p:nvSpPr>
        <p:spPr>
          <a:xfrm>
            <a:off x="1610773" y="1204359"/>
            <a:ext cx="5592132" cy="501596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5500" b="1" dirty="0"/>
              <a:t>Thank you</a:t>
            </a:r>
            <a:r>
              <a:rPr lang="en-US" sz="5500" b="1" dirty="0">
                <a:solidFill>
                  <a:srgbClr val="1AA19A"/>
                </a:solidFill>
              </a:rPr>
              <a:t>.</a:t>
            </a:r>
          </a:p>
          <a:p>
            <a:pPr marL="0" indent="0">
              <a:lnSpc>
                <a:spcPct val="100000"/>
              </a:lnSpc>
              <a:spcBef>
                <a:spcPts val="0"/>
              </a:spcBef>
              <a:buNone/>
            </a:pPr>
            <a:endParaRPr lang="en-US" sz="5500" dirty="0"/>
          </a:p>
          <a:p>
            <a:pPr marL="0" indent="0">
              <a:lnSpc>
                <a:spcPct val="100000"/>
              </a:lnSpc>
              <a:spcBef>
                <a:spcPts val="0"/>
              </a:spcBef>
              <a:buNone/>
            </a:pPr>
            <a:endParaRPr lang="en-US" sz="2000" dirty="0"/>
          </a:p>
          <a:p>
            <a:pPr marL="0" indent="0">
              <a:lnSpc>
                <a:spcPct val="100000"/>
              </a:lnSpc>
              <a:spcBef>
                <a:spcPts val="0"/>
              </a:spcBef>
              <a:buNone/>
            </a:pPr>
            <a:r>
              <a:rPr lang="en-US" sz="2000" b="1" dirty="0"/>
              <a:t>Contact information</a:t>
            </a:r>
            <a:r>
              <a:rPr lang="en-US" sz="2000" dirty="0"/>
              <a:t>:</a:t>
            </a:r>
          </a:p>
          <a:p>
            <a:pPr marL="0" indent="0">
              <a:lnSpc>
                <a:spcPct val="100000"/>
              </a:lnSpc>
              <a:spcBef>
                <a:spcPts val="0"/>
              </a:spcBef>
              <a:buNone/>
            </a:pPr>
            <a:r>
              <a:rPr lang="en-US" sz="2000" dirty="0"/>
              <a:t>George French, President</a:t>
            </a:r>
          </a:p>
          <a:p>
            <a:pPr marL="0" indent="0">
              <a:lnSpc>
                <a:spcPct val="100000"/>
              </a:lnSpc>
              <a:spcBef>
                <a:spcPts val="0"/>
              </a:spcBef>
              <a:buNone/>
            </a:pPr>
            <a:r>
              <a:rPr lang="en-US" sz="2000" dirty="0"/>
              <a:t>Stellarware Corporation</a:t>
            </a:r>
          </a:p>
          <a:p>
            <a:pPr marL="0" indent="0">
              <a:lnSpc>
                <a:spcPct val="100000"/>
              </a:lnSpc>
              <a:spcBef>
                <a:spcPts val="0"/>
              </a:spcBef>
              <a:buNone/>
            </a:pPr>
            <a:r>
              <a:rPr lang="en-US" sz="2000" dirty="0"/>
              <a:t>140 North Franklin Street, Suite 2-1</a:t>
            </a:r>
          </a:p>
          <a:p>
            <a:pPr marL="0" indent="0">
              <a:lnSpc>
                <a:spcPct val="100000"/>
              </a:lnSpc>
              <a:spcBef>
                <a:spcPts val="0"/>
              </a:spcBef>
              <a:buNone/>
            </a:pPr>
            <a:r>
              <a:rPr lang="en-US" sz="2000" dirty="0"/>
              <a:t>Holbrook, MA 02343</a:t>
            </a:r>
          </a:p>
          <a:p>
            <a:pPr marL="0" indent="0">
              <a:lnSpc>
                <a:spcPct val="100000"/>
              </a:lnSpc>
              <a:spcBef>
                <a:spcPts val="0"/>
              </a:spcBef>
              <a:buNone/>
            </a:pPr>
            <a:r>
              <a:rPr lang="en-US" sz="2000" dirty="0"/>
              <a:t>(781) 986-1400</a:t>
            </a:r>
          </a:p>
          <a:p>
            <a:pPr marL="0" indent="0">
              <a:lnSpc>
                <a:spcPct val="100000"/>
              </a:lnSpc>
              <a:spcBef>
                <a:spcPts val="0"/>
              </a:spcBef>
              <a:buNone/>
            </a:pPr>
            <a:r>
              <a:rPr lang="en-US" sz="2000" dirty="0">
                <a:solidFill>
                  <a:srgbClr val="1AA19A"/>
                </a:solidFill>
              </a:rPr>
              <a:t>gfrench@stellarware.com</a:t>
            </a:r>
          </a:p>
          <a:p>
            <a:pPr lvl="1">
              <a:lnSpc>
                <a:spcPct val="100000"/>
              </a:lnSpc>
              <a:spcBef>
                <a:spcPts val="0"/>
              </a:spcBef>
            </a:pPr>
            <a:endParaRPr lang="en-US" dirty="0"/>
          </a:p>
          <a:p>
            <a:pPr>
              <a:lnSpc>
                <a:spcPct val="100000"/>
              </a:lnSpc>
              <a:spcBef>
                <a:spcPts val="0"/>
              </a:spcBef>
            </a:pPr>
            <a:endParaRPr lang="en-US" dirty="0"/>
          </a:p>
        </p:txBody>
      </p:sp>
    </p:spTree>
    <p:extLst>
      <p:ext uri="{BB962C8B-B14F-4D97-AF65-F5344CB8AC3E}">
        <p14:creationId xmlns:p14="http://schemas.microsoft.com/office/powerpoint/2010/main" val="243472284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7406D"/>
      </a:dk2>
      <a:lt2>
        <a:srgbClr val="DBEFF9"/>
      </a:lt2>
      <a:accent1>
        <a:srgbClr val="926198"/>
      </a:accent1>
      <a:accent2>
        <a:srgbClr val="926198"/>
      </a:accent2>
      <a:accent3>
        <a:srgbClr val="0BD0D9"/>
      </a:accent3>
      <a:accent4>
        <a:srgbClr val="10CF9B"/>
      </a:accent4>
      <a:accent5>
        <a:srgbClr val="7CCA62"/>
      </a:accent5>
      <a:accent6>
        <a:srgbClr val="A5C249"/>
      </a:accent6>
      <a:hlink>
        <a:srgbClr val="926198"/>
      </a:hlink>
      <a:folHlink>
        <a:srgbClr val="0F6FC6"/>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7406D"/>
      </a:dk2>
      <a:lt2>
        <a:srgbClr val="DBEFF9"/>
      </a:lt2>
      <a:accent1>
        <a:srgbClr val="926198"/>
      </a:accent1>
      <a:accent2>
        <a:srgbClr val="926198"/>
      </a:accent2>
      <a:accent3>
        <a:srgbClr val="0BD0D9"/>
      </a:accent3>
      <a:accent4>
        <a:srgbClr val="10CF9B"/>
      </a:accent4>
      <a:accent5>
        <a:srgbClr val="7CCA62"/>
      </a:accent5>
      <a:accent6>
        <a:srgbClr val="A5C249"/>
      </a:accent6>
      <a:hlink>
        <a:srgbClr val="926198"/>
      </a:hlink>
      <a:folHlink>
        <a:srgbClr val="0F6FC6"/>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361</Words>
  <Application>Microsoft Macintosh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Garamond</vt:lpstr>
      <vt:lpstr>Office Theme</vt:lpstr>
      <vt:lpstr>1_Office Theme</vt:lpstr>
      <vt:lpstr>National Council of Child Support Directors Conference</vt:lpstr>
      <vt:lpstr>Stellarware Corporation – Visual Overview</vt:lpstr>
      <vt:lpstr>Child Support Lien Network (CSLN)</vt:lpstr>
      <vt:lpstr>New Hire Reporting</vt:lpstr>
      <vt:lpstr>Medical Assistance Intercept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Council of Child Support Directors</dc:title>
  <dc:creator>Price, Amy (DHHS)</dc:creator>
  <cp:lastModifiedBy>George French</cp:lastModifiedBy>
  <cp:revision>31</cp:revision>
  <dcterms:created xsi:type="dcterms:W3CDTF">2019-06-04T13:04:30Z</dcterms:created>
  <dcterms:modified xsi:type="dcterms:W3CDTF">2019-09-03T15:27:28Z</dcterms:modified>
</cp:coreProperties>
</file>