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2" r:id="rId5"/>
    <p:sldId id="280" r:id="rId6"/>
    <p:sldId id="289" r:id="rId7"/>
    <p:sldId id="279" r:id="rId8"/>
    <p:sldId id="281" r:id="rId9"/>
    <p:sldId id="434" r:id="rId10"/>
    <p:sldId id="269" r:id="rId11"/>
    <p:sldId id="288" r:id="rId1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+mn-ea"/>
        <a:cs typeface="Arial" charset="0"/>
        <a:sym typeface="Zapf Dingbats" charset="2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+mn-ea"/>
        <a:cs typeface="Arial" charset="0"/>
        <a:sym typeface="Zapf Dingbats" charset="2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+mn-ea"/>
        <a:cs typeface="Arial" charset="0"/>
        <a:sym typeface="Zapf Dingbats" charset="2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+mn-ea"/>
        <a:cs typeface="Arial" charset="0"/>
        <a:sym typeface="Zapf Dingbats" charset="2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+mn-ea"/>
        <a:cs typeface="Arial" charset="0"/>
        <a:sym typeface="Zapf Dingbats" charset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 Narrow" charset="0"/>
        <a:ea typeface="+mn-ea"/>
        <a:cs typeface="Arial" charset="0"/>
        <a:sym typeface="Zapf Dingbats" charset="2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 Narrow" charset="0"/>
        <a:ea typeface="+mn-ea"/>
        <a:cs typeface="Arial" charset="0"/>
        <a:sym typeface="Zapf Dingbats" charset="2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 Narrow" charset="0"/>
        <a:ea typeface="+mn-ea"/>
        <a:cs typeface="Arial" charset="0"/>
        <a:sym typeface="Zapf Dingbats" charset="2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 Narrow" charset="0"/>
        <a:ea typeface="+mn-ea"/>
        <a:cs typeface="Arial" charset="0"/>
        <a:sym typeface="Zapf Dingbats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S. Vaughan" initials="ASV" lastIdx="1" clrIdx="0">
    <p:extLst>
      <p:ext uri="{19B8F6BF-5375-455C-9EA6-DF929625EA0E}">
        <p15:presenceInfo xmlns:p15="http://schemas.microsoft.com/office/powerpoint/2012/main" userId="S-1-5-21-515967899-682003330-937999820-296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D0028"/>
    <a:srgbClr val="386486"/>
    <a:srgbClr val="0066CC"/>
    <a:srgbClr val="D4B0AB"/>
    <a:srgbClr val="E4D6FF"/>
    <a:srgbClr val="A1B192"/>
    <a:srgbClr val="E4E7E5"/>
    <a:srgbClr val="487F9F"/>
    <a:srgbClr val="834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86389" autoAdjust="0"/>
  </p:normalViewPr>
  <p:slideViewPr>
    <p:cSldViewPr snapToGrid="0">
      <p:cViewPr varScale="1">
        <p:scale>
          <a:sx n="99" d="100"/>
          <a:sy n="99" d="100"/>
        </p:scale>
        <p:origin x="5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Times" charset="0"/>
              </a:defRPr>
            </a:lvl1pPr>
          </a:lstStyle>
          <a:p>
            <a:fld id="{FF804AEB-A8FB-4047-B025-0D8AE8AA4DF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3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Times" charset="0"/>
              </a:defRPr>
            </a:lvl1pPr>
          </a:lstStyle>
          <a:p>
            <a:fld id="{541BAE33-F2B1-47D8-A37E-BEAE0C73CE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64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A14E61-28EC-44A8-8540-6BCC445513E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4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BAE33-F2B1-47D8-A37E-BEAE0C73CE6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9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SMI we hold true to our mission of “going the extra mile with a passion to serve.” Every one of our partners is unique; no cookie cutter solutions – everything is customizable based on your unique requirements.</a:t>
            </a:r>
          </a:p>
          <a:p>
            <a:r>
              <a:rPr lang="en-US" dirty="0"/>
              <a:t>Our staff has extensive human service experience and specifically child support. We’re customer focused, plain and simple. As Joe would say, why do we do what we do? Simple: we have a passion to serve!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BAE33-F2B1-47D8-A37E-BEAE0C73CE6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4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mention that we’re always working on the next level of technology. When we implement an enhancement in one state we’ll offer to all. </a:t>
            </a:r>
          </a:p>
          <a:p>
            <a:endParaRPr lang="en-US" dirty="0"/>
          </a:p>
          <a:p>
            <a:r>
              <a:rPr lang="en-US" dirty="0"/>
              <a:t>We’re also willing to work with any payment vendors.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BAE33-F2B1-47D8-A37E-BEAE0C73CE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65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 support is what we do!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BAE33-F2B1-47D8-A37E-BEAE0C73CE6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5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014 SMI DIVIDER TEMPL.jpg" descr="/Volumes/CLIENT_WORK/SMI/_2014 MARKETING/2014 PowerPoint Template/Pieces/2014 SMI DIVIDER TEMP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1252330" y="2610829"/>
            <a:ext cx="6639339" cy="38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3864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NCCSD Vendor Spotlight 2019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38648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864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Going the Extra Mile with a Passion to Serve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8648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8648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301" y="176213"/>
            <a:ext cx="7482237" cy="71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7475" y="1193800"/>
            <a:ext cx="8882063" cy="5319713"/>
          </a:xfrm>
        </p:spPr>
        <p:txBody>
          <a:bodyPr/>
          <a:lstStyle/>
          <a:p>
            <a:pPr lvl="0"/>
            <a:endParaRPr lang="en-US" noProof="0" dirty="0">
              <a:sym typeface="Zapf Dingbats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©2019 Systems &amp; Methods, Inc. All Rights Reserved  All Material Contained Herein is Confidential and Proprietary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459FCA-0580-4A27-AC8E-5393BD2DD83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©2019 Systems &amp; Methods, Inc. All Rights Reserved  All Material Contained Herein is Confidential and Proprietary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093632-8E56-46A6-A2FE-A7ECFE7461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108" y="271305"/>
            <a:ext cx="6981092" cy="70338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14760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©2019 Systems &amp; Methods, Inc. All Rights Reserved  All Material Contained Herein is Confidential and Proprietary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6ABC2D-D5D7-4157-BFD3-DB7FB7A6D5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45" y="176213"/>
            <a:ext cx="6917105" cy="71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193801"/>
            <a:ext cx="4364038" cy="51065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193800"/>
            <a:ext cx="4365625" cy="51065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©2019 Systems &amp; Methods, Inc. All Rights Reserved  All Material Contained Herein is Confidential and Proprietary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452113-60E5-4E5E-9EAE-CA0E988571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©2019 Systems &amp; Methods, Inc. All Rights Reserved  All Material Contained Herein is Confidential and Proprietary</a:t>
            </a:r>
            <a:endParaRPr lang="en-US" b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F1A836-530D-4F2E-91F3-0052D7027A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590" y="176213"/>
            <a:ext cx="6880609" cy="71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©2019 Systems &amp; Methods, Inc. All Rights Reserved  All Material Contained Herein is Confidential and Proprietary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C6EA7A-AB85-4245-A07D-9421050C2F6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882" y="190919"/>
            <a:ext cx="6820318" cy="643094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5415"/>
            <a:ext cx="5111750" cy="5000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25416"/>
            <a:ext cx="3008313" cy="5000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©2019 Systems &amp; Methods, Inc. All Rights Reserved  All Material Contained Herein is Confidential and Proprietary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D00AE-42CE-42E8-BB1C-DD5075D05D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080" y="217278"/>
            <a:ext cx="7020116" cy="56673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76141"/>
            <a:ext cx="5486400" cy="3451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Zapf Dingbats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©2019 Systems &amp; Methods, Inc. All Rights Reserved  All Material Contained Herein is Confidential and Proprietary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11D94B-69DC-46C3-B718-CF2160E71B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3" y="176213"/>
            <a:ext cx="7021287" cy="71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659056" y="1059211"/>
            <a:ext cx="4769915" cy="52439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©2019 Systems &amp; Methods, Inc. All Rights Reserved  All Material Contained Herein is Confidential and Proprietary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FC0343-C3CF-432E-8B0C-0EFDE7308EF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MI_ppt_template_2016_Footer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350508"/>
            <a:ext cx="9144000" cy="507492"/>
          </a:xfrm>
          <a:prstGeom prst="rect">
            <a:avLst/>
          </a:prstGeom>
        </p:spPr>
      </p:pic>
      <p:pic>
        <p:nvPicPr>
          <p:cNvPr id="11" name="2014 SMI HEADER TEMPL-01.jpg" descr="/Volumes/CLIENT_WORK/SMI/_2014 MARKETING/2014 PowerPoint Template/Pieces/2014 SMI HEADER TEMPL-0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830" y="0"/>
            <a:ext cx="9144000" cy="116128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445" y="176213"/>
            <a:ext cx="691710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2150" y="6589713"/>
            <a:ext cx="77724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1">
                <a:solidFill>
                  <a:srgbClr val="595959"/>
                </a:solidFill>
              </a:defRPr>
            </a:lvl1pPr>
          </a:lstStyle>
          <a:p>
            <a:r>
              <a:rPr lang="en-US"/>
              <a:t>©2019 Systems &amp; Methods, Inc. All Rights Reserved  All Material Contained Herein is Confidential and Proprietary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37338"/>
            <a:ext cx="6985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595959"/>
                </a:solidFill>
                <a:latin typeface="Arial" charset="0"/>
              </a:defRPr>
            </a:lvl1pPr>
          </a:lstStyle>
          <a:p>
            <a:fld id="{94371445-0EFC-42EA-8A42-C1A19FFC221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93800"/>
            <a:ext cx="85852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Zapf Dingbats" charset="2"/>
              </a:rPr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smi 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552" y="6405829"/>
            <a:ext cx="891588" cy="3806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6" r:id="rId7"/>
    <p:sldLayoutId id="2147483777" r:id="rId8"/>
    <p:sldLayoutId id="2147483778" r:id="rId9"/>
    <p:sldLayoutId id="2147483780" r:id="rId10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4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404040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404040"/>
          </a:solidFill>
          <a:latin typeface="Arial Narrow" pitchFamily="34" charset="0"/>
          <a:ea typeface="ＭＳ Ｐゴシック" charset="-128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404040"/>
          </a:solidFill>
          <a:latin typeface="Arial Narrow" pitchFamily="34" charset="0"/>
          <a:ea typeface="ＭＳ Ｐゴシック" charset="-128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404040"/>
          </a:solidFill>
          <a:latin typeface="Arial Narrow" pitchFamily="34" charset="0"/>
          <a:ea typeface="ＭＳ Ｐゴシック" charset="-128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404040"/>
          </a:solidFill>
          <a:latin typeface="Arial Narrow" pitchFamily="34" charset="0"/>
          <a:ea typeface="ＭＳ Ｐゴシック" charset="-128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3AD"/>
        </a:buClr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+mn-cs"/>
          <a:sym typeface="Zapf Dingbats" charset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3AD"/>
        </a:buClr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0073AD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0073AD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0073AD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0073AD"/>
        </a:buClr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0073AD"/>
        </a:buClr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0073AD"/>
        </a:buClr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0073AD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cid:E811CCCF-398E-4636-B9C9-1B9AACED7F9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Karen.Middlebrooks@smimail.net" TargetMode="External"/><Relationship Id="rId3" Type="http://schemas.openxmlformats.org/officeDocument/2006/relationships/image" Target="../media/image13.png"/><Relationship Id="rId7" Type="http://schemas.openxmlformats.org/officeDocument/2006/relationships/hyperlink" Target="mailto:Joe.Stone@smimail.ne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i-inc.com/" TargetMode="External"/><Relationship Id="rId5" Type="http://schemas.openxmlformats.org/officeDocument/2006/relationships/image" Target="../media/image15.png"/><Relationship Id="rId10" Type="http://schemas.openxmlformats.org/officeDocument/2006/relationships/hyperlink" Target="mailto:Jackie.Scharping@smimail.net" TargetMode="External"/><Relationship Id="rId4" Type="http://schemas.openxmlformats.org/officeDocument/2006/relationships/image" Target="../media/image14.png"/><Relationship Id="rId9" Type="http://schemas.openxmlformats.org/officeDocument/2006/relationships/hyperlink" Target="mailto:Lisa.Skenandore@smimail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Systems and Methods Inc.</a:t>
            </a:r>
          </a:p>
        </p:txBody>
      </p:sp>
      <p:pic>
        <p:nvPicPr>
          <p:cNvPr id="8" name="db22232c-27bb-488c-9d10-4ab8aa08b97a" descr="cid:E811CCCF-398E-4636-B9C9-1B9AACED7F94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5" y="1808922"/>
            <a:ext cx="2918154" cy="296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©2019 Systems &amp; Methods, Inc. All Rights Reserved  All Material Contained Herein is Confidential and Proprietary</a:t>
            </a:r>
            <a:endParaRPr lang="en-US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3" y="146217"/>
            <a:ext cx="1715156" cy="7320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90624" y="1083366"/>
            <a:ext cx="5415446" cy="523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kern="0" dirty="0">
                <a:solidFill>
                  <a:srgbClr val="808080">
                    <a:lumMod val="50000"/>
                  </a:srgbClr>
                </a:solidFill>
                <a:latin typeface="Arial Narrow"/>
              </a:rPr>
              <a:t>Family Owned and Operated</a:t>
            </a: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kern="0" dirty="0">
                <a:solidFill>
                  <a:srgbClr val="808080">
                    <a:lumMod val="50000"/>
                  </a:srgbClr>
                </a:solidFill>
                <a:latin typeface="Arial Narrow"/>
              </a:rPr>
              <a:t>Headquartered in Carrollton, GA</a:t>
            </a:r>
          </a:p>
          <a:p>
            <a:pPr lvl="1">
              <a:spcBef>
                <a:spcPts val="0"/>
              </a:spcBef>
            </a:pPr>
            <a:endParaRPr lang="en-US" sz="2400" b="1" kern="0" dirty="0">
              <a:solidFill>
                <a:srgbClr val="808080">
                  <a:lumMod val="50000"/>
                </a:srgbClr>
              </a:solidFill>
              <a:latin typeface="Arial Narrow"/>
            </a:endParaRPr>
          </a:p>
          <a:p>
            <a:pPr marL="457200" lvl="0" indent="-457200">
              <a:lnSpc>
                <a:spcPct val="8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kern="0" dirty="0">
                <a:solidFill>
                  <a:srgbClr val="808080">
                    <a:lumMod val="50000"/>
                  </a:srgbClr>
                </a:solidFill>
                <a:latin typeface="Arial Narrow"/>
              </a:rPr>
              <a:t>Providing services to Government Agencies since 1971:</a:t>
            </a:r>
          </a:p>
          <a:p>
            <a:pPr marL="914400" lvl="1" indent="-457200">
              <a:lnSpc>
                <a:spcPct val="8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kern="0" dirty="0">
                <a:solidFill>
                  <a:srgbClr val="808080">
                    <a:lumMod val="50000"/>
                  </a:srgbClr>
                </a:solidFill>
                <a:latin typeface="Arial Narrow"/>
              </a:rPr>
              <a:t>Child Support Payment Processing</a:t>
            </a:r>
          </a:p>
          <a:p>
            <a:pPr marL="914400" lvl="1" indent="-457200">
              <a:lnSpc>
                <a:spcPct val="8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kern="0" dirty="0">
                <a:solidFill>
                  <a:srgbClr val="808080">
                    <a:lumMod val="50000"/>
                  </a:srgbClr>
                </a:solidFill>
                <a:latin typeface="Arial Narrow"/>
              </a:rPr>
              <a:t>Document Imaging</a:t>
            </a:r>
          </a:p>
          <a:p>
            <a:pPr marL="914400" lvl="1" indent="-457200">
              <a:lnSpc>
                <a:spcPct val="8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kern="0" dirty="0">
                <a:solidFill>
                  <a:srgbClr val="808080">
                    <a:lumMod val="50000"/>
                  </a:srgbClr>
                </a:solidFill>
                <a:latin typeface="Arial Narrow"/>
              </a:rPr>
              <a:t>smiONE™ Visa® Prepaid Card</a:t>
            </a:r>
          </a:p>
          <a:p>
            <a:pPr marL="914400" lvl="1" indent="-457200">
              <a:lnSpc>
                <a:spcPct val="8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kern="0" dirty="0">
                <a:solidFill>
                  <a:srgbClr val="808080">
                    <a:lumMod val="50000"/>
                  </a:srgbClr>
                </a:solidFill>
                <a:latin typeface="Arial Narrow"/>
              </a:rPr>
              <a:t>Call Centers</a:t>
            </a:r>
          </a:p>
          <a:p>
            <a:pPr marL="914400" lvl="1" indent="-457200">
              <a:lnSpc>
                <a:spcPct val="8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kern="0" dirty="0">
                <a:solidFill>
                  <a:srgbClr val="808080">
                    <a:lumMod val="50000"/>
                  </a:srgbClr>
                </a:solidFill>
                <a:latin typeface="Arial Narrow"/>
              </a:rPr>
              <a:t>Financial Services</a:t>
            </a:r>
          </a:p>
          <a:p>
            <a:pPr marL="1371600" lvl="2" indent="-457200">
              <a:lnSpc>
                <a:spcPct val="8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kern="0" dirty="0">
                <a:solidFill>
                  <a:srgbClr val="808080">
                    <a:lumMod val="50000"/>
                  </a:srgbClr>
                </a:solidFill>
                <a:latin typeface="Arial Narrow"/>
              </a:rPr>
              <a:t>Payroll</a:t>
            </a:r>
          </a:p>
          <a:p>
            <a:pPr marL="1371600" lvl="2" indent="-457200">
              <a:lnSpc>
                <a:spcPct val="8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kern="0" dirty="0">
                <a:solidFill>
                  <a:srgbClr val="808080">
                    <a:lumMod val="50000"/>
                  </a:srgbClr>
                </a:solidFill>
                <a:latin typeface="Arial Narrow"/>
              </a:rPr>
              <a:t>Provider Payments</a:t>
            </a:r>
          </a:p>
          <a:p>
            <a:pPr marL="1257300" lvl="2" indent="-342900">
              <a:lnSpc>
                <a:spcPct val="8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400" b="1" kern="0" dirty="0">
              <a:solidFill>
                <a:srgbClr val="808080">
                  <a:lumMod val="50000"/>
                </a:srgbClr>
              </a:solidFill>
              <a:latin typeface="Arial Narrow"/>
            </a:endParaRPr>
          </a:p>
          <a:p>
            <a:pPr marL="457200" lvl="0" indent="-457200">
              <a:lnSpc>
                <a:spcPct val="8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kern="0" dirty="0">
                <a:solidFill>
                  <a:srgbClr val="808080">
                    <a:lumMod val="50000"/>
                  </a:srgbClr>
                </a:solidFill>
                <a:latin typeface="Arial Narrow"/>
              </a:rPr>
              <a:t>Prepaid Card Partnership with 10 States and 9 Tribes</a:t>
            </a:r>
          </a:p>
        </p:txBody>
      </p:sp>
    </p:spTree>
    <p:extLst>
      <p:ext uri="{BB962C8B-B14F-4D97-AF65-F5344CB8AC3E}">
        <p14:creationId xmlns:p14="http://schemas.microsoft.com/office/powerpoint/2010/main" val="112324396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41E11-79A6-447A-B551-09A3207A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Mission and Values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9E6ADA-4319-4EB8-B316-F525198EE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2274" y="1675227"/>
            <a:ext cx="6019450" cy="43941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35B75-5995-4A21-9194-02572FBF91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©2019 Systems &amp; Methods, Inc. All Rights Reserved  All Material Contained Herein is Confidential and Proprietary</a:t>
            </a:r>
            <a:endParaRPr lang="en-US" sz="900" b="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36904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SMI Child Support Solution</a:t>
            </a:r>
          </a:p>
        </p:txBody>
      </p:sp>
      <p:pic>
        <p:nvPicPr>
          <p:cNvPr id="7" name="Picture 2" descr="SMI_023-0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 b="2656"/>
          <a:stretch/>
        </p:blipFill>
        <p:spPr bwMode="auto">
          <a:xfrm>
            <a:off x="4868328" y="2180456"/>
            <a:ext cx="2903651" cy="24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©2019 Systems &amp; Methods, Inc. All Rights Reserved  All Material Contained Herein is Confidential and Proprietary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093632-8E56-46A6-A2FE-A7ECFE7461C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787" y="1350628"/>
            <a:ext cx="38065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0073AD"/>
              </a:buClr>
            </a:pPr>
            <a:r>
              <a:rPr lang="en-US" sz="2400" b="1" kern="0" dirty="0">
                <a:solidFill>
                  <a:srgbClr val="808080">
                    <a:lumMod val="50000"/>
                  </a:srgbClr>
                </a:solidFill>
                <a:latin typeface="Arial Narrow"/>
                <a:ea typeface="ＭＳ Ｐゴシック" charset="-128"/>
              </a:rPr>
              <a:t>Process Payments</a:t>
            </a:r>
          </a:p>
          <a:p>
            <a:pPr marL="557213" lvl="1" indent="-214313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i="1" kern="0" dirty="0">
                <a:solidFill>
                  <a:srgbClr val="808080">
                    <a:lumMod val="50000"/>
                  </a:srgbClr>
                </a:solidFill>
                <a:latin typeface="Arial Narrow"/>
                <a:ea typeface="ＭＳ Ｐゴシック" charset="-128"/>
              </a:rPr>
              <a:t>SMART</a:t>
            </a:r>
          </a:p>
          <a:p>
            <a:pPr marL="985838" lvl="2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400" b="1" kern="0" dirty="0">
                <a:solidFill>
                  <a:srgbClr val="808080">
                    <a:lumMod val="50000"/>
                  </a:srgbClr>
                </a:solidFill>
                <a:latin typeface="Arial Narrow"/>
                <a:ea typeface="ＭＳ Ｐゴシック" charset="-128"/>
              </a:rPr>
              <a:t>Over 67 million payments processed</a:t>
            </a:r>
          </a:p>
          <a:p>
            <a:pPr marL="985838" lvl="2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400" b="1" kern="0" dirty="0">
                <a:solidFill>
                  <a:srgbClr val="808080">
                    <a:lumMod val="50000"/>
                  </a:srgbClr>
                </a:solidFill>
                <a:latin typeface="Arial Narrow"/>
                <a:ea typeface="ＭＳ Ｐゴシック" charset="-128"/>
              </a:rPr>
              <a:t>Totaling $12 billion processed</a:t>
            </a:r>
          </a:p>
          <a:p>
            <a:pPr marL="814388" lvl="2" indent="-1714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2400" b="1" i="1" kern="0" dirty="0">
              <a:solidFill>
                <a:srgbClr val="808080">
                  <a:lumMod val="50000"/>
                </a:srgbClr>
              </a:solidFill>
              <a:latin typeface="Arial Narrow"/>
              <a:ea typeface="ＭＳ Ｐゴシック" charset="-128"/>
            </a:endParaRPr>
          </a:p>
          <a:p>
            <a:pPr lvl="0" eaLnBrk="0" hangingPunct="0">
              <a:spcBef>
                <a:spcPct val="20000"/>
              </a:spcBef>
              <a:buClr>
                <a:srgbClr val="0073AD"/>
              </a:buClr>
            </a:pPr>
            <a:r>
              <a:rPr lang="en-US" sz="2400" b="1" kern="0" dirty="0">
                <a:solidFill>
                  <a:srgbClr val="808080">
                    <a:lumMod val="50000"/>
                  </a:srgbClr>
                </a:solidFill>
                <a:latin typeface="Arial Narrow"/>
                <a:ea typeface="ＭＳ Ｐゴシック" charset="-128"/>
              </a:rPr>
              <a:t>Issue Disbursements</a:t>
            </a:r>
          </a:p>
          <a:p>
            <a:pPr marL="557213" lvl="1" indent="-214313" eaLnBrk="0" hangingPunct="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808080">
                    <a:lumMod val="50000"/>
                  </a:srgbClr>
                </a:solidFill>
                <a:latin typeface="Arial Narrow"/>
                <a:ea typeface="ＭＳ Ｐゴシック" charset="-128"/>
              </a:rPr>
              <a:t>Checks</a:t>
            </a:r>
          </a:p>
          <a:p>
            <a:pPr marL="557213" lvl="1" indent="-214313" eaLnBrk="0" hangingPunct="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808080">
                    <a:lumMod val="50000"/>
                  </a:srgbClr>
                </a:solidFill>
                <a:latin typeface="Arial Narrow"/>
                <a:ea typeface="ＭＳ Ｐゴシック" charset="-128"/>
              </a:rPr>
              <a:t>ACH</a:t>
            </a:r>
          </a:p>
          <a:p>
            <a:pPr marL="557213" lvl="1" indent="-214313" eaLnBrk="0" hangingPunct="0"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808080">
                    <a:lumMod val="50000"/>
                  </a:srgbClr>
                </a:solidFill>
                <a:latin typeface="Arial Narrow"/>
                <a:ea typeface="ＭＳ Ｐゴシック" charset="-128"/>
              </a:rPr>
              <a:t>smiONE</a:t>
            </a:r>
            <a:r>
              <a:rPr lang="en-US" sz="2400" b="1" kern="0" dirty="0">
                <a:solidFill>
                  <a:srgbClr val="808080">
                    <a:lumMod val="50000"/>
                  </a:srgbClr>
                </a:solidFill>
                <a:latin typeface="Arial Narrow"/>
                <a:ea typeface="ＭＳ Ｐゴシック" charset="-128"/>
              </a:rPr>
              <a:t>™ VISA® Prepaid Card</a:t>
            </a:r>
          </a:p>
        </p:txBody>
      </p:sp>
    </p:spTree>
    <p:extLst>
      <p:ext uri="{BB962C8B-B14F-4D97-AF65-F5344CB8AC3E}">
        <p14:creationId xmlns:p14="http://schemas.microsoft.com/office/powerpoint/2010/main" val="347840925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574E7-C7BD-465C-B78F-8B25396C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25" y="-22772"/>
            <a:ext cx="3985902" cy="1140861"/>
          </a:xfrm>
        </p:spPr>
        <p:txBody>
          <a:bodyPr>
            <a:normAutofit/>
          </a:bodyPr>
          <a:lstStyle/>
          <a:p>
            <a:r>
              <a:rPr lang="en-US" dirty="0"/>
              <a:t>Current State Child Support Partners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FA026BB5-0564-4564-A4DA-974F7AF4D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333849"/>
            <a:ext cx="3985907" cy="4530055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Colorado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Connecticut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District of Columbia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Florida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Georgia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Idaho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Maryland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Massachusetts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Missouri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North Carolina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Ohio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Oklahoma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Rhode Island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Tennessee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Texas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West Virginia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40250" y="0"/>
            <a:ext cx="4603750" cy="479339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8A46CEB4-D3EC-44B2-A936-278186E32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8944"/>
          <a:stretch/>
        </p:blipFill>
        <p:spPr>
          <a:xfrm>
            <a:off x="4677611" y="1505"/>
            <a:ext cx="4466389" cy="46412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499E-EB01-4423-81B1-A33CA4C72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77611" y="6308081"/>
            <a:ext cx="3602066" cy="27432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Aft>
                <a:spcPts val="450"/>
              </a:spcAft>
            </a:pPr>
            <a:r>
              <a:rPr lang="en-US" sz="600">
                <a:solidFill>
                  <a:schemeClr val="tx1">
                    <a:alpha val="80000"/>
                  </a:schemeClr>
                </a:solidFill>
              </a:rPr>
              <a:t>©2019 Systems &amp; Methods, Inc. All Rights Reserved  All Material Contained Herein is Confidential and Proprietary</a:t>
            </a:r>
            <a:endParaRPr lang="en-US" sz="600" b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30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4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2" descr="A close up of a map&#10;&#10;Description generated with high confidence">
            <a:extLst>
              <a:ext uri="{FF2B5EF4-FFF2-40B4-BE49-F238E27FC236}">
                <a16:creationId xmlns:a16="http://schemas.microsoft.com/office/drawing/2014/main" id="{6408BCF9-90F4-4E4F-A2D3-910905857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435418"/>
            <a:ext cx="8178799" cy="39871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D7AB1-9C9E-44E2-AA83-4F45084ED0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©2019 Systems &amp; Methods, Inc. All Rights Reserved  All Material Contained Herein is Confidential and Proprietary</a:t>
            </a:r>
            <a:endParaRPr lang="en-US" sz="900" b="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79940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SMI Difference: 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000000"/>
                </a:solidFill>
              </a:rPr>
              <a:t>Companywide payment processing accuracy rate of 99.99%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000000"/>
                </a:solidFill>
              </a:rPr>
              <a:t>Processed 67 million Child Support Transactions worth over $12 billion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000000"/>
                </a:solidFill>
              </a:rPr>
              <a:t>Awarded Best Government Delivery Prepaid Card for 2016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000000"/>
                </a:solidFill>
              </a:rPr>
              <a:t>Serving over 1.35 million smiONE™ Visa® Prepaid Debit Cardholders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000000"/>
                </a:solidFill>
              </a:rPr>
              <a:t>Disbursed over $4 billion to smiONE™ Visa® Prepaid Debit Cards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000000"/>
                </a:solidFill>
              </a:rPr>
              <a:t>Handled over 56 million IVR calls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000000"/>
                </a:solidFill>
              </a:rPr>
              <a:t>Processed over $200 million in payments to foster care providers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i="1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>
                <a:solidFill>
                  <a:srgbClr val="000000"/>
                </a:solidFill>
              </a:rPr>
              <a:t>SMI is going the Extra Mile with a Passion to serve over 5 million families nationwide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i="1" dirty="0">
                <a:solidFill>
                  <a:srgbClr val="000000"/>
                </a:solidFill>
              </a:rPr>
              <a:t>* FY2018 Data</a:t>
            </a:r>
          </a:p>
          <a:p>
            <a:pPr>
              <a:lnSpc>
                <a:spcPct val="90000"/>
              </a:lnSpc>
            </a:pP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2275" y="6223702"/>
            <a:ext cx="3967171" cy="314067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rgbClr val="898989"/>
                </a:solidFill>
              </a:rPr>
              <a:t>©2019 Systems &amp; Methods, Inc. All Rights Reserved  All Material Contained Herein is Confidential and Proprietary</a:t>
            </a:r>
            <a:endParaRPr lang="en-US" b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9005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E0B724-36B0-4D37-B6AD-F0A4DFFA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t="16125" r="1" b="12626"/>
          <a:stretch/>
        </p:blipFill>
        <p:spPr>
          <a:xfrm>
            <a:off x="2438632" y="268061"/>
            <a:ext cx="2275419" cy="227541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 descr="A person standing in front of a window&#10;&#10;Description generated with very high confidence">
            <a:extLst>
              <a:ext uri="{FF2B5EF4-FFF2-40B4-BE49-F238E27FC236}">
                <a16:creationId xmlns:a16="http://schemas.microsoft.com/office/drawing/2014/main" id="{935915BE-9035-43AD-B349-B01D88917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r="1" b="27251"/>
          <a:stretch/>
        </p:blipFill>
        <p:spPr>
          <a:xfrm>
            <a:off x="2673195" y="2543480"/>
            <a:ext cx="3315914" cy="3315913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7DAD6-5D84-4936-B2A0-AE5D778365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t="2626" r="1" b="35002"/>
          <a:stretch/>
        </p:blipFill>
        <p:spPr>
          <a:xfrm>
            <a:off x="4739475" y="1"/>
            <a:ext cx="4404525" cy="3776243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 descr="A person standing in front of a window&#10;&#10;Description generated with very high confidence">
            <a:extLst>
              <a:ext uri="{FF2B5EF4-FFF2-40B4-BE49-F238E27FC236}">
                <a16:creationId xmlns:a16="http://schemas.microsoft.com/office/drawing/2014/main" id="{875BC270-0577-42D9-8C96-4CAE58F04D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/>
          </a:blip>
          <a:srcRect t="5320" r="-4" b="32317"/>
          <a:stretch/>
        </p:blipFill>
        <p:spPr>
          <a:xfrm>
            <a:off x="5690971" y="3910831"/>
            <a:ext cx="3453029" cy="2949784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37" y="2076145"/>
            <a:ext cx="3212312" cy="1090538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95" y="3300529"/>
            <a:ext cx="3050636" cy="2729467"/>
          </a:xfrm>
        </p:spPr>
        <p:txBody>
          <a:bodyPr anchor="ctr">
            <a:normAutofit lnSpcReduction="10000"/>
          </a:bodyPr>
          <a:lstStyle/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None/>
            </a:pPr>
            <a:r>
              <a:rPr lang="en-US" sz="1300" i="1" kern="1200">
                <a:solidFill>
                  <a:srgbClr val="000000"/>
                </a:solidFill>
                <a:ea typeface="+mn-ea"/>
                <a:cs typeface="Arial" charset="0"/>
              </a:rPr>
              <a:t>For more information, visit our website @ </a:t>
            </a: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None/>
            </a:pPr>
            <a:r>
              <a:rPr lang="en-US" sz="2400" kern="1200">
                <a:solidFill>
                  <a:srgbClr val="000000"/>
                </a:solidFill>
                <a:ea typeface="+mn-ea"/>
                <a:cs typeface="Arial" charset="0"/>
                <a:hlinkClick r:id="rId6"/>
              </a:rPr>
              <a:t>www.smi-inc.com</a:t>
            </a:r>
            <a:endParaRPr lang="en-US" sz="2400" kern="1200">
              <a:solidFill>
                <a:srgbClr val="000000"/>
              </a:solidFill>
              <a:ea typeface="+mn-ea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13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1300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None/>
            </a:pPr>
            <a:r>
              <a:rPr lang="en-US" sz="1300">
                <a:solidFill>
                  <a:srgbClr val="000000"/>
                </a:solidFill>
                <a:latin typeface="Arial Narrow" charset="0"/>
                <a:cs typeface="Arial" charset="0"/>
              </a:rPr>
              <a:t>Joe Stone </a:t>
            </a:r>
            <a:r>
              <a:rPr lang="en-US" sz="1300">
                <a:solidFill>
                  <a:srgbClr val="000000"/>
                </a:solidFill>
                <a:latin typeface="Arial Narrow" charset="0"/>
                <a:cs typeface="Arial" charset="0"/>
                <a:hlinkClick r:id="rId7"/>
              </a:rPr>
              <a:t>Joe.Stone@smimail.net</a:t>
            </a:r>
            <a:endParaRPr lang="en-US" sz="1300">
              <a:solidFill>
                <a:srgbClr val="000000"/>
              </a:solidFill>
              <a:latin typeface="Arial Narrow" charset="0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None/>
            </a:pPr>
            <a:endParaRPr lang="en-US" sz="1300">
              <a:solidFill>
                <a:srgbClr val="000000"/>
              </a:solidFill>
              <a:latin typeface="Arial Narrow" charset="0"/>
              <a:ea typeface="+mn-ea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None/>
            </a:pPr>
            <a:r>
              <a:rPr lang="en-US" sz="1300">
                <a:solidFill>
                  <a:srgbClr val="000000"/>
                </a:solidFill>
                <a:latin typeface="Arial Narrow" charset="0"/>
                <a:ea typeface="+mn-ea"/>
                <a:cs typeface="Arial" charset="0"/>
              </a:rPr>
              <a:t>Karen Middlebrooks </a:t>
            </a:r>
            <a:r>
              <a:rPr lang="en-US" sz="1300">
                <a:solidFill>
                  <a:srgbClr val="000000"/>
                </a:solidFill>
                <a:latin typeface="Arial Narrow" charset="0"/>
                <a:ea typeface="+mn-ea"/>
                <a:cs typeface="Arial" charset="0"/>
                <a:hlinkClick r:id="rId8"/>
              </a:rPr>
              <a:t>Karen.Middlebrooks@smimail.net</a:t>
            </a:r>
            <a:endParaRPr lang="en-US" sz="1300">
              <a:solidFill>
                <a:srgbClr val="000000"/>
              </a:solidFill>
              <a:latin typeface="Arial Narrow" charset="0"/>
              <a:ea typeface="+mn-ea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None/>
            </a:pPr>
            <a:endParaRPr lang="en-US" sz="1300">
              <a:solidFill>
                <a:srgbClr val="000000"/>
              </a:solidFill>
              <a:latin typeface="Arial Narrow" charset="0"/>
              <a:ea typeface="+mn-ea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None/>
            </a:pPr>
            <a:r>
              <a:rPr lang="en-US" sz="1300">
                <a:solidFill>
                  <a:srgbClr val="000000"/>
                </a:solidFill>
                <a:latin typeface="Arial Narrow" charset="0"/>
                <a:cs typeface="Arial" charset="0"/>
              </a:rPr>
              <a:t>Lisa Skenandore     </a:t>
            </a:r>
            <a:r>
              <a:rPr lang="en-US" sz="1300">
                <a:solidFill>
                  <a:srgbClr val="000000"/>
                </a:solidFill>
                <a:hlinkClick r:id="rId9"/>
              </a:rPr>
              <a:t>Lisa.Skenandore@smimail.net</a:t>
            </a:r>
            <a:endParaRPr lang="en-US" sz="1300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None/>
            </a:pPr>
            <a:endParaRPr lang="en-US" sz="1300">
              <a:solidFill>
                <a:srgbClr val="000000"/>
              </a:solidFill>
              <a:latin typeface="Arial Narrow" charset="0"/>
              <a:ea typeface="+mn-ea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None/>
            </a:pPr>
            <a:r>
              <a:rPr lang="en-US" sz="1300">
                <a:solidFill>
                  <a:srgbClr val="000000"/>
                </a:solidFill>
                <a:latin typeface="Arial Narrow" charset="0"/>
                <a:ea typeface="+mn-ea"/>
                <a:cs typeface="Arial" charset="0"/>
              </a:rPr>
              <a:t>Jackie Scharping </a:t>
            </a:r>
            <a:r>
              <a:rPr lang="en-US" sz="1300">
                <a:solidFill>
                  <a:srgbClr val="000000"/>
                </a:solidFill>
                <a:latin typeface="Arial Narrow" charset="0"/>
                <a:ea typeface="+mn-ea"/>
                <a:cs typeface="Arial" charset="0"/>
                <a:hlinkClick r:id="rId10"/>
              </a:rPr>
              <a:t>Jackie.Scharping@smimail.net</a:t>
            </a:r>
            <a:endParaRPr lang="en-US" sz="1300">
              <a:solidFill>
                <a:srgbClr val="000000"/>
              </a:solidFill>
              <a:latin typeface="Arial Narrow" charset="0"/>
              <a:ea typeface="+mn-ea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None/>
            </a:pPr>
            <a:endParaRPr lang="en-US" sz="1300">
              <a:solidFill>
                <a:srgbClr val="000000"/>
              </a:solidFill>
              <a:latin typeface="Arial Narrow" charset="0"/>
              <a:ea typeface="+mn-ea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0287" y="6502124"/>
            <a:ext cx="4938563" cy="23555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825">
                <a:solidFill>
                  <a:srgbClr val="898989"/>
                </a:solidFill>
              </a:rPr>
              <a:t>©2019 Systems &amp; Methods, Inc. All Rights Reserved  All Material Contained Herein is Confidential and Proprietary</a:t>
            </a:r>
            <a:endParaRPr lang="en-US" sz="825" b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6516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0073AD"/>
          </a:buClr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sym typeface="Zapf Dingbats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0073AD"/>
          </a:buClr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sym typeface="Zapf Dingbats" charset="2"/>
          </a:defRPr>
        </a:defPPr>
      </a:lstStyle>
    </a:lnDef>
    <a:txDef>
      <a:spPr/>
      <a:bodyPr/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0016B0527BAF4B844EF8E5EE9C43ED" ma:contentTypeVersion="0" ma:contentTypeDescription="Create a new document." ma:contentTypeScope="" ma:versionID="d697d4ce52d2efec849c7d5a6babe60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EA98F63-3D46-4123-893A-01211EE94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E35EF7D-54F6-46C4-8434-86F08550F7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C1B092-F87C-41A5-9B35-2762F00A64C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29087</TotalTime>
  <Words>520</Words>
  <Application>Microsoft Office PowerPoint</Application>
  <PresentationFormat>On-screen Show (4:3)</PresentationFormat>
  <Paragraphs>84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Arial Narrow</vt:lpstr>
      <vt:lpstr>Calibri</vt:lpstr>
      <vt:lpstr>Courier New</vt:lpstr>
      <vt:lpstr>Times</vt:lpstr>
      <vt:lpstr>Wingdings</vt:lpstr>
      <vt:lpstr>Zapf Dingbats</vt:lpstr>
      <vt:lpstr>Blank Presentation</vt:lpstr>
      <vt:lpstr>PowerPoint Presentation</vt:lpstr>
      <vt:lpstr>                Systems and Methods Inc.</vt:lpstr>
      <vt:lpstr>Mission and Values</vt:lpstr>
      <vt:lpstr>The SMI Child Support Solution</vt:lpstr>
      <vt:lpstr>Current State Child Support Partners</vt:lpstr>
      <vt:lpstr>PowerPoint Presentation</vt:lpstr>
      <vt:lpstr>The SMI Difference: By The Numbers</vt:lpstr>
      <vt:lpstr>Contact Us</vt:lpstr>
    </vt:vector>
  </TitlesOfParts>
  <Company>24hrco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G4#4;Mindy Craig</dc:creator>
  <cp:lastModifiedBy>Lisa Skenandore</cp:lastModifiedBy>
  <cp:revision>502</cp:revision>
  <cp:lastPrinted>2012-04-26T20:02:37Z</cp:lastPrinted>
  <dcterms:created xsi:type="dcterms:W3CDTF">2016-05-17T19:47:14Z</dcterms:created>
  <dcterms:modified xsi:type="dcterms:W3CDTF">2019-09-04T18:15:07Z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0x010100CF0016B0527BAF4B844EF8E5EE9C43ED</vt:lpwstr>
  </property>
</Properties>
</file>