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42" r:id="rId2"/>
    <p:sldId id="311" r:id="rId3"/>
    <p:sldId id="339" r:id="rId4"/>
    <p:sldId id="340" r:id="rId5"/>
    <p:sldId id="259" r:id="rId6"/>
    <p:sldId id="262" r:id="rId7"/>
    <p:sldId id="257" r:id="rId8"/>
    <p:sldId id="263" r:id="rId9"/>
    <p:sldId id="264" r:id="rId10"/>
    <p:sldId id="260" r:id="rId11"/>
    <p:sldId id="258" r:id="rId12"/>
    <p:sldId id="261" r:id="rId13"/>
    <p:sldId id="33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6198"/>
    <a:srgbClr val="009DD9"/>
    <a:srgbClr val="10C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423" y="3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86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4BFEDC-BA4A-4CAA-BE67-9933124CEDCB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41FA86F-E714-4CB5-9DD2-B15DE9C93777}">
      <dgm:prSet custT="1"/>
      <dgm:spPr/>
      <dgm:t>
        <a:bodyPr/>
        <a:lstStyle/>
        <a:p>
          <a:pPr>
            <a:defRPr b="1"/>
          </a:pPr>
          <a:r>
            <a:rPr lang="en-US" sz="2800" dirty="0"/>
            <a:t>Demographic Survey &amp; Analysis of 10 States w/the Largest CSE caseloads</a:t>
          </a:r>
        </a:p>
      </dgm:t>
    </dgm:pt>
    <dgm:pt modelId="{14F19424-7871-4ABD-8847-25AACF65FF84}" type="parTrans" cxnId="{0EC63B52-A2FA-407D-B272-EDB5DA2887B5}">
      <dgm:prSet/>
      <dgm:spPr/>
      <dgm:t>
        <a:bodyPr/>
        <a:lstStyle/>
        <a:p>
          <a:endParaRPr lang="en-US"/>
        </a:p>
      </dgm:t>
    </dgm:pt>
    <dgm:pt modelId="{0CDA64CF-FB40-4F8E-A92F-96679120488D}" type="sibTrans" cxnId="{0EC63B52-A2FA-407D-B272-EDB5DA2887B5}">
      <dgm:prSet/>
      <dgm:spPr/>
      <dgm:t>
        <a:bodyPr/>
        <a:lstStyle/>
        <a:p>
          <a:endParaRPr lang="en-US"/>
        </a:p>
      </dgm:t>
    </dgm:pt>
    <dgm:pt modelId="{049C96FB-1F86-4BE3-89A0-C4747E50852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/>
            <a:t>Partner: </a:t>
          </a:r>
          <a:r>
            <a:rPr lang="en-US" sz="1800" dirty="0"/>
            <a:t>Urban Institute</a:t>
          </a:r>
        </a:p>
      </dgm:t>
    </dgm:pt>
    <dgm:pt modelId="{955F380C-AC9E-46C6-B012-B2E24D0341E4}" type="parTrans" cxnId="{8959E896-9867-4EF2-8CC7-4914C78D5D71}">
      <dgm:prSet/>
      <dgm:spPr/>
      <dgm:t>
        <a:bodyPr/>
        <a:lstStyle/>
        <a:p>
          <a:endParaRPr lang="en-US"/>
        </a:p>
      </dgm:t>
    </dgm:pt>
    <dgm:pt modelId="{6F6ECB07-3C76-4533-A289-4CAFB5791466}" type="sibTrans" cxnId="{8959E896-9867-4EF2-8CC7-4914C78D5D71}">
      <dgm:prSet/>
      <dgm:spPr/>
      <dgm:t>
        <a:bodyPr/>
        <a:lstStyle/>
        <a:p>
          <a:endParaRPr lang="en-US"/>
        </a:p>
      </dgm:t>
    </dgm:pt>
    <dgm:pt modelId="{016243B9-9BBC-4F0C-9C9A-B4B58619FA31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800" dirty="0"/>
            <a:t>Impact evaluations of 1115 Child Support Demonstration Grants &amp; SIP Grants</a:t>
          </a:r>
        </a:p>
      </dgm:t>
    </dgm:pt>
    <dgm:pt modelId="{6EFD97A8-B993-4584-8B3E-FA435DDCCD97}" type="parTrans" cxnId="{E94778C5-C399-4954-9569-8282507AFB6F}">
      <dgm:prSet/>
      <dgm:spPr/>
      <dgm:t>
        <a:bodyPr/>
        <a:lstStyle/>
        <a:p>
          <a:endParaRPr lang="en-US"/>
        </a:p>
      </dgm:t>
    </dgm:pt>
    <dgm:pt modelId="{53A273AE-9913-47FB-9F3C-8B0E5336D314}" type="sibTrans" cxnId="{E94778C5-C399-4954-9569-8282507AFB6F}">
      <dgm:prSet/>
      <dgm:spPr/>
      <dgm:t>
        <a:bodyPr/>
        <a:lstStyle/>
        <a:p>
          <a:endParaRPr lang="en-US"/>
        </a:p>
      </dgm:t>
    </dgm:pt>
    <dgm:pt modelId="{A00338FA-3D53-4274-95FA-5092BBDAE8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/>
            <a:t>Focus: </a:t>
          </a:r>
          <a:r>
            <a:rPr lang="en-US" sz="1800" dirty="0"/>
            <a:t>Fatherhood programs, marketing of child support, asset building and holistic practices</a:t>
          </a:r>
        </a:p>
        <a:p>
          <a:pPr>
            <a:lnSpc>
              <a:spcPct val="100000"/>
            </a:lnSpc>
          </a:pPr>
          <a:r>
            <a:rPr lang="en-US" sz="1800" b="1" dirty="0"/>
            <a:t>Projects: </a:t>
          </a:r>
          <a:r>
            <a:rPr lang="en-US" sz="1800" dirty="0"/>
            <a:t>Dads From Day One,  Fatherhood/Healthy Marriage Grant, Kent County Cooperative Parenting Grant, Kent County REACH Asset Building Grant</a:t>
          </a:r>
        </a:p>
      </dgm:t>
    </dgm:pt>
    <dgm:pt modelId="{24094B9D-EED2-4660-9E54-B1F00F48CBDE}" type="parTrans" cxnId="{E1AD7CBA-8662-4EFA-9B05-B12172E4A22B}">
      <dgm:prSet/>
      <dgm:spPr/>
      <dgm:t>
        <a:bodyPr/>
        <a:lstStyle/>
        <a:p>
          <a:endParaRPr lang="en-US"/>
        </a:p>
      </dgm:t>
    </dgm:pt>
    <dgm:pt modelId="{07F6B888-2A1D-4D2C-A207-3097672CA77B}" type="sibTrans" cxnId="{E1AD7CBA-8662-4EFA-9B05-B12172E4A22B}">
      <dgm:prSet/>
      <dgm:spPr/>
      <dgm:t>
        <a:bodyPr/>
        <a:lstStyle/>
        <a:p>
          <a:endParaRPr lang="en-US"/>
        </a:p>
      </dgm:t>
    </dgm:pt>
    <dgm:pt modelId="{9FB780B9-BA5C-4D62-8F24-0FA20A1834D1}" type="pres">
      <dgm:prSet presAssocID="{824BFEDC-BA4A-4CAA-BE67-9933124CEDCB}" presName="root" presStyleCnt="0">
        <dgm:presLayoutVars>
          <dgm:dir/>
          <dgm:resizeHandles val="exact"/>
        </dgm:presLayoutVars>
      </dgm:prSet>
      <dgm:spPr/>
    </dgm:pt>
    <dgm:pt modelId="{E32C5814-DF53-4FEB-A0C7-E193870CA72F}" type="pres">
      <dgm:prSet presAssocID="{A41FA86F-E714-4CB5-9DD2-B15DE9C93777}" presName="compNode" presStyleCnt="0"/>
      <dgm:spPr/>
    </dgm:pt>
    <dgm:pt modelId="{C636AD08-8458-484F-B988-931A132A8197}" type="pres">
      <dgm:prSet presAssocID="{A41FA86F-E714-4CB5-9DD2-B15DE9C93777}" presName="iconRect" presStyleLbl="node1" presStyleIdx="0" presStyleCnt="2" custScaleX="111991" custScaleY="130110" custLinFactX="200000" custLinFactY="-41147" custLinFactNeighborX="235991" custLinFactNeighborY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3D73CBFB-10B9-4F01-B552-09479E8F55BE}" type="pres">
      <dgm:prSet presAssocID="{A41FA86F-E714-4CB5-9DD2-B15DE9C93777}" presName="iconSpace" presStyleCnt="0"/>
      <dgm:spPr/>
    </dgm:pt>
    <dgm:pt modelId="{D5ACD09D-0BCE-4C2D-918C-76D593350DF5}" type="pres">
      <dgm:prSet presAssocID="{A41FA86F-E714-4CB5-9DD2-B15DE9C93777}" presName="parTx" presStyleLbl="revTx" presStyleIdx="0" presStyleCnt="4" custLinFactX="11622" custLinFactY="-47905" custLinFactNeighborX="100000" custLinFactNeighborY="-100000">
        <dgm:presLayoutVars>
          <dgm:chMax val="0"/>
          <dgm:chPref val="0"/>
        </dgm:presLayoutVars>
      </dgm:prSet>
      <dgm:spPr/>
    </dgm:pt>
    <dgm:pt modelId="{C948E288-CFBA-4A5A-BDCF-CCFC51646D6C}" type="pres">
      <dgm:prSet presAssocID="{A41FA86F-E714-4CB5-9DD2-B15DE9C93777}" presName="txSpace" presStyleCnt="0"/>
      <dgm:spPr/>
    </dgm:pt>
    <dgm:pt modelId="{F76941F4-8D69-434D-ACFF-D1581ED53CB6}" type="pres">
      <dgm:prSet presAssocID="{A41FA86F-E714-4CB5-9DD2-B15DE9C93777}" presName="desTx" presStyleLbl="revTx" presStyleIdx="1" presStyleCnt="4" custLinFactX="10675" custLinFactY="-147038" custLinFactNeighborX="100000" custLinFactNeighborY="-200000">
        <dgm:presLayoutVars/>
      </dgm:prSet>
      <dgm:spPr/>
    </dgm:pt>
    <dgm:pt modelId="{92F2C568-5C21-4161-8323-60EF0652AD2E}" type="pres">
      <dgm:prSet presAssocID="{0CDA64CF-FB40-4F8E-A92F-96679120488D}" presName="sibTrans" presStyleCnt="0"/>
      <dgm:spPr/>
    </dgm:pt>
    <dgm:pt modelId="{F18C5FF6-FDF5-446E-BA3B-885447DACC03}" type="pres">
      <dgm:prSet presAssocID="{016243B9-9BBC-4F0C-9C9A-B4B58619FA31}" presName="compNode" presStyleCnt="0"/>
      <dgm:spPr/>
    </dgm:pt>
    <dgm:pt modelId="{88755D4B-94D4-4790-99FC-5B72DB15E95A}" type="pres">
      <dgm:prSet presAssocID="{016243B9-9BBC-4F0C-9C9A-B4B58619FA31}" presName="iconRect" presStyleLbl="node1" presStyleIdx="1" presStyleCnt="2" custScaleX="94890" custScaleY="109480" custLinFactX="-119495" custLinFactNeighborX="-200000" custLinFactNeighborY="-7334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esaw"/>
        </a:ext>
      </dgm:extLst>
    </dgm:pt>
    <dgm:pt modelId="{7E8F5623-1D1D-4E6F-812A-DAC338B84276}" type="pres">
      <dgm:prSet presAssocID="{016243B9-9BBC-4F0C-9C9A-B4B58619FA31}" presName="iconSpace" presStyleCnt="0"/>
      <dgm:spPr/>
    </dgm:pt>
    <dgm:pt modelId="{F1717C99-C88A-48D2-B963-0D65E243F78D}" type="pres">
      <dgm:prSet presAssocID="{016243B9-9BBC-4F0C-9C9A-B4B58619FA31}" presName="parTx" presStyleLbl="revTx" presStyleIdx="2" presStyleCnt="4" custScaleX="96775" custScaleY="91228" custLinFactX="-25846" custLinFactNeighborX="-100000" custLinFactNeighborY="-94414">
        <dgm:presLayoutVars>
          <dgm:chMax val="0"/>
          <dgm:chPref val="0"/>
        </dgm:presLayoutVars>
      </dgm:prSet>
      <dgm:spPr/>
    </dgm:pt>
    <dgm:pt modelId="{F231A9AD-843D-4BF2-9A82-6A4386AE2CE4}" type="pres">
      <dgm:prSet presAssocID="{016243B9-9BBC-4F0C-9C9A-B4B58619FA31}" presName="txSpace" presStyleCnt="0"/>
      <dgm:spPr/>
    </dgm:pt>
    <dgm:pt modelId="{0F39D0E0-47E7-4683-BEC7-01D1F67BC251}" type="pres">
      <dgm:prSet presAssocID="{016243B9-9BBC-4F0C-9C9A-B4B58619FA31}" presName="desTx" presStyleLbl="revTx" presStyleIdx="3" presStyleCnt="4" custLinFactX="-20309" custLinFactNeighborX="-100000" custLinFactNeighborY="-1432">
        <dgm:presLayoutVars/>
      </dgm:prSet>
      <dgm:spPr/>
    </dgm:pt>
  </dgm:ptLst>
  <dgm:cxnLst>
    <dgm:cxn modelId="{E360A506-FF30-460B-B2F1-5704A57B06D8}" type="presOf" srcId="{A00338FA-3D53-4274-95FA-5092BBDAE80E}" destId="{0F39D0E0-47E7-4683-BEC7-01D1F67BC251}" srcOrd="0" destOrd="0" presId="urn:microsoft.com/office/officeart/2018/2/layout/IconLabelDescriptionList"/>
    <dgm:cxn modelId="{3289B72A-1FAA-4F5A-891A-1CA06F9A5F53}" type="presOf" srcId="{824BFEDC-BA4A-4CAA-BE67-9933124CEDCB}" destId="{9FB780B9-BA5C-4D62-8F24-0FA20A1834D1}" srcOrd="0" destOrd="0" presId="urn:microsoft.com/office/officeart/2018/2/layout/IconLabelDescriptionList"/>
    <dgm:cxn modelId="{2F438E71-FACD-42BB-B90B-4C2FFC12B381}" type="presOf" srcId="{A41FA86F-E714-4CB5-9DD2-B15DE9C93777}" destId="{D5ACD09D-0BCE-4C2D-918C-76D593350DF5}" srcOrd="0" destOrd="0" presId="urn:microsoft.com/office/officeart/2018/2/layout/IconLabelDescriptionList"/>
    <dgm:cxn modelId="{0EC63B52-A2FA-407D-B272-EDB5DA2887B5}" srcId="{824BFEDC-BA4A-4CAA-BE67-9933124CEDCB}" destId="{A41FA86F-E714-4CB5-9DD2-B15DE9C93777}" srcOrd="0" destOrd="0" parTransId="{14F19424-7871-4ABD-8847-25AACF65FF84}" sibTransId="{0CDA64CF-FB40-4F8E-A92F-96679120488D}"/>
    <dgm:cxn modelId="{1DE85C7C-15FF-4B47-B2F4-252AEDD20810}" type="presOf" srcId="{049C96FB-1F86-4BE3-89A0-C4747E508521}" destId="{F76941F4-8D69-434D-ACFF-D1581ED53CB6}" srcOrd="0" destOrd="0" presId="urn:microsoft.com/office/officeart/2018/2/layout/IconLabelDescriptionList"/>
    <dgm:cxn modelId="{8959E896-9867-4EF2-8CC7-4914C78D5D71}" srcId="{A41FA86F-E714-4CB5-9DD2-B15DE9C93777}" destId="{049C96FB-1F86-4BE3-89A0-C4747E508521}" srcOrd="0" destOrd="0" parTransId="{955F380C-AC9E-46C6-B012-B2E24D0341E4}" sibTransId="{6F6ECB07-3C76-4533-A289-4CAFB5791466}"/>
    <dgm:cxn modelId="{76E2889F-027F-45CD-8045-8C95D6609DB6}" type="presOf" srcId="{016243B9-9BBC-4F0C-9C9A-B4B58619FA31}" destId="{F1717C99-C88A-48D2-B963-0D65E243F78D}" srcOrd="0" destOrd="0" presId="urn:microsoft.com/office/officeart/2018/2/layout/IconLabelDescriptionList"/>
    <dgm:cxn modelId="{E1AD7CBA-8662-4EFA-9B05-B12172E4A22B}" srcId="{016243B9-9BBC-4F0C-9C9A-B4B58619FA31}" destId="{A00338FA-3D53-4274-95FA-5092BBDAE80E}" srcOrd="0" destOrd="0" parTransId="{24094B9D-EED2-4660-9E54-B1F00F48CBDE}" sibTransId="{07F6B888-2A1D-4D2C-A207-3097672CA77B}"/>
    <dgm:cxn modelId="{E94778C5-C399-4954-9569-8282507AFB6F}" srcId="{824BFEDC-BA4A-4CAA-BE67-9933124CEDCB}" destId="{016243B9-9BBC-4F0C-9C9A-B4B58619FA31}" srcOrd="1" destOrd="0" parTransId="{6EFD97A8-B993-4584-8B3E-FA435DDCCD97}" sibTransId="{53A273AE-9913-47FB-9F3C-8B0E5336D314}"/>
    <dgm:cxn modelId="{C17D4527-B5D5-410D-B7FF-34AAC2D3586E}" type="presParOf" srcId="{9FB780B9-BA5C-4D62-8F24-0FA20A1834D1}" destId="{E32C5814-DF53-4FEB-A0C7-E193870CA72F}" srcOrd="0" destOrd="0" presId="urn:microsoft.com/office/officeart/2018/2/layout/IconLabelDescriptionList"/>
    <dgm:cxn modelId="{B1ECBB52-83BB-4465-8FEA-171FEE742502}" type="presParOf" srcId="{E32C5814-DF53-4FEB-A0C7-E193870CA72F}" destId="{C636AD08-8458-484F-B988-931A132A8197}" srcOrd="0" destOrd="0" presId="urn:microsoft.com/office/officeart/2018/2/layout/IconLabelDescriptionList"/>
    <dgm:cxn modelId="{A1B23D2B-D0E8-4827-AE7B-2EC7E91C792C}" type="presParOf" srcId="{E32C5814-DF53-4FEB-A0C7-E193870CA72F}" destId="{3D73CBFB-10B9-4F01-B552-09479E8F55BE}" srcOrd="1" destOrd="0" presId="urn:microsoft.com/office/officeart/2018/2/layout/IconLabelDescriptionList"/>
    <dgm:cxn modelId="{5C30CA71-B489-4044-8D83-15FCFB034031}" type="presParOf" srcId="{E32C5814-DF53-4FEB-A0C7-E193870CA72F}" destId="{D5ACD09D-0BCE-4C2D-918C-76D593350DF5}" srcOrd="2" destOrd="0" presId="urn:microsoft.com/office/officeart/2018/2/layout/IconLabelDescriptionList"/>
    <dgm:cxn modelId="{A8F6778C-58B6-4D98-A0C9-E3F499FD5B60}" type="presParOf" srcId="{E32C5814-DF53-4FEB-A0C7-E193870CA72F}" destId="{C948E288-CFBA-4A5A-BDCF-CCFC51646D6C}" srcOrd="3" destOrd="0" presId="urn:microsoft.com/office/officeart/2018/2/layout/IconLabelDescriptionList"/>
    <dgm:cxn modelId="{290537FF-2B4E-4449-870A-FA26806EB711}" type="presParOf" srcId="{E32C5814-DF53-4FEB-A0C7-E193870CA72F}" destId="{F76941F4-8D69-434D-ACFF-D1581ED53CB6}" srcOrd="4" destOrd="0" presId="urn:microsoft.com/office/officeart/2018/2/layout/IconLabelDescriptionList"/>
    <dgm:cxn modelId="{82B28424-18A2-415C-B2A7-D64939D0206A}" type="presParOf" srcId="{9FB780B9-BA5C-4D62-8F24-0FA20A1834D1}" destId="{92F2C568-5C21-4161-8323-60EF0652AD2E}" srcOrd="1" destOrd="0" presId="urn:microsoft.com/office/officeart/2018/2/layout/IconLabelDescriptionList"/>
    <dgm:cxn modelId="{FD97A8F8-B09A-43E5-BC29-237A9F210EE7}" type="presParOf" srcId="{9FB780B9-BA5C-4D62-8F24-0FA20A1834D1}" destId="{F18C5FF6-FDF5-446E-BA3B-885447DACC03}" srcOrd="2" destOrd="0" presId="urn:microsoft.com/office/officeart/2018/2/layout/IconLabelDescriptionList"/>
    <dgm:cxn modelId="{8E845535-EB4D-4E49-A29F-29C7764EB3B9}" type="presParOf" srcId="{F18C5FF6-FDF5-446E-BA3B-885447DACC03}" destId="{88755D4B-94D4-4790-99FC-5B72DB15E95A}" srcOrd="0" destOrd="0" presId="urn:microsoft.com/office/officeart/2018/2/layout/IconLabelDescriptionList"/>
    <dgm:cxn modelId="{AB6112F2-D1CE-4AB8-B721-22BF6D330B2C}" type="presParOf" srcId="{F18C5FF6-FDF5-446E-BA3B-885447DACC03}" destId="{7E8F5623-1D1D-4E6F-812A-DAC338B84276}" srcOrd="1" destOrd="0" presId="urn:microsoft.com/office/officeart/2018/2/layout/IconLabelDescriptionList"/>
    <dgm:cxn modelId="{6C67F666-D15A-4CCE-A2FF-63E0A133D7EE}" type="presParOf" srcId="{F18C5FF6-FDF5-446E-BA3B-885447DACC03}" destId="{F1717C99-C88A-48D2-B963-0D65E243F78D}" srcOrd="2" destOrd="0" presId="urn:microsoft.com/office/officeart/2018/2/layout/IconLabelDescriptionList"/>
    <dgm:cxn modelId="{5086FD09-522C-46B5-B5F5-C97B4566E18D}" type="presParOf" srcId="{F18C5FF6-FDF5-446E-BA3B-885447DACC03}" destId="{F231A9AD-843D-4BF2-9A82-6A4386AE2CE4}" srcOrd="3" destOrd="0" presId="urn:microsoft.com/office/officeart/2018/2/layout/IconLabelDescriptionList"/>
    <dgm:cxn modelId="{62ACA201-15A3-47A7-98CE-1283FAD83C10}" type="presParOf" srcId="{F18C5FF6-FDF5-446E-BA3B-885447DACC03}" destId="{0F39D0E0-47E7-4683-BEC7-01D1F67BC251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6AD08-8458-484F-B988-931A132A8197}">
      <dsp:nvSpPr>
        <dsp:cNvPr id="0" name=""/>
        <dsp:cNvSpPr/>
      </dsp:nvSpPr>
      <dsp:spPr>
        <a:xfrm>
          <a:off x="6587660" y="0"/>
          <a:ext cx="1524669" cy="12423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CD09D-0BCE-4C2D-918C-76D593350DF5}">
      <dsp:nvSpPr>
        <dsp:cNvPr id="0" name=""/>
        <dsp:cNvSpPr/>
      </dsp:nvSpPr>
      <dsp:spPr>
        <a:xfrm>
          <a:off x="5546265" y="1164586"/>
          <a:ext cx="4311566" cy="897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/>
            <a:t>Demographic Survey &amp; Analysis of 10 States w/the Largest CSE caseloads</a:t>
          </a:r>
        </a:p>
      </dsp:txBody>
      <dsp:txXfrm>
        <a:off x="5546265" y="1164586"/>
        <a:ext cx="4311566" cy="897965"/>
      </dsp:txXfrm>
    </dsp:sp>
    <dsp:sp modelId="{F76941F4-8D69-434D-ACFF-D1581ED53CB6}">
      <dsp:nvSpPr>
        <dsp:cNvPr id="0" name=""/>
        <dsp:cNvSpPr/>
      </dsp:nvSpPr>
      <dsp:spPr>
        <a:xfrm>
          <a:off x="5505434" y="2510508"/>
          <a:ext cx="4311566" cy="265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Partner: </a:t>
          </a:r>
          <a:r>
            <a:rPr lang="en-US" sz="1800" kern="1200" dirty="0"/>
            <a:t>Urban Institute</a:t>
          </a:r>
        </a:p>
      </dsp:txBody>
      <dsp:txXfrm>
        <a:off x="5505434" y="2510508"/>
        <a:ext cx="4311566" cy="265742"/>
      </dsp:txXfrm>
    </dsp:sp>
    <dsp:sp modelId="{88755D4B-94D4-4790-99FC-5B72DB15E95A}">
      <dsp:nvSpPr>
        <dsp:cNvPr id="0" name=""/>
        <dsp:cNvSpPr/>
      </dsp:nvSpPr>
      <dsp:spPr>
        <a:xfrm>
          <a:off x="1484809" y="107952"/>
          <a:ext cx="1291853" cy="10453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17C99-C88A-48D2-B963-0D65E243F78D}">
      <dsp:nvSpPr>
        <dsp:cNvPr id="0" name=""/>
        <dsp:cNvSpPr/>
      </dsp:nvSpPr>
      <dsp:spPr>
        <a:xfrm>
          <a:off x="610966" y="1090371"/>
          <a:ext cx="4041902" cy="819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/>
            <a:t>Impact evaluations of 1115 Child Support Demonstration Grants &amp; SIP Grants</a:t>
          </a:r>
        </a:p>
      </dsp:txBody>
      <dsp:txXfrm>
        <a:off x="610966" y="1090371"/>
        <a:ext cx="4041902" cy="819195"/>
      </dsp:txXfrm>
    </dsp:sp>
    <dsp:sp modelId="{0F39D0E0-47E7-4683-BEC7-01D1F67BC251}">
      <dsp:nvSpPr>
        <dsp:cNvPr id="0" name=""/>
        <dsp:cNvSpPr/>
      </dsp:nvSpPr>
      <dsp:spPr>
        <a:xfrm>
          <a:off x="612496" y="2819400"/>
          <a:ext cx="4311566" cy="1355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Focus: </a:t>
          </a:r>
          <a:r>
            <a:rPr lang="en-US" sz="1800" kern="1200" dirty="0"/>
            <a:t>Fatherhood programs, marketing of child support, asset building and holistic practices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Projects: </a:t>
          </a:r>
          <a:r>
            <a:rPr lang="en-US" sz="1800" kern="1200" dirty="0"/>
            <a:t>Dads From Day One,  Fatherhood/Healthy Marriage Grant, Kent County Cooperative Parenting Grant, Kent County REACH Asset Building Grant</a:t>
          </a:r>
        </a:p>
      </dsp:txBody>
      <dsp:txXfrm>
        <a:off x="612496" y="2819400"/>
        <a:ext cx="4311566" cy="1355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5A66F-6F29-4CFF-A0CB-CB39F9F3BC91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87431-C026-4D01-B60A-2244D1E56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20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AAF2F-0C5B-4258-A702-2584014A6CE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887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AAF2F-0C5B-4258-A702-2584014A6CE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887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AAF2F-0C5B-4258-A702-2584014A6CE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420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sky, water, boat&#10;&#10;Description automatically generated">
            <a:extLst>
              <a:ext uri="{FF2B5EF4-FFF2-40B4-BE49-F238E27FC236}">
                <a16:creationId xmlns:a16="http://schemas.microsoft.com/office/drawing/2014/main" id="{8B7AE5C5-546E-4541-A559-E3393D7BDC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" y="-1270827"/>
            <a:ext cx="12191999" cy="81288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ADF1DE-E7A2-4D4F-B84A-760A05F3C514}"/>
              </a:ext>
            </a:extLst>
          </p:cNvPr>
          <p:cNvSpPr/>
          <p:nvPr userDrawn="1"/>
        </p:nvSpPr>
        <p:spPr>
          <a:xfrm>
            <a:off x="-1" y="4785794"/>
            <a:ext cx="12192000" cy="1828800"/>
          </a:xfrm>
          <a:prstGeom prst="rect">
            <a:avLst/>
          </a:prstGeom>
          <a:solidFill>
            <a:srgbClr val="926198">
              <a:alpha val="84706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88A7FC-AF9A-4219-B782-BFF3689F1C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5136" y="4098961"/>
            <a:ext cx="6448425" cy="23746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1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 National Council of </a:t>
            </a:r>
            <a:br>
              <a:rPr lang="en-US" dirty="0"/>
            </a:br>
            <a:r>
              <a:rPr lang="en-US" dirty="0"/>
              <a:t> Child Support Directors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5CC013-17EA-4637-A8AC-ADFD308B8372}"/>
              </a:ext>
            </a:extLst>
          </p:cNvPr>
          <p:cNvSpPr txBox="1"/>
          <p:nvPr userDrawn="1"/>
        </p:nvSpPr>
        <p:spPr>
          <a:xfrm>
            <a:off x="9327775" y="5785386"/>
            <a:ext cx="2933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September 8 -11, 2019</a:t>
            </a:r>
          </a:p>
          <a:p>
            <a:r>
              <a:rPr lang="en-US" sz="1800" dirty="0">
                <a:solidFill>
                  <a:schemeClr val="bg1"/>
                </a:solidFill>
              </a:rPr>
              <a:t>Mackinac Island, Michigan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41134AD-BAF9-4352-A2EE-8B2505D965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21" y="5084994"/>
            <a:ext cx="3155189" cy="1230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427A0B-9CD1-462A-991F-ED67D67798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7" y="4115774"/>
            <a:ext cx="3970541" cy="125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5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3D7A5-CDD5-4AB7-9350-C437B49E5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F38DF-2E43-4045-81FF-5F8571A15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1189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100" b="1">
                <a:solidFill>
                  <a:schemeClr val="accent2"/>
                </a:solidFill>
              </a:defRPr>
            </a:lvl1pPr>
          </a:lstStyle>
          <a:p>
            <a:fld id="{A060FBE6-11A6-45E5-908D-723FCD5E39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32086EB-E949-483A-B2D2-6DE4D1736959}"/>
              </a:ext>
            </a:extLst>
          </p:cNvPr>
          <p:cNvSpPr/>
          <p:nvPr userDrawn="1"/>
        </p:nvSpPr>
        <p:spPr>
          <a:xfrm>
            <a:off x="8724900" y="4480719"/>
            <a:ext cx="3952875" cy="395287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8E72320-581D-4B08-AD50-03806A5634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706" y="5062162"/>
            <a:ext cx="2541034" cy="143071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ED0CE44-1F66-4DAB-94D2-ADF52436E834}"/>
              </a:ext>
            </a:extLst>
          </p:cNvPr>
          <p:cNvSpPr/>
          <p:nvPr userDrawn="1"/>
        </p:nvSpPr>
        <p:spPr>
          <a:xfrm>
            <a:off x="0" y="-16277"/>
            <a:ext cx="12192000" cy="139740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61FB8D-F446-498F-9C32-1C8918604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037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C02F8-6E2B-4F98-B06D-116562431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D5598-68F0-4F40-977E-9F0BBAA04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F6D7F13-12C3-4CF3-BB26-1B5D91F2C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1189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100" b="1">
                <a:solidFill>
                  <a:schemeClr val="accent2"/>
                </a:solidFill>
              </a:defRPr>
            </a:lvl1pPr>
          </a:lstStyle>
          <a:p>
            <a:fld id="{FC33268C-CA53-440C-B611-B0DD9A984A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3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46678-D338-4567-9948-EB70D0114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1BC30-D89A-4E54-B675-52F350256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1692F5-4E0B-4A0C-B224-0B9AC4CE53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0FB2C1-08CD-4926-8248-E205BEEED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B220E01-6D1A-4D35-B202-D3C7677EF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1189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100" b="1">
                <a:solidFill>
                  <a:schemeClr val="accent2"/>
                </a:solidFill>
              </a:defRPr>
            </a:lvl1pPr>
          </a:lstStyle>
          <a:p>
            <a:fld id="{939CB8FF-210C-474E-B207-E381545DA8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0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418DC-46BF-4A4C-89AB-77C88D313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1189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100" b="1">
                <a:solidFill>
                  <a:schemeClr val="accent2"/>
                </a:solidFill>
              </a:defRPr>
            </a:lvl1pPr>
          </a:lstStyle>
          <a:p>
            <a:fld id="{5284C136-E21E-4EB8-9207-ED6B0B459F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4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DA49CB-15C8-4EC4-ADBF-8596C6AB7131}"/>
              </a:ext>
            </a:extLst>
          </p:cNvPr>
          <p:cNvSpPr/>
          <p:nvPr userDrawn="1"/>
        </p:nvSpPr>
        <p:spPr>
          <a:xfrm>
            <a:off x="0" y="-16277"/>
            <a:ext cx="12192000" cy="139740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9BC1CFF-1484-46CD-B222-11E7D96466E7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C738841-6A88-4CF6-96C1-B11F3CD0A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1189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100" b="1">
                <a:solidFill>
                  <a:schemeClr val="accent2"/>
                </a:solidFill>
              </a:defRPr>
            </a:lvl1pPr>
          </a:lstStyle>
          <a:p>
            <a:fld id="{A634C9BC-09ED-4EFC-89AE-70E2E1B11D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E7AB633-AECF-40E6-9EDE-40787593E1E2}"/>
              </a:ext>
            </a:extLst>
          </p:cNvPr>
          <p:cNvSpPr/>
          <p:nvPr userDrawn="1"/>
        </p:nvSpPr>
        <p:spPr>
          <a:xfrm>
            <a:off x="8724900" y="4480719"/>
            <a:ext cx="3952875" cy="395287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D96F7E70-DBAF-49A3-B0B4-725DC361B39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706" y="5062162"/>
            <a:ext cx="2541034" cy="143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0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1DE5-B8A6-45F5-AF03-64991B4E8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397" y="1729945"/>
            <a:ext cx="5883603" cy="1596851"/>
          </a:xfrm>
        </p:spPr>
        <p:txBody>
          <a:bodyPr>
            <a:noAutofit/>
          </a:bodyPr>
          <a:lstStyle/>
          <a:p>
            <a:r>
              <a:rPr lang="en-US" sz="8800" dirty="0"/>
              <a:t>Courtland Consulting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0F6988-DD9F-4F70-8C20-B57EE8195AC2}"/>
              </a:ext>
            </a:extLst>
          </p:cNvPr>
          <p:cNvSpPr/>
          <p:nvPr/>
        </p:nvSpPr>
        <p:spPr>
          <a:xfrm>
            <a:off x="7268818" y="67773"/>
            <a:ext cx="6223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Preferred System Implementation </a:t>
            </a:r>
          </a:p>
          <a:p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Vendor Since 1990</a:t>
            </a:r>
          </a:p>
        </p:txBody>
      </p:sp>
    </p:spTree>
    <p:extLst>
      <p:ext uri="{BB962C8B-B14F-4D97-AF65-F5344CB8AC3E}">
        <p14:creationId xmlns:p14="http://schemas.microsoft.com/office/powerpoint/2010/main" val="4220644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A08FE-E88E-4EE2-8D70-37AF30FBD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39925"/>
            <a:ext cx="77343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Impact Evaluations </a:t>
            </a:r>
          </a:p>
          <a:p>
            <a:r>
              <a:rPr lang="en-US" dirty="0"/>
              <a:t>Duration: 2001 – 2018</a:t>
            </a:r>
          </a:p>
          <a:p>
            <a:r>
              <a:rPr lang="en-US" dirty="0"/>
              <a:t>Conducted evaluations of grant funded court improvement projects aimed at improving the child support program. </a:t>
            </a:r>
          </a:p>
          <a:p>
            <a:pPr lvl="1"/>
            <a:r>
              <a:rPr lang="en-US" dirty="0"/>
              <a:t>Focused on alternative methods of dispute resolution, unique partnerships, and non-adversarial approaches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E6F1D8-2309-43A2-8FF7-F2F0DB479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Michigan Supreme Courts/Circuit Courts</a:t>
            </a:r>
          </a:p>
        </p:txBody>
      </p:sp>
      <p:pic>
        <p:nvPicPr>
          <p:cNvPr id="2050" name="Picture 2" descr="Image result for michigan supreme court logo">
            <a:extLst>
              <a:ext uri="{FF2B5EF4-FFF2-40B4-BE49-F238E27FC236}">
                <a16:creationId xmlns:a16="http://schemas.microsoft.com/office/drawing/2014/main" id="{C9301F6B-736A-4D23-A795-7871EA4D7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225" y="1504950"/>
            <a:ext cx="2190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198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0CC9F7-489D-49FA-B983-45DFEF790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7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Federal Office of Child Support Enforcement</a:t>
            </a:r>
          </a:p>
        </p:txBody>
      </p:sp>
      <p:graphicFrame>
        <p:nvGraphicFramePr>
          <p:cNvPr id="13" name="Content Placeholder 1">
            <a:extLst>
              <a:ext uri="{FF2B5EF4-FFF2-40B4-BE49-F238E27FC236}">
                <a16:creationId xmlns:a16="http://schemas.microsoft.com/office/drawing/2014/main" id="{E3B189A7-4D4D-4A25-B45E-3F4AB6A385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902717"/>
              </p:ext>
            </p:extLst>
          </p:nvPr>
        </p:nvGraphicFramePr>
        <p:xfrm>
          <a:off x="774700" y="1639888"/>
          <a:ext cx="10763250" cy="5002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3002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6EA31E-29A6-4DE3-A620-B3C50F763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6790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Courtland provides web design &amp; development for the following organizations: </a:t>
            </a:r>
          </a:p>
          <a:p>
            <a:r>
              <a:rPr lang="en-US" b="1" dirty="0"/>
              <a:t>ERICSA</a:t>
            </a:r>
            <a:r>
              <a:rPr lang="en-US" dirty="0"/>
              <a:t>: Eastern Regional Interstate Child Support Association</a:t>
            </a:r>
          </a:p>
          <a:p>
            <a:r>
              <a:rPr lang="en-US" b="1" dirty="0"/>
              <a:t>MIFSC: </a:t>
            </a:r>
            <a:r>
              <a:rPr lang="en-US" dirty="0"/>
              <a:t>Michigan Family Support Council </a:t>
            </a:r>
          </a:p>
          <a:p>
            <a:r>
              <a:rPr lang="en-US" b="1" dirty="0"/>
              <a:t>NTCSA</a:t>
            </a:r>
            <a:r>
              <a:rPr lang="en-US" dirty="0"/>
              <a:t>: National Tribal Child Support Association</a:t>
            </a:r>
          </a:p>
          <a:p>
            <a:r>
              <a:rPr lang="en-US" b="1" dirty="0"/>
              <a:t>NATCSD</a:t>
            </a:r>
            <a:r>
              <a:rPr lang="en-US" dirty="0"/>
              <a:t>: National Association of Tribal Child Support Directors</a:t>
            </a:r>
          </a:p>
          <a:p>
            <a:r>
              <a:rPr lang="en-US" b="1" dirty="0"/>
              <a:t>WICSEC</a:t>
            </a:r>
            <a:r>
              <a:rPr lang="en-US" dirty="0"/>
              <a:t>: Western Intergovernmental Child Support Engagement Council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C2B48D-B875-456E-ACA8-8215B0696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National &amp; Regional Non-Profit Organizations</a:t>
            </a:r>
          </a:p>
        </p:txBody>
      </p:sp>
    </p:spTree>
    <p:extLst>
      <p:ext uri="{BB962C8B-B14F-4D97-AF65-F5344CB8AC3E}">
        <p14:creationId xmlns:p14="http://schemas.microsoft.com/office/powerpoint/2010/main" val="194478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Connect!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600201"/>
            <a:ext cx="5791200" cy="3124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Steven Trudell, Owner &amp; President</a:t>
            </a:r>
          </a:p>
          <a:p>
            <a:pPr marL="0" indent="0">
              <a:buNone/>
            </a:pPr>
            <a:r>
              <a:rPr lang="en-US" sz="2400" dirty="0"/>
              <a:t>trudells@courtlandconsulting.com </a:t>
            </a:r>
          </a:p>
          <a:p>
            <a:pPr marL="0" indent="0">
              <a:buNone/>
            </a:pPr>
            <a:r>
              <a:rPr lang="en-US" sz="2400" dirty="0"/>
              <a:t>(517) 908-3941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Sharon Pizzuti, Executive Director </a:t>
            </a:r>
          </a:p>
          <a:p>
            <a:pPr marL="0" indent="0">
              <a:buNone/>
            </a:pPr>
            <a:r>
              <a:rPr lang="en-US" sz="2400" dirty="0"/>
              <a:t>pizzutis@courtlandconsulting.com </a:t>
            </a:r>
          </a:p>
          <a:p>
            <a:pPr marL="0" indent="0">
              <a:buNone/>
            </a:pPr>
            <a:r>
              <a:rPr lang="en-US" sz="2400" dirty="0"/>
              <a:t>(517) 908-3943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47800"/>
            <a:ext cx="1765300" cy="179705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06734" y="5510254"/>
            <a:ext cx="9032682" cy="764243"/>
            <a:chOff x="457200" y="5525869"/>
            <a:chExt cx="8053816" cy="748628"/>
          </a:xfrm>
        </p:grpSpPr>
        <p:sp>
          <p:nvSpPr>
            <p:cNvPr id="6" name="TextBox 5"/>
            <p:cNvSpPr txBox="1"/>
            <p:nvPr/>
          </p:nvSpPr>
          <p:spPr>
            <a:xfrm>
              <a:off x="4600074" y="5566611"/>
              <a:ext cx="39109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Twitter.com/</a:t>
              </a:r>
              <a:r>
                <a:rPr lang="en-US" sz="1600" dirty="0" err="1"/>
                <a:t>CourtlandCares</a:t>
              </a:r>
              <a:endParaRPr lang="en-US" sz="1600" dirty="0"/>
            </a:p>
            <a:p>
              <a:endParaRPr lang="en-US" sz="800" dirty="0"/>
            </a:p>
            <a:p>
              <a:r>
                <a:rPr lang="en-US" sz="1600" dirty="0"/>
                <a:t>Linkedin.com/company/</a:t>
              </a:r>
              <a:r>
                <a:rPr lang="en-US" sz="1600" dirty="0" err="1"/>
                <a:t>courtland</a:t>
              </a:r>
              <a:r>
                <a:rPr lang="en-US" sz="1600" dirty="0"/>
                <a:t>-consulting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92173" y="5525869"/>
              <a:ext cx="31702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CourtlandConsulting.com</a:t>
              </a:r>
            </a:p>
            <a:p>
              <a:endParaRPr lang="en-US" sz="800" dirty="0"/>
            </a:p>
            <a:p>
              <a:r>
                <a:rPr lang="en-US" sz="1600" dirty="0"/>
                <a:t>Facebook.com/</a:t>
              </a:r>
              <a:r>
                <a:rPr lang="en-US" sz="1600" dirty="0" err="1"/>
                <a:t>CourtlandConsulting</a:t>
              </a:r>
              <a:endParaRPr lang="en-US" sz="16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562600"/>
              <a:ext cx="274320" cy="27432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897880"/>
              <a:ext cx="274320" cy="27432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5573345"/>
              <a:ext cx="274320" cy="27432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5943600"/>
              <a:ext cx="274320" cy="27432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243B349-FFED-45D3-B2BE-69ED6BE006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175" y="3324892"/>
            <a:ext cx="1657350" cy="185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4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Child Support Services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69753" y="3347592"/>
            <a:ext cx="6836325" cy="3129408"/>
            <a:chOff x="939254" y="2996625"/>
            <a:chExt cx="6836325" cy="3129408"/>
          </a:xfrm>
        </p:grpSpPr>
        <p:sp>
          <p:nvSpPr>
            <p:cNvPr id="6" name="Right Arrow 5"/>
            <p:cNvSpPr/>
            <p:nvPr/>
          </p:nvSpPr>
          <p:spPr>
            <a:xfrm rot="5400000">
              <a:off x="4053220" y="5043820"/>
              <a:ext cx="978408" cy="363952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 rot="16200000">
              <a:off x="4053220" y="3900820"/>
              <a:ext cx="978408" cy="363952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5410200" y="4495800"/>
              <a:ext cx="978408" cy="363952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 rot="20104546">
              <a:off x="4857865" y="3942636"/>
              <a:ext cx="978408" cy="363952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 rot="1818067">
              <a:off x="4825583" y="4976683"/>
              <a:ext cx="978408" cy="363952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 rot="10800000">
              <a:off x="2667001" y="4495800"/>
              <a:ext cx="978408" cy="363952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 rot="8943337">
              <a:off x="3264848" y="5026251"/>
              <a:ext cx="978408" cy="363952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 rot="12547809">
              <a:off x="3185883" y="3948926"/>
              <a:ext cx="978408" cy="363952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096332" y="4038600"/>
              <a:ext cx="2847268" cy="1219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  <a:p>
              <a:pPr algn="ctr"/>
              <a:endParaRPr lang="en-US" dirty="0"/>
            </a:p>
            <a:p>
              <a:pPr algn="ctr"/>
              <a:r>
                <a:rPr lang="en-US" sz="1600" dirty="0"/>
                <a:t>Partner Collaboration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88140" y="3554850"/>
              <a:ext cx="190468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i="1" dirty="0">
                  <a:solidFill>
                    <a:schemeClr val="tx2"/>
                  </a:solidFill>
                </a:rPr>
                <a:t>IV-D Directors to</a:t>
              </a:r>
              <a:br>
                <a:rPr lang="en-US" sz="1500" i="1" dirty="0">
                  <a:solidFill>
                    <a:schemeClr val="tx2"/>
                  </a:solidFill>
                </a:rPr>
              </a:br>
              <a:r>
                <a:rPr lang="en-US" sz="1500" i="1" dirty="0">
                  <a:solidFill>
                    <a:schemeClr val="tx2"/>
                  </a:solidFill>
                </a:rPr>
                <a:t>Chief Information Officers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39145" y="4444425"/>
              <a:ext cx="14909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i="1" dirty="0">
                  <a:solidFill>
                    <a:schemeClr val="tx2"/>
                  </a:solidFill>
                </a:rPr>
                <a:t>Managers to </a:t>
              </a:r>
              <a:br>
                <a:rPr lang="en-US" sz="1500" i="1" dirty="0">
                  <a:solidFill>
                    <a:schemeClr val="tx2"/>
                  </a:solidFill>
                </a:rPr>
              </a:br>
              <a:r>
                <a:rPr lang="en-US" sz="1500" i="1" dirty="0">
                  <a:solidFill>
                    <a:schemeClr val="tx2"/>
                  </a:solidFill>
                </a:rPr>
                <a:t>Front Line Workers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39254" y="5334000"/>
              <a:ext cx="198201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>
                  <a:solidFill>
                    <a:schemeClr val="tx2"/>
                  </a:solidFill>
                </a:rPr>
                <a:t>State to Local Government</a:t>
              </a:r>
            </a:p>
            <a:p>
              <a:pPr algn="ctr"/>
              <a:r>
                <a:rPr lang="en-US" sz="1500" i="1" dirty="0">
                  <a:solidFill>
                    <a:schemeClr val="tx2"/>
                  </a:solidFill>
                </a:rPr>
                <a:t>to Courts &amp; Stakeholders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04905" y="3554850"/>
              <a:ext cx="139878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i="1" dirty="0">
                  <a:solidFill>
                    <a:schemeClr val="tx2"/>
                  </a:solidFill>
                </a:rPr>
                <a:t>IV-D Program to </a:t>
              </a:r>
            </a:p>
            <a:p>
              <a:pPr algn="ctr"/>
              <a:r>
                <a:rPr lang="en-US" sz="1500" i="1" dirty="0">
                  <a:solidFill>
                    <a:schemeClr val="tx2"/>
                  </a:solidFill>
                </a:rPr>
                <a:t>Interface Partners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12898" y="4538246"/>
              <a:ext cx="136268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>
                  <a:solidFill>
                    <a:schemeClr val="tx2"/>
                  </a:solidFill>
                </a:rPr>
                <a:t>Vendor to Vendor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16935" y="5257800"/>
              <a:ext cx="153279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i="1" dirty="0">
                  <a:solidFill>
                    <a:schemeClr val="tx2"/>
                  </a:solidFill>
                </a:rPr>
                <a:t>Project Management </a:t>
              </a:r>
            </a:p>
            <a:p>
              <a:pPr algn="ctr"/>
              <a:r>
                <a:rPr lang="en-US" sz="1500" i="1" dirty="0">
                  <a:solidFill>
                    <a:schemeClr val="tx2"/>
                  </a:solidFill>
                </a:rPr>
                <a:t>Office to Developer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18158" y="2996625"/>
              <a:ext cx="182453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i="1" dirty="0">
                  <a:solidFill>
                    <a:schemeClr val="tx2"/>
                  </a:solidFill>
                </a:rPr>
                <a:t>System User Community </a:t>
              </a:r>
              <a:br>
                <a:rPr lang="en-US" sz="1500" i="1" dirty="0">
                  <a:solidFill>
                    <a:schemeClr val="tx2"/>
                  </a:solidFill>
                </a:rPr>
              </a:br>
              <a:r>
                <a:rPr lang="en-US" sz="1500" i="1" dirty="0">
                  <a:solidFill>
                    <a:schemeClr val="tx2"/>
                  </a:solidFill>
                </a:rPr>
                <a:t>to Project Team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31690" y="5802868"/>
              <a:ext cx="173714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i="1" dirty="0">
                  <a:solidFill>
                    <a:schemeClr val="tx2"/>
                  </a:solidFill>
                </a:rPr>
                <a:t>Trainers to Site Support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5354" y="4340705"/>
              <a:ext cx="1558646" cy="383695"/>
            </a:xfrm>
            <a:prstGeom prst="rect">
              <a:avLst/>
            </a:prstGeom>
          </p:spPr>
        </p:pic>
      </p:grpSp>
      <p:sp>
        <p:nvSpPr>
          <p:cNvPr id="41" name="Rectangle 40"/>
          <p:cNvSpPr/>
          <p:nvPr/>
        </p:nvSpPr>
        <p:spPr>
          <a:xfrm>
            <a:off x="1524000" y="1371600"/>
            <a:ext cx="9144000" cy="1840992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ontent Placeholder 3"/>
          <p:cNvSpPr>
            <a:spLocks noGrp="1"/>
          </p:cNvSpPr>
          <p:nvPr>
            <p:ph idx="1"/>
          </p:nvPr>
        </p:nvSpPr>
        <p:spPr>
          <a:xfrm>
            <a:off x="1905000" y="1371601"/>
            <a:ext cx="8534400" cy="1841957"/>
          </a:xfrm>
        </p:spPr>
        <p:txBody>
          <a:bodyPr>
            <a:noAutofit/>
          </a:bodyPr>
          <a:lstStyle/>
          <a:p>
            <a:pPr marL="0" indent="0" algn="ctr">
              <a:buNone/>
              <a:tabLst>
                <a:tab pos="231775" algn="l"/>
              </a:tabLst>
            </a:pPr>
            <a:r>
              <a:rPr lang="en-US" sz="2600" b="1" i="1" dirty="0">
                <a:solidFill>
                  <a:schemeClr val="bg1"/>
                </a:solidFill>
              </a:rPr>
              <a:t>Plan      Develop      Implement      Support</a:t>
            </a:r>
            <a:endParaRPr lang="en-US" sz="2600" i="1" dirty="0">
              <a:solidFill>
                <a:schemeClr val="bg1"/>
              </a:solidFill>
            </a:endParaRPr>
          </a:p>
          <a:p>
            <a:pPr marL="231775" indent="-231775">
              <a:tabLst>
                <a:tab pos="231775" algn="l"/>
              </a:tabLst>
            </a:pPr>
            <a:r>
              <a:rPr lang="en-US" sz="2400" dirty="0">
                <a:solidFill>
                  <a:schemeClr val="bg1"/>
                </a:solidFill>
              </a:rPr>
              <a:t>Stakeholder Communication &amp; Change Management Strategies</a:t>
            </a:r>
          </a:p>
          <a:p>
            <a:pPr marL="231775" indent="-231775">
              <a:tabLst>
                <a:tab pos="231775" algn="l"/>
              </a:tabLst>
            </a:pPr>
            <a:r>
              <a:rPr lang="en-US" sz="2400" dirty="0">
                <a:solidFill>
                  <a:schemeClr val="bg1"/>
                </a:solidFill>
              </a:rPr>
              <a:t>Collaborative Partnerships with Cohesive &amp; Dynamic Teams</a:t>
            </a:r>
          </a:p>
          <a:p>
            <a:pPr marL="231775" indent="-231775">
              <a:tabLst>
                <a:tab pos="231775" algn="l"/>
              </a:tabLst>
            </a:pPr>
            <a:r>
              <a:rPr lang="en-US" sz="2400" dirty="0">
                <a:solidFill>
                  <a:schemeClr val="bg1"/>
                </a:solidFill>
              </a:rPr>
              <a:t>System Implementation, Training &amp; Customer Support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114800" y="1524000"/>
            <a:ext cx="3657600" cy="228600"/>
            <a:chOff x="2590800" y="1524000"/>
            <a:chExt cx="3657600" cy="228600"/>
          </a:xfrm>
          <a:solidFill>
            <a:schemeClr val="accent6">
              <a:lumMod val="75000"/>
            </a:schemeClr>
          </a:solidFill>
        </p:grpSpPr>
        <p:sp>
          <p:nvSpPr>
            <p:cNvPr id="44" name="Right Arrow 43"/>
            <p:cNvSpPr/>
            <p:nvPr/>
          </p:nvSpPr>
          <p:spPr>
            <a:xfrm>
              <a:off x="2590800" y="1524000"/>
              <a:ext cx="179484" cy="228600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Arrow 44"/>
            <p:cNvSpPr/>
            <p:nvPr/>
          </p:nvSpPr>
          <p:spPr>
            <a:xfrm>
              <a:off x="4163916" y="1524000"/>
              <a:ext cx="179484" cy="228600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ight Arrow 45"/>
            <p:cNvSpPr/>
            <p:nvPr/>
          </p:nvSpPr>
          <p:spPr>
            <a:xfrm>
              <a:off x="6068916" y="1524000"/>
              <a:ext cx="179484" cy="228600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3145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Our Commitment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35415" y="1562099"/>
            <a:ext cx="5867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Help leaders and end users </a:t>
            </a:r>
            <a:r>
              <a:rPr lang="en-US" sz="2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embrace change</a:t>
            </a:r>
            <a:r>
              <a:rPr lang="en-US" sz="2600" b="1" dirty="0"/>
              <a:t> </a:t>
            </a:r>
            <a:r>
              <a:rPr lang="en-US" sz="2600" dirty="0"/>
              <a:t>and </a:t>
            </a:r>
            <a:r>
              <a:rPr lang="en-US" sz="2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utilize new technology </a:t>
            </a:r>
            <a:r>
              <a:rPr lang="en-US" sz="2600" dirty="0"/>
              <a:t>to improve job satisfaction, retention and provide outstanding service to the public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Leverage and sustain a strong communication strategy </a:t>
            </a:r>
            <a:r>
              <a:rPr lang="en-US" sz="2600" dirty="0"/>
              <a:t>that is constant during the entire project lifecycle resulting in </a:t>
            </a:r>
            <a:r>
              <a:rPr lang="en-US" sz="2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higher productivity </a:t>
            </a:r>
            <a:r>
              <a:rPr lang="en-US" sz="2600" dirty="0"/>
              <a:t>and continuous movement forward with project goals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Practice a </a:t>
            </a:r>
            <a:r>
              <a:rPr lang="en-US" sz="2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proven implementation method </a:t>
            </a:r>
            <a:r>
              <a:rPr lang="en-US" sz="2600" dirty="0"/>
              <a:t>that is focused on the users to </a:t>
            </a:r>
            <a:r>
              <a:rPr lang="en-US" sz="2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motivate, inspire and engage</a:t>
            </a:r>
            <a:r>
              <a:rPr lang="en-US" sz="2600" b="1" dirty="0"/>
              <a:t> </a:t>
            </a:r>
            <a:endParaRPr lang="en-US" sz="2600" dirty="0"/>
          </a:p>
        </p:txBody>
      </p:sp>
      <p:grpSp>
        <p:nvGrpSpPr>
          <p:cNvPr id="9" name="Group 8"/>
          <p:cNvGrpSpPr/>
          <p:nvPr/>
        </p:nvGrpSpPr>
        <p:grpSpPr>
          <a:xfrm>
            <a:off x="789167" y="1447800"/>
            <a:ext cx="2743200" cy="4754563"/>
            <a:chOff x="76200" y="1219200"/>
            <a:chExt cx="2743200" cy="4754563"/>
          </a:xfrm>
        </p:grpSpPr>
        <p:sp>
          <p:nvSpPr>
            <p:cNvPr id="2" name="Up Arrow 1"/>
            <p:cNvSpPr/>
            <p:nvPr/>
          </p:nvSpPr>
          <p:spPr>
            <a:xfrm>
              <a:off x="76200" y="1219200"/>
              <a:ext cx="2743200" cy="4754563"/>
            </a:xfrm>
            <a:prstGeom prst="upArrow">
              <a:avLst>
                <a:gd name="adj1" fmla="val 50000"/>
                <a:gd name="adj2" fmla="val 35919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95528" y="4694237"/>
              <a:ext cx="1307592" cy="124936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95528" y="3429000"/>
              <a:ext cx="1307592" cy="126523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95528" y="2209800"/>
              <a:ext cx="1307592" cy="1219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7148" y="1524000"/>
              <a:ext cx="1455207" cy="4124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PROJECT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SUCCESS</a:t>
              </a:r>
            </a:p>
            <a:p>
              <a:pPr algn="ctr"/>
              <a:endParaRPr lang="en-US" sz="1600" b="1" dirty="0">
                <a:solidFill>
                  <a:schemeClr val="bg1"/>
                </a:solidFill>
              </a:endParaRPr>
            </a:p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Job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Satisfaction</a:t>
              </a:r>
            </a:p>
            <a:p>
              <a:pPr algn="ctr"/>
              <a:endParaRPr lang="en-US" b="1" dirty="0">
                <a:solidFill>
                  <a:schemeClr val="bg1"/>
                </a:solidFill>
              </a:endParaRPr>
            </a:p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Higher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Productivity</a:t>
              </a:r>
            </a:p>
            <a:p>
              <a:pPr algn="ctr"/>
              <a:endParaRPr lang="en-US" b="1" dirty="0">
                <a:solidFill>
                  <a:schemeClr val="bg1"/>
                </a:solidFill>
              </a:endParaRPr>
            </a:p>
            <a:p>
              <a:pPr algn="ctr"/>
              <a:endParaRPr lang="en-US" b="1" dirty="0">
                <a:solidFill>
                  <a:schemeClr val="bg1"/>
                </a:solidFill>
              </a:endParaRPr>
            </a:p>
            <a:p>
              <a:pPr algn="ctr"/>
              <a:endParaRPr lang="en-US" sz="10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Engagement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of Users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6398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744" y="304800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/>
              <a:t>User-Focused Implementation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032267"/>
              </p:ext>
            </p:extLst>
          </p:nvPr>
        </p:nvGraphicFramePr>
        <p:xfrm>
          <a:off x="596348" y="1846944"/>
          <a:ext cx="9382539" cy="4477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0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5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77656">
                <a:tc>
                  <a:txBody>
                    <a:bodyPr/>
                    <a:lstStyle/>
                    <a:p>
                      <a:r>
                        <a:rPr lang="en-US" sz="2200" dirty="0"/>
                        <a:t>INITIATION</a:t>
                      </a:r>
                      <a:r>
                        <a:rPr lang="en-US" sz="2200" baseline="0" dirty="0"/>
                        <a:t> </a:t>
                      </a:r>
                      <a:r>
                        <a:rPr lang="en-US" sz="2200" dirty="0"/>
                        <a:t>&amp; </a:t>
                      </a:r>
                      <a:br>
                        <a:rPr lang="en-US" sz="2200" dirty="0"/>
                      </a:br>
                      <a:r>
                        <a:rPr lang="en-US" sz="2200" dirty="0"/>
                        <a:t>PLANNING</a:t>
                      </a:r>
                    </a:p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dirty="0"/>
                        <a:t>Organizational Assessment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dirty="0"/>
                        <a:t>Change Management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baseline="0" dirty="0"/>
                        <a:t>Organizational   Buy-in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baseline="0" dirty="0"/>
                        <a:t>Data Preparation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baseline="0" dirty="0"/>
                        <a:t>Implementation Plan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baseline="0" dirty="0"/>
                        <a:t>Training Plan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PRE</a:t>
                      </a:r>
                    </a:p>
                    <a:p>
                      <a:r>
                        <a:rPr lang="en-US" sz="2200" dirty="0"/>
                        <a:t>DEPLOYMENT</a:t>
                      </a:r>
                    </a:p>
                    <a:p>
                      <a:endParaRPr lang="en-US" sz="1800" dirty="0"/>
                    </a:p>
                    <a:p>
                      <a:pPr marL="115888" marR="0" indent="-115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b="1" dirty="0"/>
                        <a:t>Application Impact Analysis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dirty="0"/>
                        <a:t>Training Materials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dirty="0"/>
                        <a:t>User Training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dirty="0"/>
                        <a:t>Go-Live Readiness Assessment</a:t>
                      </a:r>
                    </a:p>
                    <a:p>
                      <a:pPr marL="115888" marR="0" indent="-115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b="1" dirty="0"/>
                        <a:t>Data Conversion/ Go</a:t>
                      </a:r>
                      <a:r>
                        <a:rPr lang="en-US" sz="1900" b="1" baseline="0" dirty="0"/>
                        <a:t> Live </a:t>
                      </a:r>
                      <a:endParaRPr lang="en-US" sz="1900" b="1" dirty="0"/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dirty="0"/>
                        <a:t>Help</a:t>
                      </a:r>
                      <a:r>
                        <a:rPr lang="en-US" sz="1900" b="1" baseline="0" dirty="0"/>
                        <a:t> Desk Prep &amp; Setup</a:t>
                      </a:r>
                      <a:endParaRPr lang="en-US" sz="1900" b="1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POST</a:t>
                      </a:r>
                    </a:p>
                    <a:p>
                      <a:r>
                        <a:rPr lang="en-US" sz="2200" baseline="0" dirty="0"/>
                        <a:t>DEPLOYMENT</a:t>
                      </a:r>
                    </a:p>
                    <a:p>
                      <a:endParaRPr lang="en-US" sz="1800" baseline="0" dirty="0"/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baseline="0" dirty="0"/>
                        <a:t>On-site Support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baseline="0" dirty="0"/>
                        <a:t>Help Desk/Triage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baseline="0" dirty="0"/>
                        <a:t>Training Material Updates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baseline="0" dirty="0"/>
                        <a:t>Ongoing Training Support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baseline="0" dirty="0"/>
                        <a:t>eLearning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baseline="0" dirty="0"/>
                        <a:t>Webcasts &amp; Webinars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baseline="0" dirty="0"/>
                        <a:t>Training &amp; Support Website</a:t>
                      </a:r>
                      <a:endParaRPr lang="en-US" sz="19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SUPPORT /</a:t>
                      </a:r>
                    </a:p>
                    <a:p>
                      <a:r>
                        <a:rPr lang="en-US" sz="2200" dirty="0"/>
                        <a:t>TRANSITIONAL</a:t>
                      </a:r>
                    </a:p>
                    <a:p>
                      <a:endParaRPr lang="en-US" sz="1800" dirty="0"/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dirty="0"/>
                        <a:t>Help Desk/Triage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dirty="0"/>
                        <a:t>Training Material Updates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baseline="0" dirty="0"/>
                        <a:t>Ongoing Training Support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baseline="0" dirty="0"/>
                        <a:t>eLearning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baseline="0" dirty="0"/>
                        <a:t>Webcasts &amp; Webinars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baseline="0" dirty="0"/>
                        <a:t>Training &amp; Support Website</a:t>
                      </a:r>
                      <a:endParaRPr lang="en-US" sz="1900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80446" y="1295401"/>
            <a:ext cx="9398441" cy="5334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Communication Strategy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9840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5678A8-CAE6-4F62-9030-6ADF052F0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0105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MiCSES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Statewide Child Support Project</a:t>
            </a:r>
          </a:p>
          <a:p>
            <a:r>
              <a:rPr lang="en-US" dirty="0"/>
              <a:t>Status: Active</a:t>
            </a:r>
          </a:p>
          <a:p>
            <a:r>
              <a:rPr lang="en-US" dirty="0"/>
              <a:t>1990 – 2003: Implementation of new system, Courtland provided Conversion, Application Development, Business Analysts, Subject Matter Experts, Testing, Training, Site Support and Helpdesk services. </a:t>
            </a:r>
          </a:p>
          <a:p>
            <a:r>
              <a:rPr lang="en-US" dirty="0"/>
              <a:t>2004 - Present the MICSES project has transitioned to maintenance mode, Courtland continues to provide Business Analysts, Subject Matter Experts, Testing and Training staff. </a:t>
            </a:r>
          </a:p>
          <a:p>
            <a:r>
              <a:rPr lang="en-US" dirty="0"/>
              <a:t>Partner: Accenture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765E10-DD2E-40F4-ACC6-336FAD129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State of Michigan</a:t>
            </a:r>
            <a:endParaRPr lang="en-US" dirty="0"/>
          </a:p>
        </p:txBody>
      </p:sp>
      <p:pic>
        <p:nvPicPr>
          <p:cNvPr id="4" name="Picture 2" descr="C:\Users\lefevem\Desktop\mchiSecState.jpg">
            <a:extLst>
              <a:ext uri="{FF2B5EF4-FFF2-40B4-BE49-F238E27FC236}">
                <a16:creationId xmlns:a16="http://schemas.microsoft.com/office/drawing/2014/main" id="{23854A9B-72B0-4518-AE7E-89D862B32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1478943"/>
            <a:ext cx="2141219" cy="202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315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C4FF23-A06A-4A35-8A1A-ECB237FDD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690688"/>
            <a:ext cx="8810625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NJKids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Statewide Child Support Project</a:t>
            </a:r>
          </a:p>
          <a:p>
            <a:r>
              <a:rPr lang="en-US" dirty="0"/>
              <a:t>Duration: 2006 -2017</a:t>
            </a:r>
          </a:p>
          <a:p>
            <a:r>
              <a:rPr lang="en-US" dirty="0"/>
              <a:t>During initial implementation Courtland was responsible for Conversion, Implementation, Site Support, Training and Help Desk services. </a:t>
            </a:r>
          </a:p>
          <a:p>
            <a:r>
              <a:rPr lang="en-US" dirty="0"/>
              <a:t> After project completion in 2011, Courtland provided Staff Augmentation support for the 2500 users in Finance, Probation, CWA and Family Offices throughout the State until the end of 2017. </a:t>
            </a:r>
          </a:p>
          <a:p>
            <a:r>
              <a:rPr lang="en-US" dirty="0"/>
              <a:t>Partner: Protech Solutions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6090FD-F891-4FF7-A451-B28CDDC66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State of New Jersey	</a:t>
            </a:r>
          </a:p>
        </p:txBody>
      </p:sp>
      <p:pic>
        <p:nvPicPr>
          <p:cNvPr id="12" name="Picture 2" descr="C:\Users\lefevem\Desktop\stateofnewjersey.gif">
            <a:extLst>
              <a:ext uri="{FF2B5EF4-FFF2-40B4-BE49-F238E27FC236}">
                <a16:creationId xmlns:a16="http://schemas.microsoft.com/office/drawing/2014/main" id="{F6698F19-511D-499C-AC97-7F3BFE330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103" y="1496999"/>
            <a:ext cx="2132109" cy="193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143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256365-8C30-40D9-A396-8AD7D538F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707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Delaware Statewide Child Support Project</a:t>
            </a:r>
          </a:p>
          <a:p>
            <a:r>
              <a:rPr lang="en-US" dirty="0"/>
              <a:t>Status: Complete</a:t>
            </a:r>
          </a:p>
          <a:p>
            <a:r>
              <a:rPr lang="en-US" dirty="0"/>
              <a:t>Duration: 2010 – 2014</a:t>
            </a:r>
          </a:p>
          <a:p>
            <a:r>
              <a:rPr lang="en-US" dirty="0"/>
              <a:t>Scope: Statewide Child Support Implementation, Training, Help Desk and Business Analysts for 800 users</a:t>
            </a:r>
          </a:p>
          <a:p>
            <a:r>
              <a:rPr lang="en-US" dirty="0"/>
              <a:t>Partner: Conduent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FA2454-2E3D-4E68-9E4E-7157F71B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Delaware	</a:t>
            </a:r>
          </a:p>
        </p:txBody>
      </p:sp>
      <p:pic>
        <p:nvPicPr>
          <p:cNvPr id="4" name="Picture 3" descr="C:\Users\lefevem\Desktop\Delaware_seal.jpg">
            <a:extLst>
              <a:ext uri="{FF2B5EF4-FFF2-40B4-BE49-F238E27FC236}">
                <a16:creationId xmlns:a16="http://schemas.microsoft.com/office/drawing/2014/main" id="{D6DE73F6-9AED-475D-9F84-BD50920FE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930" y="1428749"/>
            <a:ext cx="2095501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52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93AFF0-1A43-4061-9F52-15BED275D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South Carolina Statewide Child Support Project</a:t>
            </a:r>
          </a:p>
          <a:p>
            <a:r>
              <a:rPr lang="en-US" dirty="0"/>
              <a:t>Duration: 2015 to present </a:t>
            </a:r>
          </a:p>
          <a:p>
            <a:r>
              <a:rPr lang="en-US" dirty="0"/>
              <a:t>Statewide Child Support Project Management, Implementation, Site Support, Deployment, Training and Helpdesk for 46 counties and 800 users</a:t>
            </a:r>
          </a:p>
          <a:p>
            <a:r>
              <a:rPr lang="en-US" dirty="0"/>
              <a:t>Partner: Conduent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4C2E87-F0BA-44F8-95AC-B360BB9B6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South Carolina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EC272A-B9FF-4C91-99F0-26C2D97FEA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045" y="1532381"/>
            <a:ext cx="1739606" cy="166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97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AD1139-2166-44CE-98BF-5280D9233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542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Nevada Statewide Child Support Project</a:t>
            </a:r>
          </a:p>
          <a:p>
            <a:r>
              <a:rPr lang="en-US" dirty="0"/>
              <a:t>Duration: 2019 to present </a:t>
            </a:r>
          </a:p>
          <a:p>
            <a:r>
              <a:rPr lang="en-US" dirty="0"/>
              <a:t>Statewide Child Support Implementation, Training, User</a:t>
            </a:r>
          </a:p>
          <a:p>
            <a:pPr marL="0" indent="0">
              <a:buNone/>
            </a:pPr>
            <a:r>
              <a:rPr lang="en-US" dirty="0"/>
              <a:t>   Support &amp; Help Desk Services for 500 users.</a:t>
            </a:r>
          </a:p>
          <a:p>
            <a:r>
              <a:rPr lang="en-US" dirty="0"/>
              <a:t>Partner: Protech Solutions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909112-B1F3-4E16-B8DB-A195B0B01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State of Nevada</a:t>
            </a:r>
          </a:p>
        </p:txBody>
      </p:sp>
      <p:pic>
        <p:nvPicPr>
          <p:cNvPr id="1026" name="Picture 2" descr="Image result for nevada state seal">
            <a:extLst>
              <a:ext uri="{FF2B5EF4-FFF2-40B4-BE49-F238E27FC236}">
                <a16:creationId xmlns:a16="http://schemas.microsoft.com/office/drawing/2014/main" id="{B4E3A34E-CB79-4949-8715-04FB520F6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950" y="1438275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000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926198"/>
      </a:accent1>
      <a:accent2>
        <a:srgbClr val="926198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926198"/>
      </a:hlink>
      <a:folHlink>
        <a:srgbClr val="0F6FC6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</TotalTime>
  <Words>689</Words>
  <Application>Microsoft Office PowerPoint</Application>
  <PresentationFormat>Widescreen</PresentationFormat>
  <Paragraphs>145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Garamond</vt:lpstr>
      <vt:lpstr>Office Theme</vt:lpstr>
      <vt:lpstr>Courtland Consulting </vt:lpstr>
      <vt:lpstr>Child Support Services</vt:lpstr>
      <vt:lpstr>Our Commitment</vt:lpstr>
      <vt:lpstr>User-Focused Implementation</vt:lpstr>
      <vt:lpstr>State of Michigan</vt:lpstr>
      <vt:lpstr>State of New Jersey </vt:lpstr>
      <vt:lpstr>State of Delaware </vt:lpstr>
      <vt:lpstr>State of South Carolina</vt:lpstr>
      <vt:lpstr>State of Nevada</vt:lpstr>
      <vt:lpstr>Michigan Supreme Courts/Circuit Courts</vt:lpstr>
      <vt:lpstr>Federal Office of Child Support Enforcement</vt:lpstr>
      <vt:lpstr>National &amp; Regional Non-Profit Organizations</vt:lpstr>
      <vt:lpstr>Let’s Connect!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Council of Child Support Directors</dc:title>
  <dc:creator>Price, Amy (DHHS)</dc:creator>
  <cp:lastModifiedBy>Sharon Pizzuti</cp:lastModifiedBy>
  <cp:revision>51</cp:revision>
  <dcterms:created xsi:type="dcterms:W3CDTF">2019-06-04T13:04:30Z</dcterms:created>
  <dcterms:modified xsi:type="dcterms:W3CDTF">2019-09-04T19:44:34Z</dcterms:modified>
</cp:coreProperties>
</file>