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5" r:id="rId6"/>
    <p:sldId id="266" r:id="rId7"/>
    <p:sldId id="263" r:id="rId8"/>
    <p:sldId id="260" r:id="rId9"/>
    <p:sldId id="267" r:id="rId10"/>
    <p:sldId id="268" r:id="rId11"/>
    <p:sldId id="269" r:id="rId12"/>
    <p:sldId id="262" r:id="rId13"/>
    <p:sldId id="270" r:id="rId14"/>
    <p:sldId id="271" r:id="rId15"/>
    <p:sldId id="264" r:id="rId16"/>
    <p:sldId id="27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6198"/>
    <a:srgbClr val="009DD9"/>
    <a:srgbClr val="10C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9899" autoAdjust="0"/>
  </p:normalViewPr>
  <p:slideViewPr>
    <p:cSldViewPr snapToGrid="0">
      <p:cViewPr varScale="1">
        <p:scale>
          <a:sx n="91" d="100"/>
          <a:sy n="91" d="100"/>
        </p:scale>
        <p:origin x="1290" y="78"/>
      </p:cViewPr>
      <p:guideLst/>
    </p:cSldViewPr>
  </p:slideViewPr>
  <p:notesTextViewPr>
    <p:cViewPr>
      <p:scale>
        <a:sx n="1" d="1"/>
        <a:sy n="1" d="1"/>
      </p:scale>
      <p:origin x="0" y="0"/>
    </p:cViewPr>
  </p:notesTextViewPr>
  <p:notesViewPr>
    <p:cSldViewPr snapToGrid="0">
      <p:cViewPr varScale="1">
        <p:scale>
          <a:sx n="88" d="100"/>
          <a:sy n="88"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A5A66F-6F29-4CFF-A0CB-CB39F9F3BC91}" type="datetimeFigureOut">
              <a:rPr lang="en-US" smtClean="0"/>
              <a:t>9/5/2019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287431-C026-4D01-B60A-2244D1E56272}" type="slidenum">
              <a:rPr lang="en-US" smtClean="0"/>
              <a:t>‹#›</a:t>
            </a:fld>
            <a:endParaRPr lang="en-US" dirty="0"/>
          </a:p>
        </p:txBody>
      </p:sp>
    </p:spTree>
    <p:extLst>
      <p:ext uri="{BB962C8B-B14F-4D97-AF65-F5344CB8AC3E}">
        <p14:creationId xmlns:p14="http://schemas.microsoft.com/office/powerpoint/2010/main" val="220312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1</a:t>
            </a:fld>
            <a:endParaRPr lang="en-US" dirty="0"/>
          </a:p>
        </p:txBody>
      </p:sp>
    </p:spTree>
    <p:extLst>
      <p:ext uri="{BB962C8B-B14F-4D97-AF65-F5344CB8AC3E}">
        <p14:creationId xmlns:p14="http://schemas.microsoft.com/office/powerpoint/2010/main" val="174319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It is okay to let the parent know that your role as a child support case manager is limited: </a:t>
            </a:r>
          </a:p>
          <a:p>
            <a:pPr marL="742950" lvl="1" indent="-285750">
              <a:buFont typeface="Arial" panose="020B0604020202020204" pitchFamily="34" charset="0"/>
              <a:buChar char="•"/>
            </a:pPr>
            <a:r>
              <a:rPr lang="en-US" dirty="0"/>
              <a:t>Be Empathetic</a:t>
            </a:r>
          </a:p>
          <a:p>
            <a:pPr marL="742950" lvl="1" indent="-285750">
              <a:buFont typeface="Arial" panose="020B0604020202020204" pitchFamily="34" charset="0"/>
              <a:buChar char="•"/>
            </a:pPr>
            <a:r>
              <a:rPr lang="en-US" dirty="0"/>
              <a:t>We are not trained counselors, but we can talk to them about how their case can be handled differently in light of the situation… </a:t>
            </a:r>
          </a:p>
          <a:p>
            <a:pPr marL="742950" lvl="1" indent="-285750">
              <a:buFont typeface="Arial" panose="020B0604020202020204" pitchFamily="34" charset="0"/>
              <a:buChar char="•"/>
            </a:pPr>
            <a:r>
              <a:rPr lang="en-US" dirty="0"/>
              <a:t>Give the number to a local program that has professional counselors and advocates on staff who can talk to them about options </a:t>
            </a:r>
          </a:p>
          <a:p>
            <a:pPr marL="742950" lvl="1" indent="-285750">
              <a:buFont typeface="Arial" panose="020B0604020202020204" pitchFamily="34" charset="0"/>
              <a:buChar char="•"/>
            </a:pPr>
            <a:r>
              <a:rPr lang="en-US" dirty="0"/>
              <a:t>Just listen if they need someone to lend an ear. </a:t>
            </a:r>
          </a:p>
          <a:p>
            <a:endParaRPr lang="en-US" dirty="0"/>
          </a:p>
          <a:p>
            <a:pPr marL="0" indent="0">
              <a:buFont typeface="Arial" panose="020B0604020202020204" pitchFamily="34" charset="0"/>
              <a:buNone/>
            </a:pPr>
            <a:r>
              <a:rPr lang="en-US" dirty="0"/>
              <a:t>Every state’s roll-out plan won’t evolve the same way. </a:t>
            </a:r>
          </a:p>
          <a:p>
            <a:pPr marL="742950" lvl="1" indent="-285750">
              <a:buFont typeface="Arial" panose="020B0604020202020204" pitchFamily="34" charset="0"/>
              <a:buChar char="•"/>
            </a:pPr>
            <a:r>
              <a:rPr lang="en-US" dirty="0"/>
              <a:t>Based on your states structure, partnerships, roles and responsibilities the plan will differ. </a:t>
            </a:r>
          </a:p>
          <a:p>
            <a:pPr marL="742950" lvl="1" indent="-285750">
              <a:buFont typeface="Arial" panose="020B0604020202020204" pitchFamily="34" charset="0"/>
              <a:buChar char="•"/>
            </a:pPr>
            <a:r>
              <a:rPr lang="en-US" dirty="0"/>
              <a:t>Not a one-size fits all approach. </a:t>
            </a:r>
          </a:p>
          <a:p>
            <a:pPr marL="742950" lvl="1" indent="-285750">
              <a:buFont typeface="Arial" panose="020B0604020202020204" pitchFamily="34" charset="0"/>
              <a:buChar char="•"/>
            </a:pPr>
            <a:r>
              <a:rPr lang="en-US" dirty="0"/>
              <a:t>Tweak and adjust. Add bits and pieces or a fully comprehensive program</a:t>
            </a:r>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10</a:t>
            </a:fld>
            <a:endParaRPr lang="en-US" dirty="0"/>
          </a:p>
        </p:txBody>
      </p:sp>
    </p:spTree>
    <p:extLst>
      <p:ext uri="{BB962C8B-B14F-4D97-AF65-F5344CB8AC3E}">
        <p14:creationId xmlns:p14="http://schemas.microsoft.com/office/powerpoint/2010/main" val="152069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AZ – 1 year to build, 1-year post implementation and still identifying gaps and opportunities </a:t>
            </a:r>
          </a:p>
          <a:p>
            <a:endParaRPr lang="en-US" dirty="0"/>
          </a:p>
          <a:p>
            <a:pPr marL="465887" lvl="1"/>
            <a:r>
              <a:rPr lang="en-US" dirty="0"/>
              <a:t>Partnership with AZ Coalition delivers valuable DV training: </a:t>
            </a:r>
          </a:p>
          <a:p>
            <a:pPr lvl="1"/>
            <a:r>
              <a:rPr lang="en-US" dirty="0"/>
              <a:t>Mandatory Training w/ Coalition led panel. </a:t>
            </a:r>
          </a:p>
          <a:p>
            <a:pPr lvl="1"/>
            <a:r>
              <a:rPr lang="en-US" dirty="0"/>
              <a:t>Technical Assistance</a:t>
            </a:r>
          </a:p>
          <a:p>
            <a:pPr lvl="1"/>
            <a:r>
              <a:rPr lang="en-US" dirty="0"/>
              <a:t>Quarterly Supplemental Training</a:t>
            </a:r>
          </a:p>
          <a:p>
            <a:pPr lvl="1"/>
            <a:r>
              <a:rPr lang="en-US" dirty="0"/>
              <a:t>National Conference on DV through NCADV</a:t>
            </a:r>
          </a:p>
          <a:p>
            <a:pPr marL="465887" lvl="1"/>
            <a:r>
              <a:rPr lang="en-US" dirty="0"/>
              <a:t>Partnership with the Attorney General’s Office and Courts</a:t>
            </a:r>
          </a:p>
          <a:p>
            <a:pPr lvl="1"/>
            <a:r>
              <a:rPr lang="en-US" dirty="0"/>
              <a:t>Court security standards</a:t>
            </a:r>
          </a:p>
          <a:p>
            <a:pPr lvl="1"/>
            <a:r>
              <a:rPr lang="en-US" dirty="0"/>
              <a:t>Connect Court Staff/Committee to our DV Training. 	</a:t>
            </a:r>
          </a:p>
          <a:p>
            <a:pPr lvl="2"/>
            <a:r>
              <a:rPr lang="en-US" dirty="0"/>
              <a:t>Familiar w/processes in place prior to court action.</a:t>
            </a:r>
          </a:p>
          <a:p>
            <a:endParaRPr lang="en-US" dirty="0"/>
          </a:p>
          <a:p>
            <a:r>
              <a:rPr lang="en-US" dirty="0"/>
              <a:t>Vermont</a:t>
            </a:r>
          </a:p>
          <a:p>
            <a:endParaRPr lang="en-US" dirty="0"/>
          </a:p>
          <a:p>
            <a:pPr lvl="1"/>
            <a:r>
              <a:rPr lang="en-US" sz="1200" kern="1200" dirty="0">
                <a:solidFill>
                  <a:schemeClr val="tx1"/>
                </a:solidFill>
                <a:effectLst/>
                <a:latin typeface="+mn-lt"/>
                <a:ea typeface="+mn-ea"/>
                <a:cs typeface="+mn-cs"/>
              </a:rPr>
              <a:t>Formed an in-house DV Task Force Team with representation from different positions and different areas of the state and partnered with the VT Coalition </a:t>
            </a:r>
          </a:p>
          <a:p>
            <a:pPr lvl="1"/>
            <a:r>
              <a:rPr lang="en-US" sz="1200" kern="1200" dirty="0">
                <a:solidFill>
                  <a:schemeClr val="tx1"/>
                </a:solidFill>
                <a:effectLst/>
                <a:latin typeface="+mn-lt"/>
                <a:ea typeface="+mn-ea"/>
                <a:cs typeface="+mn-cs"/>
              </a:rPr>
              <a:t>The group meets monthly and minutes are posted statewide</a:t>
            </a:r>
          </a:p>
          <a:p>
            <a:pPr lvl="1"/>
            <a:r>
              <a:rPr lang="en-US" sz="1200" kern="1200" dirty="0">
                <a:solidFill>
                  <a:schemeClr val="tx1"/>
                </a:solidFill>
                <a:effectLst/>
                <a:latin typeface="+mn-lt"/>
                <a:ea typeface="+mn-ea"/>
                <a:cs typeface="+mn-cs"/>
              </a:rPr>
              <a:t>Team members are considered SMEs and charged with reporting out at monthly staff meetings;</a:t>
            </a:r>
          </a:p>
          <a:p>
            <a:pPr lvl="1"/>
            <a:r>
              <a:rPr lang="en-US" sz="1200" kern="1200" dirty="0">
                <a:solidFill>
                  <a:schemeClr val="tx1"/>
                </a:solidFill>
                <a:effectLst/>
                <a:latin typeface="+mn-lt"/>
                <a:ea typeface="+mn-ea"/>
                <a:cs typeface="+mn-cs"/>
              </a:rPr>
              <a:t>VT OCS created a page on the Intranet to post processes, tools and checklists</a:t>
            </a:r>
          </a:p>
          <a:p>
            <a:pPr lvl="1"/>
            <a:r>
              <a:rPr lang="en-US" sz="1200" kern="1200" dirty="0">
                <a:solidFill>
                  <a:schemeClr val="tx1"/>
                </a:solidFill>
                <a:effectLst/>
                <a:latin typeface="+mn-lt"/>
                <a:ea typeface="+mn-ea"/>
                <a:cs typeface="+mn-cs"/>
              </a:rPr>
              <a:t>Work with TANF &amp; Child Welfare agencies and Courts</a:t>
            </a:r>
          </a:p>
          <a:p>
            <a:pPr lvl="1"/>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Team members are encouraged to bring cases to the Task force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To report back on how implementation of new processes are working – not only the negative but also the positive!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Create a constant feedback loop -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Embed in your culture – VT strategic vision=Every child has the resources to be safe, secure and stable</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11</a:t>
            </a:fld>
            <a:endParaRPr lang="en-US" dirty="0"/>
          </a:p>
        </p:txBody>
      </p:sp>
    </p:spTree>
    <p:extLst>
      <p:ext uri="{BB962C8B-B14F-4D97-AF65-F5344CB8AC3E}">
        <p14:creationId xmlns:p14="http://schemas.microsoft.com/office/powerpoint/2010/main" val="62284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Be aware of the potential for bias</a:t>
            </a:r>
            <a:r>
              <a:rPr lang="en-US" dirty="0"/>
              <a:t>. If we were to picture a CP in our heads right now – most of us would picture a woman. Would this mean we’re biased? One could argue that the fact of the matter is most (&gt;90%) of CPs are women and our mental image is based on fact. Likewise, the majority of family violence victims are women, and an awareness of this fact does not make us biased, but rather prepared for the most likely potential situation. Where we can be hobbled by bias is if we assume all victims (or CPs) are women and all perpetrators (or NCPs) are men. Several of our examples in today’s training will feature women as victims, and as you talk today, if you find yourself using female pronouns when referring to a victim that’s okay, you’re doing so out of what is generally the fact pattern. It’s important to be prepared for that, but also not to be lulled into an assumption </a:t>
            </a:r>
          </a:p>
          <a:p>
            <a:r>
              <a:rPr lang="en-US" dirty="0"/>
              <a:t>	</a:t>
            </a:r>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12</a:t>
            </a:fld>
            <a:endParaRPr lang="en-US" dirty="0"/>
          </a:p>
        </p:txBody>
      </p:sp>
    </p:spTree>
    <p:extLst>
      <p:ext uri="{BB962C8B-B14F-4D97-AF65-F5344CB8AC3E}">
        <p14:creationId xmlns:p14="http://schemas.microsoft.com/office/powerpoint/2010/main" val="370110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P&amp;P - Assistance of OCSE, AG’s Office, and State Coalition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Screening Tools - Support the case manager, increase confidence, and resources to support differing case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Workflow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Workflow, with escalations built in if not responded to</a:t>
            </a:r>
          </a:p>
          <a:p>
            <a:pPr marL="742950" lvl="1" indent="-285750">
              <a:buFont typeface="Arial" panose="020B0604020202020204" pitchFamily="34" charset="0"/>
              <a:buChar char="•"/>
            </a:pPr>
            <a:r>
              <a:rPr lang="en-US" dirty="0"/>
              <a:t>Creates urgency and prioritizes correspondence when family violence is known. Timely responses! </a:t>
            </a:r>
          </a:p>
          <a:p>
            <a:r>
              <a:rPr lang="en-US" dirty="0"/>
              <a:t>Training- Partnership with AZ Coalition to deliver valuable quarterly training: </a:t>
            </a:r>
          </a:p>
          <a:p>
            <a:pPr lvl="1"/>
            <a:r>
              <a:rPr lang="en-US" dirty="0"/>
              <a:t>Vicarious trauma </a:t>
            </a:r>
          </a:p>
          <a:p>
            <a:pPr lvl="1"/>
            <a:r>
              <a:rPr lang="en-US" dirty="0"/>
              <a:t>Trauma informed care</a:t>
            </a:r>
          </a:p>
          <a:p>
            <a:pPr lvl="1"/>
            <a:r>
              <a:rPr lang="en-US" dirty="0"/>
              <a:t>Custody and parenting when DV is involved </a:t>
            </a:r>
          </a:p>
          <a:p>
            <a:pPr lvl="1"/>
            <a:r>
              <a:rPr lang="en-US" dirty="0"/>
              <a:t>LGBTQ and DV</a:t>
            </a:r>
          </a:p>
          <a:p>
            <a:pPr lvl="1"/>
            <a:r>
              <a:rPr lang="en-US" dirty="0"/>
              <a:t>Dynamics of DV</a:t>
            </a:r>
          </a:p>
          <a:p>
            <a:pPr lvl="1"/>
            <a:r>
              <a:rPr lang="en-US" dirty="0"/>
              <a:t>Kids and DV</a:t>
            </a:r>
          </a:p>
          <a:p>
            <a:pPr lvl="1"/>
            <a:r>
              <a:rPr lang="en-US" dirty="0"/>
              <a:t>How abusers use technology to abuse</a:t>
            </a:r>
          </a:p>
          <a:p>
            <a:pPr marL="0" indent="0">
              <a:buFont typeface="Arial" panose="020B0604020202020204" pitchFamily="34" charset="0"/>
              <a:buNone/>
            </a:pPr>
            <a:r>
              <a:rPr lang="en-US" dirty="0"/>
              <a:t>Road Shows to support the field offices in the roll out </a:t>
            </a:r>
          </a:p>
          <a:p>
            <a:pPr marL="742950" lvl="1" indent="-285750">
              <a:buFont typeface="Arial" panose="020B0604020202020204" pitchFamily="34" charset="0"/>
              <a:buChar char="•"/>
            </a:pPr>
            <a:r>
              <a:rPr lang="en-US" dirty="0"/>
              <a:t>Role Play and walk them through the 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Communication - During roll out there were 7 Communications sent out over 1-month timeframe. </a:t>
            </a:r>
          </a:p>
          <a:p>
            <a:endParaRPr lang="en-US" dirty="0"/>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13</a:t>
            </a:fld>
            <a:endParaRPr lang="en-US" dirty="0"/>
          </a:p>
        </p:txBody>
      </p:sp>
    </p:spTree>
    <p:extLst>
      <p:ext uri="{BB962C8B-B14F-4D97-AF65-F5344CB8AC3E}">
        <p14:creationId xmlns:p14="http://schemas.microsoft.com/office/powerpoint/2010/main" val="62630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14</a:t>
            </a:fld>
            <a:endParaRPr lang="en-US" dirty="0"/>
          </a:p>
        </p:txBody>
      </p:sp>
    </p:spTree>
    <p:extLst>
      <p:ext uri="{BB962C8B-B14F-4D97-AF65-F5344CB8AC3E}">
        <p14:creationId xmlns:p14="http://schemas.microsoft.com/office/powerpoint/2010/main" val="2206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Arizona</a:t>
            </a:r>
          </a:p>
          <a:p>
            <a:pPr marL="742950" lvl="1" indent="-285750">
              <a:buFont typeface="Arial" panose="020B0604020202020204" pitchFamily="34" charset="0"/>
              <a:buChar char="•"/>
            </a:pPr>
            <a:r>
              <a:rPr lang="en-US" sz="1200" dirty="0"/>
              <a:t>Trauma Informed Care Training</a:t>
            </a:r>
          </a:p>
          <a:p>
            <a:pPr marL="742950" lvl="1" indent="-285750">
              <a:buFont typeface="Arial" panose="020B0604020202020204" pitchFamily="34" charset="0"/>
              <a:buChar char="•"/>
            </a:pPr>
            <a:r>
              <a:rPr lang="en-US" sz="1200" dirty="0"/>
              <a:t>Self Care Spaces and Training</a:t>
            </a:r>
          </a:p>
          <a:p>
            <a:pPr marL="742950" lvl="1" indent="-285750">
              <a:buFont typeface="Arial" panose="020B0604020202020204" pitchFamily="34" charset="0"/>
              <a:buChar char="•"/>
            </a:pPr>
            <a:r>
              <a:rPr lang="en-US" sz="1200" dirty="0"/>
              <a:t>Signage / Posters in staff and public spaces</a:t>
            </a:r>
          </a:p>
          <a:p>
            <a:pPr marL="742950" lvl="1" indent="-285750">
              <a:buFont typeface="Arial" panose="020B0604020202020204" pitchFamily="34" charset="0"/>
              <a:buChar char="•"/>
            </a:pPr>
            <a:r>
              <a:rPr lang="en-US" sz="1200" dirty="0"/>
              <a:t>ASU interns from criminal justice or social services programs to review current FVI indicator cases… by phone with the protected party to remind them of the indicator being on the case to validate/inform </a:t>
            </a:r>
          </a:p>
          <a:p>
            <a:endParaRPr lang="en-US" sz="1200" dirty="0"/>
          </a:p>
          <a:p>
            <a:r>
              <a:rPr lang="en-US" sz="1200" dirty="0"/>
              <a:t>Vermont</a:t>
            </a:r>
          </a:p>
        </p:txBody>
      </p:sp>
      <p:sp>
        <p:nvSpPr>
          <p:cNvPr id="4" name="Slide Number Placeholder 3"/>
          <p:cNvSpPr>
            <a:spLocks noGrp="1"/>
          </p:cNvSpPr>
          <p:nvPr>
            <p:ph type="sldNum" sz="quarter" idx="5"/>
          </p:nvPr>
        </p:nvSpPr>
        <p:spPr/>
        <p:txBody>
          <a:bodyPr/>
          <a:lstStyle/>
          <a:p>
            <a:fld id="{34287431-C026-4D01-B60A-2244D1E56272}" type="slidenum">
              <a:rPr lang="en-US" smtClean="0"/>
              <a:t>15</a:t>
            </a:fld>
            <a:endParaRPr lang="en-US" dirty="0"/>
          </a:p>
        </p:txBody>
      </p:sp>
    </p:spTree>
    <p:extLst>
      <p:ext uri="{BB962C8B-B14F-4D97-AF65-F5344CB8AC3E}">
        <p14:creationId xmlns:p14="http://schemas.microsoft.com/office/powerpoint/2010/main" val="3746810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16</a:t>
            </a:fld>
            <a:endParaRPr lang="en-US" dirty="0"/>
          </a:p>
        </p:txBody>
      </p:sp>
    </p:spTree>
    <p:extLst>
      <p:ext uri="{BB962C8B-B14F-4D97-AF65-F5344CB8AC3E}">
        <p14:creationId xmlns:p14="http://schemas.microsoft.com/office/powerpoint/2010/main" val="222837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5-10 minutes on why the program decided that DV would become a program priority. </a:t>
            </a:r>
          </a:p>
        </p:txBody>
      </p:sp>
      <p:sp>
        <p:nvSpPr>
          <p:cNvPr id="4" name="Slide Number Placeholder 3"/>
          <p:cNvSpPr>
            <a:spLocks noGrp="1"/>
          </p:cNvSpPr>
          <p:nvPr>
            <p:ph type="sldNum" sz="quarter" idx="5"/>
          </p:nvPr>
        </p:nvSpPr>
        <p:spPr/>
        <p:txBody>
          <a:bodyPr/>
          <a:lstStyle/>
          <a:p>
            <a:fld id="{34287431-C026-4D01-B60A-2244D1E56272}" type="slidenum">
              <a:rPr lang="en-US" smtClean="0"/>
              <a:t>2</a:t>
            </a:fld>
            <a:endParaRPr lang="en-US" dirty="0"/>
          </a:p>
        </p:txBody>
      </p:sp>
    </p:spTree>
    <p:extLst>
      <p:ext uri="{BB962C8B-B14F-4D97-AF65-F5344CB8AC3E}">
        <p14:creationId xmlns:p14="http://schemas.microsoft.com/office/powerpoint/2010/main" val="61551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thinking about your total caseload… this may be anywhere from 20-30% of your caseload. </a:t>
            </a:r>
          </a:p>
          <a:p>
            <a:r>
              <a:rPr lang="en-US" dirty="0"/>
              <a:t>Have you pulled the indicators in your system to see how the national stats compare? Do you know the volume of cases that your staff are interacting with daily that have family violence?</a:t>
            </a:r>
          </a:p>
          <a:p>
            <a:r>
              <a:rPr lang="en-US" dirty="0"/>
              <a:t>Knowledge is powerful! </a:t>
            </a:r>
          </a:p>
          <a:p>
            <a:endParaRPr lang="en-US" dirty="0"/>
          </a:p>
          <a:p>
            <a:r>
              <a:rPr lang="en-US" dirty="0"/>
              <a:t>1 in 3 CPs have experienced DV with the other party on their case and many victims who don’t have a child support order would like one. </a:t>
            </a:r>
          </a:p>
        </p:txBody>
      </p:sp>
      <p:sp>
        <p:nvSpPr>
          <p:cNvPr id="4" name="Slide Number Placeholder 3"/>
          <p:cNvSpPr>
            <a:spLocks noGrp="1"/>
          </p:cNvSpPr>
          <p:nvPr>
            <p:ph type="sldNum" sz="quarter" idx="5"/>
          </p:nvPr>
        </p:nvSpPr>
        <p:spPr/>
        <p:txBody>
          <a:bodyPr/>
          <a:lstStyle/>
          <a:p>
            <a:fld id="{34287431-C026-4D01-B60A-2244D1E56272}" type="slidenum">
              <a:rPr lang="en-US" smtClean="0"/>
              <a:t>3</a:t>
            </a:fld>
            <a:endParaRPr lang="en-US" dirty="0"/>
          </a:p>
        </p:txBody>
      </p:sp>
    </p:spTree>
    <p:extLst>
      <p:ext uri="{BB962C8B-B14F-4D97-AF65-F5344CB8AC3E}">
        <p14:creationId xmlns:p14="http://schemas.microsoft.com/office/powerpoint/2010/main" val="117341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VT:   A lack of affordable housing means many victims have no place to go when they try to leave an abusive relationship.</a:t>
            </a:r>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4</a:t>
            </a:fld>
            <a:endParaRPr lang="en-US" dirty="0"/>
          </a:p>
        </p:txBody>
      </p:sp>
    </p:spTree>
    <p:extLst>
      <p:ext uri="{BB962C8B-B14F-4D97-AF65-F5344CB8AC3E}">
        <p14:creationId xmlns:p14="http://schemas.microsoft.com/office/powerpoint/2010/main" val="259407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a:t>
            </a:r>
          </a:p>
          <a:p>
            <a:r>
              <a:rPr lang="en-US" dirty="0"/>
              <a:t>Getting Started</a:t>
            </a:r>
          </a:p>
          <a:p>
            <a:r>
              <a:rPr lang="en-US" dirty="0"/>
              <a:t>We had an in-house training provided by OCSE and we invited the coalition to present a piece of it. </a:t>
            </a:r>
          </a:p>
          <a:p>
            <a:r>
              <a:rPr lang="en-US" dirty="0"/>
              <a:t>Met with the representatives from the coalition and started talking about enhancing our policy and standard operating procedures. </a:t>
            </a:r>
          </a:p>
          <a:p>
            <a:r>
              <a:rPr lang="en-US" dirty="0"/>
              <a:t>Our contracts department developed a scope of work and executed a contract with ACESDV.</a:t>
            </a:r>
          </a:p>
          <a:p>
            <a:r>
              <a:rPr lang="en-US" dirty="0"/>
              <a:t>Further collaboration with the Courts</a:t>
            </a:r>
          </a:p>
          <a:p>
            <a:pPr lvl="1"/>
            <a:r>
              <a:rPr lang="en-US" dirty="0"/>
              <a:t>Alignment with the Chief Justice Brutinel’s strategic agenda.</a:t>
            </a:r>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5</a:t>
            </a:fld>
            <a:endParaRPr lang="en-US" dirty="0"/>
          </a:p>
        </p:txBody>
      </p:sp>
    </p:spTree>
    <p:extLst>
      <p:ext uri="{BB962C8B-B14F-4D97-AF65-F5344CB8AC3E}">
        <p14:creationId xmlns:p14="http://schemas.microsoft.com/office/powerpoint/2010/main" val="43805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  Why this was important for Vermont!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broke open when Vermont implemented an 1115 BICS (Behavioral Intervention in Child Support) grant.  The first experiment flipped the traditional practice of meeting solely with the obligee, doing intake and completing paperwork for court and meeting the obligor for the first time at the court event to using procedural justice principles and practices, reaching out to both parents and inviting them to the office to discuss the case for a resolution meeting.</a:t>
            </a:r>
            <a:endParaRPr lang="en-US" dirty="0">
              <a:effectLst/>
            </a:endParaRPr>
          </a:p>
          <a:p>
            <a:pPr lvl="0"/>
            <a:r>
              <a:rPr lang="en-US" sz="1200" kern="1200" dirty="0">
                <a:solidFill>
                  <a:schemeClr val="tx1"/>
                </a:solidFill>
                <a:effectLst/>
                <a:latin typeface="+mn-lt"/>
                <a:ea typeface="+mn-ea"/>
                <a:cs typeface="+mn-cs"/>
              </a:rPr>
              <a:t>We recognized we had a problem when we struggled to identify which cases would not be ideal for resolution meetings.</a:t>
            </a:r>
            <a:endParaRPr lang="en-US" dirty="0">
              <a:effectLst/>
            </a:endParaRPr>
          </a:p>
          <a:p>
            <a:pPr lvl="0"/>
            <a:r>
              <a:rPr lang="en-US" sz="1200" kern="1200" dirty="0">
                <a:solidFill>
                  <a:schemeClr val="tx1"/>
                </a:solidFill>
                <a:effectLst/>
                <a:latin typeface="+mn-lt"/>
                <a:ea typeface="+mn-ea"/>
                <a:cs typeface="+mn-cs"/>
              </a:rPr>
              <a:t>OCSE provided an all-day training for the entire office.  That was the beginning of the awakening.</a:t>
            </a:r>
            <a:endParaRPr lang="en-US" dirty="0">
              <a:effectLst/>
            </a:endParaRPr>
          </a:p>
          <a:p>
            <a:pPr lvl="0"/>
            <a:r>
              <a:rPr lang="en-US" sz="1200" kern="1200" dirty="0">
                <a:solidFill>
                  <a:schemeClr val="tx1"/>
                </a:solidFill>
                <a:effectLst/>
                <a:latin typeface="+mn-lt"/>
                <a:ea typeface="+mn-ea"/>
                <a:cs typeface="+mn-cs"/>
              </a:rPr>
              <a:t>People were then afraid of doing the wrong thing – that created a new problem.  How do we give people the tools and confidence to do this work?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That’s when things got very interesting – and that is when we connected with the local DV coalition and got down to doing this work. </a:t>
            </a:r>
          </a:p>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6</a:t>
            </a:fld>
            <a:endParaRPr lang="en-US" dirty="0"/>
          </a:p>
        </p:txBody>
      </p:sp>
    </p:spTree>
    <p:extLst>
      <p:ext uri="{BB962C8B-B14F-4D97-AF65-F5344CB8AC3E}">
        <p14:creationId xmlns:p14="http://schemas.microsoft.com/office/powerpoint/2010/main" val="118464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purpose of the child support program, ensuring families receive consistent and reliable support, is aligned with the victims’ ability to establish stable, violence free homes for themselves and their children. </a:t>
            </a:r>
          </a:p>
        </p:txBody>
      </p:sp>
      <p:sp>
        <p:nvSpPr>
          <p:cNvPr id="4" name="Slide Number Placeholder 3"/>
          <p:cNvSpPr>
            <a:spLocks noGrp="1"/>
          </p:cNvSpPr>
          <p:nvPr>
            <p:ph type="sldNum" sz="quarter" idx="5"/>
          </p:nvPr>
        </p:nvSpPr>
        <p:spPr/>
        <p:txBody>
          <a:bodyPr/>
          <a:lstStyle/>
          <a:p>
            <a:fld id="{34287431-C026-4D01-B60A-2244D1E56272}" type="slidenum">
              <a:rPr lang="en-US" smtClean="0"/>
              <a:t>7</a:t>
            </a:fld>
            <a:endParaRPr lang="en-US" dirty="0"/>
          </a:p>
        </p:txBody>
      </p:sp>
    </p:spTree>
    <p:extLst>
      <p:ext uri="{BB962C8B-B14F-4D97-AF65-F5344CB8AC3E}">
        <p14:creationId xmlns:p14="http://schemas.microsoft.com/office/powerpoint/2010/main" val="381811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87431-C026-4D01-B60A-2244D1E56272}" type="slidenum">
              <a:rPr lang="en-US" smtClean="0"/>
              <a:t>8</a:t>
            </a:fld>
            <a:endParaRPr lang="en-US" dirty="0"/>
          </a:p>
        </p:txBody>
      </p:sp>
    </p:spTree>
    <p:extLst>
      <p:ext uri="{BB962C8B-B14F-4D97-AF65-F5344CB8AC3E}">
        <p14:creationId xmlns:p14="http://schemas.microsoft.com/office/powerpoint/2010/main" val="394245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effectively provide child support services to parents impacted by DV, it is essential that Child Support Agencies have DV expert-informed screening and case management procedures in place. </a:t>
            </a:r>
          </a:p>
        </p:txBody>
      </p:sp>
      <p:sp>
        <p:nvSpPr>
          <p:cNvPr id="4" name="Slide Number Placeholder 3"/>
          <p:cNvSpPr>
            <a:spLocks noGrp="1"/>
          </p:cNvSpPr>
          <p:nvPr>
            <p:ph type="sldNum" sz="quarter" idx="5"/>
          </p:nvPr>
        </p:nvSpPr>
        <p:spPr/>
        <p:txBody>
          <a:bodyPr/>
          <a:lstStyle/>
          <a:p>
            <a:fld id="{34287431-C026-4D01-B60A-2244D1E56272}" type="slidenum">
              <a:rPr lang="en-US" smtClean="0"/>
              <a:t>9</a:t>
            </a:fld>
            <a:endParaRPr lang="en-US" dirty="0"/>
          </a:p>
        </p:txBody>
      </p:sp>
    </p:spTree>
    <p:extLst>
      <p:ext uri="{BB962C8B-B14F-4D97-AF65-F5344CB8AC3E}">
        <p14:creationId xmlns:p14="http://schemas.microsoft.com/office/powerpoint/2010/main" val="705561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outdoor, sky, water, boat&#10;&#10;Description automatically generated">
            <a:extLst>
              <a:ext uri="{FF2B5EF4-FFF2-40B4-BE49-F238E27FC236}">
                <a16:creationId xmlns:a16="http://schemas.microsoft.com/office/drawing/2014/main" id="{8B7AE5C5-546E-4541-A559-E3393D7BD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37" y="-1270827"/>
            <a:ext cx="12191999" cy="8128827"/>
          </a:xfrm>
          <a:prstGeom prst="rect">
            <a:avLst/>
          </a:prstGeom>
        </p:spPr>
      </p:pic>
      <p:sp>
        <p:nvSpPr>
          <p:cNvPr id="9" name="Rectangle 8">
            <a:extLst>
              <a:ext uri="{FF2B5EF4-FFF2-40B4-BE49-F238E27FC236}">
                <a16:creationId xmlns:a16="http://schemas.microsoft.com/office/drawing/2014/main" id="{DCADF1DE-E7A2-4D4F-B84A-760A05F3C514}"/>
              </a:ext>
            </a:extLst>
          </p:cNvPr>
          <p:cNvSpPr/>
          <p:nvPr userDrawn="1"/>
        </p:nvSpPr>
        <p:spPr>
          <a:xfrm>
            <a:off x="-1" y="4785794"/>
            <a:ext cx="12192000" cy="1828800"/>
          </a:xfrm>
          <a:prstGeom prst="rect">
            <a:avLst/>
          </a:prstGeom>
          <a:solidFill>
            <a:srgbClr val="926198">
              <a:alpha val="8470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88A7FC-AF9A-4219-B782-BFF3689F1C0B}"/>
              </a:ext>
            </a:extLst>
          </p:cNvPr>
          <p:cNvSpPr>
            <a:spLocks noGrp="1"/>
          </p:cNvSpPr>
          <p:nvPr>
            <p:ph type="ctrTitle" hasCustomPrompt="1"/>
          </p:nvPr>
        </p:nvSpPr>
        <p:spPr>
          <a:xfrm>
            <a:off x="4205136" y="4098961"/>
            <a:ext cx="6448425" cy="2374690"/>
          </a:xfrm>
          <a:prstGeom prst="rect">
            <a:avLst/>
          </a:prstGeom>
        </p:spPr>
        <p:txBody>
          <a:bodyPr anchor="b">
            <a:normAutofit/>
          </a:bodyPr>
          <a:lstStyle>
            <a:lvl1pPr algn="l">
              <a:lnSpc>
                <a:spcPct val="80000"/>
              </a:lnSpc>
              <a:defRPr sz="3600" b="1" spc="0" baseline="0">
                <a:solidFill>
                  <a:schemeClr val="bg1"/>
                </a:solidFill>
                <a:latin typeface="+mj-lt"/>
              </a:defRPr>
            </a:lvl1pPr>
          </a:lstStyle>
          <a:p>
            <a:r>
              <a:rPr lang="en-US" dirty="0"/>
              <a:t> National Council of </a:t>
            </a:r>
            <a:br>
              <a:rPr lang="en-US" dirty="0"/>
            </a:br>
            <a:r>
              <a:rPr lang="en-US" dirty="0"/>
              <a:t> Child Support Directors</a:t>
            </a:r>
          </a:p>
        </p:txBody>
      </p:sp>
      <p:sp>
        <p:nvSpPr>
          <p:cNvPr id="18" name="TextBox 17">
            <a:extLst>
              <a:ext uri="{FF2B5EF4-FFF2-40B4-BE49-F238E27FC236}">
                <a16:creationId xmlns:a16="http://schemas.microsoft.com/office/drawing/2014/main" id="{A65CC013-17EA-4637-A8AC-ADFD308B8372}"/>
              </a:ext>
            </a:extLst>
          </p:cNvPr>
          <p:cNvSpPr txBox="1"/>
          <p:nvPr userDrawn="1"/>
        </p:nvSpPr>
        <p:spPr>
          <a:xfrm>
            <a:off x="9327775" y="5785386"/>
            <a:ext cx="2933699" cy="646331"/>
          </a:xfrm>
          <a:prstGeom prst="rect">
            <a:avLst/>
          </a:prstGeom>
          <a:noFill/>
        </p:spPr>
        <p:txBody>
          <a:bodyPr wrap="square" rtlCol="0">
            <a:spAutoFit/>
          </a:bodyPr>
          <a:lstStyle/>
          <a:p>
            <a:r>
              <a:rPr lang="en-US" sz="1800" dirty="0">
                <a:solidFill>
                  <a:schemeClr val="bg1"/>
                </a:solidFill>
              </a:rPr>
              <a:t>September 8 -11, 2019</a:t>
            </a:r>
          </a:p>
          <a:p>
            <a:r>
              <a:rPr lang="en-US" sz="1800" dirty="0">
                <a:solidFill>
                  <a:schemeClr val="bg1"/>
                </a:solidFill>
              </a:rPr>
              <a:t>Mackinac Island, Michigan</a:t>
            </a:r>
          </a:p>
        </p:txBody>
      </p:sp>
      <p:pic>
        <p:nvPicPr>
          <p:cNvPr id="22" name="Picture 21" descr="A close up of a logo&#10;&#10;Description automatically generated">
            <a:extLst>
              <a:ext uri="{FF2B5EF4-FFF2-40B4-BE49-F238E27FC236}">
                <a16:creationId xmlns:a16="http://schemas.microsoft.com/office/drawing/2014/main" id="{841134AD-BAF9-4352-A2EE-8B2505D96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521" y="5084994"/>
            <a:ext cx="3155189" cy="1230401"/>
          </a:xfrm>
          <a:prstGeom prst="rect">
            <a:avLst/>
          </a:prstGeom>
        </p:spPr>
      </p:pic>
      <p:pic>
        <p:nvPicPr>
          <p:cNvPr id="10" name="Picture 9">
            <a:extLst>
              <a:ext uri="{FF2B5EF4-FFF2-40B4-BE49-F238E27FC236}">
                <a16:creationId xmlns:a16="http://schemas.microsoft.com/office/drawing/2014/main" id="{DF427A0B-9CD1-462A-991F-ED67D67798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4177" y="4115774"/>
            <a:ext cx="3970541" cy="1251607"/>
          </a:xfrm>
          <a:prstGeom prst="rect">
            <a:avLst/>
          </a:prstGeom>
        </p:spPr>
      </p:pic>
    </p:spTree>
    <p:extLst>
      <p:ext uri="{BB962C8B-B14F-4D97-AF65-F5344CB8AC3E}">
        <p14:creationId xmlns:p14="http://schemas.microsoft.com/office/powerpoint/2010/main" val="209205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3D7A5-CDD5-4AB7-9350-C437B49E549A}"/>
              </a:ext>
            </a:extLst>
          </p:cNvPr>
          <p:cNvSpPr>
            <a:spLocks noGrp="1"/>
          </p:cNvSpPr>
          <p:nvPr>
            <p:ph idx="1"/>
          </p:nvPr>
        </p:nvSpPr>
        <p:spPr>
          <a:xfrm>
            <a:off x="838200" y="1825625"/>
            <a:ext cx="10515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FF38DF-2E43-4045-81FF-5F8571A1560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A060FBE6-11A6-45E5-908D-723FCD5E3950}" type="slidenum">
              <a:rPr lang="en-US" smtClean="0"/>
              <a:pPr/>
              <a:t>‹#›</a:t>
            </a:fld>
            <a:endParaRPr lang="en-US" dirty="0"/>
          </a:p>
        </p:txBody>
      </p:sp>
      <p:sp>
        <p:nvSpPr>
          <p:cNvPr id="11" name="Oval 10">
            <a:extLst>
              <a:ext uri="{FF2B5EF4-FFF2-40B4-BE49-F238E27FC236}">
                <a16:creationId xmlns:a16="http://schemas.microsoft.com/office/drawing/2014/main" id="{E32086EB-E949-483A-B2D2-6DE4D1736959}"/>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4" name="Picture 13" descr="A close up of a logo&#10;&#10;Description automatically generated">
            <a:extLst>
              <a:ext uri="{FF2B5EF4-FFF2-40B4-BE49-F238E27FC236}">
                <a16:creationId xmlns:a16="http://schemas.microsoft.com/office/drawing/2014/main" id="{58E72320-581D-4B08-AD50-03806A563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
        <p:nvSpPr>
          <p:cNvPr id="15" name="Rectangle 14">
            <a:extLst>
              <a:ext uri="{FF2B5EF4-FFF2-40B4-BE49-F238E27FC236}">
                <a16:creationId xmlns:a16="http://schemas.microsoft.com/office/drawing/2014/main" id="{BED0CE44-1F66-4DAB-94D2-ADF52436E834}"/>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61FB8D-F446-498F-9C32-1C8918604CD2}"/>
              </a:ext>
            </a:extLst>
          </p:cNvPr>
          <p:cNvSpPr>
            <a:spLocks noGrp="1"/>
          </p:cNvSpPr>
          <p:nvPr>
            <p:ph type="title"/>
          </p:nvPr>
        </p:nvSpPr>
        <p:spPr>
          <a:xfrm>
            <a:off x="838200" y="365125"/>
            <a:ext cx="10515600" cy="1325563"/>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03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C02F8-6E2B-4F98-B06D-11656243150C}"/>
              </a:ext>
            </a:extLst>
          </p:cNvPr>
          <p:cNvSpPr>
            <a:spLocks noGrp="1"/>
          </p:cNvSpPr>
          <p:nvPr>
            <p:ph sz="half" idx="1"/>
          </p:nvPr>
        </p:nvSpPr>
        <p:spPr>
          <a:xfrm>
            <a:off x="838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3AD5598-68F0-4F40-977E-9F0BBAA04A4A}"/>
              </a:ext>
            </a:extLst>
          </p:cNvPr>
          <p:cNvSpPr>
            <a:spLocks noGrp="1"/>
          </p:cNvSpPr>
          <p:nvPr>
            <p:ph sz="half" idx="2"/>
          </p:nvPr>
        </p:nvSpPr>
        <p:spPr>
          <a:xfrm>
            <a:off x="6172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F6D7F13-12C3-4CF3-BB26-1B5D91F2C2E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FC33268C-CA53-440C-B611-B0DD9A984AB9}" type="slidenum">
              <a:rPr lang="en-US" smtClean="0"/>
              <a:pPr/>
              <a:t>‹#›</a:t>
            </a:fld>
            <a:endParaRPr lang="en-US" dirty="0"/>
          </a:p>
        </p:txBody>
      </p:sp>
    </p:spTree>
    <p:extLst>
      <p:ext uri="{BB962C8B-B14F-4D97-AF65-F5344CB8AC3E}">
        <p14:creationId xmlns:p14="http://schemas.microsoft.com/office/powerpoint/2010/main" val="292023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46678-D338-4567-9948-EB70D01149BD}"/>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F1BC30-D89A-4E54-B675-52F3502569E3}"/>
              </a:ext>
            </a:extLst>
          </p:cNvPr>
          <p:cNvSpPr>
            <a:spLocks noGrp="1"/>
          </p:cNvSpPr>
          <p:nvPr>
            <p:ph sz="half" idx="2"/>
          </p:nvPr>
        </p:nvSpPr>
        <p:spPr>
          <a:xfrm>
            <a:off x="839788" y="2505075"/>
            <a:ext cx="5157787"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1692F5-4E0B-4A0C-B224-0B9AC4CE53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60FB2C1-08CD-4926-8248-E205BEEEDD0C}"/>
              </a:ext>
            </a:extLst>
          </p:cNvPr>
          <p:cNvSpPr>
            <a:spLocks noGrp="1"/>
          </p:cNvSpPr>
          <p:nvPr>
            <p:ph sz="quarter" idx="4"/>
          </p:nvPr>
        </p:nvSpPr>
        <p:spPr>
          <a:xfrm>
            <a:off x="6172200" y="2505075"/>
            <a:ext cx="5183188"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B220E01-6D1A-4D35-B202-D3C7677EF57D}"/>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939CB8FF-210C-474E-B207-E381545DA898}" type="slidenum">
              <a:rPr lang="en-US" smtClean="0"/>
              <a:pPr/>
              <a:t>‹#›</a:t>
            </a:fld>
            <a:endParaRPr lang="en-US" dirty="0"/>
          </a:p>
        </p:txBody>
      </p:sp>
    </p:spTree>
    <p:extLst>
      <p:ext uri="{BB962C8B-B14F-4D97-AF65-F5344CB8AC3E}">
        <p14:creationId xmlns:p14="http://schemas.microsoft.com/office/powerpoint/2010/main" val="41934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3418DC-46BF-4A4C-89AB-77C88D3133EB}"/>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5284C136-E21E-4EB8-9207-ED6B0B459FDB}" type="slidenum">
              <a:rPr lang="en-US" smtClean="0"/>
              <a:pPr/>
              <a:t>‹#›</a:t>
            </a:fld>
            <a:endParaRPr lang="en-US" dirty="0"/>
          </a:p>
        </p:txBody>
      </p:sp>
    </p:spTree>
    <p:extLst>
      <p:ext uri="{BB962C8B-B14F-4D97-AF65-F5344CB8AC3E}">
        <p14:creationId xmlns:p14="http://schemas.microsoft.com/office/powerpoint/2010/main" val="1719644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DA49CB-15C8-4EC4-ADBF-8596C6AB7131}"/>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9BC1CFF-1484-46CD-B222-11E7D96466E7}"/>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3C738841-6A88-4CF6-96C1-B11F3CD0A67E}"/>
              </a:ext>
            </a:extLst>
          </p:cNvPr>
          <p:cNvSpPr>
            <a:spLocks noGrp="1"/>
          </p:cNvSpPr>
          <p:nvPr>
            <p:ph type="sldNum" sz="quarter" idx="4"/>
          </p:nvPr>
        </p:nvSpPr>
        <p:spPr>
          <a:xfrm>
            <a:off x="838200" y="6311899"/>
            <a:ext cx="2743200" cy="365125"/>
          </a:xfrm>
          <a:prstGeom prst="rect">
            <a:avLst/>
          </a:prstGeom>
        </p:spPr>
        <p:txBody>
          <a:bodyPr/>
          <a:lstStyle>
            <a:lvl1pPr algn="l">
              <a:defRPr sz="1100" b="1">
                <a:solidFill>
                  <a:schemeClr val="accent2"/>
                </a:solidFill>
              </a:defRPr>
            </a:lvl1pPr>
          </a:lstStyle>
          <a:p>
            <a:fld id="{A634C9BC-09ED-4EFC-89AE-70E2E1B11DDD}" type="slidenum">
              <a:rPr lang="en-US" smtClean="0"/>
              <a:pPr/>
              <a:t>‹#›</a:t>
            </a:fld>
            <a:endParaRPr lang="en-US" dirty="0"/>
          </a:p>
        </p:txBody>
      </p:sp>
      <p:sp>
        <p:nvSpPr>
          <p:cNvPr id="11" name="Oval 10">
            <a:extLst>
              <a:ext uri="{FF2B5EF4-FFF2-40B4-BE49-F238E27FC236}">
                <a16:creationId xmlns:a16="http://schemas.microsoft.com/office/drawing/2014/main" id="{7E7AB633-AECF-40E6-9EDE-40787593E1E2}"/>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D96F7E70-DBAF-49A3-B0B4-725DC361B39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Tree>
    <p:extLst>
      <p:ext uri="{BB962C8B-B14F-4D97-AF65-F5344CB8AC3E}">
        <p14:creationId xmlns:p14="http://schemas.microsoft.com/office/powerpoint/2010/main" val="320320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1DE5-B8A6-45F5-AF03-64991B4E8859}"/>
              </a:ext>
            </a:extLst>
          </p:cNvPr>
          <p:cNvSpPr>
            <a:spLocks noGrp="1"/>
          </p:cNvSpPr>
          <p:nvPr>
            <p:ph type="ctrTitle"/>
          </p:nvPr>
        </p:nvSpPr>
        <p:spPr>
          <a:xfrm>
            <a:off x="4298623" y="4098961"/>
            <a:ext cx="6354938" cy="2374690"/>
          </a:xfrm>
        </p:spPr>
        <p:txBody>
          <a:bodyPr/>
          <a:lstStyle/>
          <a:p>
            <a:r>
              <a:rPr lang="en-US" dirty="0"/>
              <a:t>National Council of</a:t>
            </a:r>
            <a:br>
              <a:rPr lang="en-US" dirty="0"/>
            </a:br>
            <a:r>
              <a:rPr lang="en-US" dirty="0"/>
              <a:t>Child Support Directors Conference</a:t>
            </a:r>
          </a:p>
        </p:txBody>
      </p:sp>
    </p:spTree>
    <p:extLst>
      <p:ext uri="{BB962C8B-B14F-4D97-AF65-F5344CB8AC3E}">
        <p14:creationId xmlns:p14="http://schemas.microsoft.com/office/powerpoint/2010/main" val="418999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273269" y="271125"/>
            <a:ext cx="10933386" cy="1325563"/>
          </a:xfrm>
        </p:spPr>
        <p:txBody>
          <a:bodyPr/>
          <a:lstStyle/>
          <a:p>
            <a:r>
              <a:rPr lang="en-US" sz="2800" dirty="0"/>
              <a:t>Safety at Every Point:  What can your state do? </a:t>
            </a:r>
            <a:br>
              <a:rPr lang="en-US" sz="2800" dirty="0"/>
            </a:br>
            <a:r>
              <a:rPr lang="en-US" sz="2800" dirty="0"/>
              <a:t>Continued…</a:t>
            </a:r>
          </a:p>
        </p:txBody>
      </p:sp>
      <p:sp>
        <p:nvSpPr>
          <p:cNvPr id="2" name="TextBox 1">
            <a:extLst>
              <a:ext uri="{FF2B5EF4-FFF2-40B4-BE49-F238E27FC236}">
                <a16:creationId xmlns:a16="http://schemas.microsoft.com/office/drawing/2014/main" id="{235206F6-4A79-4320-8184-9223F237A58A}"/>
              </a:ext>
            </a:extLst>
          </p:cNvPr>
          <p:cNvSpPr txBox="1"/>
          <p:nvPr/>
        </p:nvSpPr>
        <p:spPr>
          <a:xfrm>
            <a:off x="273269" y="1690688"/>
            <a:ext cx="10836165" cy="1200329"/>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r>
              <a:rPr lang="en-US" dirty="0"/>
              <a:t>	</a:t>
            </a:r>
          </a:p>
          <a:p>
            <a:pPr marL="285750" indent="-285750" algn="ct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4533975-CBDE-46DB-A31A-2FB5F515FCD3}"/>
              </a:ext>
            </a:extLst>
          </p:cNvPr>
          <p:cNvSpPr txBox="1"/>
          <p:nvPr/>
        </p:nvSpPr>
        <p:spPr>
          <a:xfrm>
            <a:off x="178676" y="1600895"/>
            <a:ext cx="11740055" cy="5324535"/>
          </a:xfrm>
          <a:prstGeom prst="rect">
            <a:avLst/>
          </a:prstGeom>
          <a:noFill/>
        </p:spPr>
        <p:txBody>
          <a:bodyPr wrap="square" rtlCol="0">
            <a:spAutoFit/>
          </a:bodyPr>
          <a:lstStyle/>
          <a:p>
            <a:pPr marL="285750" indent="-285750">
              <a:buClr>
                <a:srgbClr val="926198"/>
              </a:buClr>
              <a:buFont typeface="Arial" panose="020B0604020202020204" pitchFamily="34" charset="0"/>
              <a:buChar char="•"/>
            </a:pPr>
            <a:r>
              <a:rPr lang="en-US" sz="2400" dirty="0"/>
              <a:t>Offer referral information, routinely  </a:t>
            </a:r>
          </a:p>
          <a:p>
            <a:pPr marL="742950" lvl="1" indent="-285750">
              <a:buClr>
                <a:srgbClr val="926198"/>
              </a:buClr>
              <a:buFont typeface="Arial" panose="020B0604020202020204" pitchFamily="34" charset="0"/>
              <a:buChar char="•"/>
            </a:pPr>
            <a:r>
              <a:rPr lang="en-US" sz="2400" dirty="0"/>
              <a:t>Don’t pressure them to take immediate action </a:t>
            </a:r>
          </a:p>
          <a:p>
            <a:pPr marL="742950" lvl="1" indent="-285750">
              <a:buClr>
                <a:srgbClr val="926198"/>
              </a:buClr>
              <a:buFont typeface="Arial" panose="020B0604020202020204" pitchFamily="34" charset="0"/>
              <a:buChar char="•"/>
            </a:pPr>
            <a:r>
              <a:rPr lang="en-US" sz="2400" dirty="0"/>
              <a:t>Assure them that you can give it to them later</a:t>
            </a:r>
          </a:p>
          <a:p>
            <a:pPr marL="742950" lvl="1" indent="-285750">
              <a:buFont typeface="Arial" panose="020B0604020202020204" pitchFamily="34" charset="0"/>
              <a:buChar char="•"/>
            </a:pPr>
            <a:r>
              <a:rPr lang="en-US" sz="2400" dirty="0"/>
              <a:t>Share that they are not alone</a:t>
            </a:r>
          </a:p>
          <a:p>
            <a:pPr marL="742950" lvl="1" indent="-285750">
              <a:buFont typeface="Arial" panose="020B0604020202020204" pitchFamily="34" charset="0"/>
              <a:buChar char="•"/>
            </a:pPr>
            <a:r>
              <a:rPr lang="en-US" sz="2400" dirty="0"/>
              <a:t>Share that you have information about resources in the area that are available.</a:t>
            </a:r>
          </a:p>
          <a:p>
            <a:endParaRPr lang="en-US" sz="2400" dirty="0"/>
          </a:p>
          <a:p>
            <a:pPr marL="285750" indent="-285750">
              <a:buClr>
                <a:srgbClr val="926198"/>
              </a:buClr>
              <a:buFont typeface="Arial" panose="020B0604020202020204" pitchFamily="34" charset="0"/>
              <a:buChar char="•"/>
            </a:pPr>
            <a:r>
              <a:rPr lang="en-US" sz="2400" dirty="0"/>
              <a:t>In some circumstances, it may not be safe to take home information detailing domestic violence resources</a:t>
            </a:r>
          </a:p>
          <a:p>
            <a:pPr marL="742950" lvl="1" indent="-285750">
              <a:buClr>
                <a:srgbClr val="926198"/>
              </a:buClr>
              <a:buFont typeface="Arial" panose="020B0604020202020204" pitchFamily="34" charset="0"/>
              <a:buChar char="•"/>
            </a:pPr>
            <a:r>
              <a:rPr lang="en-US" sz="2400" dirty="0"/>
              <a:t>Consider creative ways to share information </a:t>
            </a:r>
          </a:p>
          <a:p>
            <a:endParaRPr lang="en-US" sz="2400" dirty="0"/>
          </a:p>
          <a:p>
            <a:pPr marL="285750" indent="-285750">
              <a:buClr>
                <a:srgbClr val="926198"/>
              </a:buClr>
              <a:buFont typeface="Arial" panose="020B0604020202020204" pitchFamily="34" charset="0"/>
              <a:buChar char="•"/>
            </a:pPr>
            <a:r>
              <a:rPr lang="en-US" sz="2400" dirty="0"/>
              <a:t>Let the parent know that the role of a child support case manager is limited</a:t>
            </a:r>
          </a:p>
          <a:p>
            <a:endParaRPr lang="en-US" sz="22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90261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273269" y="365125"/>
            <a:ext cx="10933386" cy="1325563"/>
          </a:xfrm>
        </p:spPr>
        <p:txBody>
          <a:bodyPr/>
          <a:lstStyle/>
          <a:p>
            <a:r>
              <a:rPr lang="en-US" sz="2800" dirty="0"/>
              <a:t>Safety at Every Point:  What can your state do? </a:t>
            </a:r>
            <a:br>
              <a:rPr lang="en-US" sz="2800" dirty="0"/>
            </a:br>
            <a:r>
              <a:rPr lang="en-US" sz="2800" dirty="0"/>
              <a:t>Continued…</a:t>
            </a:r>
          </a:p>
        </p:txBody>
      </p:sp>
      <p:sp>
        <p:nvSpPr>
          <p:cNvPr id="2" name="TextBox 1">
            <a:extLst>
              <a:ext uri="{FF2B5EF4-FFF2-40B4-BE49-F238E27FC236}">
                <a16:creationId xmlns:a16="http://schemas.microsoft.com/office/drawing/2014/main" id="{235206F6-4A79-4320-8184-9223F237A58A}"/>
              </a:ext>
            </a:extLst>
          </p:cNvPr>
          <p:cNvSpPr txBox="1"/>
          <p:nvPr/>
        </p:nvSpPr>
        <p:spPr>
          <a:xfrm>
            <a:off x="370490" y="1690688"/>
            <a:ext cx="10836165" cy="4862870"/>
          </a:xfrm>
          <a:prstGeom prst="rect">
            <a:avLst/>
          </a:prstGeom>
          <a:noFill/>
        </p:spPr>
        <p:txBody>
          <a:bodyPr wrap="square" rtlCol="0">
            <a:spAutoFit/>
          </a:bodyPr>
          <a:lstStyle/>
          <a:p>
            <a:pPr marL="285750" indent="-285750">
              <a:buFont typeface="Arial" panose="020B0604020202020204" pitchFamily="34" charset="0"/>
              <a:buChar char="•"/>
            </a:pPr>
            <a:r>
              <a:rPr lang="en-US" sz="2400" dirty="0"/>
              <a:t>Create a plan and manage expectations</a:t>
            </a:r>
          </a:p>
          <a:p>
            <a:pPr marL="742950" lvl="1" indent="-285750">
              <a:buFont typeface="Arial" panose="020B0604020202020204" pitchFamily="34" charset="0"/>
              <a:buChar char="•"/>
            </a:pPr>
            <a:r>
              <a:rPr lang="en-US" sz="2400" dirty="0"/>
              <a:t>Rolling out comprehensive policy, procedures, desk aids won’t happen overnight. </a:t>
            </a:r>
          </a:p>
          <a:p>
            <a:pPr lvl="1"/>
            <a:endParaRPr lang="en-US" sz="2400" dirty="0"/>
          </a:p>
          <a:p>
            <a:pPr marL="285750" indent="-285750">
              <a:buFont typeface="Arial" panose="020B0604020202020204" pitchFamily="34" charset="0"/>
              <a:buChar char="•"/>
            </a:pPr>
            <a:r>
              <a:rPr lang="en-US" sz="2400" dirty="0"/>
              <a:t>Comprehensive Training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Partnerships are key! </a:t>
            </a:r>
          </a:p>
          <a:p>
            <a:pPr marL="742950" lvl="1" indent="-285750">
              <a:buFont typeface="Arial" panose="020B0604020202020204" pitchFamily="34" charset="0"/>
              <a:buChar char="•"/>
            </a:pPr>
            <a:r>
              <a:rPr lang="en-US" sz="2400" dirty="0"/>
              <a:t>State Coalition</a:t>
            </a:r>
          </a:p>
          <a:p>
            <a:pPr marL="742950" lvl="1" indent="-285750">
              <a:buFont typeface="Arial" panose="020B0604020202020204" pitchFamily="34" charset="0"/>
              <a:buChar char="•"/>
            </a:pPr>
            <a:r>
              <a:rPr lang="en-US" sz="2400" dirty="0"/>
              <a:t>Courts </a:t>
            </a:r>
          </a:p>
          <a:p>
            <a:pPr marL="742950" lvl="1" indent="-285750">
              <a:buFont typeface="Arial" panose="020B0604020202020204" pitchFamily="34" charset="0"/>
              <a:buChar char="•"/>
            </a:pPr>
            <a:r>
              <a:rPr lang="en-US" sz="2400" dirty="0"/>
              <a:t>Other HHS programs or advocacy groups</a:t>
            </a:r>
          </a:p>
          <a:p>
            <a:endParaRPr lang="en-US" sz="2200" dirty="0"/>
          </a:p>
          <a:p>
            <a:pPr marL="742950" lvl="1" indent="-285750">
              <a:buFont typeface="Arial" panose="020B0604020202020204" pitchFamily="34" charset="0"/>
              <a:buChar char="•"/>
            </a:pPr>
            <a:endParaRPr lang="en-US" dirty="0"/>
          </a:p>
          <a:p>
            <a:endParaRPr lang="en-US" dirty="0"/>
          </a:p>
          <a:p>
            <a:pPr lvl="1"/>
            <a:r>
              <a:rPr lang="en-US" dirty="0"/>
              <a:t>	</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402992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352147" y="375636"/>
            <a:ext cx="10515600" cy="1325563"/>
          </a:xfrm>
        </p:spPr>
        <p:txBody>
          <a:bodyPr/>
          <a:lstStyle/>
          <a:p>
            <a:r>
              <a:rPr lang="en-US" sz="2800" dirty="0"/>
              <a:t>Safety at Every Point:  Change Management and Culture </a:t>
            </a:r>
            <a:br>
              <a:rPr lang="en-US" sz="2800" dirty="0"/>
            </a:br>
            <a:endParaRPr lang="en-US" sz="2800" dirty="0"/>
          </a:p>
        </p:txBody>
      </p:sp>
      <p:sp>
        <p:nvSpPr>
          <p:cNvPr id="2" name="TextBox 1">
            <a:extLst>
              <a:ext uri="{FF2B5EF4-FFF2-40B4-BE49-F238E27FC236}">
                <a16:creationId xmlns:a16="http://schemas.microsoft.com/office/drawing/2014/main" id="{3FF1ACF4-CF2C-422F-BF21-773903E54646}"/>
              </a:ext>
            </a:extLst>
          </p:cNvPr>
          <p:cNvSpPr txBox="1"/>
          <p:nvPr/>
        </p:nvSpPr>
        <p:spPr>
          <a:xfrm>
            <a:off x="352147" y="1448951"/>
            <a:ext cx="11125150" cy="7263527"/>
          </a:xfrm>
          <a:prstGeom prst="rect">
            <a:avLst/>
          </a:prstGeom>
          <a:noFill/>
        </p:spPr>
        <p:txBody>
          <a:bodyPr wrap="square" rtlCol="0">
            <a:spAutoFit/>
          </a:bodyPr>
          <a:lstStyle/>
          <a:p>
            <a:pPr marL="285750" indent="-285750">
              <a:buFont typeface="Arial" panose="020B0604020202020204" pitchFamily="34" charset="0"/>
              <a:buChar char="•"/>
            </a:pPr>
            <a:r>
              <a:rPr lang="en-US" sz="2400" dirty="0"/>
              <a:t>Partner and Collaborate – bring in the experts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Be aware of the potential for bias</a:t>
            </a:r>
          </a:p>
          <a:p>
            <a:endParaRPr lang="en-US" sz="2400" dirty="0"/>
          </a:p>
          <a:p>
            <a:pPr marL="285750" indent="-285750">
              <a:buFont typeface="Arial" panose="020B0604020202020204" pitchFamily="34" charset="0"/>
              <a:buChar char="•"/>
            </a:pPr>
            <a:r>
              <a:rPr lang="en-US" sz="2400" dirty="0"/>
              <a:t>It is VERY likely that someone on your team either has experienced domestic violence or is close to someone who has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Leadership Support</a:t>
            </a:r>
          </a:p>
          <a:p>
            <a:pPr marL="742950" lvl="1" indent="-285750">
              <a:buFont typeface="Arial" panose="020B0604020202020204" pitchFamily="34" charset="0"/>
              <a:buChar char="•"/>
            </a:pPr>
            <a:r>
              <a:rPr lang="en-US" sz="2400" dirty="0"/>
              <a:t>The IV-D Director sets the tone</a:t>
            </a:r>
          </a:p>
          <a:p>
            <a:pPr marL="742950" lvl="1" indent="-285750">
              <a:buFont typeface="Arial" panose="020B0604020202020204" pitchFamily="34" charset="0"/>
              <a:buChar char="•"/>
            </a:pPr>
            <a:r>
              <a:rPr lang="en-US" sz="2400" dirty="0"/>
              <a:t>Embrace and champion the effort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Consider the impact to your business</a:t>
            </a:r>
          </a:p>
          <a:p>
            <a:pPr marL="742950" lvl="1" indent="-285750">
              <a:buFont typeface="Arial" panose="020B0604020202020204" pitchFamily="34" charset="0"/>
              <a:buChar char="•"/>
            </a:pPr>
            <a:r>
              <a:rPr lang="en-US" sz="2400" dirty="0"/>
              <a:t>Working these cases and creating a safe process takes time </a:t>
            </a:r>
          </a:p>
          <a:p>
            <a:pPr marL="742950" lvl="1" indent="-285750">
              <a:buFont typeface="Arial" panose="020B0604020202020204" pitchFamily="34" charset="0"/>
              <a:buChar char="•"/>
            </a:pPr>
            <a:r>
              <a:rPr lang="en-US" sz="2400" dirty="0"/>
              <a:t>Be understanding, give staff permission to take extra steps &amp; time</a:t>
            </a:r>
            <a:endParaRPr lang="en-US" sz="2400" dirty="0">
              <a:solidFill>
                <a:srgbClr val="FF0000"/>
              </a:solidFill>
            </a:endParaRP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r>
              <a:rPr lang="en-US" sz="2800" dirty="0"/>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48405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p:txBody>
          <a:bodyPr/>
          <a:lstStyle/>
          <a:p>
            <a:r>
              <a:rPr lang="en-US" sz="2800" dirty="0"/>
              <a:t>Safety at Every Point:  The Arizona Response</a:t>
            </a:r>
          </a:p>
        </p:txBody>
      </p:sp>
      <p:sp>
        <p:nvSpPr>
          <p:cNvPr id="2" name="TextBox 1">
            <a:extLst>
              <a:ext uri="{FF2B5EF4-FFF2-40B4-BE49-F238E27FC236}">
                <a16:creationId xmlns:a16="http://schemas.microsoft.com/office/drawing/2014/main" id="{3FF1ACF4-CF2C-422F-BF21-773903E54646}"/>
              </a:ext>
            </a:extLst>
          </p:cNvPr>
          <p:cNvSpPr txBox="1"/>
          <p:nvPr/>
        </p:nvSpPr>
        <p:spPr>
          <a:xfrm>
            <a:off x="331076" y="1364867"/>
            <a:ext cx="11529848" cy="8186857"/>
          </a:xfrm>
          <a:prstGeom prst="rect">
            <a:avLst/>
          </a:prstGeom>
          <a:noFill/>
        </p:spPr>
        <p:txBody>
          <a:bodyPr wrap="square" rtlCol="0">
            <a:spAutoFit/>
          </a:bodyPr>
          <a:lstStyle/>
          <a:p>
            <a:pPr marL="285750" indent="-285750">
              <a:buFont typeface="Arial" panose="020B0604020202020204" pitchFamily="34" charset="0"/>
              <a:buChar char="•"/>
            </a:pPr>
            <a:r>
              <a:rPr lang="en-US" dirty="0"/>
              <a:t>Creation of Family Violence Policy and Procedures by workgroup.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Creation of Screening Tool, Checklists, Desk Aids, Signage, Posters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System Alerts to notify a case manager they are working a case with family violence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System Workflow to alert a case manager when correspondence is imaged to a case.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Training focused on the Three Rs: Recognize, Respond, Refer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Road Shows to support the field offices in the roll out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Communication Plan - From the IV-D Director</a:t>
            </a:r>
          </a:p>
          <a:p>
            <a:pPr marL="285750" indent="-285750">
              <a:buFont typeface="Arial" panose="020B0604020202020204" pitchFamily="34" charset="0"/>
              <a:buChar char="•"/>
            </a:pPr>
            <a:endParaRPr lang="en-US" dirty="0"/>
          </a:p>
          <a:p>
            <a:endParaRPr lang="en-US" dirty="0"/>
          </a:p>
          <a:p>
            <a:r>
              <a:rPr lang="en-US" b="1" dirty="0"/>
              <a:t>Lessons Learned:</a:t>
            </a:r>
          </a:p>
          <a:p>
            <a:pPr marL="742950" lvl="1" indent="-285750">
              <a:buFont typeface="Arial" panose="020B0604020202020204" pitchFamily="34" charset="0"/>
              <a:buChar char="•"/>
            </a:pPr>
            <a:r>
              <a:rPr lang="en-US" b="1" dirty="0"/>
              <a:t>Change Management</a:t>
            </a:r>
          </a:p>
          <a:p>
            <a:pPr marL="742950" lvl="1" indent="-285750">
              <a:buFont typeface="Arial" panose="020B0604020202020204" pitchFamily="34" charset="0"/>
              <a:buChar char="•"/>
            </a:pPr>
            <a:r>
              <a:rPr lang="en-US" b="1" dirty="0"/>
              <a:t>Leadership buy-in and informed first</a:t>
            </a:r>
          </a:p>
          <a:p>
            <a:pPr marL="742950" lvl="1" indent="-285750">
              <a:buFont typeface="Arial" panose="020B0604020202020204" pitchFamily="34" charset="0"/>
              <a:buChar char="•"/>
            </a:pPr>
            <a:r>
              <a:rPr lang="en-US" b="1" dirty="0"/>
              <a:t>Training prior to execution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r>
              <a:rPr lang="en-US" sz="2800" dirty="0"/>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56384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291662" y="365125"/>
            <a:ext cx="10515600" cy="1325563"/>
          </a:xfrm>
        </p:spPr>
        <p:txBody>
          <a:bodyPr/>
          <a:lstStyle/>
          <a:p>
            <a:r>
              <a:rPr lang="en-US" sz="2800" dirty="0"/>
              <a:t>Safety at Every Point:  The Vermont Response</a:t>
            </a:r>
          </a:p>
        </p:txBody>
      </p:sp>
      <p:sp>
        <p:nvSpPr>
          <p:cNvPr id="2" name="TextBox 1">
            <a:extLst>
              <a:ext uri="{FF2B5EF4-FFF2-40B4-BE49-F238E27FC236}">
                <a16:creationId xmlns:a16="http://schemas.microsoft.com/office/drawing/2014/main" id="{3FF1ACF4-CF2C-422F-BF21-773903E54646}"/>
              </a:ext>
            </a:extLst>
          </p:cNvPr>
          <p:cNvSpPr txBox="1"/>
          <p:nvPr/>
        </p:nvSpPr>
        <p:spPr>
          <a:xfrm>
            <a:off x="291661" y="1554053"/>
            <a:ext cx="11490435" cy="6832640"/>
          </a:xfrm>
          <a:prstGeom prst="rect">
            <a:avLst/>
          </a:prstGeom>
          <a:noFill/>
        </p:spPr>
        <p:txBody>
          <a:bodyPr wrap="square" rtlCol="0">
            <a:spAutoFit/>
          </a:bodyPr>
          <a:lstStyle/>
          <a:p>
            <a:pPr marL="285750" lvl="0" indent="-285750">
              <a:buFont typeface="Arial" panose="020B0604020202020204" pitchFamily="34" charset="0"/>
              <a:buChar char="•"/>
            </a:pPr>
            <a:r>
              <a:rPr lang="en-US" sz="2200" dirty="0"/>
              <a:t>OCS and the Coalition educated one another, reviewed processes and forms, created tools and checklists</a:t>
            </a:r>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n-US" sz="2200" dirty="0"/>
              <a:t>Local DV advocates helped case workers develop confidence in their work/case workers were encouraged to develop relationships and make referrals;</a:t>
            </a:r>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n-US" sz="2200" dirty="0"/>
              <a:t>Build an awareness that DV can arise at anytime in the life of an order</a:t>
            </a:r>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n-US" sz="2200" dirty="0"/>
              <a:t>Quick Wins </a:t>
            </a:r>
          </a:p>
          <a:p>
            <a:pPr marL="742950" lvl="1" indent="-285750">
              <a:buFont typeface="Arial" panose="020B0604020202020204" pitchFamily="34" charset="0"/>
              <a:buChar char="•"/>
            </a:pPr>
            <a:r>
              <a:rPr lang="en-US" sz="2200" dirty="0"/>
              <a:t>the application - asking the DV questions upfront, before filling in name      </a:t>
            </a:r>
          </a:p>
          <a:p>
            <a:pPr marL="742950" lvl="1" indent="-285750">
              <a:buFont typeface="Arial" panose="020B0604020202020204" pitchFamily="34" charset="0"/>
              <a:buChar char="•"/>
            </a:pPr>
            <a:r>
              <a:rPr lang="en-US" sz="2200" dirty="0"/>
              <a:t>business cards with name/address of worker on the front and DV hotline info on the back</a:t>
            </a:r>
          </a:p>
          <a:p>
            <a:pPr marL="742950" lvl="1" indent="-285750">
              <a:buFont typeface="Arial" panose="020B0604020202020204" pitchFamily="34" charset="0"/>
              <a:buChar char="•"/>
            </a:pPr>
            <a:r>
              <a:rPr lang="en-US" sz="2200" dirty="0"/>
              <a:t>phone banner with message that OCS takes DV seriously</a:t>
            </a:r>
          </a:p>
          <a:p>
            <a:endParaRPr lang="en-US" b="1" dirty="0"/>
          </a:p>
          <a:p>
            <a:r>
              <a:rPr lang="en-US" b="1" dirty="0"/>
              <a:t>Lessons Learned:</a:t>
            </a:r>
            <a:endParaRPr lang="en-US" dirty="0"/>
          </a:p>
          <a:p>
            <a:pPr marL="742950" lvl="1" indent="-285750">
              <a:buFont typeface="Arial" panose="020B0604020202020204" pitchFamily="34" charset="0"/>
              <a:buChar char="•"/>
            </a:pPr>
            <a:r>
              <a:rPr lang="en-US" b="1" dirty="0"/>
              <a:t>Messaging is key – not only with customers but with staff</a:t>
            </a:r>
            <a:endParaRPr lang="en-US" dirty="0"/>
          </a:p>
          <a:p>
            <a:pPr marL="742950" lvl="1" indent="-285750">
              <a:buFont typeface="Arial" panose="020B0604020202020204" pitchFamily="34" charset="0"/>
              <a:buChar char="•"/>
            </a:pPr>
            <a:r>
              <a:rPr lang="en-US" b="1" dirty="0"/>
              <a:t>Continually review and re-assess how things are working</a:t>
            </a:r>
            <a:endParaRPr lang="en-US"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r>
              <a:rPr lang="en-US" sz="2800" dirty="0"/>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68449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186558" y="470228"/>
            <a:ext cx="10515600" cy="1325563"/>
          </a:xfrm>
        </p:spPr>
        <p:txBody>
          <a:bodyPr/>
          <a:lstStyle/>
          <a:p>
            <a:r>
              <a:rPr lang="en-US" sz="2800" dirty="0"/>
              <a:t>Safety at Every Point:  A Response to Domestic Violence</a:t>
            </a:r>
          </a:p>
        </p:txBody>
      </p:sp>
      <p:sp>
        <p:nvSpPr>
          <p:cNvPr id="4" name="TextBox 3">
            <a:extLst>
              <a:ext uri="{FF2B5EF4-FFF2-40B4-BE49-F238E27FC236}">
                <a16:creationId xmlns:a16="http://schemas.microsoft.com/office/drawing/2014/main" id="{BC833B66-A2BB-4CA1-ABD7-0B3C112CEC64}"/>
              </a:ext>
            </a:extLst>
          </p:cNvPr>
          <p:cNvSpPr txBox="1"/>
          <p:nvPr/>
        </p:nvSpPr>
        <p:spPr>
          <a:xfrm>
            <a:off x="402046" y="1569816"/>
            <a:ext cx="11387907" cy="7694414"/>
          </a:xfrm>
          <a:prstGeom prst="rect">
            <a:avLst/>
          </a:prstGeom>
          <a:noFill/>
        </p:spPr>
        <p:txBody>
          <a:bodyPr wrap="square" rtlCol="0">
            <a:spAutoFit/>
          </a:bodyPr>
          <a:lstStyle/>
          <a:p>
            <a:r>
              <a:rPr lang="en-US" sz="2800" b="1" dirty="0"/>
              <a:t>Consider This…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Start small. Little changes can make a difference! </a:t>
            </a:r>
          </a:p>
          <a:p>
            <a:pPr marL="457200" indent="-457200">
              <a:buFont typeface="Arial" panose="020B0604020202020204" pitchFamily="34" charset="0"/>
              <a:buChar char="•"/>
            </a:pPr>
            <a:r>
              <a:rPr lang="en-US" sz="2800" dirty="0"/>
              <a:t>Create a roadmap for what and when you want to accomplish your plan</a:t>
            </a:r>
          </a:p>
          <a:p>
            <a:pPr marL="457200" indent="-457200">
              <a:buFont typeface="Arial" panose="020B0604020202020204" pitchFamily="34" charset="0"/>
              <a:buChar char="•"/>
            </a:pPr>
            <a:r>
              <a:rPr lang="en-US" sz="2800" dirty="0"/>
              <a:t>View resources and seek technical assistance </a:t>
            </a:r>
          </a:p>
          <a:p>
            <a:pPr marL="457200" indent="-457200">
              <a:buFont typeface="Arial" panose="020B0604020202020204" pitchFamily="34" charset="0"/>
              <a:buChar char="•"/>
            </a:pPr>
            <a:r>
              <a:rPr lang="en-US" sz="2800" dirty="0"/>
              <a:t>OCSE IM-19-06 Model Procedures for Domestic Violence Cases (8/29/19)</a:t>
            </a:r>
          </a:p>
          <a:p>
            <a:pPr marL="914400" lvl="1" indent="-457200">
              <a:buFont typeface="Arial" panose="020B0604020202020204" pitchFamily="34" charset="0"/>
              <a:buChar char="•"/>
            </a:pPr>
            <a:r>
              <a:rPr lang="en-US" sz="2800" dirty="0"/>
              <a:t>Technical assistance</a:t>
            </a:r>
          </a:p>
          <a:p>
            <a:pPr marL="914400" lvl="1" indent="-457200">
              <a:buFont typeface="Arial" panose="020B0604020202020204" pitchFamily="34" charset="0"/>
              <a:buChar char="•"/>
            </a:pPr>
            <a:r>
              <a:rPr lang="en-US" sz="2800" dirty="0"/>
              <a:t>Training resources</a:t>
            </a:r>
          </a:p>
          <a:p>
            <a:pPr marL="914400" lvl="1" indent="-457200">
              <a:buFont typeface="Arial" panose="020B0604020202020204" pitchFamily="34" charset="0"/>
              <a:buChar char="•"/>
            </a:pPr>
            <a:r>
              <a:rPr lang="en-US" sz="2800" dirty="0"/>
              <a:t>Training upon request</a:t>
            </a:r>
          </a:p>
          <a:p>
            <a:pPr marL="457200" indent="-457200">
              <a:buFont typeface="Arial" panose="020B0604020202020204" pitchFamily="34" charset="0"/>
              <a:buChar char="•"/>
            </a:pPr>
            <a:endParaRPr lang="en-US" sz="2800" b="1" dirty="0"/>
          </a:p>
          <a:p>
            <a:r>
              <a:rPr lang="en-US" sz="2800" b="1" dirty="0"/>
              <a:t>Next Steps for Arizona and Vermont</a:t>
            </a:r>
          </a:p>
          <a:p>
            <a:pPr marL="742950" lvl="1" indent="-285750">
              <a:buFont typeface="Arial" panose="020B0604020202020204" pitchFamily="34" charset="0"/>
              <a:buChar char="•"/>
            </a:pPr>
            <a:endParaRPr lang="en-US" sz="2800" dirty="0"/>
          </a:p>
          <a:p>
            <a:r>
              <a:rPr lang="en-US" sz="2800" dirty="0"/>
              <a:t> </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r>
              <a:rPr lang="en-US" sz="2800" dirty="0"/>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1361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p:txBody>
          <a:bodyPr/>
          <a:lstStyle/>
          <a:p>
            <a:r>
              <a:rPr lang="en-US" sz="2800" dirty="0"/>
              <a:t>Safety at Every Point:  A Response to Domestic Violence</a:t>
            </a:r>
          </a:p>
        </p:txBody>
      </p:sp>
      <p:sp>
        <p:nvSpPr>
          <p:cNvPr id="4" name="TextBox 3">
            <a:extLst>
              <a:ext uri="{FF2B5EF4-FFF2-40B4-BE49-F238E27FC236}">
                <a16:creationId xmlns:a16="http://schemas.microsoft.com/office/drawing/2014/main" id="{BC833B66-A2BB-4CA1-ABD7-0B3C112CEC64}"/>
              </a:ext>
            </a:extLst>
          </p:cNvPr>
          <p:cNvSpPr txBox="1"/>
          <p:nvPr/>
        </p:nvSpPr>
        <p:spPr>
          <a:xfrm>
            <a:off x="3662855" y="2592288"/>
            <a:ext cx="4866289" cy="3539430"/>
          </a:xfrm>
          <a:prstGeom prst="rect">
            <a:avLst/>
          </a:prstGeom>
          <a:noFill/>
        </p:spPr>
        <p:txBody>
          <a:bodyPr wrap="square" rtlCol="0">
            <a:spAutoFit/>
          </a:bodyPr>
          <a:lstStyle/>
          <a:p>
            <a:pPr algn="ctr"/>
            <a:r>
              <a:rPr lang="en-US" sz="6600" b="1" dirty="0"/>
              <a:t>Questions?</a:t>
            </a:r>
            <a:endParaRPr lang="en-US" sz="6600" dirty="0"/>
          </a:p>
          <a:p>
            <a:r>
              <a:rPr lang="en-US" sz="2800" dirty="0"/>
              <a:t> </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r>
              <a:rPr lang="en-US" sz="2800" dirty="0"/>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34162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260131" y="564275"/>
            <a:ext cx="10515600" cy="1325563"/>
          </a:xfrm>
        </p:spPr>
        <p:txBody>
          <a:bodyPr/>
          <a:lstStyle/>
          <a:p>
            <a:r>
              <a:rPr lang="en-US" sz="2800" dirty="0"/>
              <a:t>Safety at Every Point:  A Response to Domestic Violence</a:t>
            </a:r>
          </a:p>
        </p:txBody>
      </p:sp>
      <p:sp>
        <p:nvSpPr>
          <p:cNvPr id="5" name="Content Placeholder 4">
            <a:extLst>
              <a:ext uri="{FF2B5EF4-FFF2-40B4-BE49-F238E27FC236}">
                <a16:creationId xmlns:a16="http://schemas.microsoft.com/office/drawing/2014/main" id="{85F14356-3A17-4693-BB60-097A41067C75}"/>
              </a:ext>
            </a:extLst>
          </p:cNvPr>
          <p:cNvSpPr>
            <a:spLocks noGrp="1"/>
          </p:cNvSpPr>
          <p:nvPr>
            <p:ph idx="1"/>
          </p:nvPr>
        </p:nvSpPr>
        <p:spPr>
          <a:xfrm>
            <a:off x="333703" y="1795382"/>
            <a:ext cx="10515600" cy="1603375"/>
          </a:xfrm>
        </p:spPr>
        <p:txBody>
          <a:bodyPr/>
          <a:lstStyle/>
          <a:p>
            <a:pPr marL="0" indent="0">
              <a:buNone/>
            </a:pPr>
            <a:r>
              <a:rPr lang="en-US" sz="3600" dirty="0"/>
              <a:t>Arizona’s Story</a:t>
            </a:r>
          </a:p>
          <a:p>
            <a:pPr marL="0" indent="0">
              <a:buNone/>
            </a:pPr>
            <a:r>
              <a:rPr lang="en-US" sz="3600" dirty="0"/>
              <a:t>Heather Noble, Arizona IV-D Director</a:t>
            </a:r>
          </a:p>
          <a:p>
            <a:pPr marL="0" indent="0">
              <a:buNone/>
            </a:pPr>
            <a:endParaRPr lang="en-US" sz="3600" dirty="0"/>
          </a:p>
          <a:p>
            <a:pPr marL="0" indent="0">
              <a:buNone/>
            </a:pPr>
            <a:endParaRPr lang="en-US" sz="3600" dirty="0"/>
          </a:p>
          <a:p>
            <a:pPr marL="0" indent="0">
              <a:buNone/>
            </a:pPr>
            <a:r>
              <a:rPr lang="en-US" sz="3600" dirty="0"/>
              <a:t>Vermont’s Story</a:t>
            </a:r>
          </a:p>
          <a:p>
            <a:pPr marL="0" indent="0">
              <a:buNone/>
            </a:pPr>
            <a:r>
              <a:rPr lang="en-US" sz="3600" dirty="0"/>
              <a:t>Robin Arnell, Vermont IV-D Director</a:t>
            </a:r>
          </a:p>
        </p:txBody>
      </p:sp>
      <p:pic>
        <p:nvPicPr>
          <p:cNvPr id="4" name="Picture 3" descr="A picture containing aircraft&#10;&#10;Description automatically generated">
            <a:extLst>
              <a:ext uri="{FF2B5EF4-FFF2-40B4-BE49-F238E27FC236}">
                <a16:creationId xmlns:a16="http://schemas.microsoft.com/office/drawing/2014/main" id="{6CED0590-77D4-4DDC-AD76-C555330ED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243" y="1762414"/>
            <a:ext cx="1489082" cy="1763767"/>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1A94812-2D9F-4606-8E95-1CAB1EB2F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621" y="4106368"/>
            <a:ext cx="1272902" cy="1840514"/>
          </a:xfrm>
          <a:prstGeom prst="rect">
            <a:avLst/>
          </a:prstGeom>
        </p:spPr>
      </p:pic>
    </p:spTree>
    <p:extLst>
      <p:ext uri="{BB962C8B-B14F-4D97-AF65-F5344CB8AC3E}">
        <p14:creationId xmlns:p14="http://schemas.microsoft.com/office/powerpoint/2010/main" val="135105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37086A-6B46-4008-86EA-C91D817E53B9}"/>
              </a:ext>
            </a:extLst>
          </p:cNvPr>
          <p:cNvPicPr>
            <a:picLocks noGrp="1" noChangeAspect="1"/>
          </p:cNvPicPr>
          <p:nvPr>
            <p:ph idx="1"/>
          </p:nvPr>
        </p:nvPicPr>
        <p:blipFill>
          <a:blip r:embed="rId3"/>
          <a:stretch>
            <a:fillRect/>
          </a:stretch>
        </p:blipFill>
        <p:spPr>
          <a:xfrm>
            <a:off x="87770" y="1639613"/>
            <a:ext cx="8625306" cy="4960883"/>
          </a:xfrm>
          <a:prstGeom prst="rect">
            <a:avLst/>
          </a:prstGeom>
        </p:spPr>
      </p:pic>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123497" y="518723"/>
            <a:ext cx="10515600" cy="1325563"/>
          </a:xfrm>
        </p:spPr>
        <p:txBody>
          <a:bodyPr/>
          <a:lstStyle/>
          <a:p>
            <a:r>
              <a:rPr lang="en-US" sz="2800" dirty="0"/>
              <a:t>Safety at Every Point: National Statistics</a:t>
            </a:r>
          </a:p>
        </p:txBody>
      </p:sp>
    </p:spTree>
    <p:extLst>
      <p:ext uri="{BB962C8B-B14F-4D97-AF65-F5344CB8AC3E}">
        <p14:creationId xmlns:p14="http://schemas.microsoft.com/office/powerpoint/2010/main" val="27165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112986" y="512270"/>
            <a:ext cx="10515600" cy="1325563"/>
          </a:xfrm>
        </p:spPr>
        <p:txBody>
          <a:bodyPr/>
          <a:lstStyle/>
          <a:p>
            <a:r>
              <a:rPr lang="en-US" sz="2800" dirty="0"/>
              <a:t>Safety at Every Point: State Statistics By the Numbers</a:t>
            </a:r>
          </a:p>
        </p:txBody>
      </p:sp>
      <p:sp>
        <p:nvSpPr>
          <p:cNvPr id="5" name="Content Placeholder 4">
            <a:extLst>
              <a:ext uri="{FF2B5EF4-FFF2-40B4-BE49-F238E27FC236}">
                <a16:creationId xmlns:a16="http://schemas.microsoft.com/office/drawing/2014/main" id="{85F14356-3A17-4693-BB60-097A41067C75}"/>
              </a:ext>
            </a:extLst>
          </p:cNvPr>
          <p:cNvSpPr>
            <a:spLocks noGrp="1"/>
          </p:cNvSpPr>
          <p:nvPr>
            <p:ph idx="1"/>
          </p:nvPr>
        </p:nvSpPr>
        <p:spPr>
          <a:xfrm>
            <a:off x="112986" y="1509487"/>
            <a:ext cx="10687782" cy="4351338"/>
          </a:xfrm>
        </p:spPr>
        <p:txBody>
          <a:bodyPr/>
          <a:lstStyle/>
          <a:p>
            <a:r>
              <a:rPr lang="en-US" sz="2000" dirty="0"/>
              <a:t>In </a:t>
            </a:r>
            <a:r>
              <a:rPr lang="en-US" sz="2000" dirty="0">
                <a:solidFill>
                  <a:srgbClr val="FFC000"/>
                </a:solidFill>
              </a:rPr>
              <a:t>Arizona</a:t>
            </a:r>
            <a:r>
              <a:rPr lang="en-US" sz="2000" dirty="0"/>
              <a:t>, first- and second-time domestic violence offenders are not charged with domestic violence until the third incident. </a:t>
            </a:r>
            <a:r>
              <a:rPr lang="en-US" sz="2000" i="1" dirty="0">
                <a:solidFill>
                  <a:schemeClr val="bg1">
                    <a:lumMod val="75000"/>
                  </a:schemeClr>
                </a:solidFill>
              </a:rPr>
              <a:t>National Coalition Against Domestic Violence </a:t>
            </a:r>
          </a:p>
          <a:p>
            <a:pPr lvl="0"/>
            <a:r>
              <a:rPr lang="en-US" sz="2000" dirty="0"/>
              <a:t>In </a:t>
            </a:r>
            <a:r>
              <a:rPr lang="en-US" sz="2000" dirty="0">
                <a:solidFill>
                  <a:srgbClr val="00B0F0"/>
                </a:solidFill>
              </a:rPr>
              <a:t>Vermont</a:t>
            </a:r>
            <a:r>
              <a:rPr lang="en-US" sz="2000" dirty="0"/>
              <a:t>, 65% of the homicides in 2017 were domestic violence related.  </a:t>
            </a:r>
            <a:r>
              <a:rPr lang="en-US" sz="2000" i="1" dirty="0">
                <a:solidFill>
                  <a:schemeClr val="bg1">
                    <a:lumMod val="75000"/>
                  </a:schemeClr>
                </a:solidFill>
              </a:rPr>
              <a:t>State of Vermont Domestic Violence Fatality Review Commission 2018 Report.</a:t>
            </a:r>
            <a:r>
              <a:rPr lang="en-US" sz="2000" dirty="0">
                <a:solidFill>
                  <a:schemeClr val="bg1">
                    <a:lumMod val="75000"/>
                  </a:schemeClr>
                </a:solidFill>
              </a:rPr>
              <a:t> </a:t>
            </a:r>
          </a:p>
          <a:p>
            <a:r>
              <a:rPr lang="en-US" sz="2000" dirty="0"/>
              <a:t>The most urgent need of domestic violence survivors in </a:t>
            </a:r>
            <a:r>
              <a:rPr lang="en-US" sz="2000" dirty="0">
                <a:solidFill>
                  <a:srgbClr val="FFC000"/>
                </a:solidFill>
              </a:rPr>
              <a:t>Arizona</a:t>
            </a:r>
            <a:r>
              <a:rPr lang="en-US" sz="2000" dirty="0"/>
              <a:t> is Housing </a:t>
            </a:r>
          </a:p>
          <a:p>
            <a:pPr lvl="0"/>
            <a:r>
              <a:rPr lang="en-US" sz="2000" dirty="0"/>
              <a:t>Of the survivors that </a:t>
            </a:r>
            <a:r>
              <a:rPr lang="en-US" sz="2000" dirty="0">
                <a:solidFill>
                  <a:srgbClr val="00B0F0"/>
                </a:solidFill>
              </a:rPr>
              <a:t>Vermont</a:t>
            </a:r>
            <a:r>
              <a:rPr lang="en-US" sz="2000" dirty="0"/>
              <a:t> community-based organizations served in 2015, 17% engaged with the criminal legal system.  Of the 17%, only 18% of those victims remained engaged in the system throughout the resolution of their case.  </a:t>
            </a:r>
            <a:r>
              <a:rPr lang="en-US" sz="2000" i="1" dirty="0">
                <a:solidFill>
                  <a:schemeClr val="bg1">
                    <a:lumMod val="75000"/>
                  </a:schemeClr>
                </a:solidFill>
              </a:rPr>
              <a:t>Final Report to the [Vermont]General Assembly of the Restorative Justice Study Committee Issued Pursuant to Act 146 of 2018</a:t>
            </a:r>
            <a:r>
              <a:rPr lang="en-US" sz="2000" dirty="0">
                <a:solidFill>
                  <a:schemeClr val="bg1">
                    <a:lumMod val="75000"/>
                  </a:schemeClr>
                </a:solidFill>
              </a:rPr>
              <a:t>   </a:t>
            </a:r>
          </a:p>
          <a:p>
            <a:r>
              <a:rPr lang="en-US" sz="2000" dirty="0"/>
              <a:t>On a typical day, 20,800 calls are received by domestic violence hotlines </a:t>
            </a:r>
            <a:r>
              <a:rPr lang="en-US" sz="2000" dirty="0">
                <a:solidFill>
                  <a:srgbClr val="7030A0"/>
                </a:solidFill>
              </a:rPr>
              <a:t>nationwide</a:t>
            </a:r>
            <a:r>
              <a:rPr lang="en-US" sz="2000" dirty="0"/>
              <a:t>.</a:t>
            </a:r>
          </a:p>
          <a:p>
            <a:r>
              <a:rPr lang="en-US" sz="2000" dirty="0"/>
              <a:t>In </a:t>
            </a:r>
            <a:r>
              <a:rPr lang="en-US" sz="2000" dirty="0">
                <a:solidFill>
                  <a:srgbClr val="FFC000"/>
                </a:solidFill>
              </a:rPr>
              <a:t>Arizona</a:t>
            </a:r>
            <a:r>
              <a:rPr lang="en-US" sz="2000" dirty="0"/>
              <a:t>, children make up 10% of all domestic violence fatalities. </a:t>
            </a:r>
            <a:r>
              <a:rPr lang="en-US" sz="2000" i="1" dirty="0">
                <a:solidFill>
                  <a:schemeClr val="bg1">
                    <a:lumMod val="75000"/>
                  </a:schemeClr>
                </a:solidFill>
              </a:rPr>
              <a:t>“Domestic Violence Fatality Report, 2005-2015” Arizona Coalition to End Sexual &amp; Domestic Violence) </a:t>
            </a:r>
            <a:endParaRPr lang="en-US" sz="2000" dirty="0">
              <a:solidFill>
                <a:schemeClr val="bg1">
                  <a:lumMod val="75000"/>
                </a:schemeClr>
              </a:solidFill>
            </a:endParaRPr>
          </a:p>
          <a:p>
            <a:pPr marL="0" indent="0">
              <a:buNone/>
            </a:pPr>
            <a:endParaRPr lang="en-US" sz="2000" dirty="0"/>
          </a:p>
          <a:p>
            <a:pPr marL="0" indent="0">
              <a:buNone/>
            </a:pPr>
            <a:r>
              <a:rPr lang="en-US" sz="2400" b="1" dirty="0"/>
              <a:t>*Note: Your local state coalition will have your state’s statistics!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92830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231227" y="585843"/>
            <a:ext cx="10515600" cy="1325563"/>
          </a:xfrm>
        </p:spPr>
        <p:txBody>
          <a:bodyPr/>
          <a:lstStyle/>
          <a:p>
            <a:r>
              <a:rPr lang="en-US" sz="2800" dirty="0"/>
              <a:t>Safety at Every Point: Why this was important for </a:t>
            </a:r>
            <a:r>
              <a:rPr lang="en-US" sz="2800" u="sng" dirty="0"/>
              <a:t>Arizona</a:t>
            </a:r>
            <a:r>
              <a:rPr lang="en-US" sz="2800" dirty="0"/>
              <a:t>!</a:t>
            </a:r>
          </a:p>
        </p:txBody>
      </p:sp>
      <p:sp>
        <p:nvSpPr>
          <p:cNvPr id="5" name="Content Placeholder 4">
            <a:extLst>
              <a:ext uri="{FF2B5EF4-FFF2-40B4-BE49-F238E27FC236}">
                <a16:creationId xmlns:a16="http://schemas.microsoft.com/office/drawing/2014/main" id="{85F14356-3A17-4693-BB60-097A41067C75}"/>
              </a:ext>
            </a:extLst>
          </p:cNvPr>
          <p:cNvSpPr>
            <a:spLocks noGrp="1"/>
          </p:cNvSpPr>
          <p:nvPr>
            <p:ph idx="1"/>
          </p:nvPr>
        </p:nvSpPr>
        <p:spPr>
          <a:xfrm>
            <a:off x="231227" y="1520825"/>
            <a:ext cx="10891345" cy="4351338"/>
          </a:xfrm>
        </p:spPr>
        <p:txBody>
          <a:bodyPr/>
          <a:lstStyle/>
          <a:p>
            <a:pPr marL="0" indent="0">
              <a:buNone/>
            </a:pPr>
            <a:r>
              <a:rPr lang="en-US" dirty="0"/>
              <a:t>Pre-Implementation / Current State </a:t>
            </a:r>
          </a:p>
          <a:p>
            <a:pPr lvl="1"/>
            <a:r>
              <a:rPr lang="en-US" dirty="0"/>
              <a:t>Over 40,000 cases flagged with Family Violence (Caseload of 162,000 cases)</a:t>
            </a:r>
          </a:p>
          <a:p>
            <a:pPr lvl="2"/>
            <a:r>
              <a:rPr lang="en-US" dirty="0"/>
              <a:t>Caseload numbers didn’t match state or national statistics. Were we under reporting or over inflating?</a:t>
            </a:r>
          </a:p>
          <a:p>
            <a:pPr lvl="1"/>
            <a:r>
              <a:rPr lang="en-US" dirty="0"/>
              <a:t>No process to review or regularly update a case. </a:t>
            </a:r>
          </a:p>
          <a:p>
            <a:pPr lvl="1"/>
            <a:r>
              <a:rPr lang="en-US" dirty="0"/>
              <a:t>Multiple opportunities to disclose did not exist within the process</a:t>
            </a:r>
          </a:p>
          <a:p>
            <a:pPr lvl="2"/>
            <a:r>
              <a:rPr lang="en-US" dirty="0"/>
              <a:t>Only completed at Intake or when prompted by a party (reactive)</a:t>
            </a:r>
          </a:p>
          <a:p>
            <a:pPr lvl="1"/>
            <a:r>
              <a:rPr lang="en-US" dirty="0"/>
              <a:t>Growing social problem, increased media and news stories</a:t>
            </a:r>
          </a:p>
          <a:p>
            <a:pPr lvl="1"/>
            <a:r>
              <a:rPr lang="en-US" dirty="0"/>
              <a:t>Negative case outcomes</a:t>
            </a:r>
          </a:p>
          <a:p>
            <a:pPr lvl="1"/>
            <a:r>
              <a:rPr lang="en-US" dirty="0"/>
              <a:t>Very limited training (good cause, address confidentiality, NDI/FVI)</a:t>
            </a:r>
          </a:p>
          <a:p>
            <a:pPr lvl="1"/>
            <a:r>
              <a:rPr lang="en-US" dirty="0"/>
              <a:t>Reactive case management approach</a:t>
            </a:r>
          </a:p>
          <a:p>
            <a:pPr lvl="1"/>
            <a:r>
              <a:rPr lang="en-US" dirty="0"/>
              <a:t>Procedural Justice Alternatives to Contempt Grant </a:t>
            </a:r>
          </a:p>
          <a:p>
            <a:pPr lvl="2"/>
            <a:r>
              <a:rPr lang="en-US" dirty="0"/>
              <a:t>OCSE Training / Service Delivery Plan </a:t>
            </a:r>
          </a:p>
          <a:p>
            <a:pPr lvl="1"/>
            <a:endParaRPr lang="en-US" dirty="0"/>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56261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144518" y="510572"/>
            <a:ext cx="10515600" cy="1325563"/>
          </a:xfrm>
        </p:spPr>
        <p:txBody>
          <a:bodyPr/>
          <a:lstStyle/>
          <a:p>
            <a:r>
              <a:rPr lang="en-US" sz="2800" dirty="0"/>
              <a:t>Safety at Every Point: Why this was important for </a:t>
            </a:r>
            <a:r>
              <a:rPr lang="en-US" sz="2800" u="sng" dirty="0"/>
              <a:t>Vermont</a:t>
            </a:r>
            <a:r>
              <a:rPr lang="en-US" sz="2800" dirty="0"/>
              <a:t>!</a:t>
            </a:r>
          </a:p>
        </p:txBody>
      </p:sp>
      <p:sp>
        <p:nvSpPr>
          <p:cNvPr id="5" name="Content Placeholder 4">
            <a:extLst>
              <a:ext uri="{FF2B5EF4-FFF2-40B4-BE49-F238E27FC236}">
                <a16:creationId xmlns:a16="http://schemas.microsoft.com/office/drawing/2014/main" id="{85F14356-3A17-4693-BB60-097A41067C75}"/>
              </a:ext>
            </a:extLst>
          </p:cNvPr>
          <p:cNvSpPr>
            <a:spLocks noGrp="1"/>
          </p:cNvSpPr>
          <p:nvPr>
            <p:ph idx="1"/>
          </p:nvPr>
        </p:nvSpPr>
        <p:spPr>
          <a:xfrm>
            <a:off x="144518" y="1625928"/>
            <a:ext cx="9787759" cy="4351338"/>
          </a:xfrm>
        </p:spPr>
        <p:txBody>
          <a:bodyPr/>
          <a:lstStyle/>
          <a:p>
            <a:pPr marL="0" indent="0">
              <a:buNone/>
            </a:pPr>
            <a:r>
              <a:rPr lang="en-US" dirty="0"/>
              <a:t>Pre-Implementation / Current State </a:t>
            </a:r>
          </a:p>
          <a:p>
            <a:pPr lvl="1"/>
            <a:r>
              <a:rPr lang="en-US" sz="2800" dirty="0"/>
              <a:t>Very few cases flagged with the Family Violence Indictor  </a:t>
            </a:r>
          </a:p>
          <a:p>
            <a:pPr lvl="1"/>
            <a:r>
              <a:rPr lang="en-US" sz="2800" dirty="0"/>
              <a:t>Limited training or DV awareness</a:t>
            </a:r>
          </a:p>
          <a:p>
            <a:pPr lvl="1"/>
            <a:r>
              <a:rPr lang="en-US" sz="2800" dirty="0"/>
              <a:t>Discussion about domestic violence occurred only at intake or if a parent had a court protective order </a:t>
            </a:r>
          </a:p>
          <a:p>
            <a:pPr lvl="1"/>
            <a:r>
              <a:rPr lang="en-US" sz="2800" dirty="0"/>
              <a:t>Vermont realized it had a problem when it shifted its case management processes inviting </a:t>
            </a:r>
            <a:r>
              <a:rPr lang="en-US" sz="2800" i="1" dirty="0"/>
              <a:t>both</a:t>
            </a:r>
            <a:r>
              <a:rPr lang="en-US" sz="2800" dirty="0"/>
              <a:t> parents to meet together at the child support office  </a:t>
            </a:r>
          </a:p>
          <a:p>
            <a:pPr lvl="1"/>
            <a:endParaRPr lang="en-US" dirty="0"/>
          </a:p>
        </p:txBody>
      </p:sp>
    </p:spTree>
    <p:extLst>
      <p:ext uri="{BB962C8B-B14F-4D97-AF65-F5344CB8AC3E}">
        <p14:creationId xmlns:p14="http://schemas.microsoft.com/office/powerpoint/2010/main" val="177499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737573" y="287285"/>
            <a:ext cx="10515600" cy="1325563"/>
          </a:xfrm>
        </p:spPr>
        <p:txBody>
          <a:bodyPr/>
          <a:lstStyle/>
          <a:p>
            <a:pPr algn="ctr"/>
            <a:r>
              <a:rPr lang="en-US" sz="2800" dirty="0"/>
              <a:t>Safety at Every Point: </a:t>
            </a:r>
            <a:br>
              <a:rPr lang="en-US" sz="2800" dirty="0"/>
            </a:br>
            <a:r>
              <a:rPr lang="en-US" sz="2800" dirty="0"/>
              <a:t>Why Domestic Violence Matters to Child Support</a:t>
            </a:r>
            <a:br>
              <a:rPr lang="en-US" sz="2800" dirty="0"/>
            </a:br>
            <a:endParaRPr lang="en-US" sz="2800" dirty="0"/>
          </a:p>
        </p:txBody>
      </p:sp>
      <p:sp>
        <p:nvSpPr>
          <p:cNvPr id="2" name="TextBox 1">
            <a:extLst>
              <a:ext uri="{FF2B5EF4-FFF2-40B4-BE49-F238E27FC236}">
                <a16:creationId xmlns:a16="http://schemas.microsoft.com/office/drawing/2014/main" id="{97020C02-5431-444F-884F-E04710DCAFF7}"/>
              </a:ext>
            </a:extLst>
          </p:cNvPr>
          <p:cNvSpPr txBox="1"/>
          <p:nvPr/>
        </p:nvSpPr>
        <p:spPr>
          <a:xfrm>
            <a:off x="208650" y="1413334"/>
            <a:ext cx="11573447" cy="3831818"/>
          </a:xfrm>
          <a:prstGeom prst="rect">
            <a:avLst/>
          </a:prstGeom>
          <a:noFill/>
        </p:spPr>
        <p:txBody>
          <a:bodyPr wrap="square" rtlCol="0">
            <a:spAutoFit/>
          </a:bodyPr>
          <a:lstStyle/>
          <a:p>
            <a:pPr marL="285750" indent="-285750">
              <a:buFont typeface="Arial" panose="020B0604020202020204" pitchFamily="34" charset="0"/>
              <a:buChar char="•"/>
            </a:pPr>
            <a:r>
              <a:rPr lang="en-US" sz="2300" dirty="0"/>
              <a:t>Financial support can help victims leave &amp; stay away from an abusive relationship.</a:t>
            </a:r>
          </a:p>
          <a:p>
            <a:r>
              <a:rPr lang="en-US" sz="2300" dirty="0"/>
              <a:t> </a:t>
            </a:r>
          </a:p>
          <a:p>
            <a:pPr marL="285750" indent="-285750">
              <a:buFont typeface="Arial" panose="020B0604020202020204" pitchFamily="34" charset="0"/>
              <a:buChar char="•"/>
            </a:pPr>
            <a:r>
              <a:rPr lang="en-US" sz="2300" dirty="0"/>
              <a:t>Staff safety is increased when family violence cases are appropriately documented, &amp; appropriate security measures are taken. </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Ensure a family violence case is not mishandled resulting in things going terribly wrong. </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Customer safety is increased when child support staff responds appropriately to safety concerns. </a:t>
            </a:r>
          </a:p>
          <a:p>
            <a:pPr marL="285750" indent="-285750">
              <a:buFont typeface="Arial" panose="020B0604020202020204" pitchFamily="34" charset="0"/>
              <a:buChar char="•"/>
            </a:pPr>
            <a:endParaRPr lang="en-US" sz="2300" dirty="0"/>
          </a:p>
          <a:p>
            <a:pPr lvl="1"/>
            <a:r>
              <a:rPr lang="en-US" dirty="0"/>
              <a:t>	</a:t>
            </a:r>
          </a:p>
          <a:p>
            <a:pPr marL="742950" lvl="1" indent="-285750">
              <a:buFont typeface="Arial" panose="020B0604020202020204" pitchFamily="34" charset="0"/>
              <a:buChar char="•"/>
            </a:pPr>
            <a:endParaRPr lang="en-US" b="1" dirty="0"/>
          </a:p>
        </p:txBody>
      </p:sp>
      <p:sp>
        <p:nvSpPr>
          <p:cNvPr id="5" name="TextBox 4">
            <a:extLst>
              <a:ext uri="{FF2B5EF4-FFF2-40B4-BE49-F238E27FC236}">
                <a16:creationId xmlns:a16="http://schemas.microsoft.com/office/drawing/2014/main" id="{DB392CDD-D7B5-42B5-836D-A1798DD8C8F0}"/>
              </a:ext>
            </a:extLst>
          </p:cNvPr>
          <p:cNvSpPr txBox="1"/>
          <p:nvPr/>
        </p:nvSpPr>
        <p:spPr>
          <a:xfrm>
            <a:off x="208649" y="4515885"/>
            <a:ext cx="8735653" cy="2215991"/>
          </a:xfrm>
          <a:prstGeom prst="rect">
            <a:avLst/>
          </a:prstGeom>
          <a:noFill/>
        </p:spPr>
        <p:txBody>
          <a:bodyPr wrap="square" rtlCol="0">
            <a:spAutoFit/>
          </a:bodyPr>
          <a:lstStyle/>
          <a:p>
            <a:pPr marL="285750" indent="-285750">
              <a:buFont typeface="Arial" panose="020B0604020202020204" pitchFamily="34" charset="0"/>
              <a:buChar char="•"/>
            </a:pPr>
            <a:r>
              <a:rPr lang="en-US" sz="2300" dirty="0"/>
              <a:t>Knowledge of family violence dynamics helps child support agency staff understand customer actions &amp; can lead to improved case processing and reduced frustration. </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Time invested working a family violence case on the front end pays off in the long run. </a:t>
            </a:r>
          </a:p>
        </p:txBody>
      </p:sp>
    </p:spTree>
    <p:extLst>
      <p:ext uri="{BB962C8B-B14F-4D97-AF65-F5344CB8AC3E}">
        <p14:creationId xmlns:p14="http://schemas.microsoft.com/office/powerpoint/2010/main" val="377298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838200" y="148430"/>
            <a:ext cx="10515600" cy="1325563"/>
          </a:xfrm>
        </p:spPr>
        <p:txBody>
          <a:bodyPr/>
          <a:lstStyle/>
          <a:p>
            <a:pPr algn="ctr"/>
            <a:r>
              <a:rPr lang="en-US" sz="2800" dirty="0"/>
              <a:t>Safety at Every Point: </a:t>
            </a:r>
            <a:br>
              <a:rPr lang="en-US" sz="2800" dirty="0"/>
            </a:br>
            <a:r>
              <a:rPr lang="en-US" sz="2800" dirty="0"/>
              <a:t>Why Domestic Violence Matters to Child Support</a:t>
            </a:r>
            <a:br>
              <a:rPr lang="en-US" sz="2800" dirty="0"/>
            </a:br>
            <a:r>
              <a:rPr lang="en-US" sz="2800" dirty="0"/>
              <a:t>Continued…</a:t>
            </a:r>
          </a:p>
        </p:txBody>
      </p:sp>
      <p:sp>
        <p:nvSpPr>
          <p:cNvPr id="6" name="TextBox 5">
            <a:extLst>
              <a:ext uri="{FF2B5EF4-FFF2-40B4-BE49-F238E27FC236}">
                <a16:creationId xmlns:a16="http://schemas.microsoft.com/office/drawing/2014/main" id="{9C7A104E-9C5D-4063-91D4-42158974F69B}"/>
              </a:ext>
            </a:extLst>
          </p:cNvPr>
          <p:cNvSpPr txBox="1"/>
          <p:nvPr/>
        </p:nvSpPr>
        <p:spPr>
          <a:xfrm>
            <a:off x="294290" y="1473993"/>
            <a:ext cx="11897710" cy="3647152"/>
          </a:xfrm>
          <a:prstGeom prst="rect">
            <a:avLst/>
          </a:prstGeom>
          <a:noFill/>
        </p:spPr>
        <p:txBody>
          <a:bodyPr wrap="square" rtlCol="0">
            <a:spAutoFit/>
          </a:bodyPr>
          <a:lstStyle/>
          <a:p>
            <a:pPr marL="285750" indent="-285750">
              <a:buFont typeface="Arial" panose="020B0604020202020204" pitchFamily="34" charset="0"/>
              <a:buChar char="•"/>
            </a:pPr>
            <a:r>
              <a:rPr lang="en-US" sz="2100" dirty="0"/>
              <a:t>Knowing about and responding appropriately to customers safety concerns should result in the establishment of safe, appropriate, and workable child support and parenting time orders (when appropriate) and will increase staff safety. </a:t>
            </a:r>
          </a:p>
          <a:p>
            <a:endParaRPr lang="en-US" sz="2100" dirty="0"/>
          </a:p>
          <a:p>
            <a:pPr marL="285750" indent="-285750">
              <a:buFont typeface="Arial" panose="020B0604020202020204" pitchFamily="34" charset="0"/>
              <a:buChar char="•"/>
            </a:pPr>
            <a:r>
              <a:rPr lang="en-US" sz="2100" dirty="0"/>
              <a:t>One of the biggest barriers to a victim leaving a perpetrator is lack of access to economic resources. </a:t>
            </a:r>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a:t>Child support can represent an opportunity to build financial security, but it can also present danger for victims, too. </a:t>
            </a:r>
          </a:p>
          <a:p>
            <a:pPr marL="285750" indent="-285750">
              <a:buFont typeface="Arial" panose="020B0604020202020204" pitchFamily="34" charset="0"/>
              <a:buChar char="•"/>
            </a:pPr>
            <a:endParaRPr lang="en-US" sz="2100" dirty="0"/>
          </a:p>
          <a:p>
            <a:r>
              <a:rPr lang="en-US" sz="2100" dirty="0"/>
              <a:t>	</a:t>
            </a:r>
          </a:p>
          <a:p>
            <a:endParaRPr lang="en-US" sz="2100" dirty="0"/>
          </a:p>
        </p:txBody>
      </p:sp>
      <p:sp>
        <p:nvSpPr>
          <p:cNvPr id="2" name="TextBox 1">
            <a:extLst>
              <a:ext uri="{FF2B5EF4-FFF2-40B4-BE49-F238E27FC236}">
                <a16:creationId xmlns:a16="http://schemas.microsoft.com/office/drawing/2014/main" id="{746CEEBE-FA6D-46AA-9100-25D6BAAD77B9}"/>
              </a:ext>
            </a:extLst>
          </p:cNvPr>
          <p:cNvSpPr txBox="1"/>
          <p:nvPr/>
        </p:nvSpPr>
        <p:spPr>
          <a:xfrm>
            <a:off x="294290" y="4267884"/>
            <a:ext cx="8586951" cy="2677656"/>
          </a:xfrm>
          <a:prstGeom prst="rect">
            <a:avLst/>
          </a:prstGeom>
          <a:noFill/>
        </p:spPr>
        <p:txBody>
          <a:bodyPr wrap="square" rtlCol="0">
            <a:spAutoFit/>
          </a:bodyPr>
          <a:lstStyle/>
          <a:p>
            <a:pPr marL="285750" indent="-285750">
              <a:buFont typeface="Arial" panose="020B0604020202020204" pitchFamily="34" charset="0"/>
              <a:buChar char="•"/>
            </a:pPr>
            <a:r>
              <a:rPr lang="en-US" sz="2100" dirty="0"/>
              <a:t>It’s important for us, as child support staff, to understand domestic violence dynamics, provide parents with information about our processes, and respond appropriately to our customers’ safety concerns. </a:t>
            </a:r>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a:t>Acknowledge that it is not child support’s role to make judgments about what counts as domestic violence and what does not, practice is to err on the side of caution. </a:t>
            </a:r>
          </a:p>
          <a:p>
            <a:endParaRPr lang="en-US" sz="2100" dirty="0"/>
          </a:p>
        </p:txBody>
      </p:sp>
    </p:spTree>
    <p:extLst>
      <p:ext uri="{BB962C8B-B14F-4D97-AF65-F5344CB8AC3E}">
        <p14:creationId xmlns:p14="http://schemas.microsoft.com/office/powerpoint/2010/main" val="377361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207580" y="491249"/>
            <a:ext cx="10933386" cy="1325563"/>
          </a:xfrm>
        </p:spPr>
        <p:txBody>
          <a:bodyPr/>
          <a:lstStyle/>
          <a:p>
            <a:r>
              <a:rPr lang="en-US" sz="2800" dirty="0"/>
              <a:t>Safety at Every Point:  What can your state do?</a:t>
            </a:r>
          </a:p>
        </p:txBody>
      </p:sp>
      <p:sp>
        <p:nvSpPr>
          <p:cNvPr id="2" name="TextBox 1">
            <a:extLst>
              <a:ext uri="{FF2B5EF4-FFF2-40B4-BE49-F238E27FC236}">
                <a16:creationId xmlns:a16="http://schemas.microsoft.com/office/drawing/2014/main" id="{235206F6-4A79-4320-8184-9223F237A58A}"/>
              </a:ext>
            </a:extLst>
          </p:cNvPr>
          <p:cNvSpPr txBox="1"/>
          <p:nvPr/>
        </p:nvSpPr>
        <p:spPr>
          <a:xfrm>
            <a:off x="420414" y="1552576"/>
            <a:ext cx="11151476" cy="6278642"/>
          </a:xfrm>
          <a:prstGeom prst="rect">
            <a:avLst/>
          </a:prstGeom>
          <a:noFill/>
        </p:spPr>
        <p:txBody>
          <a:bodyPr wrap="square" rtlCol="0">
            <a:spAutoFit/>
          </a:bodyPr>
          <a:lstStyle/>
          <a:p>
            <a:pPr marL="285750" indent="-285750">
              <a:buClr>
                <a:srgbClr val="7030A0"/>
              </a:buClr>
              <a:buFont typeface="Arial" panose="020B0604020202020204" pitchFamily="34" charset="0"/>
              <a:buChar char="•"/>
            </a:pPr>
            <a:r>
              <a:rPr lang="en-US" sz="2200" dirty="0"/>
              <a:t>Don’t just ask, “</a:t>
            </a:r>
            <a:r>
              <a:rPr lang="en-US" sz="2200" i="1" dirty="0"/>
              <a:t>Are you a victim of domestic violence</a:t>
            </a:r>
            <a:r>
              <a:rPr lang="en-US" sz="2200" dirty="0"/>
              <a:t>?” </a:t>
            </a:r>
          </a:p>
          <a:p>
            <a:pPr marL="742950" lvl="1" indent="-285750">
              <a:buFont typeface="Arial" panose="020B0604020202020204" pitchFamily="34" charset="0"/>
              <a:buChar char="•"/>
            </a:pPr>
            <a:r>
              <a:rPr lang="en-US" sz="2200" dirty="0"/>
              <a:t>You may get false negative answers from parents who: hear “victim” as a stigmatizing label, or don’t think what happens to them is bad enough to be considered abuse. </a:t>
            </a:r>
          </a:p>
          <a:p>
            <a:pPr marL="742950" lvl="1" indent="-285750">
              <a:buFont typeface="Arial" panose="020B0604020202020204" pitchFamily="34" charset="0"/>
              <a:buChar char="•"/>
            </a:pPr>
            <a:r>
              <a:rPr lang="en-US" sz="2200" dirty="0"/>
              <a:t>You may get false positive answers from parents who are actually abusive. </a:t>
            </a:r>
          </a:p>
          <a:p>
            <a:endParaRPr lang="en-US" sz="2200" dirty="0"/>
          </a:p>
          <a:p>
            <a:pPr marL="285750" indent="-285750">
              <a:buClr>
                <a:srgbClr val="7030A0"/>
              </a:buClr>
              <a:buFont typeface="Arial" panose="020B0604020202020204" pitchFamily="34" charset="0"/>
              <a:buChar char="•"/>
            </a:pPr>
            <a:r>
              <a:rPr lang="en-US" sz="2200" dirty="0"/>
              <a:t>If the parent does not disclose domestic violence: </a:t>
            </a:r>
          </a:p>
          <a:p>
            <a:pPr marL="742950" lvl="1" indent="-285750">
              <a:buFont typeface="Arial" panose="020B0604020202020204" pitchFamily="34" charset="0"/>
              <a:buChar char="•"/>
            </a:pPr>
            <a:r>
              <a:rPr lang="en-US" sz="2200" dirty="0"/>
              <a:t>Remind parents that you are available if such issues come up for them in the future. </a:t>
            </a:r>
          </a:p>
          <a:p>
            <a:pPr marL="742950" lvl="1" indent="-285750">
              <a:buFont typeface="Arial" panose="020B0604020202020204" pitchFamily="34" charset="0"/>
              <a:buChar char="•"/>
            </a:pPr>
            <a:r>
              <a:rPr lang="en-US" sz="2200" dirty="0"/>
              <a:t>Offer referral information that they can take if they have friends or family members who could use it. </a:t>
            </a:r>
          </a:p>
          <a:p>
            <a:pPr marL="742950" lvl="1" indent="-285750">
              <a:buFont typeface="Arial" panose="020B0604020202020204" pitchFamily="34" charset="0"/>
              <a:buChar char="•"/>
            </a:pPr>
            <a:r>
              <a:rPr lang="en-US" sz="2200" dirty="0"/>
              <a:t>Ask again later if you see any red flags</a:t>
            </a:r>
            <a:endParaRPr lang="en-US" sz="2200" i="1" dirty="0"/>
          </a:p>
          <a:p>
            <a:pPr marL="742950" lvl="1" indent="-285750">
              <a:buFont typeface="Arial" panose="020B0604020202020204" pitchFamily="34" charset="0"/>
              <a:buChar char="•"/>
            </a:pPr>
            <a:endParaRPr lang="en-US" sz="2200" i="1" dirty="0"/>
          </a:p>
          <a:p>
            <a:pPr marL="285750" indent="-285750">
              <a:buClr>
                <a:srgbClr val="7030A0"/>
              </a:buClr>
              <a:buFont typeface="Arial" panose="020B0604020202020204" pitchFamily="34" charset="0"/>
              <a:buChar char="•"/>
            </a:pPr>
            <a:r>
              <a:rPr lang="en-US" sz="2200" dirty="0"/>
              <a:t>Follow up </a:t>
            </a:r>
          </a:p>
          <a:p>
            <a:pPr marL="742950" lvl="1" indent="-285750">
              <a:buFont typeface="Arial" panose="020B0604020202020204" pitchFamily="34" charset="0"/>
              <a:buChar char="•"/>
            </a:pPr>
            <a:r>
              <a:rPr lang="en-US" sz="2200" dirty="0"/>
              <a:t>Explain the safety precautions that can be taken</a:t>
            </a:r>
          </a:p>
          <a:p>
            <a:pPr marL="742950" lvl="1" indent="-285750">
              <a:buFont typeface="Arial" panose="020B0604020202020204" pitchFamily="34" charset="0"/>
              <a:buChar char="•"/>
            </a:pPr>
            <a:r>
              <a:rPr lang="en-US" sz="2200" dirty="0"/>
              <a:t>Explain how your address information can be protected</a:t>
            </a:r>
          </a:p>
          <a:p>
            <a:pPr marL="742950" lvl="1" indent="-285750">
              <a:buFont typeface="Arial" panose="020B0604020202020204" pitchFamily="34" charset="0"/>
              <a:buChar char="•"/>
            </a:pPr>
            <a:r>
              <a:rPr lang="en-US" sz="2200" dirty="0"/>
              <a:t>Advise how the case can be handled differently </a:t>
            </a:r>
          </a:p>
          <a:p>
            <a:pPr marL="742950" lvl="1" indent="-285750">
              <a:buFont typeface="Arial" panose="020B0604020202020204" pitchFamily="34" charset="0"/>
              <a:buChar char="•"/>
            </a:pPr>
            <a:endParaRPr lang="en-US" dirty="0"/>
          </a:p>
          <a:p>
            <a:endParaRPr lang="en-US" dirty="0"/>
          </a:p>
          <a:p>
            <a:pPr lvl="1"/>
            <a:r>
              <a:rPr lang="en-US" dirty="0"/>
              <a:t>	</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334461930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7406D"/>
      </a:dk2>
      <a:lt2>
        <a:srgbClr val="DBEFF9"/>
      </a:lt2>
      <a:accent1>
        <a:srgbClr val="926198"/>
      </a:accent1>
      <a:accent2>
        <a:srgbClr val="926198"/>
      </a:accent2>
      <a:accent3>
        <a:srgbClr val="0BD0D9"/>
      </a:accent3>
      <a:accent4>
        <a:srgbClr val="10CF9B"/>
      </a:accent4>
      <a:accent5>
        <a:srgbClr val="7CCA62"/>
      </a:accent5>
      <a:accent6>
        <a:srgbClr val="A5C249"/>
      </a:accent6>
      <a:hlink>
        <a:srgbClr val="926198"/>
      </a:hlink>
      <a:folHlink>
        <a:srgbClr val="0F6FC6"/>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15086</TotalTime>
  <Words>2370</Words>
  <Application>Microsoft Office PowerPoint</Application>
  <PresentationFormat>Widescreen</PresentationFormat>
  <Paragraphs>301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Office Theme</vt:lpstr>
      <vt:lpstr>National Council of Child Support Directors Conference</vt:lpstr>
      <vt:lpstr>Safety at Every Point:  A Response to Domestic Violence</vt:lpstr>
      <vt:lpstr>Safety at Every Point: National Statistics</vt:lpstr>
      <vt:lpstr>Safety at Every Point: State Statistics By the Numbers</vt:lpstr>
      <vt:lpstr>Safety at Every Point: Why this was important for Arizona!</vt:lpstr>
      <vt:lpstr>Safety at Every Point: Why this was important for Vermont!</vt:lpstr>
      <vt:lpstr>Safety at Every Point:  Why Domestic Violence Matters to Child Support </vt:lpstr>
      <vt:lpstr>Safety at Every Point:  Why Domestic Violence Matters to Child Support Continued…</vt:lpstr>
      <vt:lpstr>Safety at Every Point:  What can your state do?</vt:lpstr>
      <vt:lpstr>Safety at Every Point:  What can your state do?  Continued…</vt:lpstr>
      <vt:lpstr>Safety at Every Point:  What can your state do?  Continued…</vt:lpstr>
      <vt:lpstr>Safety at Every Point:  Change Management and Culture  </vt:lpstr>
      <vt:lpstr>Safety at Every Point:  The Arizona Response</vt:lpstr>
      <vt:lpstr>Safety at Every Point:  The Vermont Response</vt:lpstr>
      <vt:lpstr>Safety at Every Point:  A Response to Domestic Violence</vt:lpstr>
      <vt:lpstr>Safety at Every Point:  A Response to Domestic Violence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Council of Child Support Directors</dc:title>
  <dc:creator>Price, Amy (DHHS)</dc:creator>
  <cp:lastModifiedBy>Noble, Heather, D.</cp:lastModifiedBy>
  <cp:revision>71</cp:revision>
  <cp:lastPrinted>2019-08-29T18:30:13Z</cp:lastPrinted>
  <dcterms:created xsi:type="dcterms:W3CDTF">2019-06-04T13:04:30Z</dcterms:created>
  <dcterms:modified xsi:type="dcterms:W3CDTF">2019-09-05T15:56:44Z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