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2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5" r:id="rId23"/>
    <p:sldId id="282" r:id="rId24"/>
    <p:sldId id="283" r:id="rId25"/>
    <p:sldId id="284" r:id="rId26"/>
    <p:sldId id="296" r:id="rId27"/>
    <p:sldId id="257" r:id="rId28"/>
    <p:sldId id="258" r:id="rId29"/>
    <p:sldId id="259" r:id="rId30"/>
    <p:sldId id="260" r:id="rId31"/>
    <p:sldId id="297" r:id="rId32"/>
    <p:sldId id="261" r:id="rId33"/>
    <p:sldId id="293" r:id="rId34"/>
    <p:sldId id="294" r:id="rId35"/>
    <p:sldId id="295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6198"/>
    <a:srgbClr val="009DD9"/>
    <a:srgbClr val="10CF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-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DHS-N3150-024A.SOG.Local\Shared_004\MobileFirst\Chandrika\MOBILE%20Monthly%20report\Templates\Excel_sheet_For_Pie_Chart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DHS-N3150-024A.SOG.Local\Shared_004\MobileFirst\Chandrika\MOnthly%20Reports%202019\2019\April%202019\Mobile_Analytics_Since_Rollout_2019_upda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Garamond" panose="02020404030301010803" pitchFamily="18" charset="0"/>
              </a:rPr>
              <a:t>Chats Logged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EC8-4FB3-84EA-1ED43AE569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EC8-4FB3-84EA-1ED43AE5693D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Garamond" panose="02020404030301010803" pitchFamily="18" charset="0"/>
                      </a:rPr>
                      <a:t>85,075</a:t>
                    </a:r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EEC8-4FB3-84EA-1ED43AE5693D}"/>
                </c:ext>
              </c:extLst>
            </c:dLbl>
            <c:dLbl>
              <c:idx val="1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Garamond" panose="02020404030301010803" pitchFamily="18" charset="0"/>
                      </a:rPr>
                      <a:t>83,520</a:t>
                    </a:r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EEC8-4FB3-84EA-1ED43AE5693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Sheet1!$G$1:$G$2</c:f>
              <c:strCache>
                <c:ptCount val="2"/>
                <c:pt idx="0">
                  <c:v>CHATS OFFERED</c:v>
                </c:pt>
                <c:pt idx="1">
                  <c:v>CHATS FULFILLED</c:v>
                </c:pt>
              </c:strCache>
            </c:strRef>
          </c:cat>
          <c:val>
            <c:numRef>
              <c:f>Sheet1!$H$1:$H$2</c:f>
              <c:numCache>
                <c:formatCode>#,##0</c:formatCode>
                <c:ptCount val="2"/>
                <c:pt idx="0">
                  <c:v>40052</c:v>
                </c:pt>
                <c:pt idx="1">
                  <c:v>39681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C8-4FB3-84EA-1ED43AE569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latin typeface="Garamond" panose="02020404030301010803" pitchFamily="18" charset="0"/>
              </a:rPr>
              <a:t>Calls Logged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79C-4D3C-8E49-EA1AF6C54B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79C-4D3C-8E49-EA1AF6C54B78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i="0" u="none" strike="noStrike" baseline="0" dirty="0">
                        <a:effectLst/>
                        <a:latin typeface="Garamond" panose="02020404030301010803" pitchFamily="18" charset="0"/>
                      </a:rPr>
                      <a:t>1,354,290</a:t>
                    </a:r>
                    <a:r>
                      <a:rPr lang="en-US" sz="1400" b="1" i="0" u="none" strike="noStrike" baseline="0" dirty="0">
                        <a:latin typeface="Garamond" panose="02020404030301010803" pitchFamily="18" charset="0"/>
                      </a:rPr>
                      <a:t> </a:t>
                    </a:r>
                    <a:endParaRPr lang="en-US" sz="1400" b="1" dirty="0">
                      <a:latin typeface="Garamond" panose="02020404030301010803" pitchFamily="18" charset="0"/>
                    </a:endParaRPr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979C-4D3C-8E49-EA1AF6C54B78}"/>
                </c:ext>
              </c:extLst>
            </c:dLbl>
            <c:dLbl>
              <c:idx val="1"/>
              <c:layout>
                <c:manualLayout>
                  <c:x val="0.12816895122322222"/>
                  <c:y val="-0.1215413987280970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Garamond" panose="02020404030301010803" pitchFamily="18" charset="0"/>
                      </a:rPr>
                      <a:t>1,231,254</a:t>
                    </a:r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>
                    <c:manualLayout>
                      <c:w val="0.24804251348888781"/>
                      <c:h val="0.16371617228006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79C-4D3C-8E49-EA1AF6C54B7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Sheet1!$A$1:$A$2</c:f>
              <c:strCache>
                <c:ptCount val="2"/>
                <c:pt idx="0">
                  <c:v>CALLS OFFERED</c:v>
                </c:pt>
                <c:pt idx="1">
                  <c:v>CALLS ANSWERED</c:v>
                </c:pt>
              </c:strCache>
            </c:strRef>
          </c:cat>
          <c:val>
            <c:numRef>
              <c:f>Sheet1!$B$1:$B$2</c:f>
              <c:numCache>
                <c:formatCode>#,##0</c:formatCode>
                <c:ptCount val="2"/>
                <c:pt idx="0">
                  <c:v>1354290</c:v>
                </c:pt>
                <c:pt idx="1">
                  <c:v>1231254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9C-4D3C-8E49-EA1AF6C54B7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88413621812201"/>
          <c:y val="0.38450012631208597"/>
          <c:w val="0.29667402408841692"/>
          <c:h val="0.3940139321719439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Custodial Parents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619-4AE1-83BF-60CAA6BC03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619-4AE1-83BF-60CAA6BC037C}"/>
              </c:ext>
            </c:extLst>
          </c:dPt>
          <c:dLbls>
            <c:dLbl>
              <c:idx val="0"/>
              <c:layout>
                <c:manualLayout>
                  <c:x val="-9.0424976418272476E-2"/>
                  <c:y val="0.173818859249640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rPr>
                      <a:t>11,132</a:t>
                    </a:r>
                  </a:p>
                </c:rich>
              </c:tx>
              <c:spPr>
                <a:solidFill>
                  <a:srgbClr val="E7E6E6">
                    <a:lumMod val="10000"/>
                  </a:srgbClr>
                </a:solidFill>
                <a:ln>
                  <a:solidFill>
                    <a:srgbClr val="085959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F619-4AE1-83BF-60CAA6BC037C}"/>
                </c:ext>
              </c:extLst>
            </c:dLbl>
            <c:dLbl>
              <c:idx val="1"/>
              <c:layout>
                <c:manualLayout>
                  <c:x val="7.7974105017293266E-2"/>
                  <c:y val="-0.2797157874692283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sz="1400" dirty="0">
                        <a:solidFill>
                          <a:schemeClr val="bg1"/>
                        </a:solidFill>
                        <a:latin typeface="Garamond" panose="02020404030301010803" pitchFamily="18" charset="0"/>
                      </a:rPr>
                      <a:t>53,053</a:t>
                    </a:r>
                    <a:endParaRPr lang="en-US" sz="1200" dirty="0">
                      <a:solidFill>
                        <a:schemeClr val="bg1"/>
                      </a:solidFill>
                      <a:latin typeface="Garamond" panose="02020404030301010803" pitchFamily="18" charset="0"/>
                    </a:endParaRPr>
                  </a:p>
                </c:rich>
              </c:tx>
              <c:spPr>
                <a:solidFill>
                  <a:schemeClr val="bg2">
                    <a:lumMod val="10000"/>
                  </a:schemeClr>
                </a:solidFill>
                <a:ln>
                  <a:solidFill>
                    <a:schemeClr val="accent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1358"/>
                        <a:gd name="adj2" fmla="val 9177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F619-4AE1-83BF-60CAA6BC037C}"/>
                </c:ext>
              </c:extLst>
            </c:dLbl>
            <c:spPr>
              <a:solidFill>
                <a:schemeClr val="bg2">
                  <a:lumMod val="1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Sheet1!$A$1:$A$2</c:f>
              <c:strCache>
                <c:ptCount val="2"/>
                <c:pt idx="0">
                  <c:v>CP's registered during FFY</c:v>
                </c:pt>
                <c:pt idx="1">
                  <c:v>CPs accessed portal during FFY</c:v>
                </c:pt>
              </c:strCache>
            </c:strRef>
          </c:cat>
          <c:val>
            <c:numRef>
              <c:f>Sheet1!$B$1:$B$2</c:f>
              <c:numCache>
                <c:formatCode>#,##0</c:formatCode>
                <c:ptCount val="2"/>
                <c:pt idx="0">
                  <c:v>9015</c:v>
                </c:pt>
                <c:pt idx="1">
                  <c:v>83412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19-4AE1-83BF-60CAA6BC037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Garamond" panose="02020404030301010803" pitchFamily="18" charset="0"/>
              </a:rPr>
              <a:t>Non-Custodial Parents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033-40C9-B1E9-5D81A80DFC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033-40C9-B1E9-5D81A80DFC7A}"/>
              </c:ext>
            </c:extLst>
          </c:dPt>
          <c:dLbls>
            <c:dLbl>
              <c:idx val="0"/>
              <c:layout>
                <c:manualLayout>
                  <c:x val="-0.11478077472477106"/>
                  <c:y val="0.1712089383197570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 </a:t>
                    </a:r>
                    <a:r>
                      <a:rPr lang="en-US" sz="1400" dirty="0">
                        <a:latin typeface="Garamond" panose="02020404030301010803" pitchFamily="18" charset="0"/>
                      </a:rPr>
                      <a:t>6,230</a:t>
                    </a:r>
                    <a:endParaRPr lang="en-US" sz="1200" dirty="0">
                      <a:latin typeface="Garamond" panose="02020404030301010803" pitchFamily="18" charset="0"/>
                    </a:endParaRPr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D033-40C9-B1E9-5D81A80DFC7A}"/>
                </c:ext>
              </c:extLst>
            </c:dLbl>
            <c:dLbl>
              <c:idx val="1"/>
              <c:layout>
                <c:manualLayout>
                  <c:x val="0.17640274999412453"/>
                  <c:y val="-0.19937629192593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Garamond" panose="02020404030301010803" pitchFamily="18" charset="0"/>
                      </a:rPr>
                      <a:t>19,570</a:t>
                    </a:r>
                  </a:p>
                </c:rich>
              </c:tx>
              <c:spPr>
                <a:pattFill prst="pct75">
                  <a:fgClr>
                    <a:srgbClr val="000000">
                      <a:lumMod val="75000"/>
                      <a:lumOff val="25000"/>
                    </a:srgbClr>
                  </a:fgClr>
                  <a:bgClr>
                    <a:srgbClr val="000000">
                      <a:lumMod val="65000"/>
                      <a:lumOff val="35000"/>
                    </a:srgb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79"/>
                        <a:gd name="adj2" fmla="val 101087"/>
                      </a:avLst>
                    </a:prstGeom>
                    <a:pattFill prst="pct75">
                      <a:fgClr>
                        <a:schemeClr val="dk1">
                          <a:lumMod val="75000"/>
                          <a:lumOff val="25000"/>
                        </a:schemeClr>
                      </a:fgClr>
                      <a:bgClr>
                        <a:schemeClr val="dk1">
                          <a:lumMod val="65000"/>
                          <a:lumOff val="35000"/>
                        </a:schemeClr>
                      </a:bgClr>
                    </a:pattFill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D033-40C9-B1E9-5D81A80DFC7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Sheet1!$A$10:$A$11</c:f>
              <c:strCache>
                <c:ptCount val="2"/>
                <c:pt idx="0">
                  <c:v>NCP's registered during FFY</c:v>
                </c:pt>
                <c:pt idx="1">
                  <c:v>NCPs accessed portal during FFY</c:v>
                </c:pt>
              </c:strCache>
            </c:strRef>
          </c:cat>
          <c:val>
            <c:numRef>
              <c:f>Sheet1!$B$10:$B$11</c:f>
              <c:numCache>
                <c:formatCode>#,##0</c:formatCode>
                <c:ptCount val="2"/>
                <c:pt idx="0">
                  <c:v>5384</c:v>
                </c:pt>
                <c:pt idx="1">
                  <c:v>21496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33-40C9-B1E9-5D81A80DFC7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500" dirty="0">
                <a:latin typeface="Garamond" panose="02020404030301010803" pitchFamily="18" charset="0"/>
              </a:rPr>
              <a:t>Total Download Since Rollout – 265,721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Downloads!$B$3</c:f>
              <c:strCache>
                <c:ptCount val="1"/>
                <c:pt idx="0">
                  <c:v>Total Download Since Rollout - 244,237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CA-4A43-A8B5-533A125E9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CA-4A43-A8B5-533A125E931F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49C3CE78-A7A1-4FFD-9F15-B9543CF6D6EB}" type="PERCENTAGE">
                      <a:rPr lang="en-US" sz="1400">
                        <a:latin typeface="Garamond" panose="02020404030301010803" pitchFamily="18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CA-4A43-A8B5-533A125E931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0EECFEFA-2E3B-45D0-9B1B-AF1996DCC075}" type="PERCENTAGE">
                      <a:rPr lang="en-US" sz="1400">
                        <a:latin typeface="Garamond" panose="02020404030301010803" pitchFamily="18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CA-4A43-A8B5-533A125E931F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Downloads!$A$4:$A$5</c:f>
              <c:strCache>
                <c:ptCount val="2"/>
                <c:pt idx="0">
                  <c:v>iPhone - 104,256</c:v>
                </c:pt>
                <c:pt idx="1">
                  <c:v>Android - 139,981</c:v>
                </c:pt>
              </c:strCache>
            </c:strRef>
          </c:cat>
          <c:val>
            <c:numRef>
              <c:f>Downloads!$B$4:$B$5</c:f>
              <c:numCache>
                <c:formatCode>General</c:formatCode>
                <c:ptCount val="2"/>
                <c:pt idx="0">
                  <c:v>104256</c:v>
                </c:pt>
                <c:pt idx="1">
                  <c:v>139981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CA-4A43-A8B5-533A125E93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500" dirty="0"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Mobile Active users Since Rollout – 119,070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[Mobile_Analytics_Since_Rollout_2019_updated.xlsx]Mobile_Active_Users_Since_Rollo!$B$1</c:f>
              <c:strCache>
                <c:ptCount val="1"/>
                <c:pt idx="0">
                  <c:v>Mobile Active users Since Rollout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4E2-4779-8459-685DEA9D234B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4E2-4779-8459-685DEA9D234B}"/>
              </c:ext>
            </c:extLst>
          </c:dPt>
          <c:dPt>
            <c:idx val="2"/>
            <c:bubble3D val="0"/>
            <c:spPr>
              <a:solidFill>
                <a:srgbClr val="926198">
                  <a:lumMod val="75000"/>
                </a:srgb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4E2-4779-8459-685DEA9D234B}"/>
              </c:ext>
            </c:extLst>
          </c:dPt>
          <c:dLbls>
            <c:dLbl>
              <c:idx val="0"/>
              <c:layout>
                <c:manualLayout>
                  <c:x val="-3.6896912712880231E-2"/>
                  <c:y val="0.16197945356255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>
                        <a:latin typeface="Garamond" panose="02020404030301010803" pitchFamily="18" charset="0"/>
                      </a:rPr>
                      <a:t>7%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E2-4779-8459-685DEA9D234B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19B567DC-AA0A-49CE-BD8E-42BCBD4A9DDA}" type="PERCENTAGE">
                      <a:rPr lang="en-US" sz="1400">
                        <a:latin typeface="Garamond" panose="02020404030301010803" pitchFamily="18" charset="0"/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4E2-4779-8459-685DEA9D234B}"/>
                </c:ext>
              </c:extLst>
            </c:dLbl>
            <c:dLbl>
              <c:idx val="2"/>
              <c:layout>
                <c:manualLayout>
                  <c:x val="0.11707213547580848"/>
                  <c:y val="9.326392545094333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latin typeface="Garamond" panose="02020404030301010803" pitchFamily="18" charset="0"/>
                      </a:rPr>
                      <a:t>37%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4E2-4779-8459-685DEA9D234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[Mobile_Analytics_Since_Rollout_2019_updated.xlsx]Mobile_Active_Users_Since_Rollo!$A$2:$A$4</c:f>
              <c:strCache>
                <c:ptCount val="3"/>
                <c:pt idx="0">
                  <c:v>Dual  - 8316</c:v>
                </c:pt>
                <c:pt idx="1">
                  <c:v>Custodian - 63014</c:v>
                </c:pt>
                <c:pt idx="2">
                  <c:v>Non Custodian - 40681</c:v>
                </c:pt>
              </c:strCache>
            </c:strRef>
          </c:cat>
          <c:val>
            <c:numRef>
              <c:f>[Mobile_Analytics_Since_Rollout_2019_updated.xlsx]Mobile_Active_Users_Since_Rollo!$B$2:$B$4</c:f>
              <c:numCache>
                <c:formatCode>General</c:formatCode>
                <c:ptCount val="3"/>
                <c:pt idx="0">
                  <c:v>8316</c:v>
                </c:pt>
                <c:pt idx="1">
                  <c:v>63014</c:v>
                </c:pt>
                <c:pt idx="2">
                  <c:v>40681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E2-4779-8459-685DEA9D234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0.56094</cdr:x>
      <cdr:y>0.2106</cdr:y>
    </cdr:from>
    <cdr:to>
      <cdr:x>0.98752</cdr:x>
      <cdr:y>0.96213</cdr:y>
    </cdr:to>
    <cdr:grpSp>
      <cdr:nvGrpSpPr>
        <cdr:cNvPr id="2" name="Group 1">
          <a:extLst xmlns:a="http://schemas.openxmlformats.org/drawingml/2006/main">
            <a:ext uri="{FF2B5EF4-FFF2-40B4-BE49-F238E27FC236}">
              <a16:creationId xmlns:a16="http://schemas.microsoft.com/office/drawing/2014/main" id="{985B7D84-39CE-4B28-81AF-9348380BD89B}"/>
            </a:ext>
          </a:extLst>
        </cdr:cNvPr>
        <cdr:cNvGrpSpPr/>
      </cdr:nvGrpSpPr>
      <cdr:grpSpPr>
        <a:xfrm xmlns:a="http://schemas.openxmlformats.org/drawingml/2006/main">
          <a:off x="1997773" y="413134"/>
          <a:ext cx="1519253" cy="1474278"/>
          <a:chOff x="27784845" y="-223466"/>
          <a:chExt cx="2660109" cy="878171"/>
        </a:xfrm>
      </cdr:grpSpPr>
      <cdr:sp macro="" textlink="">
        <cdr:nvSpPr>
          <cdr:cNvPr id="3" name="Rectangle 2">
            <a:extLst xmlns:a="http://schemas.openxmlformats.org/drawingml/2006/main">
              <a:ext uri="{FF2B5EF4-FFF2-40B4-BE49-F238E27FC236}">
                <a16:creationId xmlns:a16="http://schemas.microsoft.com/office/drawing/2014/main" id="{C515B596-C714-4B5A-BCF4-2E32970B90B6}"/>
              </a:ext>
            </a:extLst>
          </cdr:cNvPr>
          <cdr:cNvSpPr/>
        </cdr:nvSpPr>
        <cdr:spPr>
          <a:xfrm xmlns:a="http://schemas.openxmlformats.org/drawingml/2006/main">
            <a:off x="27784845" y="-223466"/>
            <a:ext cx="2596758" cy="87051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7E6E6"/>
          </a:solidFill>
          <a:ln xmlns:a="http://schemas.openxmlformats.org/drawingml/2006/main" w="12700" cap="flat" cmpd="sng" algn="ctr">
            <a:noFill/>
            <a:prstDash val="solid"/>
            <a:miter lim="800000"/>
          </a:ln>
          <a:effectLst xmlns:a="http://schemas.openxmlformats.org/drawingml/2006/main"/>
        </cdr:spPr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cdr:txBody>
      </cdr:sp>
      <cdr:grpSp>
        <cdr:nvGrpSpPr>
          <cdr:cNvPr id="4" name="Group 3">
            <a:extLst xmlns:a="http://schemas.openxmlformats.org/drawingml/2006/main">
              <a:ext uri="{FF2B5EF4-FFF2-40B4-BE49-F238E27FC236}">
                <a16:creationId xmlns:a16="http://schemas.microsoft.com/office/drawing/2014/main" id="{95AE7D56-AE1C-49D8-B419-739B8BF9C5E7}"/>
              </a:ext>
            </a:extLst>
          </cdr:cNvPr>
          <cdr:cNvGrpSpPr/>
        </cdr:nvGrpSpPr>
        <cdr:grpSpPr>
          <a:xfrm xmlns:a="http://schemas.openxmlformats.org/drawingml/2006/main">
            <a:off x="28041253" y="-166576"/>
            <a:ext cx="2403701" cy="821281"/>
            <a:chOff x="12537620" y="1600184"/>
            <a:chExt cx="1575741" cy="1378783"/>
          </a:xfrm>
        </cdr:grpSpPr>
        <cdr:sp macro="" textlink="">
          <cdr:nvSpPr>
            <cdr:cNvPr id="5" name="TextBox 32">
              <a:extLst xmlns:a="http://schemas.openxmlformats.org/drawingml/2006/main">
                <a:ext uri="{FF2B5EF4-FFF2-40B4-BE49-F238E27FC236}">
                  <a16:creationId xmlns:a16="http://schemas.microsoft.com/office/drawing/2014/main" id="{497CE71E-FD50-46EB-8558-472894145A0A}"/>
                </a:ext>
              </a:extLst>
            </cdr:cNvPr>
            <cdr:cNvSpPr txBox="1"/>
          </cdr:nvSpPr>
          <cdr:spPr>
            <a:xfrm xmlns:a="http://schemas.openxmlformats.org/drawingml/2006/main">
              <a:off x="12588935" y="2086415"/>
              <a:ext cx="1297172" cy="892552"/>
            </a:xfrm>
            <a:prstGeom xmlns:a="http://schemas.openxmlformats.org/drawingml/2006/main" prst="rect">
              <a:avLst/>
            </a:prstGeom>
            <a:noFill xmlns:a="http://schemas.openxmlformats.org/drawingml/2006/main"/>
          </cdr:spPr>
          <cdr:txBody>
            <a:bodyPr xmlns:a="http://schemas.openxmlformats.org/drawingml/2006/main" wrap="square" rtlCol="0">
              <a:spAutoFit/>
            </a:bodyPr>
            <a:lstStyle xmlns:a="http://schemas.openxmlformats.org/drawingml/2006/main"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>
                <a:defRPr/>
              </a:pPr>
              <a:r>
                <a:rPr lang="en-US" sz="1300" kern="0" dirty="0">
                  <a:solidFill>
                    <a:srgbClr val="000000"/>
                  </a:solidFill>
                  <a:latin typeface="Garamond" panose="02020404030301010803" pitchFamily="18" charset="0"/>
                  <a:cs typeface="Arial" panose="020B0604020202020204" pitchFamily="34" charset="0"/>
                </a:rPr>
                <a:t>CP’s accessed portal during FFY</a:t>
              </a:r>
            </a:p>
            <a:p xmlns:a="http://schemas.openxmlformats.org/drawingml/2006/main"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cdr:txBody>
        </cdr:sp>
        <cdr:sp macro="" textlink="">
          <cdr:nvSpPr>
            <cdr:cNvPr id="6" name="Rectangle 5">
              <a:extLst xmlns:a="http://schemas.openxmlformats.org/drawingml/2006/main">
                <a:ext uri="{FF2B5EF4-FFF2-40B4-BE49-F238E27FC236}">
                  <a16:creationId xmlns:a16="http://schemas.microsoft.com/office/drawing/2014/main" id="{0E15F6FD-DBFF-485E-889C-C69B4A801E38}"/>
                </a:ext>
              </a:extLst>
            </cdr:cNvPr>
            <cdr:cNvSpPr/>
          </cdr:nvSpPr>
          <cdr:spPr>
            <a:xfrm xmlns:a="http://schemas.openxmlformats.org/drawingml/2006/main">
              <a:off x="12635202" y="1600184"/>
              <a:ext cx="1478159" cy="492443"/>
            </a:xfrm>
            <a:prstGeom xmlns:a="http://schemas.openxmlformats.org/drawingml/2006/main" prst="rect">
              <a:avLst/>
            </a:prstGeom>
          </cdr:spPr>
          <cdr:txBody>
            <a:bodyPr xmlns:a="http://schemas.openxmlformats.org/drawingml/2006/main" wrap="square">
              <a:spAutoFit/>
            </a:bodyPr>
            <a:lstStyle xmlns:a="http://schemas.openxmlformats.org/drawingml/2006/main"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 panose="020B0604020202020204" pitchFamily="34" charset="0"/>
                </a:rPr>
                <a:t>CP’s registered during</a:t>
              </a:r>
              <a:r>
                <a:rPr kumimoji="0" lang="en-US" sz="1300" b="0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 panose="020B0604020202020204" pitchFamily="34" charset="0"/>
                </a:rPr>
                <a:t> FFY</a:t>
              </a:r>
              <a:endPara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cs typeface="Arial" panose="020B0604020202020204" pitchFamily="34" charset="0"/>
              </a:endParaRPr>
            </a:p>
          </cdr:txBody>
        </cdr:sp>
        <cdr:sp macro="" textlink="">
          <cdr:nvSpPr>
            <cdr:cNvPr id="7" name="Rectangle 6">
              <a:extLst xmlns:a="http://schemas.openxmlformats.org/drawingml/2006/main">
                <a:ext uri="{FF2B5EF4-FFF2-40B4-BE49-F238E27FC236}">
                  <a16:creationId xmlns:a16="http://schemas.microsoft.com/office/drawing/2014/main" id="{244FD2E2-A590-4C55-A771-49BEDF8EBE88}"/>
                </a:ext>
              </a:extLst>
            </cdr:cNvPr>
            <cdr:cNvSpPr/>
          </cdr:nvSpPr>
          <cdr:spPr>
            <a:xfrm xmlns:a="http://schemas.openxmlformats.org/drawingml/2006/main">
              <a:off x="12549236" y="1742309"/>
              <a:ext cx="102632" cy="903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085959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cdr:txBody>
        </cdr:sp>
        <cdr:sp macro="" textlink="">
          <cdr:nvSpPr>
            <cdr:cNvPr id="8" name="Rectangle 7">
              <a:extLst xmlns:a="http://schemas.openxmlformats.org/drawingml/2006/main">
                <a:ext uri="{FF2B5EF4-FFF2-40B4-BE49-F238E27FC236}">
                  <a16:creationId xmlns:a16="http://schemas.microsoft.com/office/drawing/2014/main" id="{038CC07E-E049-4982-B9AA-977D766DB91A}"/>
                </a:ext>
              </a:extLst>
            </cdr:cNvPr>
            <cdr:cNvSpPr/>
          </cdr:nvSpPr>
          <cdr:spPr>
            <a:xfrm xmlns:a="http://schemas.openxmlformats.org/drawingml/2006/main">
              <a:off x="12537620" y="2202263"/>
              <a:ext cx="102632" cy="90376"/>
            </a:xfrm>
            <a:prstGeom xmlns:a="http://schemas.openxmlformats.org/drawingml/2006/main" prst="rect">
              <a:avLst/>
            </a:prstGeom>
            <a:solidFill xmlns:a="http://schemas.openxmlformats.org/drawingml/2006/main">
              <a:srgbClr val="4DADB0"/>
            </a:solidFill>
            <a:ln xmlns:a="http://schemas.openxmlformats.org/drawingml/2006/main" w="12700" cap="flat" cmpd="sng" algn="ctr">
              <a:noFill/>
              <a:prstDash val="solid"/>
              <a:miter lim="800000"/>
            </a:ln>
            <a:effectLst xmlns:a="http://schemas.openxmlformats.org/drawingml/2006/main"/>
          </cdr:spPr>
          <cdr:txBody>
            <a:bodyPr xmlns:a="http://schemas.openxmlformats.org/drawingml/2006/main"/>
            <a:lstStyle xmlns:a="http://schemas.openxmlformats.org/drawingml/2006/main"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 xmlns:a="http://schemas.openxmlformats.org/drawingml/2006/main"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cdr:txBody>
        </cdr:sp>
      </cdr:grp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0.67356</cdr:x>
      <cdr:y>0.27296</cdr:y>
    </cdr:from>
    <cdr:to>
      <cdr:x>1</cdr:x>
      <cdr:y>0.37646</cdr:y>
    </cdr:to>
    <cdr:grpSp>
      <cdr:nvGrpSpPr>
        <cdr:cNvPr id="4" name="Group 3">
          <a:extLst xmlns:a="http://schemas.openxmlformats.org/drawingml/2006/main">
            <a:ext uri="{FF2B5EF4-FFF2-40B4-BE49-F238E27FC236}">
              <a16:creationId xmlns:a16="http://schemas.microsoft.com/office/drawing/2014/main" id="{848430B9-C322-4FDD-8B54-41481C7851C1}"/>
            </a:ext>
          </a:extLst>
        </cdr:cNvPr>
        <cdr:cNvGrpSpPr/>
      </cdr:nvGrpSpPr>
      <cdr:grpSpPr>
        <a:xfrm xmlns:a="http://schemas.openxmlformats.org/drawingml/2006/main">
          <a:off x="2218462" y="536867"/>
          <a:ext cx="1075175" cy="203568"/>
          <a:chOff x="2287316" y="737312"/>
          <a:chExt cx="1185531" cy="239233"/>
        </a:xfrm>
      </cdr:grpSpPr>
      <cdr:sp macro="" textlink="">
        <cdr:nvSpPr>
          <cdr:cNvPr id="2" name="TextBox 1">
            <a:extLst xmlns:a="http://schemas.openxmlformats.org/drawingml/2006/main">
              <a:ext uri="{FF2B5EF4-FFF2-40B4-BE49-F238E27FC236}">
                <a16:creationId xmlns:a16="http://schemas.microsoft.com/office/drawing/2014/main" id="{C7A411C6-9B19-4582-BC09-32B8C1CCF2D7}"/>
              </a:ext>
            </a:extLst>
          </cdr:cNvPr>
          <cdr:cNvSpPr txBox="1"/>
        </cdr:nvSpPr>
        <cdr:spPr>
          <a:xfrm xmlns:a="http://schemas.openxmlformats.org/drawingml/2006/main">
            <a:off x="2287316" y="737312"/>
            <a:ext cx="1185531" cy="239233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endParaRPr lang="en-US" dirty="0"/>
          </a:p>
          <a:p xmlns:a="http://schemas.openxmlformats.org/drawingml/2006/main">
            <a:r>
              <a:rPr lang="en-US" sz="1100" dirty="0"/>
              <a:t>Android-150,</a:t>
            </a:r>
          </a:p>
        </cdr:txBody>
      </cdr:sp>
    </cdr:grp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A66F-6F29-4CFF-A0CB-CB39F9F3BC91}" type="datetimeFigureOut">
              <a:rPr lang="en-US" smtClean="0"/>
              <a:t>9/3/2019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87431-C026-4D01-B60A-2244D1E56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2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sky, water, boat&#10;&#10;Description automatically generated">
            <a:extLst>
              <a:ext uri="{FF2B5EF4-FFF2-40B4-BE49-F238E27FC236}">
                <a16:creationId xmlns:a16="http://schemas.microsoft.com/office/drawing/2014/main" id="{8B7AE5C5-546E-4541-A559-E3393D7BD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" y="-1270827"/>
            <a:ext cx="12191999" cy="81288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ADF1DE-E7A2-4D4F-B84A-760A05F3C514}"/>
              </a:ext>
            </a:extLst>
          </p:cNvPr>
          <p:cNvSpPr/>
          <p:nvPr userDrawn="1"/>
        </p:nvSpPr>
        <p:spPr>
          <a:xfrm>
            <a:off x="-1" y="4785794"/>
            <a:ext cx="12192000" cy="1828800"/>
          </a:xfrm>
          <a:prstGeom prst="rect">
            <a:avLst/>
          </a:prstGeom>
          <a:solidFill>
            <a:srgbClr val="926198">
              <a:alpha val="84706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88A7FC-AF9A-4219-B782-BFF3689F1C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5136" y="4098961"/>
            <a:ext cx="6448425" cy="237469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1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 National Council of </a:t>
            </a:r>
            <a:br>
              <a:rPr lang="en-US" dirty="0"/>
            </a:br>
            <a:r>
              <a:rPr lang="en-US" dirty="0"/>
              <a:t> Child Support Directors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5CC013-17EA-4637-A8AC-ADFD308B8372}"/>
              </a:ext>
            </a:extLst>
          </p:cNvPr>
          <p:cNvSpPr txBox="1"/>
          <p:nvPr userDrawn="1"/>
        </p:nvSpPr>
        <p:spPr>
          <a:xfrm>
            <a:off x="9327775" y="5785386"/>
            <a:ext cx="293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September 8 -11, 2019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Mackinac Island, Michigan</a:t>
            </a: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841134AD-BAF9-4352-A2EE-8B2505D965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21" y="5084994"/>
            <a:ext cx="3155189" cy="1230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27A0B-9CD1-462A-991F-ED67D67798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7" y="4115774"/>
            <a:ext cx="3970541" cy="125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53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3D7A5-CDD5-4AB7-9350-C437B49E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F38DF-2E43-4045-81FF-5F8571A1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060FBE6-11A6-45E5-908D-723FCD5E395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2086EB-E949-483A-B2D2-6DE4D1736959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8E72320-581D-4B08-AD50-03806A563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ED0CE44-1F66-4DAB-94D2-ADF52436E834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61FB8D-F446-498F-9C32-1C891860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375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C02F8-6E2B-4F98-B06D-116562431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D5598-68F0-4F40-977E-9F0BBAA04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F6D7F13-12C3-4CF3-BB26-1B5D91F2C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FC33268C-CA53-440C-B611-B0DD9A984A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46678-D338-4567-9948-EB70D0114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F1BC30-D89A-4E54-B675-52F350256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1692F5-4E0B-4A0C-B224-0B9AC4CE5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FB2C1-08CD-4926-8248-E205BEEE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B220E01-6D1A-4D35-B202-D3C7677E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939CB8FF-210C-474E-B207-E381545DA8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418DC-46BF-4A4C-89AB-77C88D31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5284C136-E21E-4EB8-9207-ED6B0B459F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4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0DA49CB-15C8-4EC4-ADBF-8596C6AB7131}"/>
              </a:ext>
            </a:extLst>
          </p:cNvPr>
          <p:cNvSpPr/>
          <p:nvPr userDrawn="1"/>
        </p:nvSpPr>
        <p:spPr>
          <a:xfrm>
            <a:off x="0" y="-16277"/>
            <a:ext cx="12192000" cy="139740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9BC1CFF-1484-46CD-B222-11E7D96466E7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C738841-6A88-4CF6-96C1-B11F3CD0A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11899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 sz="1100" b="1">
                <a:solidFill>
                  <a:schemeClr val="accent2"/>
                </a:solidFill>
              </a:defRPr>
            </a:lvl1pPr>
          </a:lstStyle>
          <a:p>
            <a:fld id="{A634C9BC-09ED-4EFC-89AE-70E2E1B11D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E7AB633-AECF-40E6-9EDE-40787593E1E2}"/>
              </a:ext>
            </a:extLst>
          </p:cNvPr>
          <p:cNvSpPr/>
          <p:nvPr userDrawn="1"/>
        </p:nvSpPr>
        <p:spPr>
          <a:xfrm>
            <a:off x="8724900" y="4480719"/>
            <a:ext cx="3952875" cy="395287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96F7E70-DBAF-49A3-B0B4-725DC361B39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706" y="5062162"/>
            <a:ext cx="2541034" cy="14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3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Northdakota_90.jpg" TargetMode="External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17" Type="http://schemas.microsoft.com/office/2007/relationships/hdphoto" Target="../media/hdphoto4.wdp"/><Relationship Id="rId2" Type="http://schemas.openxmlformats.org/officeDocument/2006/relationships/image" Target="../media/image8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91DE5-B8A6-45F5-AF03-64991B4E8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524" y="4042400"/>
            <a:ext cx="4506012" cy="2374690"/>
          </a:xfrm>
        </p:spPr>
        <p:txBody>
          <a:bodyPr/>
          <a:lstStyle/>
          <a:p>
            <a:r>
              <a:rPr lang="en-US" dirty="0" smtClean="0"/>
              <a:t>Innovative Solutions to Improving Customer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9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>
            <a:extLst>
              <a:ext uri="{FF2B5EF4-FFF2-40B4-BE49-F238E27FC236}">
                <a16:creationId xmlns:a16="http://schemas.microsoft.com/office/drawing/2014/main" id="{B0A7DE1C-F7F5-488D-A5F2-D5E171426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917" y="3566351"/>
            <a:ext cx="2357083" cy="1546799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B9D3C95D-70BA-4862-95B6-D58889CB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844" y="4703098"/>
            <a:ext cx="4226860" cy="2448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D4C22D-9986-402D-BA09-ED422CFD7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3"/>
            <a:ext cx="12191999" cy="15467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ACFD352-7740-47D0-85BA-A077312186E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 rot="16200000" flipH="1">
            <a:off x="3592804" y="-3688333"/>
            <a:ext cx="5070299" cy="12255909"/>
          </a:xfrm>
          <a:prstGeom prst="rtTriangle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E394FFBC-5C96-41F0-AA93-1170E638E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099" y="1421712"/>
            <a:ext cx="2075846" cy="154497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8CACD362-C974-4C5F-952B-864A55DD2B2C}"/>
              </a:ext>
            </a:extLst>
          </p:cNvPr>
          <p:cNvGrpSpPr/>
          <p:nvPr/>
        </p:nvGrpSpPr>
        <p:grpSpPr>
          <a:xfrm>
            <a:off x="-1135491" y="861608"/>
            <a:ext cx="4841254" cy="6064192"/>
            <a:chOff x="1" y="1219734"/>
            <a:chExt cx="4366686" cy="5696333"/>
          </a:xfrm>
        </p:grpSpPr>
        <p:pic>
          <p:nvPicPr>
            <p:cNvPr id="18" name="Picture 2" descr="674381118176735743343492">
              <a:extLst>
                <a:ext uri="{FF2B5EF4-FFF2-40B4-BE49-F238E27FC236}">
                  <a16:creationId xmlns:a16="http://schemas.microsoft.com/office/drawing/2014/main" id="{B87D3CF0-7EA9-447C-A230-DA0460616C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16" t="11807" r="4870" b="34535"/>
            <a:stretch/>
          </p:blipFill>
          <p:spPr bwMode="auto">
            <a:xfrm>
              <a:off x="1699527" y="3002638"/>
              <a:ext cx="1958818" cy="2387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A hand holding a cell phone&#10;&#10;Description automatically generated">
              <a:extLst>
                <a:ext uri="{FF2B5EF4-FFF2-40B4-BE49-F238E27FC236}">
                  <a16:creationId xmlns:a16="http://schemas.microsoft.com/office/drawing/2014/main" id="{3F8D9646-DE50-4279-A1F7-E033A7536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219734"/>
              <a:ext cx="4366686" cy="5696333"/>
            </a:xfrm>
            <a:prstGeom prst="rect">
              <a:avLst/>
            </a:prstGeom>
          </p:spPr>
        </p:pic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A291661-3415-4441-A7FE-F853DADBE174}"/>
                </a:ext>
              </a:extLst>
            </p:cNvPr>
            <p:cNvSpPr/>
            <p:nvPr/>
          </p:nvSpPr>
          <p:spPr>
            <a:xfrm>
              <a:off x="2480468" y="2952467"/>
              <a:ext cx="1862207" cy="1079120"/>
            </a:xfrm>
            <a:custGeom>
              <a:avLst/>
              <a:gdLst>
                <a:gd name="connsiteX0" fmla="*/ 0 w 2169318"/>
                <a:gd name="connsiteY0" fmla="*/ 0 h 1205177"/>
                <a:gd name="connsiteX1" fmla="*/ 2169318 w 2169318"/>
                <a:gd name="connsiteY1" fmla="*/ 0 h 1205177"/>
                <a:gd name="connsiteX2" fmla="*/ 2169318 w 2169318"/>
                <a:gd name="connsiteY2" fmla="*/ 1205177 h 1205177"/>
                <a:gd name="connsiteX3" fmla="*/ 0 w 2169318"/>
                <a:gd name="connsiteY3" fmla="*/ 1205177 h 1205177"/>
                <a:gd name="connsiteX4" fmla="*/ 0 w 2169318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9318" h="1205177">
                  <a:moveTo>
                    <a:pt x="0" y="0"/>
                  </a:moveTo>
                  <a:lnTo>
                    <a:pt x="2169318" y="0"/>
                  </a:lnTo>
                  <a:lnTo>
                    <a:pt x="2169318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</p:grpSp>
      <p:sp>
        <p:nvSpPr>
          <p:cNvPr id="10" name="Block Arc 9">
            <a:extLst>
              <a:ext uri="{FF2B5EF4-FFF2-40B4-BE49-F238E27FC236}">
                <a16:creationId xmlns:a16="http://schemas.microsoft.com/office/drawing/2014/main" id="{43292ADC-7B23-43D9-8A1E-DE616645C205}"/>
              </a:ext>
            </a:extLst>
          </p:cNvPr>
          <p:cNvSpPr/>
          <p:nvPr/>
        </p:nvSpPr>
        <p:spPr>
          <a:xfrm>
            <a:off x="-1242699" y="-62335"/>
            <a:ext cx="8673058" cy="8445449"/>
          </a:xfrm>
          <a:prstGeom prst="blockArc">
            <a:avLst>
              <a:gd name="adj1" fmla="val 9886760"/>
              <a:gd name="adj2" fmla="val 9537517"/>
              <a:gd name="adj3" fmla="val 724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Block Arc 39">
            <a:extLst>
              <a:ext uri="{FF2B5EF4-FFF2-40B4-BE49-F238E27FC236}">
                <a16:creationId xmlns:a16="http://schemas.microsoft.com/office/drawing/2014/main" id="{E8AC7FA6-42FC-48A8-A0F9-DE8427705A64}"/>
              </a:ext>
            </a:extLst>
          </p:cNvPr>
          <p:cNvSpPr/>
          <p:nvPr/>
        </p:nvSpPr>
        <p:spPr>
          <a:xfrm rot="10709167">
            <a:off x="-1083817" y="515425"/>
            <a:ext cx="5823152" cy="5878072"/>
          </a:xfrm>
          <a:prstGeom prst="blockArc">
            <a:avLst>
              <a:gd name="adj1" fmla="val 6881849"/>
              <a:gd name="adj2" fmla="val 3041531"/>
              <a:gd name="adj3" fmla="val 853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EB6D4239-E10B-4F18-939E-98F986E65F6E}"/>
              </a:ext>
            </a:extLst>
          </p:cNvPr>
          <p:cNvSpPr txBox="1">
            <a:spLocks/>
          </p:cNvSpPr>
          <p:nvPr/>
        </p:nvSpPr>
        <p:spPr>
          <a:xfrm>
            <a:off x="790404" y="1504677"/>
            <a:ext cx="2088368" cy="1544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Benefits of </a:t>
            </a:r>
          </a:p>
          <a:p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Mobile App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1BC50D1-FEB7-4B45-8508-C73FCA9A20E2}"/>
              </a:ext>
            </a:extLst>
          </p:cNvPr>
          <p:cNvGrpSpPr/>
          <p:nvPr/>
        </p:nvGrpSpPr>
        <p:grpSpPr>
          <a:xfrm>
            <a:off x="6338016" y="5434006"/>
            <a:ext cx="2821200" cy="1477328"/>
            <a:chOff x="6338016" y="5434006"/>
            <a:chExt cx="2821200" cy="1477328"/>
          </a:xfrm>
        </p:grpSpPr>
        <p:pic>
          <p:nvPicPr>
            <p:cNvPr id="47" name="Picture 46" descr="A close up of a logo&#10;&#10;Description automatically generated">
              <a:extLst>
                <a:ext uri="{FF2B5EF4-FFF2-40B4-BE49-F238E27FC236}">
                  <a16:creationId xmlns:a16="http://schemas.microsoft.com/office/drawing/2014/main" id="{0A47C4DF-6805-4733-A865-47AE16F03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8016" y="5503809"/>
              <a:ext cx="905548" cy="88104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4F47FEE-BD61-42AC-9285-51F597BBCF1E}"/>
                </a:ext>
              </a:extLst>
            </p:cNvPr>
            <p:cNvSpPr txBox="1"/>
            <p:nvPr/>
          </p:nvSpPr>
          <p:spPr>
            <a:xfrm>
              <a:off x="7181874" y="5434006"/>
              <a:ext cx="19773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Push Notifications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Payment Reminders, Case Updates, etc.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65EB82-0813-46F8-9F2D-8E475B967642}"/>
              </a:ext>
            </a:extLst>
          </p:cNvPr>
          <p:cNvGrpSpPr/>
          <p:nvPr/>
        </p:nvGrpSpPr>
        <p:grpSpPr>
          <a:xfrm>
            <a:off x="6249643" y="1121488"/>
            <a:ext cx="5942357" cy="1210806"/>
            <a:chOff x="6249643" y="1121488"/>
            <a:chExt cx="5942357" cy="121080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B988D73-B3BD-4109-8273-316B5D52332A}"/>
                </a:ext>
              </a:extLst>
            </p:cNvPr>
            <p:cNvSpPr/>
            <p:nvPr/>
          </p:nvSpPr>
          <p:spPr>
            <a:xfrm>
              <a:off x="7469902" y="1121488"/>
              <a:ext cx="1428442" cy="699434"/>
            </a:xfrm>
            <a:custGeom>
              <a:avLst/>
              <a:gdLst>
                <a:gd name="connsiteX0" fmla="*/ 0 w 2241629"/>
                <a:gd name="connsiteY0" fmla="*/ 0 h 1205177"/>
                <a:gd name="connsiteX1" fmla="*/ 2241629 w 2241629"/>
                <a:gd name="connsiteY1" fmla="*/ 0 h 1205177"/>
                <a:gd name="connsiteX2" fmla="*/ 2241629 w 2241629"/>
                <a:gd name="connsiteY2" fmla="*/ 1205177 h 1205177"/>
                <a:gd name="connsiteX3" fmla="*/ 0 w 2241629"/>
                <a:gd name="connsiteY3" fmla="*/ 1205177 h 1205177"/>
                <a:gd name="connsiteX4" fmla="*/ 0 w 2241629"/>
                <a:gd name="connsiteY4" fmla="*/ 0 h 1205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1629" h="1205177">
                  <a:moveTo>
                    <a:pt x="0" y="0"/>
                  </a:moveTo>
                  <a:lnTo>
                    <a:pt x="2241629" y="0"/>
                  </a:lnTo>
                  <a:lnTo>
                    <a:pt x="2241629" y="1205177"/>
                  </a:lnTo>
                  <a:lnTo>
                    <a:pt x="0" y="12051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600" kern="1200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ED4A0E0-EC16-41BA-9DB3-67BD67B75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9643" y="1348895"/>
              <a:ext cx="757341" cy="757341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B21E082-5534-4D6F-8642-CE3D2F31FC21}"/>
                </a:ext>
              </a:extLst>
            </p:cNvPr>
            <p:cNvSpPr txBox="1"/>
            <p:nvPr/>
          </p:nvSpPr>
          <p:spPr>
            <a:xfrm>
              <a:off x="7111664" y="1408964"/>
              <a:ext cx="50803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Advanced Features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/>
                <a:t>Document upload, signature, and integrations with Document Imaging System (DIS) &amp; $TARS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D26CC394-559D-4A4D-AB2C-2A340D6B8455}"/>
              </a:ext>
            </a:extLst>
          </p:cNvPr>
          <p:cNvGrpSpPr/>
          <p:nvPr/>
        </p:nvGrpSpPr>
        <p:grpSpPr>
          <a:xfrm>
            <a:off x="6660961" y="2744349"/>
            <a:ext cx="5594946" cy="1200329"/>
            <a:chOff x="6660961" y="2744349"/>
            <a:chExt cx="5594946" cy="120032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F5AE6D59-D3B7-46F6-AB44-6BE3DCB99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961" y="2808644"/>
              <a:ext cx="921046" cy="1079120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1808B59-1947-4333-A00A-08C74406030A}"/>
                </a:ext>
              </a:extLst>
            </p:cNvPr>
            <p:cNvSpPr/>
            <p:nvPr/>
          </p:nvSpPr>
          <p:spPr>
            <a:xfrm>
              <a:off x="7565509" y="2744349"/>
              <a:ext cx="469039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b="1" dirty="0">
                  <a:latin typeface="+mj-lt"/>
                  <a:ea typeface="Times New Roman" panose="02020603050405020304" pitchFamily="18" charset="0"/>
                </a:rPr>
                <a:t>Offline Access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n-US" dirty="0">
                  <a:latin typeface="+mj-lt"/>
                  <a:ea typeface="Times New Roman" panose="02020603050405020304" pitchFamily="18" charset="0"/>
                </a:rPr>
                <a:t>FAQ's, Driver’s license release process, Fatherhood and Parental Accountability Court access</a:t>
              </a:r>
              <a:endParaRPr lang="en-US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CF60D4F-5102-4BCA-B1F0-DA74DF64BB47}"/>
              </a:ext>
            </a:extLst>
          </p:cNvPr>
          <p:cNvGrpSpPr/>
          <p:nvPr/>
        </p:nvGrpSpPr>
        <p:grpSpPr>
          <a:xfrm>
            <a:off x="3261389" y="901544"/>
            <a:ext cx="2832979" cy="993488"/>
            <a:chOff x="3261389" y="901544"/>
            <a:chExt cx="2832979" cy="993488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F964DEA-A001-46BB-A7A7-CC6998C77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389" y="901544"/>
              <a:ext cx="773392" cy="773392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02C35D7-4B8A-4DCE-A915-1706BD1E7EBB}"/>
                </a:ext>
              </a:extLst>
            </p:cNvPr>
            <p:cNvSpPr/>
            <p:nvPr/>
          </p:nvSpPr>
          <p:spPr>
            <a:xfrm>
              <a:off x="4032139" y="971702"/>
              <a:ext cx="206222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j-lt"/>
                  <a:ea typeface="Times New Roman" panose="02020603050405020304" pitchFamily="18" charset="0"/>
                </a:rPr>
                <a:t>GPS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  <a:ea typeface="Times New Roman" panose="02020603050405020304" pitchFamily="18" charset="0"/>
                </a:rPr>
                <a:t>Geospatial capability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E3883CB-882F-451A-86CA-CD94B5D6C21F}"/>
              </a:ext>
            </a:extLst>
          </p:cNvPr>
          <p:cNvGrpSpPr/>
          <p:nvPr/>
        </p:nvGrpSpPr>
        <p:grpSpPr>
          <a:xfrm>
            <a:off x="4750072" y="1253"/>
            <a:ext cx="7441928" cy="1234869"/>
            <a:chOff x="4750072" y="1253"/>
            <a:chExt cx="7441928" cy="1234869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368F080-6212-4A37-8105-76107C22D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0072" y="1253"/>
              <a:ext cx="1410190" cy="900291"/>
            </a:xfrm>
            <a:prstGeom prst="rect">
              <a:avLst/>
            </a:prstGeom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9F79160-5DD2-40CC-AAC6-7EEC46B76A74}"/>
                </a:ext>
              </a:extLst>
            </p:cNvPr>
            <p:cNvSpPr/>
            <p:nvPr/>
          </p:nvSpPr>
          <p:spPr>
            <a:xfrm>
              <a:off x="6137614" y="35793"/>
              <a:ext cx="605438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b="1" dirty="0">
                  <a:ea typeface="Times New Roman" panose="02020603050405020304" pitchFamily="18" charset="0"/>
                </a:rPr>
                <a:t>Hybrid Mobile Application </a:t>
              </a:r>
            </a:p>
            <a:p>
              <a:pPr marL="342900" marR="0" lvl="0" indent="-342900">
                <a:spcBef>
                  <a:spcPts val="0"/>
                </a:spcBef>
                <a:spcAft>
                  <a:spcPts val="0"/>
                </a:spcAft>
                <a:buSzPts val="1000"/>
                <a:buFont typeface="Symbol" panose="05050102010706020507" pitchFamily="18" charset="2"/>
                <a:buChar char=""/>
                <a:tabLst>
                  <a:tab pos="457200" algn="l"/>
                </a:tabLst>
              </a:pPr>
              <a:r>
                <a:rPr lang="en-US" dirty="0">
                  <a:ea typeface="Times New Roman" panose="02020603050405020304" pitchFamily="18" charset="0"/>
                </a:rPr>
                <a:t>The latest IOS and Android operating systems enable app to act as websites while still having to access device features like camera.</a:t>
              </a:r>
              <a:endParaRPr lang="en-US" sz="1600" dirty="0">
                <a:effectLst/>
                <a:ea typeface="Calibri" panose="020F0502020204030204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B94FB2-E314-44FC-96DF-83CDE9C56842}"/>
              </a:ext>
            </a:extLst>
          </p:cNvPr>
          <p:cNvGrpSpPr/>
          <p:nvPr/>
        </p:nvGrpSpPr>
        <p:grpSpPr>
          <a:xfrm>
            <a:off x="2857753" y="5697325"/>
            <a:ext cx="3616331" cy="1350346"/>
            <a:chOff x="4129062" y="4235467"/>
            <a:chExt cx="3375982" cy="135034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8F35670-D077-4D53-863E-E97A73889304}"/>
                </a:ext>
              </a:extLst>
            </p:cNvPr>
            <p:cNvSpPr/>
            <p:nvPr/>
          </p:nvSpPr>
          <p:spPr>
            <a:xfrm>
              <a:off x="4883094" y="4385484"/>
              <a:ext cx="26219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b="1" dirty="0">
                  <a:latin typeface="+mj-lt"/>
                  <a:ea typeface="Times New Roman" panose="02020603050405020304" pitchFamily="18" charset="0"/>
                </a:rPr>
                <a:t>Performance</a:t>
              </a:r>
            </a:p>
            <a:p>
              <a:pPr marL="285750" marR="0" lvl="0" indent="-285750">
                <a:spcBef>
                  <a:spcPts val="0"/>
                </a:spcBef>
                <a:spcAft>
                  <a:spcPts val="0"/>
                </a:spcAft>
                <a:buSzPts val="1000"/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>
                  <a:latin typeface="+mj-lt"/>
                  <a:ea typeface="Times New Roman" panose="02020603050405020304" pitchFamily="18" charset="0"/>
                </a:rPr>
                <a:t>High speed network access, quality, and speed</a:t>
              </a:r>
              <a:endParaRPr lang="en-US" sz="1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4D883705-D9C5-4AE5-B4C1-0AA907CCE50F}"/>
                </a:ext>
              </a:extLst>
            </p:cNvPr>
            <p:cNvSpPr/>
            <p:nvPr/>
          </p:nvSpPr>
          <p:spPr>
            <a:xfrm>
              <a:off x="4134845" y="4235467"/>
              <a:ext cx="728295" cy="72829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1" name="Picture 70" descr="A close up of a sign&#10;&#10;Description automatically generated">
              <a:extLst>
                <a:ext uri="{FF2B5EF4-FFF2-40B4-BE49-F238E27FC236}">
                  <a16:creationId xmlns:a16="http://schemas.microsoft.com/office/drawing/2014/main" id="{C15AD8E3-AA48-443B-87FD-44E16E2F5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062" y="4261693"/>
              <a:ext cx="845031" cy="84503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7551E4CB-9BDE-4B56-821B-47A46A2AF8B4}"/>
              </a:ext>
            </a:extLst>
          </p:cNvPr>
          <p:cNvGrpSpPr/>
          <p:nvPr/>
        </p:nvGrpSpPr>
        <p:grpSpPr>
          <a:xfrm>
            <a:off x="3981643" y="4212415"/>
            <a:ext cx="3014034" cy="1205608"/>
            <a:chOff x="3981643" y="4212415"/>
            <a:chExt cx="3014034" cy="1205608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5D20A8F-E09E-4D0C-A03B-74AA1A505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1643" y="4212415"/>
              <a:ext cx="745696" cy="745696"/>
            </a:xfrm>
            <a:prstGeom prst="ellipse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452097D-6429-4B94-8C10-28637BFA42C4}"/>
                </a:ext>
              </a:extLst>
            </p:cNvPr>
            <p:cNvSpPr/>
            <p:nvPr/>
          </p:nvSpPr>
          <p:spPr>
            <a:xfrm>
              <a:off x="4741526" y="4217694"/>
              <a:ext cx="225415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0" lvl="0">
                <a:spcBef>
                  <a:spcPts val="0"/>
                </a:spcBef>
                <a:spcAft>
                  <a:spcPts val="0"/>
                </a:spcAft>
                <a:buSzPts val="1000"/>
                <a:tabLst>
                  <a:tab pos="457200" algn="l"/>
                </a:tabLst>
              </a:pPr>
              <a:r>
                <a:rPr lang="en-US" b="1" dirty="0">
                  <a:latin typeface="+mj-lt"/>
                  <a:ea typeface="Times New Roman" panose="02020603050405020304" pitchFamily="18" charset="0"/>
                </a:rPr>
                <a:t>Brand Presence</a:t>
              </a:r>
            </a:p>
            <a:p>
              <a:pPr marL="285750" marR="0" lvl="0" indent="-285750">
                <a:spcBef>
                  <a:spcPts val="0"/>
                </a:spcBef>
                <a:spcAft>
                  <a:spcPts val="0"/>
                </a:spcAft>
                <a:buSzPts val="1000"/>
                <a:buFont typeface="Arial" panose="020B0604020202020204" pitchFamily="34" charset="0"/>
                <a:buChar char="•"/>
                <a:tabLst>
                  <a:tab pos="457200" algn="l"/>
                </a:tabLst>
              </a:pPr>
              <a:r>
                <a:rPr lang="en-US" dirty="0">
                  <a:latin typeface="+mj-lt"/>
                  <a:ea typeface="Times New Roman" panose="02020603050405020304" pitchFamily="18" charset="0"/>
                </a:rPr>
                <a:t>The app icon acts as an advertisement for the brand. </a:t>
              </a:r>
              <a:endParaRPr lang="en-US" sz="1600" dirty="0">
                <a:effectLst/>
                <a:latin typeface="+mj-lt"/>
                <a:ea typeface="Calibri" panose="020F050202020403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FA0F4F8-9ED4-4AD1-B69C-61C7BE452A01}"/>
              </a:ext>
            </a:extLst>
          </p:cNvPr>
          <p:cNvGrpSpPr/>
          <p:nvPr/>
        </p:nvGrpSpPr>
        <p:grpSpPr>
          <a:xfrm>
            <a:off x="4121475" y="2478247"/>
            <a:ext cx="2677416" cy="1051051"/>
            <a:chOff x="4121475" y="2478247"/>
            <a:chExt cx="2677416" cy="105105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16614637-5832-4AD1-89B6-7DD1BCC204AA}"/>
                </a:ext>
              </a:extLst>
            </p:cNvPr>
            <p:cNvSpPr/>
            <p:nvPr/>
          </p:nvSpPr>
          <p:spPr>
            <a:xfrm>
              <a:off x="4121475" y="2478247"/>
              <a:ext cx="786824" cy="853515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A66C9DF6-3657-49C5-8D21-39E3C8FC2935}"/>
                </a:ext>
              </a:extLst>
            </p:cNvPr>
            <p:cNvGrpSpPr/>
            <p:nvPr/>
          </p:nvGrpSpPr>
          <p:grpSpPr>
            <a:xfrm>
              <a:off x="4171113" y="2578975"/>
              <a:ext cx="2627778" cy="950323"/>
              <a:chOff x="5912042" y="5226423"/>
              <a:chExt cx="2627778" cy="950323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97DB6902-3A8E-4C48-8294-FFC9F39C3BAD}"/>
                  </a:ext>
                </a:extLst>
              </p:cNvPr>
              <p:cNvSpPr/>
              <p:nvPr/>
            </p:nvSpPr>
            <p:spPr>
              <a:xfrm>
                <a:off x="6602627" y="5253416"/>
                <a:ext cx="1937193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+mj-lt"/>
                    <a:ea typeface="Times New Roman" panose="02020603050405020304" pitchFamily="18" charset="0"/>
                  </a:rPr>
                  <a:t>Accessibility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  <a:ea typeface="Times New Roman" panose="02020603050405020304" pitchFamily="18" charset="0"/>
                  </a:rPr>
                  <a:t>No browser needed. </a:t>
                </a:r>
                <a:endParaRPr lang="en-US" dirty="0">
                  <a:latin typeface="+mj-lt"/>
                </a:endParaRPr>
              </a:p>
            </p:txBody>
          </p:sp>
          <p:pic>
            <p:nvPicPr>
              <p:cNvPr id="62" name="Picture 61" descr="A close up of a white background&#10;&#10;Description automatically generated">
                <a:extLst>
                  <a:ext uri="{FF2B5EF4-FFF2-40B4-BE49-F238E27FC236}">
                    <a16:creationId xmlns:a16="http://schemas.microsoft.com/office/drawing/2014/main" id="{F5402B6D-D387-4952-B157-85A662FFC1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2042" y="5226423"/>
                <a:ext cx="795680" cy="795680"/>
              </a:xfrm>
              <a:prstGeom prst="rect">
                <a:avLst/>
              </a:prstGeom>
            </p:spPr>
          </p:pic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10709DA5-7F39-4F36-8E9D-5FACDCCBE9B8}"/>
              </a:ext>
            </a:extLst>
          </p:cNvPr>
          <p:cNvGrpSpPr/>
          <p:nvPr/>
        </p:nvGrpSpPr>
        <p:grpSpPr>
          <a:xfrm>
            <a:off x="6924595" y="4324639"/>
            <a:ext cx="5612466" cy="923330"/>
            <a:chOff x="6924595" y="4324639"/>
            <a:chExt cx="5612466" cy="92333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296DE1C-D1A3-4A8A-A3CB-D6F3749A9D90}"/>
                </a:ext>
              </a:extLst>
            </p:cNvPr>
            <p:cNvSpPr/>
            <p:nvPr/>
          </p:nvSpPr>
          <p:spPr>
            <a:xfrm>
              <a:off x="7758480" y="4324639"/>
              <a:ext cx="4778581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+mj-lt"/>
                  <a:ea typeface="Times New Roman" panose="02020603050405020304" pitchFamily="18" charset="0"/>
                </a:rPr>
                <a:t>Cost-Effective and Easy Maintenance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+mj-lt"/>
                  <a:ea typeface="Times New Roman" panose="02020603050405020304" pitchFamily="18" charset="0"/>
                </a:rPr>
                <a:t>Inexpensive cross performing </a:t>
              </a:r>
            </a:p>
            <a:p>
              <a:r>
                <a:rPr lang="en-US" dirty="0">
                  <a:latin typeface="+mj-lt"/>
                  <a:ea typeface="Times New Roman" panose="02020603050405020304" pitchFamily="18" charset="0"/>
                </a:rPr>
                <a:t>     Hybrid App </a:t>
              </a:r>
              <a:endParaRPr lang="en-US" dirty="0">
                <a:latin typeface="+mj-lt"/>
              </a:endParaRPr>
            </a:p>
          </p:txBody>
        </p:sp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3DD1B43A-6262-4602-90F6-1BBD2D2F4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595" y="4324639"/>
              <a:ext cx="897425" cy="75129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697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68847F-5AF4-4862-B447-43461746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216965"/>
            <a:ext cx="10515600" cy="1325563"/>
          </a:xfrm>
        </p:spPr>
        <p:txBody>
          <a:bodyPr/>
          <a:lstStyle/>
          <a:p>
            <a:r>
              <a:rPr lang="en-US" sz="5400" dirty="0"/>
              <a:t>Thank you!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F284D7-7CA3-46DA-8BF2-3596B53AE772}"/>
              </a:ext>
            </a:extLst>
          </p:cNvPr>
          <p:cNvSpPr/>
          <p:nvPr/>
        </p:nvSpPr>
        <p:spPr>
          <a:xfrm>
            <a:off x="0" y="1709796"/>
            <a:ext cx="5430644" cy="4241826"/>
          </a:xfrm>
          <a:prstGeom prst="rect">
            <a:avLst/>
          </a:prstGeom>
          <a:solidFill>
            <a:srgbClr val="085959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latin typeface="+mj-lt"/>
            </a:endParaRPr>
          </a:p>
        </p:txBody>
      </p:sp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1D76214-EA9D-40D6-BB82-8AB0C1676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35" y="2103684"/>
            <a:ext cx="2808173" cy="3454050"/>
          </a:xfrm>
          <a:prstGeom prst="rect">
            <a:avLst/>
          </a:prstGeom>
          <a:ln w="762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7E477C-FCA5-4A60-976F-28F924689E3D}"/>
              </a:ext>
            </a:extLst>
          </p:cNvPr>
          <p:cNvSpPr txBox="1">
            <a:spLocks/>
          </p:cNvSpPr>
          <p:nvPr/>
        </p:nvSpPr>
        <p:spPr>
          <a:xfrm>
            <a:off x="5565385" y="2968944"/>
            <a:ext cx="4728751" cy="206210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/>
              <a:buNone/>
            </a:pPr>
            <a:r>
              <a:rPr lang="en-US" sz="28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Tanguler Gray</a:t>
            </a:r>
          </a:p>
          <a:p>
            <a:pPr marL="0" indent="0" defTabSz="457200">
              <a:buFont typeface="Arial"/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Director</a:t>
            </a:r>
          </a:p>
          <a:p>
            <a:pPr marL="0" indent="0" defTabSz="457200">
              <a:buFont typeface="Arial"/>
              <a:buNone/>
            </a:pPr>
            <a:r>
              <a:rPr lang="en-US" sz="2000" b="1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Georgia Department of Human Services </a:t>
            </a:r>
          </a:p>
          <a:p>
            <a:pPr marL="0" indent="0" defTabSz="457200">
              <a:buFont typeface="Arial"/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Division of Child Support Services </a:t>
            </a:r>
          </a:p>
          <a:p>
            <a:pPr marL="0" indent="0" defTabSz="457200">
              <a:buFont typeface="Arial"/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Office phone: 404-463-0992</a:t>
            </a:r>
          </a:p>
          <a:p>
            <a:pPr marL="0" indent="0" defTabSz="457200">
              <a:buFont typeface="Arial"/>
              <a:buNone/>
            </a:pPr>
            <a:r>
              <a:rPr lang="en-US" sz="20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Email: tanguler.gray@dhs.ga.gov </a:t>
            </a:r>
            <a:endParaRPr lang="en-US" sz="2000" b="1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40F66A8-3C9C-479A-B5AB-20FAD5FA2E0C}"/>
              </a:ext>
            </a:extLst>
          </p:cNvPr>
          <p:cNvGrpSpPr/>
          <p:nvPr/>
        </p:nvGrpSpPr>
        <p:grpSpPr>
          <a:xfrm>
            <a:off x="5565385" y="1826953"/>
            <a:ext cx="4728751" cy="927628"/>
            <a:chOff x="425268" y="-1580182"/>
            <a:chExt cx="5482467" cy="13214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6727E4-5E96-4212-A696-39188DFD0976}"/>
                </a:ext>
              </a:extLst>
            </p:cNvPr>
            <p:cNvSpPr/>
            <p:nvPr/>
          </p:nvSpPr>
          <p:spPr>
            <a:xfrm>
              <a:off x="425268" y="-1574059"/>
              <a:ext cx="5482467" cy="1315309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dirty="0">
                  <a:solidFill>
                    <a:srgbClr val="00595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Questions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10A61C-D23D-4059-B7F3-AF9FB19B3C48}"/>
                </a:ext>
              </a:extLst>
            </p:cNvPr>
            <p:cNvCxnSpPr/>
            <p:nvPr/>
          </p:nvCxnSpPr>
          <p:spPr>
            <a:xfrm>
              <a:off x="425268" y="-258750"/>
              <a:ext cx="548175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5CC089-FBA2-4BD1-BBB7-445DF4366EF6}"/>
                </a:ext>
              </a:extLst>
            </p:cNvPr>
            <p:cNvCxnSpPr/>
            <p:nvPr/>
          </p:nvCxnSpPr>
          <p:spPr>
            <a:xfrm>
              <a:off x="425268" y="-1580182"/>
              <a:ext cx="5481757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93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Jim Fleming</a:t>
            </a:r>
            <a:br>
              <a:rPr lang="en-US" dirty="0" smtClean="0"/>
            </a:br>
            <a:r>
              <a:rPr lang="en-US" dirty="0" smtClean="0"/>
              <a:t>North Dakota</a:t>
            </a:r>
            <a:br>
              <a:rPr lang="en-US" dirty="0" smtClean="0"/>
            </a:br>
            <a:r>
              <a:rPr lang="en-US" dirty="0" smtClean="0"/>
              <a:t>IV-D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Transforming the Child Support Customer Experience in North Dakota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2468AF92-AD08-4DDD-8E49-C081AA826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53822" y="1499675"/>
            <a:ext cx="6553545" cy="3866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92BD8-2EFA-46FE-A604-E232FFA1DF4C}"/>
              </a:ext>
            </a:extLst>
          </p:cNvPr>
          <p:cNvSpPr txBox="1"/>
          <p:nvPr/>
        </p:nvSpPr>
        <p:spPr>
          <a:xfrm>
            <a:off x="9369868" y="5166211"/>
            <a:ext cx="233749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3" tooltip="https://commons.wikimedia.org/wiki/File:Northdakota_90.jpg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 by Unknown Author is licensed under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  <a:hlinkClick r:id="rId4" tooltip="https://creativecommons.org/licenses/by-sa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70,761 Square Miles</a:t>
            </a:r>
          </a:p>
          <a:p>
            <a:pPr lvl="1"/>
            <a:r>
              <a:rPr lang="en-US" dirty="0"/>
              <a:t>217 Miles North to South</a:t>
            </a:r>
          </a:p>
          <a:p>
            <a:pPr lvl="1"/>
            <a:r>
              <a:rPr lang="en-US" dirty="0"/>
              <a:t>353 Miles East to West</a:t>
            </a:r>
          </a:p>
          <a:p>
            <a:r>
              <a:rPr lang="en-US" dirty="0"/>
              <a:t>760,077 residents</a:t>
            </a:r>
          </a:p>
          <a:p>
            <a:r>
              <a:rPr lang="en-US" dirty="0"/>
              <a:t>34,303 open IV-D cases</a:t>
            </a:r>
          </a:p>
          <a:p>
            <a:r>
              <a:rPr lang="en-US" dirty="0"/>
              <a:t>163.2 Full-time Equivalent Positions (all in-house)</a:t>
            </a:r>
          </a:p>
          <a:p>
            <a:pPr lvl="1"/>
            <a:r>
              <a:rPr lang="en-US" dirty="0"/>
              <a:t>53 counties, 8 Field Offices, including Dickinson (6 FTE), Williston                   (7 FTE), </a:t>
            </a:r>
            <a:r>
              <a:rPr lang="en-US" sz="2400" dirty="0"/>
              <a:t>and Jamestown (8.2 FTE)</a:t>
            </a:r>
          </a:p>
          <a:p>
            <a:pPr lvl="1"/>
            <a:r>
              <a:rPr lang="en-US" dirty="0"/>
              <a:t>74% of collections received electronically</a:t>
            </a:r>
          </a:p>
          <a:p>
            <a:pPr lvl="1"/>
            <a:r>
              <a:rPr lang="en-US" dirty="0"/>
              <a:t>98% of collections disbursed electronically</a:t>
            </a:r>
          </a:p>
          <a:p>
            <a:r>
              <a:rPr lang="en-US" dirty="0"/>
              <a:t>Until 2007, ND was county-administered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Demographics</a:t>
            </a:r>
          </a:p>
        </p:txBody>
      </p:sp>
    </p:spTree>
    <p:extLst>
      <p:ext uri="{BB962C8B-B14F-4D97-AF65-F5344CB8AC3E}">
        <p14:creationId xmlns:p14="http://schemas.microsoft.com/office/powerpoint/2010/main" val="15529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no longer improving</a:t>
            </a:r>
          </a:p>
          <a:p>
            <a:r>
              <a:rPr lang="en-US" dirty="0"/>
              <a:t>Need for greater consistency of service between offices, especially for parents with multiple obligations</a:t>
            </a:r>
          </a:p>
          <a:p>
            <a:r>
              <a:rPr lang="en-US" dirty="0"/>
              <a:t>Retiring workforce and difficulty in recruiting for smaller communities</a:t>
            </a:r>
          </a:p>
          <a:p>
            <a:r>
              <a:rPr lang="en-US" dirty="0"/>
              <a:t>Declining number of in-person contacts with customers</a:t>
            </a:r>
          </a:p>
          <a:p>
            <a:r>
              <a:rPr lang="en-US" dirty="0"/>
              <a:t>5% staff reduction due to state revenue lower than forecasted</a:t>
            </a:r>
          </a:p>
          <a:p>
            <a:r>
              <a:rPr lang="en-US" dirty="0"/>
              <a:t>Lack of funding for travel expense for statewide training</a:t>
            </a:r>
          </a:p>
          <a:p>
            <a:r>
              <a:rPr lang="en-US" dirty="0"/>
              <a:t>Lost opportunities for efficiency through specialization</a:t>
            </a:r>
          </a:p>
          <a:p>
            <a:r>
              <a:rPr lang="en-US" dirty="0"/>
              <a:t>Statewide voluntary separation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Catalysts for Change</a:t>
            </a:r>
          </a:p>
        </p:txBody>
      </p:sp>
    </p:spTree>
    <p:extLst>
      <p:ext uri="{BB962C8B-B14F-4D97-AF65-F5344CB8AC3E}">
        <p14:creationId xmlns:p14="http://schemas.microsoft.com/office/powerpoint/2010/main" val="3444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number of in-person customer contacts, by category</a:t>
            </a:r>
          </a:p>
          <a:p>
            <a:r>
              <a:rPr lang="en-US" dirty="0"/>
              <a:t>Assess IV-D services that must be provided locally or can be provided remotely</a:t>
            </a:r>
          </a:p>
          <a:p>
            <a:r>
              <a:rPr lang="en-US" dirty="0"/>
              <a:t>Strengthen website functionality and usability</a:t>
            </a:r>
          </a:p>
          <a:p>
            <a:pPr lvl="1"/>
            <a:r>
              <a:rPr lang="en-US" dirty="0"/>
              <a:t>Still mailing an authorization code?  Welcome to the new Millenia</a:t>
            </a:r>
          </a:p>
          <a:p>
            <a:r>
              <a:rPr lang="en-US" dirty="0"/>
              <a:t>Paperless offices – immediate scanning of all incoming documents</a:t>
            </a:r>
          </a:p>
          <a:p>
            <a:r>
              <a:rPr lang="en-US" dirty="0"/>
              <a:t>Embrace remote supervision and telework</a:t>
            </a:r>
          </a:p>
          <a:p>
            <a:r>
              <a:rPr lang="en-US" dirty="0"/>
              <a:t>Theories of Constraint: What is Job #1?</a:t>
            </a:r>
          </a:p>
          <a:p>
            <a:pPr lvl="1"/>
            <a:r>
              <a:rPr lang="en-US" dirty="0"/>
              <a:t>Protect, defend, and guard the workload for caseworkers</a:t>
            </a:r>
          </a:p>
          <a:p>
            <a:r>
              <a:rPr lang="en-US" dirty="0"/>
              <a:t>Automated System - what can we improve?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Begin?</a:t>
            </a:r>
          </a:p>
        </p:txBody>
      </p:sp>
    </p:spTree>
    <p:extLst>
      <p:ext uri="{BB962C8B-B14F-4D97-AF65-F5344CB8AC3E}">
        <p14:creationId xmlns:p14="http://schemas.microsoft.com/office/powerpoint/2010/main" val="345398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Remove field office location information from website and public materials</a:t>
            </a:r>
          </a:p>
          <a:p>
            <a:r>
              <a:rPr lang="en-US" dirty="0"/>
              <a:t>Business cards on how to pay and communicate electronically</a:t>
            </a:r>
          </a:p>
          <a:p>
            <a:r>
              <a:rPr lang="en-US" dirty="0"/>
              <a:t>Forward all field office calls to the State Disbursement Unit</a:t>
            </a:r>
          </a:p>
          <a:p>
            <a:r>
              <a:rPr lang="en-US" dirty="0"/>
              <a:t>Increase use of IVR and SDU to screen calls and reduce interruptions to assigned caseworkers</a:t>
            </a:r>
          </a:p>
          <a:p>
            <a:r>
              <a:rPr lang="en-US" dirty="0"/>
              <a:t>Selectively reallocate vacant field office positions to SDU</a:t>
            </a:r>
          </a:p>
          <a:p>
            <a:r>
              <a:rPr lang="en-US" dirty="0"/>
              <a:t>Encourage walk-in payers to use website or pay SDU</a:t>
            </a:r>
          </a:p>
          <a:p>
            <a:r>
              <a:rPr lang="en-US" dirty="0"/>
              <a:t>Brief the legislature during budget hearing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the </a:t>
            </a:r>
            <a:r>
              <a:rPr lang="en-US" dirty="0" err="1"/>
              <a:t>Amazon</a:t>
            </a:r>
            <a:r>
              <a:rPr lang="en-US" sz="1400" baseline="100000" dirty="0" err="1"/>
              <a:t>TM</a:t>
            </a:r>
            <a:r>
              <a:rPr lang="en-US" dirty="0"/>
              <a:t> of Child Support</a:t>
            </a:r>
          </a:p>
        </p:txBody>
      </p:sp>
    </p:spTree>
    <p:extLst>
      <p:ext uri="{BB962C8B-B14F-4D97-AF65-F5344CB8AC3E}">
        <p14:creationId xmlns:p14="http://schemas.microsoft.com/office/powerpoint/2010/main" val="5665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 closing – one field office in November 2018 after moving to new location</a:t>
            </a:r>
          </a:p>
          <a:p>
            <a:r>
              <a:rPr lang="en-US" dirty="0"/>
              <a:t>Batten down the hatches – May 28, 2019</a:t>
            </a:r>
          </a:p>
          <a:p>
            <a:pPr lvl="1"/>
            <a:r>
              <a:rPr lang="en-US" dirty="0"/>
              <a:t>Field offices are closed to public</a:t>
            </a:r>
          </a:p>
          <a:p>
            <a:pPr lvl="1"/>
            <a:r>
              <a:rPr lang="en-US" dirty="0"/>
              <a:t>Staff are available for in-person conversations by appointment only</a:t>
            </a:r>
          </a:p>
          <a:p>
            <a:pPr lvl="1"/>
            <a:r>
              <a:rPr lang="en-US" dirty="0"/>
              <a:t>Signs posted 6 weeks in advance that office will no longer be open</a:t>
            </a:r>
          </a:p>
          <a:p>
            <a:pPr lvl="1"/>
            <a:r>
              <a:rPr lang="en-US" dirty="0"/>
              <a:t>Liberal appointment policy – call from the vestibule, if staff are available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the </a:t>
            </a:r>
            <a:r>
              <a:rPr lang="en-US" dirty="0" err="1"/>
              <a:t>Amazon</a:t>
            </a:r>
            <a:r>
              <a:rPr lang="en-US" sz="1400" baseline="100000" dirty="0" err="1"/>
              <a:t>TM</a:t>
            </a:r>
            <a:r>
              <a:rPr lang="en-US" dirty="0"/>
              <a:t> of Child Support</a:t>
            </a:r>
          </a:p>
        </p:txBody>
      </p:sp>
    </p:spTree>
    <p:extLst>
      <p:ext uri="{BB962C8B-B14F-4D97-AF65-F5344CB8AC3E}">
        <p14:creationId xmlns:p14="http://schemas.microsoft.com/office/powerpoint/2010/main" val="41542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454B2C-0B22-4DC1-BEFB-6CF49CFAC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Locking customers out and making it harder to reach staff IMPROVES customer service?</a:t>
            </a:r>
          </a:p>
          <a:p>
            <a:pPr lvl="1"/>
            <a:r>
              <a:rPr lang="en-US" dirty="0"/>
              <a:t>Scheduled appointments are more productive because caseworker is able to familiarize with latest case activity</a:t>
            </a:r>
          </a:p>
          <a:p>
            <a:pPr lvl="1"/>
            <a:r>
              <a:rPr lang="en-US" dirty="0"/>
              <a:t>Reduction in interruptions for caseworkers increases time for casework</a:t>
            </a:r>
          </a:p>
          <a:p>
            <a:pPr lvl="1"/>
            <a:r>
              <a:rPr lang="en-US" dirty="0"/>
              <a:t>By reducing incoming calls, caseworkers can be more prompt in responding to calls that they need to return</a:t>
            </a:r>
          </a:p>
          <a:p>
            <a:pPr lvl="1"/>
            <a:r>
              <a:rPr lang="en-US" dirty="0"/>
              <a:t>Customers quickly adapted and realized website, e-mail, and IVR                     met their needs on their own schedule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75799C-8325-4299-AB4D-9AE4E7B7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the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18252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Tanguler</a:t>
            </a:r>
            <a:r>
              <a:rPr lang="en-US" dirty="0" smtClean="0"/>
              <a:t> Gray</a:t>
            </a:r>
            <a:br>
              <a:rPr lang="en-US" dirty="0" smtClean="0"/>
            </a:br>
            <a:r>
              <a:rPr lang="en-US" dirty="0" smtClean="0"/>
              <a:t>Georgia</a:t>
            </a:r>
            <a:br>
              <a:rPr lang="en-US" dirty="0" smtClean="0"/>
            </a:br>
            <a:r>
              <a:rPr lang="en-US" dirty="0" smtClean="0"/>
              <a:t>IV-D Director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(imagine sound of crickets chirping)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Backlash</a:t>
            </a:r>
          </a:p>
        </p:txBody>
      </p:sp>
    </p:spTree>
    <p:extLst>
      <p:ext uri="{BB962C8B-B14F-4D97-AF65-F5344CB8AC3E}">
        <p14:creationId xmlns:p14="http://schemas.microsoft.com/office/powerpoint/2010/main" val="1097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Collections in June and July 2019 INCREASED compared to 2018</a:t>
            </a:r>
          </a:p>
          <a:p>
            <a:r>
              <a:rPr lang="en-US" dirty="0"/>
              <a:t>Confirmation that customers don’t need or want in-person contact for many case activities – can be nudged to electronic</a:t>
            </a:r>
          </a:p>
          <a:p>
            <a:r>
              <a:rPr lang="en-US" dirty="0"/>
              <a:t>5% reduction in staff with very little negative impact on collections or customer service</a:t>
            </a:r>
          </a:p>
          <a:p>
            <a:r>
              <a:rPr lang="en-US" dirty="0"/>
              <a:t>Flexibility to approve alternate work schedules and telework</a:t>
            </a:r>
          </a:p>
          <a:p>
            <a:r>
              <a:rPr lang="en-US" dirty="0"/>
              <a:t>Statewide (and worldwide) recruiting for vacant positions</a:t>
            </a:r>
          </a:p>
          <a:p>
            <a:r>
              <a:rPr lang="en-US" dirty="0"/>
              <a:t>Reduced costs for office space</a:t>
            </a:r>
          </a:p>
          <a:p>
            <a:r>
              <a:rPr lang="en-US" dirty="0"/>
              <a:t>Centralization of staff for training purposes</a:t>
            </a:r>
          </a:p>
          <a:p>
            <a:r>
              <a:rPr lang="en-US" dirty="0"/>
              <a:t>Adapts easily to inclement weather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</p:spTree>
    <p:extLst>
      <p:ext uri="{BB962C8B-B14F-4D97-AF65-F5344CB8AC3E}">
        <p14:creationId xmlns:p14="http://schemas.microsoft.com/office/powerpoint/2010/main" val="41319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Private attorneys wanting to by-pass IVR to talk to opposing counsel</a:t>
            </a:r>
          </a:p>
          <a:p>
            <a:r>
              <a:rPr lang="en-US" dirty="0"/>
              <a:t>SDU being asked to respond to a wider array of phone calls</a:t>
            </a:r>
          </a:p>
          <a:p>
            <a:r>
              <a:rPr lang="en-US" dirty="0"/>
              <a:t>Caseworkers still need to pick up the phone</a:t>
            </a:r>
          </a:p>
          <a:p>
            <a:r>
              <a:rPr lang="en-US" dirty="0"/>
              <a:t>SDU workers having access to schedule caseworker appointments</a:t>
            </a:r>
          </a:p>
          <a:p>
            <a:r>
              <a:rPr lang="en-US" dirty="0"/>
              <a:t>Voice mail</a:t>
            </a:r>
          </a:p>
          <a:p>
            <a:pPr lvl="1"/>
            <a:r>
              <a:rPr lang="en-US" dirty="0"/>
              <a:t>Brief absences – leave message</a:t>
            </a:r>
          </a:p>
          <a:p>
            <a:pPr lvl="1"/>
            <a:r>
              <a:rPr lang="en-US" dirty="0"/>
              <a:t>Longer absences – how to know to refer to back-up?</a:t>
            </a:r>
          </a:p>
          <a:p>
            <a:r>
              <a:rPr lang="en-US" dirty="0"/>
              <a:t>Maintaining comparable caseloads</a:t>
            </a:r>
          </a:p>
          <a:p>
            <a:r>
              <a:rPr lang="en-US" dirty="0"/>
              <a:t>Response times for phone calls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Rough Spots</a:t>
            </a:r>
          </a:p>
        </p:txBody>
      </p:sp>
    </p:spTree>
    <p:extLst>
      <p:ext uri="{BB962C8B-B14F-4D97-AF65-F5344CB8AC3E}">
        <p14:creationId xmlns:p14="http://schemas.microsoft.com/office/powerpoint/2010/main" val="69107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Centralized incoming mail center</a:t>
            </a:r>
          </a:p>
          <a:p>
            <a:r>
              <a:rPr lang="en-US" dirty="0"/>
              <a:t>New organizational structure based on function rather than location</a:t>
            </a:r>
          </a:p>
          <a:p>
            <a:r>
              <a:rPr lang="en-US" dirty="0"/>
              <a:t>Further specialization</a:t>
            </a:r>
          </a:p>
          <a:p>
            <a:pPr lvl="1"/>
            <a:r>
              <a:rPr lang="en-US" dirty="0"/>
              <a:t>Charters for each new specialized unit</a:t>
            </a:r>
          </a:p>
          <a:p>
            <a:pPr lvl="1"/>
            <a:r>
              <a:rPr lang="en-US" dirty="0"/>
              <a:t>Change case assignment rules for enforcement cases</a:t>
            </a:r>
          </a:p>
          <a:p>
            <a:r>
              <a:rPr lang="en-US" dirty="0"/>
              <a:t>Poised for increase in caseload from resumption of referrals from Medicaid program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8596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56365-8C30-40D9-A396-8AD7D538F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Customers can be moved toward electronic communication</a:t>
            </a:r>
          </a:p>
          <a:p>
            <a:r>
              <a:rPr lang="en-US" dirty="0"/>
              <a:t>It is not necessary for much of casework to be provided face-to-face</a:t>
            </a:r>
          </a:p>
          <a:p>
            <a:r>
              <a:rPr lang="en-US" dirty="0"/>
              <a:t>Payment patterns can 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</p:spTree>
    <p:extLst>
      <p:ext uri="{BB962C8B-B14F-4D97-AF65-F5344CB8AC3E}">
        <p14:creationId xmlns:p14="http://schemas.microsoft.com/office/powerpoint/2010/main" val="97930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Lyndsy Irwin</a:t>
            </a:r>
            <a:br>
              <a:rPr lang="en-US" dirty="0" smtClean="0"/>
            </a:br>
            <a:r>
              <a:rPr lang="en-US" dirty="0" smtClean="0"/>
              <a:t>Mississippi</a:t>
            </a:r>
            <a:br>
              <a:rPr lang="en-US" dirty="0" smtClean="0"/>
            </a:br>
            <a:r>
              <a:rPr lang="en-US" dirty="0" smtClean="0"/>
              <a:t>IV-D Director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55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7770223" cy="4718866"/>
          </a:xfrm>
        </p:spPr>
        <p:txBody>
          <a:bodyPr/>
          <a:lstStyle/>
          <a:p>
            <a:r>
              <a:rPr lang="en-US" sz="2400" b="1" dirty="0" smtClean="0"/>
              <a:t>Caseload: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268,283</a:t>
            </a:r>
          </a:p>
          <a:p>
            <a:r>
              <a:rPr lang="en-US" sz="2400" b="1" dirty="0" smtClean="0"/>
              <a:t>State Administered: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with Statewide Privatization of Offices</a:t>
            </a:r>
          </a:p>
          <a:p>
            <a:r>
              <a:rPr lang="en-US" sz="2400" b="1" dirty="0" smtClean="0"/>
              <a:t>FTEs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State ~25; Privatization Vendor ~431</a:t>
            </a:r>
          </a:p>
          <a:p>
            <a:r>
              <a:rPr lang="en-US" sz="2400" b="1" dirty="0" smtClean="0"/>
              <a:t>24 District Offices: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2 Case Processing Centers, Customer Service Center</a:t>
            </a:r>
          </a:p>
          <a:p>
            <a:r>
              <a:rPr lang="en-US" sz="2400" b="1" dirty="0" smtClean="0"/>
              <a:t>Budget: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Total-$38-44M</a:t>
            </a:r>
          </a:p>
          <a:p>
            <a:r>
              <a:rPr lang="en-US" sz="2400" b="1" dirty="0" smtClean="0"/>
              <a:t>IVR: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</a:rPr>
              <a:t>July 2019: ~369,000 calls, ~302,000 resolved in the IVR with ~61,780 transferred to CSRs.</a:t>
            </a:r>
          </a:p>
          <a:p>
            <a:r>
              <a:rPr lang="en-US" sz="2400" b="1" dirty="0" smtClean="0">
                <a:solidFill>
                  <a:schemeClr val="accent2"/>
                </a:solidFill>
              </a:rPr>
              <a:t>Customer Service Center: July 2019: ~61,085 calls received but only ~39,700 calls answered. More than 15% abandoned at greater than 5 minutes, and the average wait time was 7:46.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Mississippi IV-D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594" y="2360120"/>
            <a:ext cx="1304657" cy="129856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</a:t>
            </a:r>
            <a:r>
              <a:rPr lang="en-US" dirty="0" err="1"/>
              <a:t>GenBot</a:t>
            </a:r>
            <a:r>
              <a:rPr lang="en-US" dirty="0"/>
              <a:t>?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898" y="2601374"/>
            <a:ext cx="816054" cy="8160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4895" y="2357072"/>
            <a:ext cx="1304657" cy="129856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441" y="2349241"/>
            <a:ext cx="1298561" cy="130465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7640" y="2349241"/>
            <a:ext cx="1298561" cy="12985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39032" y="4297095"/>
            <a:ext cx="22684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300">
                <a:solidFill>
                  <a:prstClr val="black"/>
                </a:solidFill>
                <a:latin typeface="Lato Light"/>
                <a:cs typeface="Lato Light"/>
              </a:rPr>
              <a:t>CUI currently supporting participants and stakeholders of the Child Support program.</a:t>
            </a:r>
            <a:endParaRPr lang="en-US" sz="1300" dirty="0">
              <a:solidFill>
                <a:prstClr val="black"/>
              </a:solidFill>
              <a:latin typeface="Lato Light"/>
              <a:cs typeface="Lato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9489" y="3885360"/>
            <a:ext cx="2476499" cy="40009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Child Support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7982" y="3885359"/>
            <a:ext cx="699194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FAQ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3877448"/>
            <a:ext cx="2531494" cy="400091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Support Requests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64340" y="3885359"/>
            <a:ext cx="1192919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Lato Regular"/>
                <a:cs typeface="Lato Regular"/>
              </a:rPr>
              <a:t>Find Gen</a:t>
            </a:r>
            <a:endParaRPr lang="id-ID" sz="2000" b="1" dirty="0">
              <a:solidFill>
                <a:schemeClr val="tx2"/>
              </a:solidFill>
              <a:latin typeface="Lato Regular"/>
              <a:cs typeface="Lato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89329" y="4297095"/>
            <a:ext cx="2476500" cy="109258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300" dirty="0">
                <a:latin typeface="Lato Light"/>
                <a:cs typeface="Lato Light"/>
              </a:rPr>
              <a:t>Answers FAQ's, Provides geo-located office information, Payment Calculators: </a:t>
            </a:r>
            <a:r>
              <a:rPr lang="en-US" sz="1300" dirty="0" smtClean="0">
                <a:latin typeface="Lato Light"/>
                <a:cs typeface="Lato Light"/>
              </a:rPr>
              <a:t>Customers </a:t>
            </a:r>
            <a:r>
              <a:rPr lang="en-US" sz="1300" dirty="0">
                <a:latin typeface="Lato Light"/>
                <a:cs typeface="Lato Light"/>
              </a:rPr>
              <a:t>and </a:t>
            </a:r>
            <a:r>
              <a:rPr lang="en-US" sz="1300" dirty="0" smtClean="0">
                <a:latin typeface="Lato Light"/>
                <a:cs typeface="Lato Light"/>
              </a:rPr>
              <a:t>Employers, </a:t>
            </a:r>
            <a:r>
              <a:rPr lang="en-US" sz="1300" dirty="0">
                <a:latin typeface="Lato Light"/>
                <a:cs typeface="Lato Light"/>
              </a:rPr>
              <a:t>Support Requests.</a:t>
            </a:r>
            <a:endParaRPr lang="en-US" sz="1300" b="1" dirty="0">
              <a:latin typeface="Lato Light"/>
              <a:cs typeface="Lato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82378" y="4243234"/>
            <a:ext cx="215873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300" dirty="0">
                <a:solidFill>
                  <a:prstClr val="black"/>
                </a:solidFill>
                <a:latin typeface="Lato Light"/>
                <a:cs typeface="Lato Light"/>
              </a:rPr>
              <a:t>Contempt, Review and Modification, Change of Information, Change of Employment, Case Closure, Report Information, Receive Payment History, Add Authorized User, General Inquires</a:t>
            </a:r>
            <a:endParaRPr lang="en-US" sz="1300" b="1" dirty="0">
              <a:solidFill>
                <a:prstClr val="black"/>
              </a:solidFill>
              <a:latin typeface="Lato Light"/>
              <a:cs typeface="Lato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49045" y="4243234"/>
            <a:ext cx="2476500" cy="292370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1300" dirty="0">
                <a:latin typeface="Lato Light"/>
                <a:cs typeface="Lato Light"/>
              </a:rPr>
              <a:t>https://www.mdhs.ms.gov/</a:t>
            </a:r>
            <a:endParaRPr lang="en-US" sz="1300" b="1" dirty="0"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165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9991"/>
          </a:xfrm>
        </p:spPr>
        <p:txBody>
          <a:bodyPr/>
          <a:lstStyle/>
          <a:p>
            <a:pPr algn="ctr"/>
            <a:r>
              <a:rPr lang="en-US" dirty="0"/>
              <a:t>Why </a:t>
            </a:r>
            <a:r>
              <a:rPr lang="en-US" dirty="0" err="1"/>
              <a:t>GenBot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4917" y="1826266"/>
            <a:ext cx="2093484" cy="1570827"/>
            <a:chOff x="2519446" y="3891133"/>
            <a:chExt cx="4186968" cy="3141654"/>
          </a:xfrm>
        </p:grpSpPr>
        <p:sp>
          <p:nvSpPr>
            <p:cNvPr id="5" name="Freeform 7"/>
            <p:cNvSpPr>
              <a:spLocks noEditPoints="1"/>
            </p:cNvSpPr>
            <p:nvPr/>
          </p:nvSpPr>
          <p:spPr bwMode="auto">
            <a:xfrm>
              <a:off x="3977627" y="3891133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latin typeface="Lato Ligh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519446" y="5089753"/>
              <a:ext cx="4186968" cy="1943034"/>
              <a:chOff x="2564013" y="6612406"/>
              <a:chExt cx="4186968" cy="1943034"/>
            </a:xfrm>
          </p:grpSpPr>
          <p:sp>
            <p:nvSpPr>
              <p:cNvPr id="8" name="Content Placeholder 19"/>
              <p:cNvSpPr txBox="1">
                <a:spLocks/>
              </p:cNvSpPr>
              <p:nvPr/>
            </p:nvSpPr>
            <p:spPr>
              <a:xfrm>
                <a:off x="2564013" y="7308925"/>
                <a:ext cx="4186968" cy="1246515"/>
              </a:xfrm>
              <a:prstGeom prst="rect">
                <a:avLst/>
              </a:prstGeom>
            </p:spPr>
            <p:txBody>
              <a:bodyPr vert="horz" lIns="91422" tIns="45711" rIns="91422" bIns="4571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 smtClean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Need more self-help options for families. Prior to Gen, the IVRS was the only option. </a:t>
                </a:r>
                <a:endParaRPr lang="en-US" sz="1400" dirty="0">
                  <a:solidFill>
                    <a:schemeClr val="tx2"/>
                  </a:solidFill>
                  <a:latin typeface="Lato Light"/>
                  <a:ea typeface="Open Sans Light" panose="020B0306030504020204" pitchFamily="34" charset="0"/>
                  <a:cs typeface="Lato Light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315867" y="6612406"/>
                <a:ext cx="2655310" cy="83096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tx2"/>
                    </a:solidFill>
                    <a:latin typeface="Lato Regular"/>
                    <a:cs typeface="Lato Regular"/>
                  </a:rPr>
                  <a:t>Tools</a:t>
                </a:r>
                <a:endParaRPr lang="en-US" sz="2100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061518" y="4085139"/>
              <a:ext cx="103981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2100" b="1" dirty="0">
                  <a:solidFill>
                    <a:schemeClr val="accent1"/>
                  </a:solidFill>
                  <a:latin typeface="Lato Regular"/>
                  <a:cs typeface="Lato Regular"/>
                </a:rPr>
                <a:t>1</a:t>
              </a:r>
              <a:endParaRPr lang="en-US" sz="2100" b="1" dirty="0">
                <a:solidFill>
                  <a:schemeClr val="accent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347999" y="1825854"/>
            <a:ext cx="2093484" cy="1571238"/>
            <a:chOff x="10143586" y="3890311"/>
            <a:chExt cx="4186968" cy="3142476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11586693" y="3890311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latin typeface="Lato Ligh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0143586" y="5089753"/>
              <a:ext cx="4186968" cy="1943034"/>
              <a:chOff x="2564013" y="6612406"/>
              <a:chExt cx="4186968" cy="1943034"/>
            </a:xfrm>
          </p:grpSpPr>
          <p:sp>
            <p:nvSpPr>
              <p:cNvPr id="14" name="Content Placeholder 19"/>
              <p:cNvSpPr txBox="1">
                <a:spLocks/>
              </p:cNvSpPr>
              <p:nvPr/>
            </p:nvSpPr>
            <p:spPr>
              <a:xfrm>
                <a:off x="2564013" y="7308925"/>
                <a:ext cx="4186968" cy="1246515"/>
              </a:xfrm>
              <a:prstGeom prst="rect">
                <a:avLst/>
              </a:prstGeom>
            </p:spPr>
            <p:txBody>
              <a:bodyPr vert="horz" lIns="91422" tIns="45711" rIns="91422" bIns="4571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 smtClean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Lack of data into needs of customers and how to make continued improvements to best meet their needs.</a:t>
                </a:r>
                <a:endParaRPr lang="en-US" sz="1400" dirty="0">
                  <a:solidFill>
                    <a:schemeClr val="tx2"/>
                  </a:solidFill>
                  <a:latin typeface="Lato Light"/>
                  <a:ea typeface="Open Sans Light" panose="020B0306030504020204" pitchFamily="34" charset="0"/>
                  <a:cs typeface="Lato Light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3315867" y="6612406"/>
                <a:ext cx="2655310" cy="83096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tx2"/>
                    </a:solidFill>
                    <a:latin typeface="Lato Regular"/>
                    <a:cs typeface="Lato Regular"/>
                  </a:rPr>
                  <a:t>Metrics</a:t>
                </a:r>
                <a:endParaRPr lang="en-US" sz="2100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1660880" y="4085139"/>
              <a:ext cx="103981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2100" b="1" dirty="0">
                  <a:solidFill>
                    <a:schemeClr val="accent3"/>
                  </a:solidFill>
                  <a:latin typeface="Lato Regular"/>
                  <a:cs typeface="Lato Regular"/>
                </a:rPr>
                <a:t>3</a:t>
              </a:r>
              <a:endParaRPr lang="en-US" sz="2100" b="1" dirty="0">
                <a:solidFill>
                  <a:schemeClr val="accent3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5310" y="4200694"/>
            <a:ext cx="2093484" cy="1570827"/>
            <a:chOff x="13949921" y="3909336"/>
            <a:chExt cx="4186968" cy="3141654"/>
          </a:xfrm>
        </p:grpSpPr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15408102" y="3909336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latin typeface="Lato Light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3949921" y="5107956"/>
              <a:ext cx="4186968" cy="1943034"/>
              <a:chOff x="2564013" y="6612406"/>
              <a:chExt cx="4186968" cy="1943034"/>
            </a:xfrm>
          </p:grpSpPr>
          <p:sp>
            <p:nvSpPr>
              <p:cNvPr id="20" name="Content Placeholder 19"/>
              <p:cNvSpPr txBox="1">
                <a:spLocks/>
              </p:cNvSpPr>
              <p:nvPr/>
            </p:nvSpPr>
            <p:spPr>
              <a:xfrm>
                <a:off x="2564013" y="7308925"/>
                <a:ext cx="4186968" cy="1246515"/>
              </a:xfrm>
              <a:prstGeom prst="rect">
                <a:avLst/>
              </a:prstGeom>
            </p:spPr>
            <p:txBody>
              <a:bodyPr vert="horz" lIns="91422" tIns="45711" rIns="91422" bIns="4571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 smtClean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Lack of transparency into how requests are being handled and difficulty tracking contract SLAs.</a:t>
                </a:r>
                <a:endParaRPr lang="en-US" sz="1400" dirty="0">
                  <a:solidFill>
                    <a:schemeClr val="tx2"/>
                  </a:solidFill>
                  <a:latin typeface="Lato Light"/>
                  <a:ea typeface="Open Sans Light" panose="020B0306030504020204" pitchFamily="34" charset="0"/>
                  <a:cs typeface="Lato Light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68061" y="6612406"/>
                <a:ext cx="3971522" cy="83096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tx2"/>
                    </a:solidFill>
                    <a:latin typeface="Lato Regular"/>
                    <a:cs typeface="Lato Regular"/>
                  </a:rPr>
                  <a:t>Transparency</a:t>
                </a:r>
                <a:endParaRPr lang="en-US" sz="2100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5493269" y="4085140"/>
              <a:ext cx="103981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2100" b="1" dirty="0">
                  <a:solidFill>
                    <a:schemeClr val="accent4"/>
                  </a:solidFill>
                  <a:latin typeface="Lato Regular"/>
                  <a:cs typeface="Lato Regular"/>
                </a:rPr>
                <a:t>4</a:t>
              </a:r>
              <a:endParaRPr lang="en-US" sz="2100" b="1" dirty="0">
                <a:solidFill>
                  <a:schemeClr val="accent4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04604" y="4200694"/>
            <a:ext cx="2093484" cy="1570827"/>
            <a:chOff x="17744136" y="3909336"/>
            <a:chExt cx="4186968" cy="3141654"/>
          </a:xfrm>
        </p:grpSpPr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19175909" y="3909336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latin typeface="Lato Ligh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7744136" y="5107956"/>
              <a:ext cx="4186968" cy="1943034"/>
              <a:chOff x="2564013" y="6612406"/>
              <a:chExt cx="4186968" cy="1943034"/>
            </a:xfrm>
          </p:grpSpPr>
          <p:sp>
            <p:nvSpPr>
              <p:cNvPr id="26" name="Content Placeholder 19"/>
              <p:cNvSpPr txBox="1">
                <a:spLocks/>
              </p:cNvSpPr>
              <p:nvPr/>
            </p:nvSpPr>
            <p:spPr>
              <a:xfrm>
                <a:off x="2564013" y="7308925"/>
                <a:ext cx="4186968" cy="1246515"/>
              </a:xfrm>
              <a:prstGeom prst="rect">
                <a:avLst/>
              </a:prstGeom>
            </p:spPr>
            <p:txBody>
              <a:bodyPr vert="horz" lIns="91422" tIns="45711" rIns="91422" bIns="4571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 smtClean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24 / 7 access, FAQs, Calculators, Support Requests, Office Locations.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564013" y="6612406"/>
                <a:ext cx="4186968" cy="83096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id-ID" sz="2100" b="1" dirty="0">
                    <a:solidFill>
                      <a:schemeClr val="tx2"/>
                    </a:solidFill>
                    <a:latin typeface="Lato Regular"/>
                    <a:cs typeface="Lato Regular"/>
                  </a:rPr>
                  <a:t>Services</a:t>
                </a:r>
                <a:endParaRPr lang="en-US" sz="2100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19273994" y="4085140"/>
              <a:ext cx="103981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2100" b="1" dirty="0">
                  <a:solidFill>
                    <a:schemeClr val="accent5"/>
                  </a:solidFill>
                  <a:latin typeface="Lato Regular"/>
                  <a:cs typeface="Lato Regular"/>
                </a:rPr>
                <a:t>5</a:t>
              </a:r>
              <a:endParaRPr lang="en-US" sz="2100" b="1" dirty="0">
                <a:solidFill>
                  <a:schemeClr val="accent5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577841" y="4200694"/>
            <a:ext cx="1577516" cy="1570828"/>
            <a:chOff x="2979130" y="8347097"/>
            <a:chExt cx="3155032" cy="3141656"/>
          </a:xfrm>
        </p:grpSpPr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3977627" y="8347097"/>
              <a:ext cx="1225296" cy="122529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latin typeface="Lato Light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979130" y="9545717"/>
              <a:ext cx="3155032" cy="1943036"/>
              <a:chOff x="3023697" y="6612406"/>
              <a:chExt cx="3155032" cy="1943036"/>
            </a:xfrm>
          </p:grpSpPr>
          <p:sp>
            <p:nvSpPr>
              <p:cNvPr id="32" name="Content Placeholder 19"/>
              <p:cNvSpPr txBox="1">
                <a:spLocks/>
              </p:cNvSpPr>
              <p:nvPr/>
            </p:nvSpPr>
            <p:spPr>
              <a:xfrm>
                <a:off x="3023697" y="7308926"/>
                <a:ext cx="3155032" cy="1246516"/>
              </a:xfrm>
              <a:prstGeom prst="rect">
                <a:avLst/>
              </a:prstGeom>
            </p:spPr>
            <p:txBody>
              <a:bodyPr vert="horz" lIns="91422" tIns="45711" rIns="91422" bIns="4571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 smtClean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Improve transparency </a:t>
                </a:r>
                <a:r>
                  <a:rPr lang="en-US" sz="1400" dirty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by connecting to </a:t>
                </a:r>
                <a:r>
                  <a:rPr lang="en-US" sz="1400" dirty="0" err="1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CASEYBot</a:t>
                </a:r>
                <a:r>
                  <a:rPr lang="en-US" sz="1400" dirty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.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315867" y="6612406"/>
                <a:ext cx="2655310" cy="83096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tx2"/>
                    </a:solidFill>
                    <a:latin typeface="Lato Regular"/>
                    <a:cs typeface="Lato Regular"/>
                  </a:rPr>
                  <a:t>Policy</a:t>
                </a:r>
                <a:endParaRPr lang="en-US" sz="2100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061518" y="8541103"/>
              <a:ext cx="103981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2100" b="1" dirty="0">
                  <a:solidFill>
                    <a:schemeClr val="accent6"/>
                  </a:solidFill>
                  <a:latin typeface="Lato Regular"/>
                  <a:cs typeface="Lato Regular"/>
                </a:rPr>
                <a:t>6</a:t>
              </a:r>
              <a:endParaRPr lang="en-US" sz="2100" b="1" dirty="0">
                <a:solidFill>
                  <a:schemeClr val="accent6"/>
                </a:solidFill>
                <a:latin typeface="Lato Regular"/>
                <a:cs typeface="Lato Regular"/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3822283" y="2153376"/>
            <a:ext cx="1130861" cy="16204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6549456" y="2144121"/>
            <a:ext cx="1277348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503565" y="4528654"/>
            <a:ext cx="1369130" cy="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967774" y="4500074"/>
            <a:ext cx="1156199" cy="5363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4804575" y="1822654"/>
            <a:ext cx="2093484" cy="1559998"/>
            <a:chOff x="6409277" y="3897022"/>
            <a:chExt cx="4186968" cy="3119995"/>
          </a:xfrm>
        </p:grpSpPr>
        <p:grpSp>
          <p:nvGrpSpPr>
            <p:cNvPr id="39" name="Group 38"/>
            <p:cNvGrpSpPr/>
            <p:nvPr/>
          </p:nvGrpSpPr>
          <p:grpSpPr>
            <a:xfrm>
              <a:off x="6409277" y="5089753"/>
              <a:ext cx="4186968" cy="1927264"/>
              <a:chOff x="2659629" y="6612406"/>
              <a:chExt cx="4186968" cy="1927264"/>
            </a:xfrm>
          </p:grpSpPr>
          <p:sp>
            <p:nvSpPr>
              <p:cNvPr id="42" name="Content Placeholder 19"/>
              <p:cNvSpPr txBox="1">
                <a:spLocks/>
              </p:cNvSpPr>
              <p:nvPr/>
            </p:nvSpPr>
            <p:spPr>
              <a:xfrm>
                <a:off x="2659629" y="7293154"/>
                <a:ext cx="4186968" cy="1246516"/>
              </a:xfrm>
              <a:prstGeom prst="rect">
                <a:avLst/>
              </a:prstGeom>
            </p:spPr>
            <p:txBody>
              <a:bodyPr vert="horz" lIns="91422" tIns="45711" rIns="91422" bIns="45711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 smtClean="0">
                    <a:solidFill>
                      <a:schemeClr val="tx2"/>
                    </a:solidFill>
                    <a:latin typeface="Lato Light"/>
                    <a:ea typeface="Open Sans Light" panose="020B0306030504020204" pitchFamily="34" charset="0"/>
                    <a:cs typeface="Lato Light"/>
                  </a:rPr>
                  <a:t>High-call volumes, wait times and transfers to customer service representatives.</a:t>
                </a:r>
                <a:endParaRPr lang="en-US" sz="1400" dirty="0">
                  <a:solidFill>
                    <a:schemeClr val="tx2"/>
                  </a:solidFill>
                  <a:latin typeface="Lato Light"/>
                  <a:ea typeface="Open Sans Light" panose="020B0306030504020204" pitchFamily="34" charset="0"/>
                  <a:cs typeface="Lato Light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56767" y="6612406"/>
                <a:ext cx="3437172" cy="830960"/>
              </a:xfrm>
              <a:prstGeom prst="rect">
                <a:avLst/>
              </a:prstGeom>
              <a:noFill/>
            </p:spPr>
            <p:txBody>
              <a:bodyPr wrap="square" lIns="91422" tIns="45711" rIns="91422" bIns="45711" rtlCol="0">
                <a:spAutoFit/>
              </a:bodyPr>
              <a:lstStyle/>
              <a:p>
                <a:pPr algn="ctr"/>
                <a:r>
                  <a:rPr lang="en-US" sz="2100" b="1" dirty="0" smtClean="0">
                    <a:solidFill>
                      <a:schemeClr val="tx2"/>
                    </a:solidFill>
                    <a:latin typeface="Lato Regular"/>
                    <a:cs typeface="Lato Regular"/>
                  </a:rPr>
                  <a:t>Workflow</a:t>
                </a:r>
                <a:endParaRPr lang="en-US" sz="2100" b="1" dirty="0">
                  <a:solidFill>
                    <a:schemeClr val="tx2"/>
                  </a:solidFill>
                  <a:latin typeface="Lato Regular"/>
                  <a:cs typeface="Lato Regular"/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847693" y="4062860"/>
              <a:ext cx="1039812" cy="830960"/>
            </a:xfrm>
            <a:prstGeom prst="rect">
              <a:avLst/>
            </a:prstGeom>
            <a:noFill/>
          </p:spPr>
          <p:txBody>
            <a:bodyPr wrap="square" lIns="91422" tIns="45711" rIns="91422" bIns="45711" rtlCol="0">
              <a:spAutoFit/>
            </a:bodyPr>
            <a:lstStyle/>
            <a:p>
              <a:pPr algn="ctr"/>
              <a:r>
                <a:rPr lang="id-ID" sz="2100" b="1" dirty="0">
                  <a:solidFill>
                    <a:schemeClr val="tx2"/>
                  </a:solidFill>
                  <a:latin typeface="Lato Regular"/>
                  <a:cs typeface="Lato Regular"/>
                </a:rPr>
                <a:t>2</a:t>
              </a:r>
              <a:endParaRPr lang="en-US" sz="2100" b="1" dirty="0">
                <a:solidFill>
                  <a:schemeClr val="tx2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7766071" y="3897022"/>
              <a:ext cx="1225167" cy="1225486"/>
            </a:xfrm>
            <a:custGeom>
              <a:avLst/>
              <a:gdLst>
                <a:gd name="T0" fmla="*/ 106 w 212"/>
                <a:gd name="T1" fmla="*/ 212 h 212"/>
                <a:gd name="T2" fmla="*/ 0 w 212"/>
                <a:gd name="T3" fmla="*/ 106 h 212"/>
                <a:gd name="T4" fmla="*/ 106 w 212"/>
                <a:gd name="T5" fmla="*/ 0 h 212"/>
                <a:gd name="T6" fmla="*/ 212 w 212"/>
                <a:gd name="T7" fmla="*/ 106 h 212"/>
                <a:gd name="T8" fmla="*/ 106 w 212"/>
                <a:gd name="T9" fmla="*/ 212 h 212"/>
                <a:gd name="T10" fmla="*/ 106 w 212"/>
                <a:gd name="T11" fmla="*/ 20 h 212"/>
                <a:gd name="T12" fmla="*/ 20 w 212"/>
                <a:gd name="T13" fmla="*/ 106 h 212"/>
                <a:gd name="T14" fmla="*/ 106 w 212"/>
                <a:gd name="T15" fmla="*/ 192 h 212"/>
                <a:gd name="T16" fmla="*/ 192 w 212"/>
                <a:gd name="T17" fmla="*/ 106 h 212"/>
                <a:gd name="T18" fmla="*/ 106 w 212"/>
                <a:gd name="T19" fmla="*/ 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2" h="212">
                  <a:moveTo>
                    <a:pt x="106" y="212"/>
                  </a:moveTo>
                  <a:cubicBezTo>
                    <a:pt x="48" y="212"/>
                    <a:pt x="0" y="165"/>
                    <a:pt x="0" y="106"/>
                  </a:cubicBezTo>
                  <a:cubicBezTo>
                    <a:pt x="0" y="48"/>
                    <a:pt x="48" y="0"/>
                    <a:pt x="106" y="0"/>
                  </a:cubicBezTo>
                  <a:cubicBezTo>
                    <a:pt x="165" y="0"/>
                    <a:pt x="212" y="48"/>
                    <a:pt x="212" y="106"/>
                  </a:cubicBezTo>
                  <a:cubicBezTo>
                    <a:pt x="212" y="165"/>
                    <a:pt x="165" y="212"/>
                    <a:pt x="106" y="212"/>
                  </a:cubicBezTo>
                  <a:close/>
                  <a:moveTo>
                    <a:pt x="106" y="20"/>
                  </a:moveTo>
                  <a:cubicBezTo>
                    <a:pt x="59" y="20"/>
                    <a:pt x="20" y="59"/>
                    <a:pt x="20" y="106"/>
                  </a:cubicBezTo>
                  <a:cubicBezTo>
                    <a:pt x="20" y="154"/>
                    <a:pt x="59" y="192"/>
                    <a:pt x="106" y="192"/>
                  </a:cubicBezTo>
                  <a:cubicBezTo>
                    <a:pt x="154" y="192"/>
                    <a:pt x="192" y="154"/>
                    <a:pt x="192" y="106"/>
                  </a:cubicBezTo>
                  <a:cubicBezTo>
                    <a:pt x="192" y="59"/>
                    <a:pt x="154" y="20"/>
                    <a:pt x="106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vert="horz" wrap="square" lIns="91422" tIns="45711" rIns="91422" bIns="45711" numCol="1" anchor="t" anchorCtr="0" compatLnSpc="1">
              <a:prstTxWarp prst="textNoShape">
                <a:avLst/>
              </a:prstTxWarp>
            </a:bodyPr>
            <a:lstStyle/>
            <a:p>
              <a:endParaRPr lang="id-ID" sz="900" dirty="0">
                <a:latin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0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5718755" y="1909516"/>
            <a:ext cx="764860" cy="765060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11450" y="4681440"/>
            <a:ext cx="989402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tx2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Monitor</a:t>
            </a:r>
            <a:endParaRPr lang="en-US" sz="1700" b="1" dirty="0">
              <a:solidFill>
                <a:schemeClr val="tx2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5728" y="4951168"/>
            <a:ext cx="3221215" cy="48319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cs typeface="Lato Light"/>
              </a:rPr>
              <a:t>Monitor performance of legal services/case management vendor (Jira</a:t>
            </a:r>
            <a:r>
              <a:rPr lang="en-US" sz="1100" b="1" dirty="0" smtClean="0">
                <a:cs typeface="Lato Light"/>
              </a:rPr>
              <a:t>).</a:t>
            </a:r>
            <a:endParaRPr lang="en-US" sz="1100" b="1" dirty="0">
              <a:cs typeface="Lato Light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717547" y="4692412"/>
            <a:ext cx="764860" cy="76506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22575" y="2789343"/>
            <a:ext cx="764860" cy="7650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725713" y="3737055"/>
            <a:ext cx="764860" cy="76506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492">
              <a:defRPr/>
            </a:pPr>
            <a:endParaRPr lang="en-US" sz="900" dirty="0">
              <a:latin typeface="Lato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5728" y="1906248"/>
            <a:ext cx="1231455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tx2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Modernize</a:t>
            </a:r>
            <a:endParaRPr lang="en-US" sz="1700" b="1" dirty="0">
              <a:solidFill>
                <a:schemeClr val="tx2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0006" y="2175976"/>
            <a:ext cx="3221215" cy="48319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cs typeface="Lato Light"/>
              </a:rPr>
              <a:t>Provide a modern self-help tool that program participants will use.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8866" y="2783231"/>
            <a:ext cx="1444655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tx2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Call Volumes</a:t>
            </a:r>
            <a:endParaRPr lang="en-US" sz="1700" b="1" dirty="0">
              <a:solidFill>
                <a:schemeClr val="tx2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3144" y="3052959"/>
            <a:ext cx="3221215" cy="66939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cs typeface="Lato Light"/>
              </a:rPr>
              <a:t>Reduce call volumes and number of inquiries and complaints for commonly requested information and action </a:t>
            </a:r>
            <a:r>
              <a:rPr lang="en-US" sz="1100" b="1" dirty="0" smtClean="0">
                <a:cs typeface="Lato Light"/>
              </a:rPr>
              <a:t>requests.</a:t>
            </a:r>
            <a:endParaRPr lang="en-US" sz="1100" b="1" dirty="0">
              <a:cs typeface="Lato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006" y="3710388"/>
            <a:ext cx="1075964" cy="372391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r>
              <a:rPr lang="en-US" sz="1700" b="1" dirty="0" smtClean="0">
                <a:solidFill>
                  <a:schemeClr val="tx2"/>
                </a:solidFill>
                <a:latin typeface="Lato Regular"/>
                <a:ea typeface="Open Sans Light" panose="020B0306030504020204" pitchFamily="34" charset="0"/>
                <a:cs typeface="Lato Regular"/>
              </a:rPr>
              <a:t>Analytics</a:t>
            </a:r>
            <a:endParaRPr lang="en-US" sz="1700" b="1" dirty="0">
              <a:solidFill>
                <a:schemeClr val="tx2"/>
              </a:solidFill>
              <a:latin typeface="Lato Regular"/>
              <a:ea typeface="Open Sans Light" panose="020B0306030504020204" pitchFamily="34" charset="0"/>
              <a:cs typeface="La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284" y="3980116"/>
            <a:ext cx="3221215" cy="48319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100" b="1" dirty="0">
                <a:cs typeface="Lato Light"/>
              </a:rPr>
              <a:t>Use data analytics to improve interactions with participants in the future.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606" y="2010811"/>
            <a:ext cx="496742" cy="4967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24" y="2941777"/>
            <a:ext cx="416037" cy="416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24" y="3896583"/>
            <a:ext cx="371170" cy="3711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793" y="4802849"/>
            <a:ext cx="464555" cy="4645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72" y="1540685"/>
            <a:ext cx="3009514" cy="4506785"/>
          </a:xfrm>
          <a:prstGeom prst="rect">
            <a:avLst/>
          </a:prstGeom>
        </p:spPr>
      </p:pic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Expected Outcomes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8091472-29A3-4775-8B11-9B286BD8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315"/>
            <a:ext cx="11497235" cy="1033368"/>
          </a:xfrm>
        </p:spPr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Child Support Services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D924345A-3EA8-422F-8DBD-77D39129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093" y="1448236"/>
            <a:ext cx="5397543" cy="516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221BDA-E26E-48F4-9519-CF27C595DF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6" r="4335"/>
          <a:stretch/>
        </p:blipFill>
        <p:spPr>
          <a:xfrm>
            <a:off x="130887" y="6104478"/>
            <a:ext cx="4881490" cy="62137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BAB8810-B472-4826-B2F1-0AB328DAF9F5}"/>
              </a:ext>
            </a:extLst>
          </p:cNvPr>
          <p:cNvGrpSpPr/>
          <p:nvPr/>
        </p:nvGrpSpPr>
        <p:grpSpPr>
          <a:xfrm>
            <a:off x="180860" y="1559233"/>
            <a:ext cx="3396529" cy="2271710"/>
            <a:chOff x="180860" y="1270580"/>
            <a:chExt cx="3396529" cy="22717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1538A1-A844-4850-B881-E6C354084E50}"/>
                </a:ext>
              </a:extLst>
            </p:cNvPr>
            <p:cNvSpPr txBox="1"/>
            <p:nvPr/>
          </p:nvSpPr>
          <p:spPr>
            <a:xfrm>
              <a:off x="211893" y="1338610"/>
              <a:ext cx="3365496" cy="2203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400" b="1" dirty="0">
                  <a:latin typeface="+mj-lt"/>
                  <a:cs typeface="Arial" panose="020B0604020202020204" pitchFamily="34" charset="0"/>
                </a:rPr>
                <a:t>Our Mission is to Enhance the Well- Being of Children by: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Locating Non-Custodial Parents 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Establishing paternity 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Establishing, enforcing and modifying support obligations (financial and medical)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Collecting and distributing support payments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934E02A-3937-473D-83BE-70C97F64734A}"/>
                </a:ext>
              </a:extLst>
            </p:cNvPr>
            <p:cNvGrpSpPr/>
            <p:nvPr/>
          </p:nvGrpSpPr>
          <p:grpSpPr>
            <a:xfrm>
              <a:off x="180860" y="1270580"/>
              <a:ext cx="3166135" cy="2203680"/>
              <a:chOff x="-2390274" y="1514580"/>
              <a:chExt cx="2737656" cy="1153727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E61CEEDC-497C-4962-B03A-FEE7B13E60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90274" y="1514580"/>
                <a:ext cx="0" cy="1153727"/>
              </a:xfrm>
              <a:prstGeom prst="line">
                <a:avLst/>
              </a:prstGeom>
              <a:ln w="28575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940A3B5-B998-4E0A-A314-C170622919F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90274" y="1514580"/>
                <a:ext cx="273765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BBACE1C-C97F-439A-9C97-032AF2520ACA}"/>
              </a:ext>
            </a:extLst>
          </p:cNvPr>
          <p:cNvGrpSpPr/>
          <p:nvPr/>
        </p:nvGrpSpPr>
        <p:grpSpPr>
          <a:xfrm>
            <a:off x="706420" y="4333586"/>
            <a:ext cx="3324643" cy="1519652"/>
            <a:chOff x="1453990" y="4471820"/>
            <a:chExt cx="3324643" cy="15196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D7FBFB-0BD2-47A4-A682-13CF403AD739}"/>
                </a:ext>
              </a:extLst>
            </p:cNvPr>
            <p:cNvSpPr txBox="1"/>
            <p:nvPr/>
          </p:nvSpPr>
          <p:spPr>
            <a:xfrm>
              <a:off x="1472129" y="4514111"/>
              <a:ext cx="3306504" cy="13419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400" b="1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DCSS is Governed by these Values: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Put Children First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Children need both parents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Customer Interaction is an opportunity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Employees are valuable resources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6BAE8C9-DF39-4A0C-A90C-025080CF7BE8}"/>
                </a:ext>
              </a:extLst>
            </p:cNvPr>
            <p:cNvGrpSpPr/>
            <p:nvPr/>
          </p:nvGrpSpPr>
          <p:grpSpPr>
            <a:xfrm>
              <a:off x="1453990" y="4471820"/>
              <a:ext cx="3166135" cy="1519652"/>
              <a:chOff x="-2390274" y="1514580"/>
              <a:chExt cx="2737656" cy="1153727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F4166DA-62A6-4D39-8D58-6765DC13C0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90274" y="1514580"/>
                <a:ext cx="0" cy="1153727"/>
              </a:xfrm>
              <a:prstGeom prst="line">
                <a:avLst/>
              </a:prstGeom>
              <a:ln w="28575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06E4557-E41B-485C-AE8D-83AB1FBE5D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90274" y="1514580"/>
                <a:ext cx="273765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7DE0F53-7AA2-41EB-A16A-5837FB00521C}"/>
              </a:ext>
            </a:extLst>
          </p:cNvPr>
          <p:cNvGrpSpPr/>
          <p:nvPr/>
        </p:nvGrpSpPr>
        <p:grpSpPr>
          <a:xfrm>
            <a:off x="8954210" y="1789427"/>
            <a:ext cx="3056930" cy="2419124"/>
            <a:chOff x="9026329" y="1228425"/>
            <a:chExt cx="3056930" cy="241912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D0208A-9476-4523-857D-10AFCC99C265}"/>
                </a:ext>
              </a:extLst>
            </p:cNvPr>
            <p:cNvSpPr txBox="1"/>
            <p:nvPr/>
          </p:nvSpPr>
          <p:spPr>
            <a:xfrm>
              <a:off x="9062349" y="1336147"/>
              <a:ext cx="2963353" cy="220368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US" altLang="en-US" sz="1400" b="1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Georgia’s Vision is to be: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Ranked in the top 10 states nationally 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Recognized nationally as a trendsetter for best practices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Best managed division in the state of Georgia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solidFill>
                    <a:sysClr val="windowText" lastClr="000000"/>
                  </a:solidFill>
                  <a:latin typeface="+mj-lt"/>
                  <a:cs typeface="Arial" panose="020B0604020202020204" pitchFamily="34" charset="0"/>
                </a:rPr>
                <a:t>Program of choice for employment and outreach partnerships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A52D417-84E7-4A0F-9582-B6F1ABFF2A22}"/>
                </a:ext>
              </a:extLst>
            </p:cNvPr>
            <p:cNvGrpSpPr/>
            <p:nvPr/>
          </p:nvGrpSpPr>
          <p:grpSpPr>
            <a:xfrm>
              <a:off x="9026329" y="1228425"/>
              <a:ext cx="3056930" cy="2419124"/>
              <a:chOff x="-2390274" y="1514580"/>
              <a:chExt cx="2737656" cy="1153727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7950EF3-AF19-4154-B047-736FFDB19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90274" y="1514580"/>
                <a:ext cx="0" cy="1153727"/>
              </a:xfrm>
              <a:prstGeom prst="line">
                <a:avLst/>
              </a:prstGeom>
              <a:ln w="28575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457151B-469A-4F0F-BE36-7FFAADCFA6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390274" y="1514580"/>
                <a:ext cx="2737656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131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Outputs/Outcomes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123492" y="2250740"/>
            <a:ext cx="2072325" cy="1014670"/>
            <a:chOff x="1123492" y="2250740"/>
            <a:chExt cx="2072325" cy="1014670"/>
          </a:xfrm>
        </p:grpSpPr>
        <p:sp>
          <p:nvSpPr>
            <p:cNvPr id="5" name="Rectangle 4"/>
            <p:cNvSpPr/>
            <p:nvPr/>
          </p:nvSpPr>
          <p:spPr>
            <a:xfrm>
              <a:off x="1193596" y="2664386"/>
              <a:ext cx="2002221" cy="1261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23492" y="2865300"/>
              <a:ext cx="18742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TOTAL </a:t>
              </a:r>
              <a:r>
                <a:rPr lang="en-US" sz="20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USERS</a:t>
              </a:r>
              <a:endParaRPr lang="en-US" sz="2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48992" y="2250740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21,301</a:t>
              </a:r>
              <a:endPara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74403" y="3130528"/>
            <a:ext cx="2281394" cy="1039997"/>
            <a:chOff x="3674403" y="3130528"/>
            <a:chExt cx="2281394" cy="1039997"/>
          </a:xfrm>
        </p:grpSpPr>
        <p:sp>
          <p:nvSpPr>
            <p:cNvPr id="9" name="Rectangle 8"/>
            <p:cNvSpPr/>
            <p:nvPr/>
          </p:nvSpPr>
          <p:spPr>
            <a:xfrm>
              <a:off x="3763376" y="3573665"/>
              <a:ext cx="2002221" cy="12612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74403" y="3770415"/>
              <a:ext cx="2281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ENGAGED USERS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18772" y="3130528"/>
              <a:ext cx="8258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4,933</a:t>
              </a:r>
              <a:endPara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826687" y="3130528"/>
            <a:ext cx="2743059" cy="1030194"/>
            <a:chOff x="8826687" y="3130528"/>
            <a:chExt cx="2743059" cy="1030194"/>
          </a:xfrm>
        </p:grpSpPr>
        <p:sp>
          <p:nvSpPr>
            <p:cNvPr id="13" name="Rectangle 12"/>
            <p:cNvSpPr/>
            <p:nvPr/>
          </p:nvSpPr>
          <p:spPr>
            <a:xfrm>
              <a:off x="8902935" y="3561798"/>
              <a:ext cx="2002221" cy="1261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26687" y="3760612"/>
              <a:ext cx="27430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SUPPORT REQUESTS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858331" y="3130528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231</a:t>
              </a:r>
              <a:endPara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88551" y="2239589"/>
            <a:ext cx="2209113" cy="1657690"/>
            <a:chOff x="6288551" y="2239589"/>
            <a:chExt cx="2209113" cy="1657690"/>
          </a:xfrm>
        </p:grpSpPr>
        <p:sp>
          <p:nvSpPr>
            <p:cNvPr id="17" name="Rectangle 16"/>
            <p:cNvSpPr/>
            <p:nvPr/>
          </p:nvSpPr>
          <p:spPr>
            <a:xfrm>
              <a:off x="6333155" y="2663109"/>
              <a:ext cx="2002221" cy="1261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88551" y="2865300"/>
              <a:ext cx="1348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MINUTES</a:t>
              </a:r>
              <a:endParaRPr lang="en-US" sz="20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288551" y="2239589"/>
              <a:ext cx="6832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19.6</a:t>
              </a:r>
              <a:endParaRPr lang="en-US" sz="2000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33155" y="3291985"/>
              <a:ext cx="2164509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20"/>
                </a:lnSpc>
              </a:pPr>
              <a:r>
                <a:rPr lang="en-US" sz="1200" dirty="0">
                  <a:latin typeface="Lato Light" charset="0"/>
                  <a:ea typeface="Lato Light" charset="0"/>
                  <a:cs typeface="Lato Light" charset="0"/>
                </a:rPr>
                <a:t>AVERAGE </a:t>
              </a:r>
              <a:r>
                <a:rPr lang="en-US" sz="1200" dirty="0" smtClean="0">
                  <a:latin typeface="Lato Light" charset="0"/>
                  <a:ea typeface="Lato Light" charset="0"/>
                  <a:cs typeface="Lato Light" charset="0"/>
                </a:rPr>
                <a:t>CONVERSATION </a:t>
              </a:r>
              <a:r>
                <a:rPr lang="en-US" sz="1200" dirty="0">
                  <a:latin typeface="Lato Light" charset="0"/>
                  <a:ea typeface="Lato Light" charset="0"/>
                  <a:cs typeface="Lato Light" charset="0"/>
                </a:rPr>
                <a:t>DURATION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43059" y="6221902"/>
            <a:ext cx="5109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* Hard </a:t>
            </a:r>
            <a:r>
              <a:rPr lang="en-US" b="1" dirty="0">
                <a:solidFill>
                  <a:schemeClr val="accent2"/>
                </a:solidFill>
              </a:rPr>
              <a:t>Launch 8/5 (Data last 30 days from 8/26)</a:t>
            </a:r>
          </a:p>
        </p:txBody>
      </p:sp>
    </p:spTree>
    <p:extLst>
      <p:ext uri="{BB962C8B-B14F-4D97-AF65-F5344CB8AC3E}">
        <p14:creationId xmlns:p14="http://schemas.microsoft.com/office/powerpoint/2010/main" val="17238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8384177" cy="4705804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GenBot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tickets are submitted via Jira Service Desk.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Case Management vendor has access to Jira to handle tickets, but the plan is to communicate directly with vendor’s workflow management system.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Jira tracks service level agreement (SLA) timeframes to allow the state to quickly identify when tickets are not handled timely. 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Along with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GenBot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tickets, all complaints received at State Office will be submitted through Jira for better tracking of SLAs, and plan is to submit all case reviews and self-assessment findings through Jira as well. 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Contract Management/SLAs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2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 &amp; Future Plans</a:t>
            </a:r>
            <a:br>
              <a:rPr lang="en-US" dirty="0"/>
            </a:b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883611" y="1760126"/>
            <a:ext cx="1989648" cy="2024822"/>
            <a:chOff x="3883611" y="1760126"/>
            <a:chExt cx="1989648" cy="2024822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3943727" y="3418660"/>
              <a:ext cx="1896814" cy="366288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en-US" sz="1200" dirty="0" smtClean="0">
                  <a:solidFill>
                    <a:schemeClr val="tx1"/>
                  </a:solidFill>
                  <a:latin typeface="Lato Light" charset="0"/>
                  <a:ea typeface="Lato Light" charset="0"/>
                  <a:cs typeface="Lato Light" charset="0"/>
                </a:rPr>
                <a:t>Understand the lingo.</a:t>
              </a:r>
              <a:endParaRPr lang="en-US" sz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83611" y="3071245"/>
              <a:ext cx="1989648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KNOW YOU CLIENTS</a:t>
              </a:r>
              <a:endParaRPr lang="en-US" sz="1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325123" y="1760126"/>
              <a:ext cx="1084731" cy="1084731"/>
              <a:chOff x="4325123" y="1760126"/>
              <a:chExt cx="1084731" cy="10847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4325123" y="1760126"/>
                <a:ext cx="1084731" cy="1084731"/>
              </a:xfrm>
              <a:prstGeom prst="ellipse">
                <a:avLst/>
              </a:prstGeom>
              <a:noFill/>
              <a:ln>
                <a:solidFill>
                  <a:srgbClr val="748F5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4328" y="1924899"/>
                <a:ext cx="668205" cy="668205"/>
              </a:xfrm>
              <a:prstGeom prst="rect">
                <a:avLst/>
              </a:prstGeom>
            </p:spPr>
          </p:pic>
        </p:grpSp>
      </p:grpSp>
      <p:grpSp>
        <p:nvGrpSpPr>
          <p:cNvPr id="10" name="Group 9"/>
          <p:cNvGrpSpPr/>
          <p:nvPr/>
        </p:nvGrpSpPr>
        <p:grpSpPr>
          <a:xfrm>
            <a:off x="6505735" y="1760126"/>
            <a:ext cx="1896814" cy="2521348"/>
            <a:chOff x="6505735" y="1760126"/>
            <a:chExt cx="1896814" cy="2521348"/>
          </a:xfrm>
        </p:grpSpPr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6505735" y="3402225"/>
              <a:ext cx="1896814" cy="87924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en-US" sz="1200" dirty="0" smtClean="0">
                  <a:solidFill>
                    <a:schemeClr val="tx1"/>
                  </a:solidFill>
                  <a:latin typeface="Lato Light" charset="0"/>
                  <a:ea typeface="Lato Light" charset="0"/>
                  <a:cs typeface="Lato Light" charset="0"/>
                </a:rPr>
                <a:t>Plan for gaps and provide positive responses.</a:t>
              </a:r>
              <a:endParaRPr lang="en-US" sz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80593" y="3054810"/>
              <a:ext cx="660758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PLAN</a:t>
              </a:r>
              <a:endParaRPr lang="en-US" sz="1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911776" y="1760126"/>
              <a:ext cx="1084731" cy="1084731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578" y="1986438"/>
              <a:ext cx="545125" cy="54512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195362" y="1760126"/>
            <a:ext cx="1896814" cy="2008387"/>
            <a:chOff x="9195362" y="1760126"/>
            <a:chExt cx="1896814" cy="2008387"/>
          </a:xfrm>
        </p:grpSpPr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9195362" y="3402225"/>
              <a:ext cx="1896814" cy="366288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en-US" sz="1200" dirty="0" smtClean="0">
                  <a:solidFill>
                    <a:schemeClr val="tx1"/>
                  </a:solidFill>
                  <a:latin typeface="Lato Light" charset="0"/>
                  <a:ea typeface="Lato Light" charset="0"/>
                  <a:cs typeface="Lato Light" charset="0"/>
                </a:rPr>
                <a:t>Test, test, test!</a:t>
              </a:r>
              <a:endParaRPr lang="en-US" sz="12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28167" y="3054810"/>
              <a:ext cx="930063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TESTING</a:t>
              </a:r>
              <a:endParaRPr lang="en-US" sz="1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9598496" y="1760126"/>
              <a:ext cx="1084731" cy="1084731"/>
            </a:xfrm>
            <a:prstGeom prst="ellipse">
              <a:avLst/>
            </a:prstGeom>
            <a:noFill/>
            <a:ln>
              <a:solidFill>
                <a:srgbClr val="699C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4230" y="2027519"/>
              <a:ext cx="513261" cy="513261"/>
            </a:xfrm>
            <a:prstGeom prst="rect">
              <a:avLst/>
            </a:prstGeom>
          </p:spPr>
        </p:pic>
      </p:grpSp>
      <p:sp>
        <p:nvSpPr>
          <p:cNvPr id="20" name="Right Arrow 19"/>
          <p:cNvSpPr/>
          <p:nvPr/>
        </p:nvSpPr>
        <p:spPr>
          <a:xfrm>
            <a:off x="6865367" y="4435313"/>
            <a:ext cx="774875" cy="38381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1" name="Right Arrow 20"/>
          <p:cNvSpPr/>
          <p:nvPr/>
        </p:nvSpPr>
        <p:spPr>
          <a:xfrm>
            <a:off x="4056622" y="4437598"/>
            <a:ext cx="774875" cy="38381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grpSp>
        <p:nvGrpSpPr>
          <p:cNvPr id="22" name="Group 21"/>
          <p:cNvGrpSpPr/>
          <p:nvPr/>
        </p:nvGrpSpPr>
        <p:grpSpPr>
          <a:xfrm>
            <a:off x="4815941" y="4250616"/>
            <a:ext cx="2248248" cy="1655532"/>
            <a:chOff x="4580329" y="2354448"/>
            <a:chExt cx="3045091" cy="2242300"/>
          </a:xfrm>
        </p:grpSpPr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4580329" y="4005333"/>
              <a:ext cx="3045091" cy="591415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en-US" sz="1200" dirty="0">
                  <a:solidFill>
                    <a:schemeClr val="tx1"/>
                  </a:solidFill>
                  <a:latin typeface="Lato Light" charset="0"/>
                  <a:ea typeface="Lato Light" charset="0"/>
                  <a:cs typeface="Lato Light" charset="0"/>
                </a:rPr>
                <a:t>Interface with the child support portal once developed.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11852" y="3739987"/>
              <a:ext cx="790602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PORTAL</a:t>
              </a:r>
              <a:endParaRPr lang="en-US" sz="12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073" y="2354448"/>
              <a:ext cx="1039086" cy="1039086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170701" y="4294527"/>
            <a:ext cx="2069077" cy="1298166"/>
            <a:chOff x="8192955" y="2429737"/>
            <a:chExt cx="3045091" cy="1910530"/>
          </a:xfrm>
        </p:grpSpPr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8192955" y="4005333"/>
              <a:ext cx="3045091" cy="334934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020"/>
                </a:lnSpc>
              </a:pPr>
              <a:r>
                <a:rPr lang="en-US" sz="1200" dirty="0">
                  <a:solidFill>
                    <a:schemeClr val="tx1"/>
                  </a:solidFill>
                  <a:latin typeface="Lato Light" charset="0"/>
                  <a:ea typeface="Lato Light" charset="0"/>
                  <a:cs typeface="Lato Light" charset="0"/>
                </a:rPr>
                <a:t>Expand to other programmatic areas.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11672" y="3739987"/>
              <a:ext cx="822661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rPr>
                <a:t>EXPAND</a:t>
              </a:r>
              <a:endParaRPr lang="en-US" sz="12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497" y="2429737"/>
              <a:ext cx="943836" cy="94383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01750" y="1450629"/>
            <a:ext cx="2757051" cy="2545319"/>
            <a:chOff x="401750" y="1450629"/>
            <a:chExt cx="2757051" cy="2545319"/>
          </a:xfrm>
        </p:grpSpPr>
        <p:grpSp>
          <p:nvGrpSpPr>
            <p:cNvPr id="31" name="Group 30"/>
            <p:cNvGrpSpPr/>
            <p:nvPr/>
          </p:nvGrpSpPr>
          <p:grpSpPr>
            <a:xfrm>
              <a:off x="1261987" y="1760126"/>
              <a:ext cx="1896814" cy="2235822"/>
              <a:chOff x="1261987" y="1760126"/>
              <a:chExt cx="1896814" cy="2235822"/>
            </a:xfrm>
          </p:grpSpPr>
          <p:sp>
            <p:nvSpPr>
              <p:cNvPr id="33" name="Subtitle 2"/>
              <p:cNvSpPr txBox="1">
                <a:spLocks/>
              </p:cNvSpPr>
              <p:nvPr/>
            </p:nvSpPr>
            <p:spPr>
              <a:xfrm>
                <a:off x="1261987" y="3402225"/>
                <a:ext cx="1896814" cy="593723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020"/>
                  </a:lnSpc>
                </a:pPr>
                <a:r>
                  <a:rPr lang="en-US" sz="1200" dirty="0" smtClean="0">
                    <a:solidFill>
                      <a:schemeClr val="tx1"/>
                    </a:solidFill>
                    <a:latin typeface="Lato Light" charset="0"/>
                    <a:ea typeface="Lato Light" charset="0"/>
                    <a:cs typeface="Lato Light" charset="0"/>
                  </a:rPr>
                  <a:t>Build incrementally with regular iterations. </a:t>
                </a:r>
                <a:endParaRPr lang="en-US" sz="1200" dirty="0">
                  <a:solidFill>
                    <a:schemeClr val="tx1"/>
                  </a:solidFill>
                  <a:latin typeface="Lato Light" charset="0"/>
                  <a:ea typeface="Lato Light" charset="0"/>
                  <a:cs typeface="Lato Light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816347" y="3054810"/>
                <a:ext cx="792205" cy="307777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tx2"/>
                    </a:solidFill>
                    <a:latin typeface="Lato Black" charset="0"/>
                    <a:ea typeface="Lato Black" charset="0"/>
                    <a:cs typeface="Lato Black" charset="0"/>
                  </a:rPr>
                  <a:t>AGILE!</a:t>
                </a:r>
                <a:endParaRPr lang="en-US" sz="1400" b="1" dirty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68028" y="1760126"/>
                <a:ext cx="1084731" cy="1084731"/>
              </a:xfrm>
              <a:prstGeom prst="ellipse">
                <a:avLst/>
              </a:prstGeom>
              <a:noFill/>
              <a:ln>
                <a:solidFill>
                  <a:srgbClr val="699C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53762" y="2033065"/>
                <a:ext cx="513261" cy="513261"/>
              </a:xfrm>
              <a:prstGeom prst="rect">
                <a:avLst/>
              </a:prstGeom>
            </p:spPr>
          </p:pic>
        </p:grpSp>
        <p:sp>
          <p:nvSpPr>
            <p:cNvPr id="32" name="TextBox 31"/>
            <p:cNvSpPr txBox="1"/>
            <p:nvPr/>
          </p:nvSpPr>
          <p:spPr>
            <a:xfrm>
              <a:off x="401750" y="1450629"/>
              <a:ext cx="1518364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rPr>
                <a:t>Lessons Learned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9647" y="4150208"/>
            <a:ext cx="4017220" cy="1724905"/>
            <a:chOff x="559647" y="4150208"/>
            <a:chExt cx="4017220" cy="1724905"/>
          </a:xfrm>
        </p:grpSpPr>
        <p:grpSp>
          <p:nvGrpSpPr>
            <p:cNvPr id="38" name="Group 37"/>
            <p:cNvGrpSpPr/>
            <p:nvPr/>
          </p:nvGrpSpPr>
          <p:grpSpPr>
            <a:xfrm>
              <a:off x="2417660" y="4250615"/>
              <a:ext cx="2159207" cy="1624498"/>
              <a:chOff x="1065525" y="2305747"/>
              <a:chExt cx="3045091" cy="2291001"/>
            </a:xfrm>
          </p:grpSpPr>
          <p:sp>
            <p:nvSpPr>
              <p:cNvPr id="40" name="Subtitle 2"/>
              <p:cNvSpPr txBox="1">
                <a:spLocks/>
              </p:cNvSpPr>
              <p:nvPr/>
            </p:nvSpPr>
            <p:spPr>
              <a:xfrm>
                <a:off x="1065525" y="4005333"/>
                <a:ext cx="3045091" cy="591415"/>
              </a:xfrm>
              <a:prstGeom prst="rect">
                <a:avLst/>
              </a:prstGeom>
            </p:spPr>
            <p:txBody>
              <a:bodyPr vert="horz" wrap="square" lIns="108745" tIns="54373" rIns="108745" bIns="54373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020"/>
                  </a:lnSpc>
                </a:pPr>
                <a:r>
                  <a:rPr lang="en-US" sz="1200" dirty="0">
                    <a:solidFill>
                      <a:schemeClr val="tx1"/>
                    </a:solidFill>
                    <a:latin typeface="Lato Light" charset="0"/>
                    <a:ea typeface="Lato Light" charset="0"/>
                    <a:cs typeface="Lato Light" charset="0"/>
                  </a:rPr>
                  <a:t>Use data to determine priorities in developing a child support client portal.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107013" y="3739987"/>
                <a:ext cx="971741" cy="27699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tx2"/>
                    </a:solidFill>
                    <a:latin typeface="Lato Black" charset="0"/>
                    <a:ea typeface="Lato Black" charset="0"/>
                    <a:cs typeface="Lato Black" charset="0"/>
                  </a:rPr>
                  <a:t>PRIORITES</a:t>
                </a:r>
                <a:endParaRPr lang="en-US" sz="1200" b="1" dirty="0">
                  <a:solidFill>
                    <a:schemeClr val="tx2"/>
                  </a:solidFill>
                  <a:latin typeface="Lato Black" charset="0"/>
                  <a:ea typeface="Lato Black" charset="0"/>
                  <a:cs typeface="Lato Black" charset="0"/>
                </a:endParaRPr>
              </a:p>
            </p:txBody>
          </p: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03275" y="2305747"/>
                <a:ext cx="1136489" cy="1136489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559647" y="4150208"/>
              <a:ext cx="1202573" cy="307777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  <a:latin typeface="Lato Black" charset="0"/>
                  <a:ea typeface="Lato Black" charset="0"/>
                  <a:cs typeface="Lato Black" charset="0"/>
                </a:rPr>
                <a:t>Future Plans</a:t>
              </a:r>
              <a:endParaRPr lang="en-US" sz="1400" b="1" dirty="0">
                <a:solidFill>
                  <a:schemeClr val="accent2"/>
                </a:solidFill>
                <a:latin typeface="Lato Black" charset="0"/>
                <a:ea typeface="Lato Black" charset="0"/>
                <a:cs typeface="Lato Black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88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1423851"/>
            <a:ext cx="11900263" cy="530352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Analytics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7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Analytics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489167"/>
            <a:ext cx="11952514" cy="5133702"/>
          </a:xfrm>
        </p:spPr>
      </p:pic>
    </p:spTree>
    <p:extLst>
      <p:ext uri="{BB962C8B-B14F-4D97-AF65-F5344CB8AC3E}">
        <p14:creationId xmlns:p14="http://schemas.microsoft.com/office/powerpoint/2010/main" val="14595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FA2454-2E3D-4E68-9E4E-7157F71B4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Analytics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1476103"/>
            <a:ext cx="11665132" cy="5238206"/>
          </a:xfrm>
        </p:spPr>
      </p:pic>
    </p:spTree>
    <p:extLst>
      <p:ext uri="{BB962C8B-B14F-4D97-AF65-F5344CB8AC3E}">
        <p14:creationId xmlns:p14="http://schemas.microsoft.com/office/powerpoint/2010/main" val="141816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Questions?</a:t>
            </a:r>
          </a:p>
          <a:p>
            <a:pPr marL="0" indent="0" algn="ctr">
              <a:buNone/>
            </a:pPr>
            <a:endParaRPr lang="en-US" sz="5400" b="1" dirty="0" smtClean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en-US" sz="5400" b="1" dirty="0" smtClean="0">
                <a:solidFill>
                  <a:schemeClr val="accent2"/>
                </a:solidFill>
              </a:rPr>
              <a:t>Thank you!</a:t>
            </a:r>
            <a:endParaRPr lang="en-US" sz="5400" b="1" dirty="0">
              <a:solidFill>
                <a:schemeClr val="accent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7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115">
            <a:extLst>
              <a:ext uri="{FF2B5EF4-FFF2-40B4-BE49-F238E27FC236}">
                <a16:creationId xmlns:a16="http://schemas.microsoft.com/office/drawing/2014/main" id="{20DB399B-AE41-46C8-BC1E-CA8D1749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579" y="4372251"/>
            <a:ext cx="4437422" cy="2569969"/>
          </a:xfrm>
          <a:prstGeom prst="rect">
            <a:avLst/>
          </a:prstGeom>
        </p:spPr>
      </p:pic>
      <p:sp>
        <p:nvSpPr>
          <p:cNvPr id="60" name="Title 1">
            <a:extLst>
              <a:ext uri="{FF2B5EF4-FFF2-40B4-BE49-F238E27FC236}">
                <a16:creationId xmlns:a16="http://schemas.microsoft.com/office/drawing/2014/main" id="{27308B13-A0A9-46B3-B6C3-775119542D6F}"/>
              </a:ext>
            </a:extLst>
          </p:cNvPr>
          <p:cNvSpPr txBox="1">
            <a:spLocks/>
          </p:cNvSpPr>
          <p:nvPr/>
        </p:nvSpPr>
        <p:spPr>
          <a:xfrm>
            <a:off x="215270" y="68543"/>
            <a:ext cx="9489968" cy="99039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Program Data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/>
            </a:r>
            <a:b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2995477-3033-47A1-A1DB-827D86C35183}"/>
              </a:ext>
            </a:extLst>
          </p:cNvPr>
          <p:cNvSpPr txBox="1"/>
          <p:nvPr/>
        </p:nvSpPr>
        <p:spPr>
          <a:xfrm>
            <a:off x="1258564" y="744126"/>
            <a:ext cx="9553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latin typeface="+mj-lt"/>
                <a:cs typeface="Arial" panose="020B0604020202020204" pitchFamily="34" charset="0"/>
              </a:rPr>
              <a:t>DCSS is responsible for the statewide administration of the child support enforcement program under the provisions of Title IV‑D of the Social Security Act (42 U.S.C. 651 - 669).</a:t>
            </a:r>
          </a:p>
        </p:txBody>
      </p:sp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AF03128C-A625-4086-BA8C-AAA69C42970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073" y="4725181"/>
          <a:ext cx="8518727" cy="944880"/>
        </p:xfrm>
        <a:graphic>
          <a:graphicData uri="http://schemas.openxmlformats.org/drawingml/2006/table">
            <a:tbl>
              <a:tblPr/>
              <a:tblGrid>
                <a:gridCol w="2611222">
                  <a:extLst>
                    <a:ext uri="{9D8B030D-6E8A-4147-A177-3AD203B41FA5}">
                      <a16:colId xmlns:a16="http://schemas.microsoft.com/office/drawing/2014/main" val="3903797540"/>
                    </a:ext>
                  </a:extLst>
                </a:gridCol>
                <a:gridCol w="5907505">
                  <a:extLst>
                    <a:ext uri="{9D8B030D-6E8A-4147-A177-3AD203B41FA5}">
                      <a16:colId xmlns:a16="http://schemas.microsoft.com/office/drawing/2014/main" val="242141660"/>
                    </a:ext>
                  </a:extLst>
                </a:gridCol>
              </a:tblGrid>
              <a:tr h="831274"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indicators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ADB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1pPr>
                      <a:lvl2pPr marL="457200" algn="l" defTabSz="914400" rtl="0" eaLnBrk="0" latinLnBrk="0" hangingPunct="0">
                        <a:spcBef>
                          <a:spcPct val="20000"/>
                        </a:spcBef>
                        <a:defRPr sz="24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2pPr>
                      <a:lvl3pPr marL="914400" algn="l" defTabSz="914400" rtl="0" eaLnBrk="0" latinLnBrk="0" hangingPunct="0">
                        <a:spcBef>
                          <a:spcPct val="20000"/>
                        </a:spcBef>
                        <a:defRPr sz="20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3pPr>
                      <a:lvl4pPr marL="1371600" algn="l" defTabSz="914400" rtl="0" eaLnBrk="0" latinLnBrk="0" hangingPunct="0">
                        <a:spcBef>
                          <a:spcPct val="20000"/>
                        </a:spcBef>
                        <a:defRPr sz="1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4pPr>
                      <a:lvl5pPr marL="1828800" algn="l" defTabSz="914400" rtl="0" eaLnBrk="0" latinLnBrk="0" hangingPunct="0">
                        <a:spcBef>
                          <a:spcPct val="20000"/>
                        </a:spcBef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5pPr>
                      <a:lvl6pPr marL="22860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6pPr>
                      <a:lvl7pPr marL="27432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7pPr>
                      <a:lvl8pPr marL="32004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8pPr>
                      <a:lvl9pPr marL="3657600" algn="l" defTabSz="9144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800" kern="1200">
                          <a:solidFill>
                            <a:schemeClr val="tx1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Performance Measures:</a:t>
                      </a:r>
                    </a:p>
                    <a:p>
                      <a:pPr marL="171450" lvl="0" indent="-17145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latin typeface="+mj-lt"/>
                          <a:cs typeface="Arial" panose="020B0604020202020204" pitchFamily="34" charset="0"/>
                        </a:rPr>
                        <a:t>Paternity establishment                     </a:t>
                      </a:r>
                    </a:p>
                    <a:p>
                      <a:pPr marL="171450" lvl="0" indent="-17145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latin typeface="+mj-lt"/>
                          <a:cs typeface="Arial" panose="020B0604020202020204" pitchFamily="34" charset="0"/>
                        </a:rPr>
                        <a:t>Order establishment </a:t>
                      </a:r>
                    </a:p>
                    <a:p>
                      <a:pPr marL="171450" lvl="0" indent="-171450" eaLnBrk="0" fontAlgn="base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dirty="0">
                          <a:latin typeface="+mj-lt"/>
                          <a:cs typeface="Arial" panose="020B0604020202020204" pitchFamily="34" charset="0"/>
                        </a:rPr>
                        <a:t>Current support paid 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55983"/>
                  </a:ext>
                </a:extLst>
              </a:tr>
            </a:tbl>
          </a:graphicData>
        </a:graphic>
      </p:graphicFrame>
      <p:grpSp>
        <p:nvGrpSpPr>
          <p:cNvPr id="63" name="Group 62">
            <a:extLst>
              <a:ext uri="{FF2B5EF4-FFF2-40B4-BE49-F238E27FC236}">
                <a16:creationId xmlns:a16="http://schemas.microsoft.com/office/drawing/2014/main" id="{EB67B5EB-4271-4FAE-A6F9-7B37E68CC4CC}"/>
              </a:ext>
            </a:extLst>
          </p:cNvPr>
          <p:cNvGrpSpPr/>
          <p:nvPr/>
        </p:nvGrpSpPr>
        <p:grpSpPr>
          <a:xfrm>
            <a:off x="144573" y="1454237"/>
            <a:ext cx="9970245" cy="1034704"/>
            <a:chOff x="1163251" y="1219591"/>
            <a:chExt cx="10482986" cy="1034704"/>
          </a:xfrm>
        </p:grpSpPr>
        <p:sp>
          <p:nvSpPr>
            <p:cNvPr id="64" name="Rectangle: Rounded Corners 4">
              <a:extLst>
                <a:ext uri="{FF2B5EF4-FFF2-40B4-BE49-F238E27FC236}">
                  <a16:creationId xmlns:a16="http://schemas.microsoft.com/office/drawing/2014/main" id="{7C366F16-BE6F-4883-868D-460B0E29691B}"/>
                </a:ext>
              </a:extLst>
            </p:cNvPr>
            <p:cNvSpPr txBox="1"/>
            <p:nvPr/>
          </p:nvSpPr>
          <p:spPr>
            <a:xfrm>
              <a:off x="1171186" y="1219591"/>
              <a:ext cx="10420584" cy="301752"/>
            </a:xfrm>
            <a:prstGeom prst="rect">
              <a:avLst/>
            </a:prstGeom>
            <a:solidFill>
              <a:srgbClr val="08595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dirty="0">
                  <a:ln/>
                  <a:latin typeface="+mj-lt"/>
                  <a:cs typeface="Arial" panose="020B0604020202020204" pitchFamily="34" charset="0"/>
                </a:rPr>
                <a:t>Program Legislative Authority</a:t>
              </a: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48FF0C2-168F-4E70-B722-E773007FABF7}"/>
                </a:ext>
              </a:extLst>
            </p:cNvPr>
            <p:cNvGrpSpPr/>
            <p:nvPr/>
          </p:nvGrpSpPr>
          <p:grpSpPr>
            <a:xfrm>
              <a:off x="1163251" y="1568234"/>
              <a:ext cx="2783939" cy="296199"/>
              <a:chOff x="1163251" y="1617765"/>
              <a:chExt cx="2783939" cy="296199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0DCD341-8CE5-486D-8F39-3CA1D7974DD0}"/>
                  </a:ext>
                </a:extLst>
              </p:cNvPr>
              <p:cNvSpPr/>
              <p:nvPr/>
            </p:nvSpPr>
            <p:spPr>
              <a:xfrm>
                <a:off x="1163251" y="1617765"/>
                <a:ext cx="2783939" cy="296199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-25943"/>
                  <a:lumOff val="1482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-25943"/>
                  <a:lumOff val="1482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ctangle: Rounded Corners 4">
                <a:extLst>
                  <a:ext uri="{FF2B5EF4-FFF2-40B4-BE49-F238E27FC236}">
                    <a16:creationId xmlns:a16="http://schemas.microsoft.com/office/drawing/2014/main" id="{95C9B9CC-D8B9-4A8D-B0E3-72EFA717F2F0}"/>
                  </a:ext>
                </a:extLst>
              </p:cNvPr>
              <p:cNvSpPr txBox="1"/>
              <p:nvPr/>
            </p:nvSpPr>
            <p:spPr>
              <a:xfrm>
                <a:off x="1233950" y="1637343"/>
                <a:ext cx="2598318" cy="2611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30480" rIns="6096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1400" b="1" dirty="0">
                    <a:ln/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State Authority / Reference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1E7276C-9569-435B-8CF5-61A1C21CBA1D}"/>
                </a:ext>
              </a:extLst>
            </p:cNvPr>
            <p:cNvGrpSpPr/>
            <p:nvPr/>
          </p:nvGrpSpPr>
          <p:grpSpPr>
            <a:xfrm>
              <a:off x="1165508" y="1886191"/>
              <a:ext cx="2805184" cy="344286"/>
              <a:chOff x="-21235" y="1320295"/>
              <a:chExt cx="3063469" cy="282983"/>
            </a:xfrm>
          </p:grpSpPr>
          <p:sp>
            <p:nvSpPr>
              <p:cNvPr id="73" name="Rectangle: Rounded Corners 72">
                <a:extLst>
                  <a:ext uri="{FF2B5EF4-FFF2-40B4-BE49-F238E27FC236}">
                    <a16:creationId xmlns:a16="http://schemas.microsoft.com/office/drawing/2014/main" id="{625F2D34-B729-43C0-B1C9-C65A2AC125E4}"/>
                  </a:ext>
                </a:extLst>
              </p:cNvPr>
              <p:cNvSpPr/>
              <p:nvPr/>
            </p:nvSpPr>
            <p:spPr>
              <a:xfrm>
                <a:off x="-21235" y="1351766"/>
                <a:ext cx="3040268" cy="238032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-51886"/>
                  <a:lumOff val="29641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-51886"/>
                  <a:lumOff val="296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4" name="Rectangle: Rounded Corners 4">
                <a:extLst>
                  <a:ext uri="{FF2B5EF4-FFF2-40B4-BE49-F238E27FC236}">
                    <a16:creationId xmlns:a16="http://schemas.microsoft.com/office/drawing/2014/main" id="{873F950E-598C-4445-9DC1-808391A7E218}"/>
                  </a:ext>
                </a:extLst>
              </p:cNvPr>
              <p:cNvSpPr txBox="1"/>
              <p:nvPr/>
            </p:nvSpPr>
            <p:spPr>
              <a:xfrm>
                <a:off x="1965" y="1320295"/>
                <a:ext cx="3040269" cy="2829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30480" rIns="60960" bIns="30480" numCol="1" spcCol="1270" anchor="ctr" anchorCtr="0">
                <a:noAutofit/>
              </a:bodyPr>
              <a:lstStyle/>
              <a:p>
                <a:pPr lvl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altLang="en-US" sz="1400" b="1" dirty="0">
                    <a:ln/>
                    <a:solidFill>
                      <a:sysClr val="windowText" lastClr="000000"/>
                    </a:solidFill>
                    <a:latin typeface="+mj-lt"/>
                    <a:cs typeface="Arial" panose="020B0604020202020204" pitchFamily="34" charset="0"/>
                  </a:rPr>
                  <a:t>Federal Authority / Reference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7AE99F83-9E85-4E43-9B43-355D88E31968}"/>
                </a:ext>
              </a:extLst>
            </p:cNvPr>
            <p:cNvGrpSpPr/>
            <p:nvPr/>
          </p:nvGrpSpPr>
          <p:grpSpPr>
            <a:xfrm>
              <a:off x="3947190" y="1551345"/>
              <a:ext cx="7699047" cy="428475"/>
              <a:chOff x="3947190" y="1570419"/>
              <a:chExt cx="7699047" cy="428475"/>
            </a:xfrm>
          </p:grpSpPr>
          <p:sp>
            <p:nvSpPr>
              <p:cNvPr id="71" name="Arrow: Right 70">
                <a:extLst>
                  <a:ext uri="{FF2B5EF4-FFF2-40B4-BE49-F238E27FC236}">
                    <a16:creationId xmlns:a16="http://schemas.microsoft.com/office/drawing/2014/main" id="{B4537646-F3CF-44D4-9650-30E78E5C4E86}"/>
                  </a:ext>
                </a:extLst>
              </p:cNvPr>
              <p:cNvSpPr/>
              <p:nvPr/>
            </p:nvSpPr>
            <p:spPr>
              <a:xfrm>
                <a:off x="3947190" y="1570419"/>
                <a:ext cx="7604846" cy="36576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2" name="Arrow: Right 4">
                <a:extLst>
                  <a:ext uri="{FF2B5EF4-FFF2-40B4-BE49-F238E27FC236}">
                    <a16:creationId xmlns:a16="http://schemas.microsoft.com/office/drawing/2014/main" id="{F02BA7FB-E41E-45F1-889D-A228CA92FCF0}"/>
                  </a:ext>
                </a:extLst>
              </p:cNvPr>
              <p:cNvSpPr txBox="1"/>
              <p:nvPr/>
            </p:nvSpPr>
            <p:spPr>
              <a:xfrm>
                <a:off x="4041391" y="1650256"/>
                <a:ext cx="7604846" cy="3486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t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200" dirty="0">
                    <a:latin typeface="+mj-lt"/>
                    <a:cs typeface="Arial" panose="020B0604020202020204" pitchFamily="34" charset="0"/>
                  </a:rPr>
                  <a:t>Official Code of Georgia, Annotated, Titles 9 and 19 and Departmental Rules, DHS Rules at 290-7-1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9EFF469-832D-486B-B470-2653AD51D763}"/>
                </a:ext>
              </a:extLst>
            </p:cNvPr>
            <p:cNvGrpSpPr/>
            <p:nvPr/>
          </p:nvGrpSpPr>
          <p:grpSpPr>
            <a:xfrm>
              <a:off x="3913986" y="1888535"/>
              <a:ext cx="7638049" cy="365760"/>
              <a:chOff x="3232447" y="281709"/>
              <a:chExt cx="6109291" cy="271746"/>
            </a:xfrm>
          </p:grpSpPr>
          <p:sp>
            <p:nvSpPr>
              <p:cNvPr id="69" name="Arrow: Right 68">
                <a:extLst>
                  <a:ext uri="{FF2B5EF4-FFF2-40B4-BE49-F238E27FC236}">
                    <a16:creationId xmlns:a16="http://schemas.microsoft.com/office/drawing/2014/main" id="{CEFB0DF9-67E9-4F15-8709-2AB775CB11EA}"/>
                  </a:ext>
                </a:extLst>
              </p:cNvPr>
              <p:cNvSpPr/>
              <p:nvPr/>
            </p:nvSpPr>
            <p:spPr>
              <a:xfrm>
                <a:off x="3232447" y="281709"/>
                <a:ext cx="6109291" cy="271746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0" name="Arrow: Right 4">
                <a:extLst>
                  <a:ext uri="{FF2B5EF4-FFF2-40B4-BE49-F238E27FC236}">
                    <a16:creationId xmlns:a16="http://schemas.microsoft.com/office/drawing/2014/main" id="{0F315F2F-1728-490A-89F0-D12466A608A3}"/>
                  </a:ext>
                </a:extLst>
              </p:cNvPr>
              <p:cNvSpPr txBox="1"/>
              <p:nvPr/>
            </p:nvSpPr>
            <p:spPr>
              <a:xfrm>
                <a:off x="3334352" y="352628"/>
                <a:ext cx="5129699" cy="0"/>
              </a:xfrm>
              <a:prstGeom prst="rect">
                <a:avLst/>
              </a:prstGeom>
              <a:solidFill>
                <a:schemeClr val="bg2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t" anchorCtr="0">
                <a:noAutofit/>
              </a:bodyPr>
              <a:lstStyle/>
              <a:p>
                <a:pPr marL="0" lvl="1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400" dirty="0">
                    <a:latin typeface="+mj-lt"/>
                    <a:cs typeface="Arial" panose="020B0604020202020204" pitchFamily="34" charset="0"/>
                  </a:rPr>
                  <a:t>Code of Federal Regulations, Title 45, Parts 300-399 </a:t>
                </a:r>
              </a:p>
            </p:txBody>
          </p: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2A38D1C-F126-43E5-BAF6-F4ED78173B2F}"/>
              </a:ext>
            </a:extLst>
          </p:cNvPr>
          <p:cNvGrpSpPr/>
          <p:nvPr/>
        </p:nvGrpSpPr>
        <p:grpSpPr>
          <a:xfrm>
            <a:off x="131186" y="2546461"/>
            <a:ext cx="8892498" cy="1728052"/>
            <a:chOff x="1761302" y="2753778"/>
            <a:chExt cx="8595879" cy="1728052"/>
          </a:xfrm>
        </p:grpSpPr>
        <p:sp>
          <p:nvSpPr>
            <p:cNvPr id="78" name="Rectangle: Rounded Corners 4">
              <a:extLst>
                <a:ext uri="{FF2B5EF4-FFF2-40B4-BE49-F238E27FC236}">
                  <a16:creationId xmlns:a16="http://schemas.microsoft.com/office/drawing/2014/main" id="{402BE1AF-9C6D-4FC0-9DC6-07F58E152E37}"/>
                </a:ext>
              </a:extLst>
            </p:cNvPr>
            <p:cNvSpPr txBox="1"/>
            <p:nvPr/>
          </p:nvSpPr>
          <p:spPr>
            <a:xfrm>
              <a:off x="1777236" y="2753778"/>
              <a:ext cx="8579945" cy="303357"/>
            </a:xfrm>
            <a:prstGeom prst="rect">
              <a:avLst/>
            </a:prstGeom>
            <a:solidFill>
              <a:srgbClr val="08595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dirty="0">
                  <a:ln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Budget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132E044-BFAE-4FFB-AE51-E94B598178A8}"/>
                </a:ext>
              </a:extLst>
            </p:cNvPr>
            <p:cNvGrpSpPr/>
            <p:nvPr/>
          </p:nvGrpSpPr>
          <p:grpSpPr>
            <a:xfrm>
              <a:off x="4370226" y="3094903"/>
              <a:ext cx="5986955" cy="365760"/>
              <a:chOff x="2610233" y="976622"/>
              <a:chExt cx="5986955" cy="365760"/>
            </a:xfrm>
          </p:grpSpPr>
          <p:sp>
            <p:nvSpPr>
              <p:cNvPr id="101" name="Arrow: Right 100">
                <a:extLst>
                  <a:ext uri="{FF2B5EF4-FFF2-40B4-BE49-F238E27FC236}">
                    <a16:creationId xmlns:a16="http://schemas.microsoft.com/office/drawing/2014/main" id="{490FEE55-B478-4F18-A247-D77D0D67E828}"/>
                  </a:ext>
                </a:extLst>
              </p:cNvPr>
              <p:cNvSpPr/>
              <p:nvPr/>
            </p:nvSpPr>
            <p:spPr>
              <a:xfrm>
                <a:off x="2610233" y="976622"/>
                <a:ext cx="5986955" cy="36576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2" name="Arrow: Right 4">
                <a:extLst>
                  <a:ext uri="{FF2B5EF4-FFF2-40B4-BE49-F238E27FC236}">
                    <a16:creationId xmlns:a16="http://schemas.microsoft.com/office/drawing/2014/main" id="{9B1BC72C-F84B-408B-A858-F0ABBD52DF87}"/>
                  </a:ext>
                </a:extLst>
              </p:cNvPr>
              <p:cNvSpPr txBox="1"/>
              <p:nvPr/>
            </p:nvSpPr>
            <p:spPr>
              <a:xfrm>
                <a:off x="2734315" y="1089968"/>
                <a:ext cx="1934983" cy="25076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t" anchorCtr="0">
                <a:noAutofit/>
              </a:bodyPr>
              <a:lstStyle/>
              <a:p>
                <a:pPr marL="0" lvl="1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400" kern="12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$109,195,624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FD57E65A-A8A5-46B2-977B-ED83C49E87D2}"/>
                </a:ext>
              </a:extLst>
            </p:cNvPr>
            <p:cNvGrpSpPr/>
            <p:nvPr/>
          </p:nvGrpSpPr>
          <p:grpSpPr>
            <a:xfrm>
              <a:off x="1761302" y="3132619"/>
              <a:ext cx="2594669" cy="299557"/>
              <a:chOff x="1309" y="1014338"/>
              <a:chExt cx="2594669" cy="299557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A0BC2171-54A0-4993-A292-C55998A29266}"/>
                  </a:ext>
                </a:extLst>
              </p:cNvPr>
              <p:cNvSpPr/>
              <p:nvPr/>
            </p:nvSpPr>
            <p:spPr>
              <a:xfrm>
                <a:off x="1309" y="1014338"/>
                <a:ext cx="2594669" cy="284583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-38914"/>
                  <a:lumOff val="22230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-38914"/>
                  <a:lumOff val="222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0" name="Rectangle: Rounded Corners 6">
                <a:extLst>
                  <a:ext uri="{FF2B5EF4-FFF2-40B4-BE49-F238E27FC236}">
                    <a16:creationId xmlns:a16="http://schemas.microsoft.com/office/drawing/2014/main" id="{62BB9D39-72CD-4E52-A523-3847541B9D5A}"/>
                  </a:ext>
                </a:extLst>
              </p:cNvPr>
              <p:cNvSpPr txBox="1"/>
              <p:nvPr/>
            </p:nvSpPr>
            <p:spPr>
              <a:xfrm>
                <a:off x="16283" y="1029312"/>
                <a:ext cx="2451762" cy="28458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30480" rIns="60960" bIns="3048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kumimoji="0" lang="en-US" altLang="en-US" sz="1600" b="1" i="0" u="none" strike="noStrike" kern="1200" cap="none" normalizeH="0" baseline="0" dirty="0">
                    <a:ln/>
                    <a:solidFill>
                      <a:schemeClr val="tx1"/>
                    </a:solidFill>
                    <a:effectLst/>
                    <a:latin typeface="+mj-lt"/>
                    <a:cs typeface="Arial" panose="020B0604020202020204" pitchFamily="34" charset="0"/>
                  </a:rPr>
                  <a:t>Total budget SFY2019</a:t>
                </a:r>
                <a:endParaRPr lang="en-US" sz="1600" kern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2F2C9D7-E346-4714-B7DF-7074B9640916}"/>
                </a:ext>
              </a:extLst>
            </p:cNvPr>
            <p:cNvGrpSpPr/>
            <p:nvPr/>
          </p:nvGrpSpPr>
          <p:grpSpPr>
            <a:xfrm>
              <a:off x="4370224" y="3440273"/>
              <a:ext cx="5986957" cy="365760"/>
              <a:chOff x="2610231" y="1321992"/>
              <a:chExt cx="5986957" cy="365760"/>
            </a:xfrm>
          </p:grpSpPr>
          <p:sp>
            <p:nvSpPr>
              <p:cNvPr id="97" name="Arrow: Right 96">
                <a:extLst>
                  <a:ext uri="{FF2B5EF4-FFF2-40B4-BE49-F238E27FC236}">
                    <a16:creationId xmlns:a16="http://schemas.microsoft.com/office/drawing/2014/main" id="{1F25DE5B-C1E6-457C-8E89-BE238D2FC498}"/>
                  </a:ext>
                </a:extLst>
              </p:cNvPr>
              <p:cNvSpPr/>
              <p:nvPr/>
            </p:nvSpPr>
            <p:spPr>
              <a:xfrm>
                <a:off x="2610231" y="1321992"/>
                <a:ext cx="5986957" cy="36576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8" name="Arrow: Right 8">
                <a:extLst>
                  <a:ext uri="{FF2B5EF4-FFF2-40B4-BE49-F238E27FC236}">
                    <a16:creationId xmlns:a16="http://schemas.microsoft.com/office/drawing/2014/main" id="{8AB296D5-A48E-4F59-889F-EF2F986D19C0}"/>
                  </a:ext>
                </a:extLst>
              </p:cNvPr>
              <p:cNvSpPr txBox="1"/>
              <p:nvPr/>
            </p:nvSpPr>
            <p:spPr>
              <a:xfrm>
                <a:off x="2736941" y="1439607"/>
                <a:ext cx="1818566" cy="19289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t" anchorCtr="0">
                <a:noAutofit/>
              </a:bodyPr>
              <a:lstStyle/>
              <a:p>
                <a:pPr marL="0" lvl="1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400" kern="12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27%=$29,672,610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D57E415-EA12-4134-8932-4B4253F033CB}"/>
                </a:ext>
              </a:extLst>
            </p:cNvPr>
            <p:cNvGrpSpPr/>
            <p:nvPr/>
          </p:nvGrpSpPr>
          <p:grpSpPr>
            <a:xfrm>
              <a:off x="1762261" y="3470047"/>
              <a:ext cx="2593710" cy="306753"/>
              <a:chOff x="2268" y="1351766"/>
              <a:chExt cx="2593710" cy="306753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295E2893-AB7A-4104-B24A-D924509C3E3F}"/>
                  </a:ext>
                </a:extLst>
              </p:cNvPr>
              <p:cNvSpPr/>
              <p:nvPr/>
            </p:nvSpPr>
            <p:spPr>
              <a:xfrm>
                <a:off x="2268" y="1351766"/>
                <a:ext cx="2593710" cy="306753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-51886"/>
                  <a:lumOff val="29641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-51886"/>
                  <a:lumOff val="2964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6" name="Rectangle: Rounded Corners 10">
                <a:extLst>
                  <a:ext uri="{FF2B5EF4-FFF2-40B4-BE49-F238E27FC236}">
                    <a16:creationId xmlns:a16="http://schemas.microsoft.com/office/drawing/2014/main" id="{9BB2F1E6-145F-451E-AC15-EF39F87C0EC4}"/>
                  </a:ext>
                </a:extLst>
              </p:cNvPr>
              <p:cNvSpPr txBox="1"/>
              <p:nvPr/>
            </p:nvSpPr>
            <p:spPr>
              <a:xfrm>
                <a:off x="17242" y="1366740"/>
                <a:ext cx="2578736" cy="25481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30480" rIns="60960" bIns="3048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kumimoji="0" lang="en-US" altLang="en-US" sz="1600" b="1" i="0" u="none" strike="noStrike" kern="1200" cap="none" normalizeH="0" baseline="0" dirty="0">
                    <a:ln/>
                    <a:solidFill>
                      <a:schemeClr val="tx1"/>
                    </a:solidFill>
                    <a:effectLst/>
                    <a:latin typeface="+mj-lt"/>
                    <a:cs typeface="Arial" panose="020B0604020202020204" pitchFamily="34" charset="0"/>
                  </a:rPr>
                  <a:t>% State funds</a:t>
                </a:r>
                <a:endParaRPr lang="en-US" sz="1600" kern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D6C7191-2B5C-4226-A072-86A505C71603}"/>
                </a:ext>
              </a:extLst>
            </p:cNvPr>
            <p:cNvGrpSpPr/>
            <p:nvPr/>
          </p:nvGrpSpPr>
          <p:grpSpPr>
            <a:xfrm>
              <a:off x="4334978" y="3802549"/>
              <a:ext cx="6022203" cy="365760"/>
              <a:chOff x="2574985" y="1684268"/>
              <a:chExt cx="6022203" cy="365760"/>
            </a:xfrm>
          </p:grpSpPr>
          <p:sp>
            <p:nvSpPr>
              <p:cNvPr id="93" name="Arrow: Right 92">
                <a:extLst>
                  <a:ext uri="{FF2B5EF4-FFF2-40B4-BE49-F238E27FC236}">
                    <a16:creationId xmlns:a16="http://schemas.microsoft.com/office/drawing/2014/main" id="{15D5E5A0-741A-4F9B-ABF9-808B8EA89139}"/>
                  </a:ext>
                </a:extLst>
              </p:cNvPr>
              <p:cNvSpPr/>
              <p:nvPr/>
            </p:nvSpPr>
            <p:spPr>
              <a:xfrm>
                <a:off x="2574985" y="1684268"/>
                <a:ext cx="6022203" cy="36576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4" name="Arrow: Right 12">
                <a:extLst>
                  <a:ext uri="{FF2B5EF4-FFF2-40B4-BE49-F238E27FC236}">
                    <a16:creationId xmlns:a16="http://schemas.microsoft.com/office/drawing/2014/main" id="{50233A0C-2A36-4A71-B7E7-EC4E6926159B}"/>
                  </a:ext>
                </a:extLst>
              </p:cNvPr>
              <p:cNvSpPr txBox="1"/>
              <p:nvPr/>
            </p:nvSpPr>
            <p:spPr>
              <a:xfrm>
                <a:off x="2728770" y="1767625"/>
                <a:ext cx="1826737" cy="1864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t" anchorCtr="0">
                <a:noAutofit/>
              </a:bodyPr>
              <a:lstStyle/>
              <a:p>
                <a:pPr marL="0" lvl="1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400" kern="12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70%=$76,285,754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A50FCF09-7D52-44F1-8856-E579AC604C6F}"/>
                </a:ext>
              </a:extLst>
            </p:cNvPr>
            <p:cNvGrpSpPr/>
            <p:nvPr/>
          </p:nvGrpSpPr>
          <p:grpSpPr>
            <a:xfrm>
              <a:off x="1761593" y="3807476"/>
              <a:ext cx="2593709" cy="306753"/>
              <a:chOff x="1600" y="1689195"/>
              <a:chExt cx="2593709" cy="306753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076119FD-045A-4D83-8B42-A5683F1111D4}"/>
                  </a:ext>
                </a:extLst>
              </p:cNvPr>
              <p:cNvSpPr/>
              <p:nvPr/>
            </p:nvSpPr>
            <p:spPr>
              <a:xfrm>
                <a:off x="1600" y="1689195"/>
                <a:ext cx="2593709" cy="306753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-64857"/>
                  <a:lumOff val="37051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-64857"/>
                  <a:lumOff val="3705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Rectangle: Rounded Corners 14">
                <a:extLst>
                  <a:ext uri="{FF2B5EF4-FFF2-40B4-BE49-F238E27FC236}">
                    <a16:creationId xmlns:a16="http://schemas.microsoft.com/office/drawing/2014/main" id="{A3A9EEAB-61A6-4AA6-BC15-A917AE0BF39B}"/>
                  </a:ext>
                </a:extLst>
              </p:cNvPr>
              <p:cNvSpPr txBox="1"/>
              <p:nvPr/>
            </p:nvSpPr>
            <p:spPr>
              <a:xfrm>
                <a:off x="16574" y="1704169"/>
                <a:ext cx="2451472" cy="29177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30480" rIns="60960" bIns="3048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</a:pPr>
                <a:r>
                  <a:rPr kumimoji="0" lang="en-US" altLang="en-US" sz="1600" b="1" i="0" u="none" strike="noStrike" kern="1200" cap="none" normalizeH="0" baseline="0" dirty="0">
                    <a:ln/>
                    <a:solidFill>
                      <a:schemeClr val="tx1"/>
                    </a:solidFill>
                    <a:effectLst/>
                    <a:latin typeface="+mj-lt"/>
                    <a:cs typeface="Arial" panose="020B0604020202020204" pitchFamily="34" charset="0"/>
                  </a:rPr>
                  <a:t>% Federal funds</a:t>
                </a:r>
                <a:endParaRPr lang="en-US" sz="1600" kern="12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223B59C-0406-4C25-ABBB-D40EDB53F4B7}"/>
                </a:ext>
              </a:extLst>
            </p:cNvPr>
            <p:cNvGrpSpPr/>
            <p:nvPr/>
          </p:nvGrpSpPr>
          <p:grpSpPr>
            <a:xfrm>
              <a:off x="4294704" y="4116070"/>
              <a:ext cx="6062477" cy="365760"/>
              <a:chOff x="2534711" y="1997789"/>
              <a:chExt cx="6062477" cy="365760"/>
            </a:xfrm>
          </p:grpSpPr>
          <p:sp>
            <p:nvSpPr>
              <p:cNvPr id="89" name="Arrow: Right 88">
                <a:extLst>
                  <a:ext uri="{FF2B5EF4-FFF2-40B4-BE49-F238E27FC236}">
                    <a16:creationId xmlns:a16="http://schemas.microsoft.com/office/drawing/2014/main" id="{6345F67E-FF75-4004-8466-2FFB5D44087C}"/>
                  </a:ext>
                </a:extLst>
              </p:cNvPr>
              <p:cNvSpPr/>
              <p:nvPr/>
            </p:nvSpPr>
            <p:spPr>
              <a:xfrm>
                <a:off x="2534711" y="1997789"/>
                <a:ext cx="6062477" cy="365760"/>
              </a:xfrm>
              <a:prstGeom prst="rightArrow">
                <a:avLst>
                  <a:gd name="adj1" fmla="val 75000"/>
                  <a:gd name="adj2" fmla="val 50000"/>
                </a:avLst>
              </a:prstGeom>
              <a:solidFill>
                <a:schemeClr val="bg2">
                  <a:alpha val="9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0" name="Arrow: Right 16">
                <a:extLst>
                  <a:ext uri="{FF2B5EF4-FFF2-40B4-BE49-F238E27FC236}">
                    <a16:creationId xmlns:a16="http://schemas.microsoft.com/office/drawing/2014/main" id="{3F3B65EF-8571-4A58-B679-D12D2645AFF5}"/>
                  </a:ext>
                </a:extLst>
              </p:cNvPr>
              <p:cNvSpPr txBox="1"/>
              <p:nvPr/>
            </p:nvSpPr>
            <p:spPr>
              <a:xfrm>
                <a:off x="2728771" y="2127663"/>
                <a:ext cx="1730766" cy="2300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525" tIns="9525" rIns="9525" bIns="9525" numCol="1" spcCol="1270" anchor="t" anchorCtr="0">
                <a:noAutofit/>
              </a:bodyPr>
              <a:lstStyle/>
              <a:p>
                <a:pPr marL="0" lvl="1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1400" kern="12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3%=2,841,500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10E9E3F-085D-45FA-8E8E-0EB492B638E7}"/>
                </a:ext>
              </a:extLst>
            </p:cNvPr>
            <p:cNvGrpSpPr/>
            <p:nvPr/>
          </p:nvGrpSpPr>
          <p:grpSpPr>
            <a:xfrm>
              <a:off x="1761732" y="4144905"/>
              <a:ext cx="2593569" cy="316822"/>
              <a:chOff x="1739" y="2026624"/>
              <a:chExt cx="2593569" cy="316822"/>
            </a:xfrm>
          </p:grpSpPr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F285A3BB-9F2C-49C1-A573-E8DE8BB38FC1}"/>
                  </a:ext>
                </a:extLst>
              </p:cNvPr>
              <p:cNvSpPr/>
              <p:nvPr/>
            </p:nvSpPr>
            <p:spPr>
              <a:xfrm>
                <a:off x="1739" y="2026624"/>
                <a:ext cx="2593569" cy="306753"/>
              </a:xfrm>
              <a:prstGeom prst="round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shade val="80000"/>
                  <a:hueOff val="0"/>
                  <a:satOff val="-77829"/>
                  <a:lumOff val="44461"/>
                  <a:alphaOff val="0"/>
                </a:schemeClr>
              </a:fillRef>
              <a:effectRef idx="0">
                <a:schemeClr val="accent1">
                  <a:shade val="80000"/>
                  <a:hueOff val="0"/>
                  <a:satOff val="-77829"/>
                  <a:lumOff val="444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8" name="Rectangle: Rounded Corners 18">
                <a:extLst>
                  <a:ext uri="{FF2B5EF4-FFF2-40B4-BE49-F238E27FC236}">
                    <a16:creationId xmlns:a16="http://schemas.microsoft.com/office/drawing/2014/main" id="{1F658244-544C-4672-9006-E39A7805CF85}"/>
                  </a:ext>
                </a:extLst>
              </p:cNvPr>
              <p:cNvSpPr txBox="1"/>
              <p:nvPr/>
            </p:nvSpPr>
            <p:spPr>
              <a:xfrm>
                <a:off x="16712" y="2041598"/>
                <a:ext cx="2578596" cy="3018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0960" tIns="30480" rIns="60960" bIns="30480" numCol="1" spcCol="1270" anchor="ctr" anchorCtr="0">
                <a:noAutofit/>
              </a:bodyPr>
              <a:lstStyle/>
              <a:p>
                <a:pPr marL="0" lvl="0" indent="0" algn="ctr" defTabSz="711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% Other Funds</a:t>
                </a: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7CEA1267-C55C-4B43-B828-40AEF12C6684}"/>
              </a:ext>
            </a:extLst>
          </p:cNvPr>
          <p:cNvGrpSpPr/>
          <p:nvPr/>
        </p:nvGrpSpPr>
        <p:grpSpPr>
          <a:xfrm>
            <a:off x="140927" y="4352148"/>
            <a:ext cx="9220082" cy="2304850"/>
            <a:chOff x="1175249" y="4101480"/>
            <a:chExt cx="9220082" cy="2304850"/>
          </a:xfrm>
        </p:grpSpPr>
        <p:sp>
          <p:nvSpPr>
            <p:cNvPr id="104" name="Arrow: Right 103">
              <a:extLst>
                <a:ext uri="{FF2B5EF4-FFF2-40B4-BE49-F238E27FC236}">
                  <a16:creationId xmlns:a16="http://schemas.microsoft.com/office/drawing/2014/main" id="{3823C327-119B-41D7-9C17-F65A2027FE1B}"/>
                </a:ext>
              </a:extLst>
            </p:cNvPr>
            <p:cNvSpPr/>
            <p:nvPr/>
          </p:nvSpPr>
          <p:spPr>
            <a:xfrm>
              <a:off x="3781796" y="6040570"/>
              <a:ext cx="5939326" cy="36576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Arrow: Right 104">
              <a:extLst>
                <a:ext uri="{FF2B5EF4-FFF2-40B4-BE49-F238E27FC236}">
                  <a16:creationId xmlns:a16="http://schemas.microsoft.com/office/drawing/2014/main" id="{7DAB375B-354C-41C2-9506-FAAE51AECB0C}"/>
                </a:ext>
              </a:extLst>
            </p:cNvPr>
            <p:cNvSpPr/>
            <p:nvPr/>
          </p:nvSpPr>
          <p:spPr>
            <a:xfrm>
              <a:off x="3717364" y="5662950"/>
              <a:ext cx="6003758" cy="36576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6" name="Arrow: Right 105">
              <a:extLst>
                <a:ext uri="{FF2B5EF4-FFF2-40B4-BE49-F238E27FC236}">
                  <a16:creationId xmlns:a16="http://schemas.microsoft.com/office/drawing/2014/main" id="{DB8C0779-B948-4F70-B72E-3AE118AF87EC}"/>
                </a:ext>
              </a:extLst>
            </p:cNvPr>
            <p:cNvSpPr/>
            <p:nvPr/>
          </p:nvSpPr>
          <p:spPr>
            <a:xfrm>
              <a:off x="3642306" y="5364742"/>
              <a:ext cx="6078816" cy="36576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bg2">
                <a:alpha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1105264-437C-488E-AF4D-D8A87FB63E33}"/>
                </a:ext>
              </a:extLst>
            </p:cNvPr>
            <p:cNvSpPr/>
            <p:nvPr/>
          </p:nvSpPr>
          <p:spPr>
            <a:xfrm>
              <a:off x="3915354" y="5350684"/>
              <a:ext cx="5845175" cy="365760"/>
            </a:xfrm>
            <a:custGeom>
              <a:avLst/>
              <a:gdLst>
                <a:gd name="connsiteX0" fmla="*/ 0 w 6459463"/>
                <a:gd name="connsiteY0" fmla="*/ 91228 h 729821"/>
                <a:gd name="connsiteX1" fmla="*/ 6094553 w 6459463"/>
                <a:gd name="connsiteY1" fmla="*/ 91228 h 729821"/>
                <a:gd name="connsiteX2" fmla="*/ 6094553 w 6459463"/>
                <a:gd name="connsiteY2" fmla="*/ 0 h 729821"/>
                <a:gd name="connsiteX3" fmla="*/ 6459463 w 6459463"/>
                <a:gd name="connsiteY3" fmla="*/ 364911 h 729821"/>
                <a:gd name="connsiteX4" fmla="*/ 6094553 w 6459463"/>
                <a:gd name="connsiteY4" fmla="*/ 729821 h 729821"/>
                <a:gd name="connsiteX5" fmla="*/ 6094553 w 6459463"/>
                <a:gd name="connsiteY5" fmla="*/ 638593 h 729821"/>
                <a:gd name="connsiteX6" fmla="*/ 0 w 6459463"/>
                <a:gd name="connsiteY6" fmla="*/ 638593 h 729821"/>
                <a:gd name="connsiteX7" fmla="*/ 0 w 6459463"/>
                <a:gd name="connsiteY7" fmla="*/ 91228 h 72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9463" h="729821">
                  <a:moveTo>
                    <a:pt x="0" y="91228"/>
                  </a:moveTo>
                  <a:lnTo>
                    <a:pt x="6094553" y="91228"/>
                  </a:lnTo>
                  <a:lnTo>
                    <a:pt x="6094553" y="0"/>
                  </a:lnTo>
                  <a:lnTo>
                    <a:pt x="6459463" y="364911"/>
                  </a:lnTo>
                  <a:lnTo>
                    <a:pt x="6094553" y="729821"/>
                  </a:lnTo>
                  <a:lnTo>
                    <a:pt x="6094553" y="638593"/>
                  </a:lnTo>
                  <a:lnTo>
                    <a:pt x="0" y="638593"/>
                  </a:lnTo>
                  <a:lnTo>
                    <a:pt x="0" y="9122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100118" rIns="282573" bIns="100118" numCol="1" spcCol="1270" anchor="t" anchorCtr="0">
              <a:noAutofit/>
            </a:bodyPr>
            <a:lstStyle/>
            <a:p>
              <a:pPr marL="0" lvl="1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</a:pPr>
              <a:r>
                <a:rPr lang="en-US" sz="1400" kern="1200" dirty="0">
                  <a:effectLst/>
                  <a:latin typeface="+mj-lt"/>
                  <a:cs typeface="Arial" panose="020B0604020202020204" pitchFamily="34" charset="0"/>
                </a:rPr>
                <a:t>58 local offices excluding state, region and specialty/hub offices</a:t>
              </a:r>
              <a:endParaRPr lang="en-US" sz="1400" kern="1200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614DDD19-7E7E-4A3A-B918-7C8E760AFB62}"/>
                </a:ext>
              </a:extLst>
            </p:cNvPr>
            <p:cNvSpPr/>
            <p:nvPr/>
          </p:nvSpPr>
          <p:spPr>
            <a:xfrm>
              <a:off x="1175249" y="5365558"/>
              <a:ext cx="2606547" cy="3018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637" tIns="75632" rIns="115637" bIns="7563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en-US" altLang="en-US" sz="1600" b="1" i="0" u="none" strike="noStrike" kern="1200" cap="none" normalizeH="0" baseline="0" dirty="0">
                  <a:ln/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Total offices</a:t>
              </a:r>
              <a:endParaRPr lang="en-US" sz="16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3A9F191A-AB47-4F06-9DFF-A6A6D041C3C3}"/>
                </a:ext>
              </a:extLst>
            </p:cNvPr>
            <p:cNvSpPr/>
            <p:nvPr/>
          </p:nvSpPr>
          <p:spPr>
            <a:xfrm>
              <a:off x="3915354" y="5681784"/>
              <a:ext cx="4437422" cy="227371"/>
            </a:xfrm>
            <a:custGeom>
              <a:avLst/>
              <a:gdLst>
                <a:gd name="connsiteX0" fmla="*/ 0 w 6459981"/>
                <a:gd name="connsiteY0" fmla="*/ 91228 h 729821"/>
                <a:gd name="connsiteX1" fmla="*/ 6095071 w 6459981"/>
                <a:gd name="connsiteY1" fmla="*/ 91228 h 729821"/>
                <a:gd name="connsiteX2" fmla="*/ 6095071 w 6459981"/>
                <a:gd name="connsiteY2" fmla="*/ 0 h 729821"/>
                <a:gd name="connsiteX3" fmla="*/ 6459981 w 6459981"/>
                <a:gd name="connsiteY3" fmla="*/ 364911 h 729821"/>
                <a:gd name="connsiteX4" fmla="*/ 6095071 w 6459981"/>
                <a:gd name="connsiteY4" fmla="*/ 729821 h 729821"/>
                <a:gd name="connsiteX5" fmla="*/ 6095071 w 6459981"/>
                <a:gd name="connsiteY5" fmla="*/ 638593 h 729821"/>
                <a:gd name="connsiteX6" fmla="*/ 0 w 6459981"/>
                <a:gd name="connsiteY6" fmla="*/ 638593 h 729821"/>
                <a:gd name="connsiteX7" fmla="*/ 0 w 6459981"/>
                <a:gd name="connsiteY7" fmla="*/ 91228 h 72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9981" h="729821">
                  <a:moveTo>
                    <a:pt x="0" y="91228"/>
                  </a:moveTo>
                  <a:lnTo>
                    <a:pt x="6095071" y="91228"/>
                  </a:lnTo>
                  <a:lnTo>
                    <a:pt x="6095071" y="0"/>
                  </a:lnTo>
                  <a:lnTo>
                    <a:pt x="6459981" y="364911"/>
                  </a:lnTo>
                  <a:lnTo>
                    <a:pt x="6095071" y="729821"/>
                  </a:lnTo>
                  <a:lnTo>
                    <a:pt x="6095071" y="638593"/>
                  </a:lnTo>
                  <a:lnTo>
                    <a:pt x="0" y="638593"/>
                  </a:lnTo>
                  <a:lnTo>
                    <a:pt x="0" y="9122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114723" rIns="297178" bIns="114723" numCol="1" spcCol="1270" anchor="t" anchorCtr="0">
              <a:noAutofit/>
            </a:bodyPr>
            <a:lstStyle/>
            <a:p>
              <a:pPr marL="0" lvl="1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>
                  <a:latin typeface="+mj-lt"/>
                  <a:cs typeface="Arial" panose="020B0604020202020204" pitchFamily="34" charset="0"/>
                </a:rPr>
                <a:t>1,122</a:t>
              </a:r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4B9A8829-E40E-4881-BA7C-670A22B560B2}"/>
                </a:ext>
              </a:extLst>
            </p:cNvPr>
            <p:cNvSpPr/>
            <p:nvPr/>
          </p:nvSpPr>
          <p:spPr>
            <a:xfrm>
              <a:off x="1188539" y="5706203"/>
              <a:ext cx="2606547" cy="27177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-38914"/>
                <a:lumOff val="22230"/>
                <a:alphaOff val="0"/>
              </a:schemeClr>
            </a:fillRef>
            <a:effectRef idx="0">
              <a:schemeClr val="accent1">
                <a:shade val="80000"/>
                <a:hueOff val="0"/>
                <a:satOff val="-38914"/>
                <a:lumOff val="2223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637" tIns="75632" rIns="115637" bIns="7563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kumimoji="0" lang="en-US" altLang="en-US" sz="1600" b="1" i="0" u="none" strike="noStrike" kern="1200" cap="none" normalizeH="0" baseline="0" dirty="0">
                  <a:ln/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Total number of positions</a:t>
              </a:r>
              <a:endParaRPr lang="en-US" sz="16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74C9975-A47C-4740-8450-5DCEA28CE3A6}"/>
                </a:ext>
              </a:extLst>
            </p:cNvPr>
            <p:cNvSpPr/>
            <p:nvPr/>
          </p:nvSpPr>
          <p:spPr>
            <a:xfrm>
              <a:off x="3915354" y="6005902"/>
              <a:ext cx="6470325" cy="293674"/>
            </a:xfrm>
            <a:custGeom>
              <a:avLst/>
              <a:gdLst>
                <a:gd name="connsiteX0" fmla="*/ 0 w 6470325"/>
                <a:gd name="connsiteY0" fmla="*/ 91228 h 729821"/>
                <a:gd name="connsiteX1" fmla="*/ 6105415 w 6470325"/>
                <a:gd name="connsiteY1" fmla="*/ 91228 h 729821"/>
                <a:gd name="connsiteX2" fmla="*/ 6105415 w 6470325"/>
                <a:gd name="connsiteY2" fmla="*/ 0 h 729821"/>
                <a:gd name="connsiteX3" fmla="*/ 6470325 w 6470325"/>
                <a:gd name="connsiteY3" fmla="*/ 364911 h 729821"/>
                <a:gd name="connsiteX4" fmla="*/ 6105415 w 6470325"/>
                <a:gd name="connsiteY4" fmla="*/ 729821 h 729821"/>
                <a:gd name="connsiteX5" fmla="*/ 6105415 w 6470325"/>
                <a:gd name="connsiteY5" fmla="*/ 638593 h 729821"/>
                <a:gd name="connsiteX6" fmla="*/ 0 w 6470325"/>
                <a:gd name="connsiteY6" fmla="*/ 638593 h 729821"/>
                <a:gd name="connsiteX7" fmla="*/ 0 w 6470325"/>
                <a:gd name="connsiteY7" fmla="*/ 91228 h 72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70325" h="729821">
                  <a:moveTo>
                    <a:pt x="0" y="91228"/>
                  </a:moveTo>
                  <a:lnTo>
                    <a:pt x="6105415" y="91228"/>
                  </a:lnTo>
                  <a:lnTo>
                    <a:pt x="6105415" y="0"/>
                  </a:lnTo>
                  <a:lnTo>
                    <a:pt x="6470325" y="364911"/>
                  </a:lnTo>
                  <a:lnTo>
                    <a:pt x="6105415" y="729821"/>
                  </a:lnTo>
                  <a:lnTo>
                    <a:pt x="6105415" y="638593"/>
                  </a:lnTo>
                  <a:lnTo>
                    <a:pt x="0" y="638593"/>
                  </a:lnTo>
                  <a:lnTo>
                    <a:pt x="0" y="9122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95" tIns="114723" rIns="297178" bIns="114723" numCol="1" spcCol="1270" anchor="t" anchorCtr="0">
              <a:noAutofit/>
            </a:bodyPr>
            <a:lstStyle/>
            <a:p>
              <a:pPr marL="0" lvl="1" algn="l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>
                  <a:latin typeface="+mj-lt"/>
                  <a:cs typeface="Arial" panose="020B0604020202020204" pitchFamily="34" charset="0"/>
                </a:rPr>
                <a:t>390,096</a:t>
              </a:r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9239AB1F-EF59-4038-93E5-AD4004D86F4B}"/>
                </a:ext>
              </a:extLst>
            </p:cNvPr>
            <p:cNvSpPr/>
            <p:nvPr/>
          </p:nvSpPr>
          <p:spPr>
            <a:xfrm>
              <a:off x="1181991" y="6032396"/>
              <a:ext cx="2606547" cy="30184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-77829"/>
                <a:lumOff val="44461"/>
                <a:alphaOff val="0"/>
              </a:schemeClr>
            </a:fillRef>
            <a:effectRef idx="0">
              <a:schemeClr val="accent1">
                <a:shade val="80000"/>
                <a:hueOff val="0"/>
                <a:satOff val="-77829"/>
                <a:lumOff val="444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5637" tIns="75632" rIns="115637" bIns="75632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kumimoji="0" lang="en-US" altLang="en-US" sz="1400" b="1" i="0" u="none" strike="noStrike" kern="1200" cap="none" normalizeH="0" baseline="0" dirty="0">
                  <a:ln/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Total caseload as of 9/30/18</a:t>
              </a:r>
              <a:endParaRPr lang="en-US" sz="14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13" name="Rectangle: Rounded Corners 4">
              <a:extLst>
                <a:ext uri="{FF2B5EF4-FFF2-40B4-BE49-F238E27FC236}">
                  <a16:creationId xmlns:a16="http://schemas.microsoft.com/office/drawing/2014/main" id="{9DD9E164-597F-435B-A612-859595F78AC3}"/>
                </a:ext>
              </a:extLst>
            </p:cNvPr>
            <p:cNvSpPr txBox="1"/>
            <p:nvPr/>
          </p:nvSpPr>
          <p:spPr>
            <a:xfrm>
              <a:off x="1186753" y="4101480"/>
              <a:ext cx="8534369" cy="314786"/>
            </a:xfrm>
            <a:prstGeom prst="rect">
              <a:avLst/>
            </a:prstGeom>
            <a:solidFill>
              <a:srgbClr val="085959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b="1" dirty="0">
                  <a:ln/>
                  <a:latin typeface="+mj-lt"/>
                  <a:cs typeface="Arial" panose="020B0604020202020204" pitchFamily="34" charset="0"/>
                </a:rPr>
                <a:t>Program Information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F138D182-45E4-4A64-92C2-1975DC7F55C3}"/>
                </a:ext>
              </a:extLst>
            </p:cNvPr>
            <p:cNvSpPr/>
            <p:nvPr/>
          </p:nvSpPr>
          <p:spPr>
            <a:xfrm>
              <a:off x="7938641" y="4695549"/>
              <a:ext cx="24566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 eaLnBrk="0" fontAlgn="base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Collections</a:t>
              </a:r>
            </a:p>
            <a:p>
              <a:pPr marL="171450" lvl="0" indent="-171450" eaLnBrk="0" fontAlgn="base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Cost Effectiveness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113DCE0-0679-41BE-A127-81BC9E410EBB}"/>
                </a:ext>
              </a:extLst>
            </p:cNvPr>
            <p:cNvSpPr/>
            <p:nvPr/>
          </p:nvSpPr>
          <p:spPr>
            <a:xfrm>
              <a:off x="5876858" y="4668097"/>
              <a:ext cx="2157963" cy="7386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71450" lvl="0" indent="-171450" eaLnBrk="0" fontAlgn="base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Arrears support paid</a:t>
              </a:r>
            </a:p>
            <a:p>
              <a:pPr marL="171450" indent="-171450" eaLnBrk="0" fontAlgn="base" hangingPunct="0"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Undistributed collections </a:t>
              </a:r>
            </a:p>
            <a:p>
              <a:pPr marL="171450" lvl="0" indent="-171450" eaLnBrk="0" fontAlgn="base" hangingPunct="0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</a:pPr>
              <a:r>
                <a:rPr lang="en-US" altLang="en-US" sz="1400" dirty="0">
                  <a:latin typeface="+mj-lt"/>
                  <a:cs typeface="Arial" panose="020B0604020202020204" pitchFamily="34" charset="0"/>
                </a:rPr>
                <a:t>Locate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49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1">
            <a:extLst>
              <a:ext uri="{FF2B5EF4-FFF2-40B4-BE49-F238E27FC236}">
                <a16:creationId xmlns:a16="http://schemas.microsoft.com/office/drawing/2014/main" id="{47CB34F0-B59E-471A-90E7-20D9513322EB}"/>
              </a:ext>
            </a:extLst>
          </p:cNvPr>
          <p:cNvSpPr txBox="1">
            <a:spLocks/>
          </p:cNvSpPr>
          <p:nvPr/>
        </p:nvSpPr>
        <p:spPr>
          <a:xfrm>
            <a:off x="-21922" y="200267"/>
            <a:ext cx="11497235" cy="10333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DCSS Region Map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E38E2FB-E1D8-435A-AA1E-D2EFD45EA7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743946" y="3462312"/>
            <a:ext cx="3217220" cy="1032036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6C7DA294-5A55-483C-AAC3-9BAAA8E1AFC5}"/>
              </a:ext>
            </a:extLst>
          </p:cNvPr>
          <p:cNvGrpSpPr/>
          <p:nvPr/>
        </p:nvGrpSpPr>
        <p:grpSpPr>
          <a:xfrm>
            <a:off x="4228368" y="1435664"/>
            <a:ext cx="6134711" cy="5222069"/>
            <a:chOff x="4440801" y="778951"/>
            <a:chExt cx="6675260" cy="5693693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7864E3B-9F33-466B-8F7F-AF4ECDEBC5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014"/>
            <a:stretch/>
          </p:blipFill>
          <p:spPr>
            <a:xfrm>
              <a:off x="4440801" y="833844"/>
              <a:ext cx="4809076" cy="563880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97E30C8-F6B0-4BC1-A0E0-32107A087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8409" y="1636671"/>
              <a:ext cx="2419350" cy="1228725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0938FA9-5C48-4867-A30E-84E89B0DD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2658" y="947035"/>
              <a:ext cx="2419350" cy="1228725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4C571B3-C444-4803-9ACD-22BEED3A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77290" y="1988888"/>
              <a:ext cx="2419350" cy="1228725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9581FC7E-5C0A-4BFA-9965-513522090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1517" y="3201655"/>
              <a:ext cx="1456008" cy="107024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9239CC2-71BA-456C-9323-414CC8ED2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96711" y="2827608"/>
              <a:ext cx="2419350" cy="520301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6716A62-06D5-488F-BB0C-4ADC488D4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8605" y="778951"/>
              <a:ext cx="2419350" cy="520301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E6AD0491-AF51-4FD6-96E8-2FC77E40C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2928" y="1194866"/>
              <a:ext cx="2419350" cy="520301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2255DC-C5E1-4A8C-8119-9B104E8A6833}"/>
              </a:ext>
            </a:extLst>
          </p:cNvPr>
          <p:cNvGrpSpPr/>
          <p:nvPr/>
        </p:nvGrpSpPr>
        <p:grpSpPr>
          <a:xfrm>
            <a:off x="-28842" y="5535380"/>
            <a:ext cx="4552891" cy="1272255"/>
            <a:chOff x="7060128" y="761423"/>
            <a:chExt cx="4572896" cy="131554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ED34518D-57BC-476D-8368-9EEE420DBB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0837" b="85196"/>
            <a:stretch/>
          </p:blipFill>
          <p:spPr>
            <a:xfrm>
              <a:off x="7060128" y="761423"/>
              <a:ext cx="4572896" cy="460979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59C0573-A774-4744-A1F4-2DD24DB55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644" t="14287" r="50838" b="55375"/>
            <a:stretch/>
          </p:blipFill>
          <p:spPr>
            <a:xfrm>
              <a:off x="7639055" y="1211169"/>
              <a:ext cx="3795036" cy="865802"/>
            </a:xfrm>
            <a:prstGeom prst="rect">
              <a:avLst/>
            </a:prstGeom>
          </p:spPr>
        </p:pic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C4B4BCD7-364C-4722-AA6D-DE24C2E231FB}"/>
              </a:ext>
            </a:extLst>
          </p:cNvPr>
          <p:cNvGrpSpPr/>
          <p:nvPr/>
        </p:nvGrpSpPr>
        <p:grpSpPr>
          <a:xfrm>
            <a:off x="6578174" y="1377868"/>
            <a:ext cx="4543374" cy="915066"/>
            <a:chOff x="7806068" y="2148494"/>
            <a:chExt cx="4385933" cy="843612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39BA55D6-2312-47B2-B799-12E209B81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7316" r="50837" b="42731"/>
            <a:stretch/>
          </p:blipFill>
          <p:spPr>
            <a:xfrm>
              <a:off x="7806068" y="2148494"/>
              <a:ext cx="4385932" cy="309922"/>
            </a:xfrm>
            <a:prstGeom prst="rect">
              <a:avLst/>
            </a:prstGeom>
          </p:spPr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4961599-CAC6-4AD8-B004-EBA03CD6E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550" t="57269" r="50837" b="25636"/>
            <a:stretch/>
          </p:blipFill>
          <p:spPr>
            <a:xfrm>
              <a:off x="8212665" y="2481654"/>
              <a:ext cx="3979336" cy="510452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49D30F-D095-452E-A220-6C9026AE2B86}"/>
              </a:ext>
            </a:extLst>
          </p:cNvPr>
          <p:cNvGrpSpPr/>
          <p:nvPr/>
        </p:nvGrpSpPr>
        <p:grpSpPr>
          <a:xfrm>
            <a:off x="7479993" y="2390349"/>
            <a:ext cx="2986568" cy="624384"/>
            <a:chOff x="8646456" y="3139118"/>
            <a:chExt cx="2986568" cy="62438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D5FCD7A8-EE2D-4C66-963E-E8974BF913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405" t="79874" r="86371" b="12245"/>
            <a:stretch/>
          </p:blipFill>
          <p:spPr>
            <a:xfrm>
              <a:off x="8646456" y="3139118"/>
              <a:ext cx="1137026" cy="24539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4353CB9-A710-4826-AEAB-C7F51672A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841" t="87019" r="62858" b="956"/>
            <a:stretch/>
          </p:blipFill>
          <p:spPr>
            <a:xfrm>
              <a:off x="8846612" y="3416211"/>
              <a:ext cx="2786412" cy="347291"/>
            </a:xfrm>
            <a:prstGeom prst="rect">
              <a:avLst/>
            </a:prstGeom>
          </p:spPr>
        </p:pic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ACD941F4-355C-467A-8ADD-D515DAC20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0284" t="5463" r="27014" b="85245"/>
          <a:stretch/>
        </p:blipFill>
        <p:spPr>
          <a:xfrm>
            <a:off x="7869998" y="3108216"/>
            <a:ext cx="2111572" cy="289333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713DFA19-F1B1-4272-8F4F-68380808E74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101" t="47992" r="24884" b="42716"/>
          <a:stretch/>
        </p:blipFill>
        <p:spPr>
          <a:xfrm>
            <a:off x="12474847" y="1714040"/>
            <a:ext cx="2233742" cy="28933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6D9C222C-30A6-4D3D-BBE8-F720C1E676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200" t="57063" r="2469" b="12751"/>
          <a:stretch/>
        </p:blipFill>
        <p:spPr>
          <a:xfrm>
            <a:off x="12339947" y="2228952"/>
            <a:ext cx="3613712" cy="84275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4D0E026-4FB6-48D3-96C4-DF569FE66D8A}"/>
              </a:ext>
            </a:extLst>
          </p:cNvPr>
          <p:cNvGrpSpPr/>
          <p:nvPr/>
        </p:nvGrpSpPr>
        <p:grpSpPr>
          <a:xfrm>
            <a:off x="8221681" y="3372985"/>
            <a:ext cx="2899866" cy="837561"/>
            <a:chOff x="9067227" y="4155807"/>
            <a:chExt cx="3226373" cy="891351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3D7B7FF-377B-436C-B53C-40F71C583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316" t="14476" r="10867" b="59428"/>
            <a:stretch/>
          </p:blipFill>
          <p:spPr>
            <a:xfrm>
              <a:off x="9067227" y="4185387"/>
              <a:ext cx="3124773" cy="784098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6CEC21D9-77A0-4A47-B77C-77C2F5875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7604" t="14476" r="4742" b="80147"/>
            <a:stretch/>
          </p:blipFill>
          <p:spPr>
            <a:xfrm>
              <a:off x="9110441" y="4879199"/>
              <a:ext cx="686937" cy="161563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48ED0001-C337-414F-9B1B-0C98B9E5E6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9347" t="19606" r="2498" b="74485"/>
            <a:stretch/>
          </p:blipFill>
          <p:spPr>
            <a:xfrm>
              <a:off x="9773679" y="4863203"/>
              <a:ext cx="731931" cy="177559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EF8EF7A6-868C-4726-9327-AFF62C950F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4866" t="26593" r="2626" b="68540"/>
            <a:stretch/>
          </p:blipFill>
          <p:spPr>
            <a:xfrm>
              <a:off x="10491497" y="4894509"/>
              <a:ext cx="1122644" cy="146253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8580842E-32D6-4F16-BE0C-D992D75542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5286" t="32095" r="7060" b="62528"/>
            <a:stretch/>
          </p:blipFill>
          <p:spPr>
            <a:xfrm>
              <a:off x="11505063" y="4885595"/>
              <a:ext cx="686937" cy="161563"/>
            </a:xfrm>
            <a:prstGeom prst="rect">
              <a:avLst/>
            </a:prstGeom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53D66CE-AFE8-403C-9232-68C345BE0C04}"/>
                </a:ext>
              </a:extLst>
            </p:cNvPr>
            <p:cNvSpPr/>
            <p:nvPr/>
          </p:nvSpPr>
          <p:spPr>
            <a:xfrm>
              <a:off x="12060045" y="4155807"/>
              <a:ext cx="233555" cy="161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9F367B6-8E07-4067-B22D-0A21245086E3}"/>
                </a:ext>
              </a:extLst>
            </p:cNvPr>
            <p:cNvSpPr/>
            <p:nvPr/>
          </p:nvSpPr>
          <p:spPr>
            <a:xfrm>
              <a:off x="11846858" y="4517330"/>
              <a:ext cx="365587" cy="3458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C8EEA9D-4DB2-4D70-9D08-7669DD27BF50}"/>
              </a:ext>
            </a:extLst>
          </p:cNvPr>
          <p:cNvGrpSpPr/>
          <p:nvPr/>
        </p:nvGrpSpPr>
        <p:grpSpPr>
          <a:xfrm>
            <a:off x="0" y="1455975"/>
            <a:ext cx="4232198" cy="681248"/>
            <a:chOff x="-10111" y="1486010"/>
            <a:chExt cx="4232198" cy="681248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B3EBF8B-979E-4858-A992-B9C92D67D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8256" t="23049" r="76583" b="52542"/>
            <a:stretch/>
          </p:blipFill>
          <p:spPr>
            <a:xfrm>
              <a:off x="382220" y="1531600"/>
              <a:ext cx="712250" cy="211337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949E3645-8733-49A1-BBDB-3355EB8420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42" t="21392" r="93111" b="46805"/>
            <a:stretch/>
          </p:blipFill>
          <p:spPr>
            <a:xfrm>
              <a:off x="75685" y="1486010"/>
              <a:ext cx="270001" cy="275346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C11AAF9A-A7E1-4388-A5E5-17FBF886C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6398" t="47458" r="1973" b="4436"/>
            <a:stretch/>
          </p:blipFill>
          <p:spPr>
            <a:xfrm>
              <a:off x="-10111" y="1757772"/>
              <a:ext cx="4232198" cy="409486"/>
            </a:xfrm>
            <a:prstGeom prst="rect">
              <a:avLst/>
            </a:prstGeom>
          </p:spPr>
        </p:pic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A842BED-C4D1-46FB-9730-E7D9F9CFA756}"/>
              </a:ext>
            </a:extLst>
          </p:cNvPr>
          <p:cNvGrpSpPr/>
          <p:nvPr/>
        </p:nvGrpSpPr>
        <p:grpSpPr>
          <a:xfrm>
            <a:off x="-278133" y="2063789"/>
            <a:ext cx="3901425" cy="677821"/>
            <a:chOff x="13358" y="2413393"/>
            <a:chExt cx="3901425" cy="67782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41DF3B7-904F-4C8C-A398-15D372A9B4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t="49270" r="2606" b="12834"/>
            <a:stretch/>
          </p:blipFill>
          <p:spPr>
            <a:xfrm>
              <a:off x="13358" y="2861207"/>
              <a:ext cx="3901425" cy="23000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F2A6BEC9-5D0E-4ED9-BD5B-AD061A7958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r="62348" b="3574"/>
            <a:stretch/>
          </p:blipFill>
          <p:spPr>
            <a:xfrm>
              <a:off x="264268" y="2413393"/>
              <a:ext cx="428759" cy="396202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753B64D8-11BC-4F3B-89D6-087DE3A63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34178" t="25837" r="1896" b="-1264"/>
            <a:stretch/>
          </p:blipFill>
          <p:spPr>
            <a:xfrm>
              <a:off x="619108" y="2532157"/>
              <a:ext cx="727957" cy="309922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C4449F99-2725-4568-B287-AA362DA5C0AF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91104" b="46797"/>
          <a:stretch/>
        </p:blipFill>
        <p:spPr>
          <a:xfrm>
            <a:off x="8104" y="2859160"/>
            <a:ext cx="339652" cy="374682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4DCC1215-008B-438A-8F56-5DEEBDFC24E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8838" t="1182" r="70104" b="58241"/>
          <a:stretch/>
        </p:blipFill>
        <p:spPr>
          <a:xfrm>
            <a:off x="347755" y="2888439"/>
            <a:ext cx="848575" cy="301610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9807CE1B-DE72-4FA3-B2CC-EF058F66CC4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7747" t="44015" r="2840" b="30639"/>
          <a:stretch/>
        </p:blipFill>
        <p:spPr>
          <a:xfrm>
            <a:off x="-5254" y="3231754"/>
            <a:ext cx="3413774" cy="17850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EA26594-2939-4A51-9E55-091B6A8D111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546" t="69100" r="62309" b="-736"/>
          <a:stretch/>
        </p:blipFill>
        <p:spPr>
          <a:xfrm>
            <a:off x="3356334" y="3231754"/>
            <a:ext cx="981627" cy="211018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853A7F2-D918-47C4-AF7C-F08D367DA7DA}"/>
              </a:ext>
            </a:extLst>
          </p:cNvPr>
          <p:cNvGrpSpPr/>
          <p:nvPr/>
        </p:nvGrpSpPr>
        <p:grpSpPr>
          <a:xfrm>
            <a:off x="98391" y="4568975"/>
            <a:ext cx="4288652" cy="966490"/>
            <a:chOff x="211068" y="5482330"/>
            <a:chExt cx="4288652" cy="966490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1F2715B-5222-46CE-89E7-BD3DCFAEC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10500" t="79" b="85249"/>
            <a:stretch/>
          </p:blipFill>
          <p:spPr>
            <a:xfrm>
              <a:off x="420398" y="5482330"/>
              <a:ext cx="2319181" cy="230105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1CA57DE-8C53-4E86-B855-3E11D868B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/>
            <a:srcRect l="451" t="253" r="88594" b="80937"/>
            <a:stretch/>
          </p:blipFill>
          <p:spPr>
            <a:xfrm>
              <a:off x="211068" y="5495103"/>
              <a:ext cx="283882" cy="295005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1DCB29B1-92CF-42F0-9AFF-6FA7988CA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10500" t="14160" b="49147"/>
            <a:stretch/>
          </p:blipFill>
          <p:spPr>
            <a:xfrm>
              <a:off x="538135" y="5741428"/>
              <a:ext cx="2148787" cy="533169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7A91F138-99DD-4EA6-8B30-3B9316E5C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10500" t="51460" b="37480"/>
            <a:stretch/>
          </p:blipFill>
          <p:spPr>
            <a:xfrm>
              <a:off x="2296116" y="5744950"/>
              <a:ext cx="2148787" cy="16071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E69D4F41-132D-4F80-88F5-0DD0E1893E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10500" t="62901" r="10854" b="26039"/>
            <a:stretch/>
          </p:blipFill>
          <p:spPr>
            <a:xfrm>
              <a:off x="2618542" y="5925311"/>
              <a:ext cx="1881178" cy="160114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244EF430-FACB-4A6B-87D9-13028EAB34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10500" t="76448" b="12492"/>
            <a:stretch/>
          </p:blipFill>
          <p:spPr>
            <a:xfrm>
              <a:off x="2203346" y="6099954"/>
              <a:ext cx="2074179" cy="15513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D5E1043A-5DCC-427F-B9CC-12A551326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l="10500" t="89566" b="-242"/>
            <a:stretch/>
          </p:blipFill>
          <p:spPr>
            <a:xfrm>
              <a:off x="538134" y="6299076"/>
              <a:ext cx="2074179" cy="149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18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BDB JUMP DRIVE\GRAPHICS AND MARKETING\CHILDREN\FROM DCSS WEBSITE APR 2011.bmp">
            <a:extLst>
              <a:ext uri="{FF2B5EF4-FFF2-40B4-BE49-F238E27FC236}">
                <a16:creationId xmlns:a16="http://schemas.microsoft.com/office/drawing/2014/main" id="{B87716DE-17A9-4C84-AAB5-19FA1A83B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692" y="1718483"/>
            <a:ext cx="3164445" cy="2076415"/>
          </a:xfrm>
          <a:prstGeom prst="rect">
            <a:avLst/>
          </a:prstGeom>
          <a:noFill/>
          <a:effectLst>
            <a:softEdge rad="63500"/>
          </a:effectLst>
        </p:spPr>
      </p:pic>
      <p:cxnSp>
        <p:nvCxnSpPr>
          <p:cNvPr id="5" name="Elbow Connector 25">
            <a:extLst>
              <a:ext uri="{FF2B5EF4-FFF2-40B4-BE49-F238E27FC236}">
                <a16:creationId xmlns:a16="http://schemas.microsoft.com/office/drawing/2014/main" id="{24BF58B7-98E9-45FD-8BEE-C7048491EF7B}"/>
              </a:ext>
            </a:extLst>
          </p:cNvPr>
          <p:cNvCxnSpPr>
            <a:cxnSpLocks/>
          </p:cNvCxnSpPr>
          <p:nvPr/>
        </p:nvCxnSpPr>
        <p:spPr>
          <a:xfrm>
            <a:off x="5122532" y="2077120"/>
            <a:ext cx="5417131" cy="2667425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B84E094-F497-4C12-8AF3-3A1C0A0F62D8}"/>
              </a:ext>
            </a:extLst>
          </p:cNvPr>
          <p:cNvSpPr txBox="1">
            <a:spLocks/>
          </p:cNvSpPr>
          <p:nvPr/>
        </p:nvSpPr>
        <p:spPr>
          <a:xfrm>
            <a:off x="87580" y="99408"/>
            <a:ext cx="11497235" cy="103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algn="l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anose="020B0604030504040204" pitchFamily="34" charset="0"/>
                <a:cs typeface="Arial" panose="020B0604020202020204" pitchFamily="34" charset="0"/>
              </a:rPr>
              <a:t>Child Support Services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99CC8-83B3-4A30-96CB-44B2876E6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7874" y="1627126"/>
            <a:ext cx="1631709" cy="1271231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rIns="0" bIns="0"/>
          <a:lstStyle/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Locate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Automated interfaces and manual searches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887670-0DDC-4C26-BD3E-DC83F133F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379" y="1718483"/>
            <a:ext cx="1770940" cy="117987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0" rIns="0" bIns="0"/>
          <a:lstStyle/>
          <a:p>
            <a:endParaRPr lang="en-US" sz="200" b="1" dirty="0">
              <a:solidFill>
                <a:srgbClr val="085959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endParaRPr lang="en-US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Paternity Establishment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Paternity testing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15425B-5CC4-477C-8091-CEA5C959B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580" y="1507374"/>
            <a:ext cx="1240279" cy="1390984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40" tIns="0" rIns="0" bIns="0"/>
          <a:lstStyle/>
          <a:p>
            <a:endParaRPr lang="en-US" sz="700" b="1" dirty="0">
              <a:solidFill>
                <a:srgbClr val="085959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Intake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Walk-ins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Referrals</a:t>
            </a:r>
          </a:p>
          <a:p>
            <a:r>
              <a:rPr lang="en-US" sz="1400" dirty="0">
                <a:solidFill>
                  <a:srgbClr val="085959">
                    <a:lumMod val="25000"/>
                  </a:srgbClr>
                </a:solidFill>
                <a:latin typeface="+mj-lt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AF197-D6B9-4977-96F3-2C0BE9CF6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436" y="5509399"/>
            <a:ext cx="3263418" cy="1249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0" rIns="0" bIns="0"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Review &amp; Modification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Administrative and/or judicial review of orders 36 months old or older for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possible modification of support amount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F4FFA-F894-48DE-AAEC-587A88329222}"/>
              </a:ext>
            </a:extLst>
          </p:cNvPr>
          <p:cNvSpPr txBox="1"/>
          <p:nvPr/>
        </p:nvSpPr>
        <p:spPr>
          <a:xfrm>
            <a:off x="132361" y="4101309"/>
            <a:ext cx="3473767" cy="2062103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Outreach Programs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DCSS has partnered with other government and community agencies to develop a comprehensive network of services – Fatherhood and Parental Accountability Court Programs.</a:t>
            </a:r>
          </a:p>
          <a:p>
            <a:endParaRPr lang="en-US" sz="14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89586F-00B6-406E-99BF-AD4B347C063A}"/>
              </a:ext>
            </a:extLst>
          </p:cNvPr>
          <p:cNvCxnSpPr>
            <a:cxnSpLocks/>
          </p:cNvCxnSpPr>
          <p:nvPr/>
        </p:nvCxnSpPr>
        <p:spPr>
          <a:xfrm flipH="1">
            <a:off x="7329585" y="5098823"/>
            <a:ext cx="696750" cy="10051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485676-2730-4ACC-94A2-6DC4AF5BDCCE}"/>
              </a:ext>
            </a:extLst>
          </p:cNvPr>
          <p:cNvCxnSpPr>
            <a:cxnSpLocks/>
          </p:cNvCxnSpPr>
          <p:nvPr/>
        </p:nvCxnSpPr>
        <p:spPr>
          <a:xfrm flipH="1" flipV="1">
            <a:off x="7332374" y="3844165"/>
            <a:ext cx="738724" cy="9003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248340-764E-4059-A9C3-2FE8EE769096}"/>
              </a:ext>
            </a:extLst>
          </p:cNvPr>
          <p:cNvCxnSpPr>
            <a:cxnSpLocks/>
          </p:cNvCxnSpPr>
          <p:nvPr/>
        </p:nvCxnSpPr>
        <p:spPr>
          <a:xfrm flipH="1">
            <a:off x="7339228" y="4976040"/>
            <a:ext cx="6967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1433146-5380-41B7-AE51-E7FC1B434708}"/>
              </a:ext>
            </a:extLst>
          </p:cNvPr>
          <p:cNvCxnSpPr>
            <a:cxnSpLocks/>
          </p:cNvCxnSpPr>
          <p:nvPr/>
        </p:nvCxnSpPr>
        <p:spPr>
          <a:xfrm flipH="1">
            <a:off x="3629452" y="3685257"/>
            <a:ext cx="492912" cy="4356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C4E8261-E15B-4713-BA17-719DBF93F410}"/>
              </a:ext>
            </a:extLst>
          </p:cNvPr>
          <p:cNvCxnSpPr>
            <a:cxnSpLocks/>
          </p:cNvCxnSpPr>
          <p:nvPr/>
        </p:nvCxnSpPr>
        <p:spPr>
          <a:xfrm flipH="1" flipV="1">
            <a:off x="3626803" y="5783686"/>
            <a:ext cx="445572" cy="4043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95175A9-4955-4049-B97D-3A639740C3C0}"/>
              </a:ext>
            </a:extLst>
          </p:cNvPr>
          <p:cNvCxnSpPr>
            <a:cxnSpLocks/>
          </p:cNvCxnSpPr>
          <p:nvPr/>
        </p:nvCxnSpPr>
        <p:spPr>
          <a:xfrm flipH="1">
            <a:off x="3683891" y="4996786"/>
            <a:ext cx="87694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ctangle 7">
            <a:extLst>
              <a:ext uri="{FF2B5EF4-FFF2-40B4-BE49-F238E27FC236}">
                <a16:creationId xmlns:a16="http://schemas.microsoft.com/office/drawing/2014/main" id="{9EC0DC84-39DF-4EF4-8266-255961E35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167" y="3321452"/>
            <a:ext cx="3263417" cy="912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40" tIns="0" rIns="0" bIns="0"/>
          <a:lstStyle/>
          <a:p>
            <a:endParaRPr lang="en-US" sz="5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Financial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Centralized payment processing by the Family Support Registry (FSR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)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9497B106-B481-4EE0-8CD9-6705436A6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444" y="4372251"/>
            <a:ext cx="3263418" cy="99870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Aft>
                <a:spcPct val="0"/>
              </a:spcAft>
              <a:defRPr/>
            </a:pPr>
            <a:endParaRPr lang="en-US" sz="600" b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marL="342900" indent="-342900" eaLnBrk="0" fontAlgn="base" hangingPunct="0">
              <a:spcAft>
                <a:spcPct val="0"/>
              </a:spcAft>
              <a:defRPr/>
            </a:pPr>
            <a:r>
              <a:rPr lang="en-US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Enforcement</a:t>
            </a:r>
          </a:p>
          <a:p>
            <a:pPr marL="3175" indent="-3175" eaLnBrk="0" fontAlgn="base" hangingPunct="0">
              <a:spcAft>
                <a:spcPct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Administrative and judicial actions to collect delinquent payments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8959C4A-4F40-43AA-9436-FB9704921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579" y="4372251"/>
            <a:ext cx="4437422" cy="2569969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A69A1C57-5AA2-4EDE-8666-4FD5BD7A4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935" y="4004720"/>
            <a:ext cx="1770941" cy="166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tIns="0" rIns="0" bIns="0"/>
          <a:lstStyle/>
          <a:p>
            <a:endParaRPr lang="en-US" sz="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Court Order Establishment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Financial Support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Medical Support</a:t>
            </a:r>
          </a:p>
          <a:p>
            <a:r>
              <a:rPr lang="en-US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Process service (Sheriff or private process server)</a:t>
            </a:r>
          </a:p>
          <a:p>
            <a:endParaRPr lang="en-US" sz="1400" i="1" dirty="0">
              <a:solidFill>
                <a:srgbClr val="085959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endParaRPr lang="en-US" sz="1400" dirty="0">
              <a:solidFill>
                <a:srgbClr val="085959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en-US" sz="1400" dirty="0">
              <a:solidFill>
                <a:srgbClr val="085959">
                  <a:lumMod val="25000"/>
                </a:srgbClr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0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62">
            <a:extLst>
              <a:ext uri="{FF2B5EF4-FFF2-40B4-BE49-F238E27FC236}">
                <a16:creationId xmlns:a16="http://schemas.microsoft.com/office/drawing/2014/main" id="{A5CBDD2D-FEA6-4453-BAB5-543CE65CC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811"/>
            <a:ext cx="9926053" cy="3333254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D9B2FDF-E00D-4223-B57E-EC8E9ADEF0DB}"/>
              </a:ext>
            </a:extLst>
          </p:cNvPr>
          <p:cNvGrpSpPr/>
          <p:nvPr/>
        </p:nvGrpSpPr>
        <p:grpSpPr>
          <a:xfrm>
            <a:off x="-524942" y="179811"/>
            <a:ext cx="5122489" cy="3829050"/>
            <a:chOff x="-9835" y="121892"/>
            <a:chExt cx="5122489" cy="3829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B59B7C-3E90-4465-8713-9C1E01126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9835" y="121892"/>
              <a:ext cx="2776194" cy="3829050"/>
            </a:xfrm>
            <a:prstGeom prst="rect">
              <a:avLst/>
            </a:prstGeom>
          </p:spPr>
        </p:pic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C32DFB40-E9ED-4CD8-926A-E738CCB640F4}"/>
                </a:ext>
              </a:extLst>
            </p:cNvPr>
            <p:cNvSpPr/>
            <p:nvPr/>
          </p:nvSpPr>
          <p:spPr>
            <a:xfrm>
              <a:off x="344236" y="136875"/>
              <a:ext cx="4768418" cy="3810241"/>
            </a:xfrm>
            <a:prstGeom prst="triangle">
              <a:avLst>
                <a:gd name="adj" fmla="val 384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51A99651-D0A6-4471-9355-8F0D9FDD7EC8}"/>
              </a:ext>
            </a:extLst>
          </p:cNvPr>
          <p:cNvSpPr/>
          <p:nvPr/>
        </p:nvSpPr>
        <p:spPr>
          <a:xfrm rot="10800000">
            <a:off x="1677484" y="190968"/>
            <a:ext cx="4627943" cy="3838587"/>
          </a:xfrm>
          <a:prstGeom prst="triangle">
            <a:avLst>
              <a:gd name="adj" fmla="val 3841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F7DBF03-3B3F-4EF4-BEBE-93CEC85B2EA6}"/>
              </a:ext>
            </a:extLst>
          </p:cNvPr>
          <p:cNvGrpSpPr/>
          <p:nvPr/>
        </p:nvGrpSpPr>
        <p:grpSpPr>
          <a:xfrm>
            <a:off x="10181061" y="169389"/>
            <a:ext cx="2155353" cy="4161195"/>
            <a:chOff x="10352276" y="154536"/>
            <a:chExt cx="2071493" cy="416119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94FC3E-AEB9-4007-9635-9E2590B99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527" t="15798"/>
            <a:stretch/>
          </p:blipFill>
          <p:spPr>
            <a:xfrm>
              <a:off x="10352276" y="154536"/>
              <a:ext cx="2011769" cy="3194902"/>
            </a:xfrm>
            <a:prstGeom prst="rect">
              <a:avLst/>
            </a:prstGeom>
          </p:spPr>
        </p:pic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385EC16E-3B0F-468F-990F-5E9DD6371E8A}"/>
                </a:ext>
              </a:extLst>
            </p:cNvPr>
            <p:cNvSpPr/>
            <p:nvPr/>
          </p:nvSpPr>
          <p:spPr>
            <a:xfrm>
              <a:off x="10352276" y="188978"/>
              <a:ext cx="2071493" cy="4126753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6E423739-A5C4-4693-B38B-EC2A9AFD57B8}"/>
              </a:ext>
            </a:extLst>
          </p:cNvPr>
          <p:cNvSpPr/>
          <p:nvPr/>
        </p:nvSpPr>
        <p:spPr>
          <a:xfrm>
            <a:off x="-22345" y="3486461"/>
            <a:ext cx="12565286" cy="3543307"/>
          </a:xfrm>
          <a:prstGeom prst="rect">
            <a:avLst/>
          </a:prstGeom>
          <a:solidFill>
            <a:schemeClr val="accent2">
              <a:lumMod val="75000"/>
              <a:alpha val="3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ADB281EB-B60F-485B-AD2E-3901A9678E3B}"/>
              </a:ext>
            </a:extLst>
          </p:cNvPr>
          <p:cNvSpPr/>
          <p:nvPr/>
        </p:nvSpPr>
        <p:spPr>
          <a:xfrm>
            <a:off x="0" y="240454"/>
            <a:ext cx="11887200" cy="6403174"/>
          </a:xfrm>
          <a:prstGeom prst="diamond">
            <a:avLst/>
          </a:prstGeom>
          <a:solidFill>
            <a:srgbClr val="FFFFFF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Diamond 12">
            <a:extLst>
              <a:ext uri="{FF2B5EF4-FFF2-40B4-BE49-F238E27FC236}">
                <a16:creationId xmlns:a16="http://schemas.microsoft.com/office/drawing/2014/main" id="{D3B593C0-F0FA-400E-8450-084448F60F0F}"/>
              </a:ext>
            </a:extLst>
          </p:cNvPr>
          <p:cNvSpPr/>
          <p:nvPr/>
        </p:nvSpPr>
        <p:spPr>
          <a:xfrm>
            <a:off x="11895" y="107793"/>
            <a:ext cx="12168210" cy="6642416"/>
          </a:xfrm>
          <a:prstGeom prst="diamond">
            <a:avLst/>
          </a:prstGeom>
          <a:solidFill>
            <a:srgbClr val="0B7F7F">
              <a:alpha val="8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FA01C9-21AB-4411-A48C-9B2A249AE8FA}"/>
              </a:ext>
            </a:extLst>
          </p:cNvPr>
          <p:cNvSpPr/>
          <p:nvPr/>
        </p:nvSpPr>
        <p:spPr>
          <a:xfrm>
            <a:off x="-55310" y="3760838"/>
            <a:ext cx="537075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latin typeface="+mj-lt"/>
                <a:cs typeface="Arial" panose="020B0604020202020204" pitchFamily="34" charset="0"/>
              </a:rPr>
              <a:t>6,511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latin typeface="+mj-lt"/>
                <a:cs typeface="Arial" panose="020B0604020202020204" pitchFamily="34" charset="0"/>
              </a:rPr>
              <a:t>parents enrolled in the </a:t>
            </a:r>
          </a:p>
          <a:p>
            <a:pPr lvl="0"/>
            <a:r>
              <a:rPr lang="en-US" sz="1400" dirty="0">
                <a:latin typeface="+mj-lt"/>
                <a:cs typeface="Arial" panose="020B0604020202020204" pitchFamily="34" charset="0"/>
              </a:rPr>
              <a:t>Fatherhood program</a:t>
            </a:r>
          </a:p>
          <a:p>
            <a:pPr lvl="0"/>
            <a:r>
              <a:rPr lang="en-US" sz="5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800" b="1" dirty="0">
                <a:latin typeface="+mj-lt"/>
                <a:cs typeface="Arial" panose="020B0604020202020204" pitchFamily="34" charset="0"/>
              </a:rPr>
              <a:t>9,173</a:t>
            </a:r>
            <a:r>
              <a:rPr lang="en-US" sz="1400" b="1" dirty="0">
                <a:latin typeface="+mj-lt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1400" dirty="0">
                <a:latin typeface="+mj-lt"/>
                <a:cs typeface="Arial" panose="020B0604020202020204" pitchFamily="34" charset="0"/>
              </a:rPr>
              <a:t>children supported </a:t>
            </a:r>
          </a:p>
          <a:p>
            <a:pPr lvl="0"/>
            <a:endParaRPr lang="en-US" sz="500" b="1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2800" b="1" dirty="0">
                <a:latin typeface="+mj-lt"/>
                <a:cs typeface="Arial" panose="020B0604020202020204" pitchFamily="34" charset="0"/>
              </a:rPr>
              <a:t>1,340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latin typeface="+mj-lt"/>
                <a:cs typeface="Arial" panose="020B0604020202020204" pitchFamily="34" charset="0"/>
              </a:rPr>
              <a:t>NCPs enrolled in GED classes through the Fatherhood program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500" dirty="0">
                <a:latin typeface="+mj-lt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2800" b="1" dirty="0">
                <a:latin typeface="+mj-lt"/>
                <a:cs typeface="Arial" panose="020B0604020202020204" pitchFamily="34" charset="0"/>
              </a:rPr>
              <a:t>1,174 </a:t>
            </a:r>
            <a:endParaRPr lang="en-US" sz="2800" dirty="0">
              <a:latin typeface="+mj-lt"/>
              <a:cs typeface="Arial" panose="020B0604020202020204" pitchFamily="34" charset="0"/>
            </a:endParaRPr>
          </a:p>
          <a:p>
            <a:pPr lvl="0"/>
            <a:r>
              <a:rPr lang="en-US" sz="1400" dirty="0">
                <a:latin typeface="+mj-lt"/>
                <a:cs typeface="Arial" panose="020B0604020202020204" pitchFamily="34" charset="0"/>
              </a:rPr>
              <a:t>participants enrolled in short-term training programs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A6B9B3-1F6D-4E61-B3DB-6E383E33A7A0}"/>
              </a:ext>
            </a:extLst>
          </p:cNvPr>
          <p:cNvSpPr/>
          <p:nvPr/>
        </p:nvSpPr>
        <p:spPr>
          <a:xfrm>
            <a:off x="2162451" y="1127392"/>
            <a:ext cx="39372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Aids unemployed or </a:t>
            </a:r>
          </a:p>
          <a:p>
            <a:pPr lvl="0" algn="r"/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underemployed parents.</a:t>
            </a:r>
          </a:p>
          <a:p>
            <a:pPr lvl="0" algn="r"/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Connecting participants with </a:t>
            </a:r>
          </a:p>
          <a:p>
            <a:pPr lvl="0" algn="r"/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resources that lead to jobs, greater </a:t>
            </a:r>
          </a:p>
          <a:p>
            <a:pPr lvl="0" algn="r"/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self-sufficiency, and more emotional, parental,</a:t>
            </a:r>
          </a:p>
          <a:p>
            <a:pPr lvl="0" algn="r"/>
            <a:r>
              <a:rPr lang="en-US" sz="13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and financial involvement.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0C3D06-C4C9-4AE0-8560-F23B6F2FA3A3}"/>
              </a:ext>
            </a:extLst>
          </p:cNvPr>
          <p:cNvCxnSpPr>
            <a:cxnSpLocks/>
          </p:cNvCxnSpPr>
          <p:nvPr/>
        </p:nvCxnSpPr>
        <p:spPr>
          <a:xfrm>
            <a:off x="6100473" y="1186446"/>
            <a:ext cx="14645" cy="5299401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8" descr="Image result for drivers license clipart">
            <a:extLst>
              <a:ext uri="{FF2B5EF4-FFF2-40B4-BE49-F238E27FC236}">
                <a16:creationId xmlns:a16="http://schemas.microsoft.com/office/drawing/2014/main" id="{1C1B3F6A-3DF7-4D79-A3D5-B2BC9BE1C4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" t="22405" r="6955" b="22957"/>
          <a:stretch/>
        </p:blipFill>
        <p:spPr bwMode="auto">
          <a:xfrm>
            <a:off x="3721897" y="4852770"/>
            <a:ext cx="818370" cy="51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BF3A7C1-6D83-4344-81B6-B624C3CB82CD}"/>
              </a:ext>
            </a:extLst>
          </p:cNvPr>
          <p:cNvSpPr/>
          <p:nvPr/>
        </p:nvSpPr>
        <p:spPr>
          <a:xfrm>
            <a:off x="1654861" y="2773079"/>
            <a:ext cx="27053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GED classes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Short-term training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Resume writing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Federal bonding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Access &amp; visitation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Referrals for legitimization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Job placement, coaching &amp; mentoring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6E6352-A5A7-4E6E-AA7C-24777C405798}"/>
              </a:ext>
            </a:extLst>
          </p:cNvPr>
          <p:cNvSpPr txBox="1"/>
          <p:nvPr/>
        </p:nvSpPr>
        <p:spPr>
          <a:xfrm>
            <a:off x="1751533" y="2530500"/>
            <a:ext cx="9458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0397EE-1D5D-4293-A50D-40E25E5AE468}"/>
              </a:ext>
            </a:extLst>
          </p:cNvPr>
          <p:cNvCxnSpPr>
            <a:cxnSpLocks/>
          </p:cNvCxnSpPr>
          <p:nvPr/>
        </p:nvCxnSpPr>
        <p:spPr>
          <a:xfrm>
            <a:off x="3797392" y="2515518"/>
            <a:ext cx="0" cy="2146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68F85E3-126F-482F-96BF-33287A97C0AF}"/>
              </a:ext>
            </a:extLst>
          </p:cNvPr>
          <p:cNvSpPr txBox="1"/>
          <p:nvPr/>
        </p:nvSpPr>
        <p:spPr>
          <a:xfrm>
            <a:off x="3797392" y="2440693"/>
            <a:ext cx="2211698" cy="2881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1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4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Community awareness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E391703-6033-4305-81AA-839C095F8D30}"/>
              </a:ext>
            </a:extLst>
          </p:cNvPr>
          <p:cNvSpPr/>
          <p:nvPr/>
        </p:nvSpPr>
        <p:spPr>
          <a:xfrm>
            <a:off x="4405569" y="4842846"/>
            <a:ext cx="1709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Fatherhood participants who have had their driver’s licenses suspended nonpayment can regain driving privileges.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9CF04DF-6C25-44DB-829D-E1CF42349AD9}"/>
              </a:ext>
            </a:extLst>
          </p:cNvPr>
          <p:cNvSpPr/>
          <p:nvPr/>
        </p:nvSpPr>
        <p:spPr>
          <a:xfrm>
            <a:off x="3790999" y="4318597"/>
            <a:ext cx="2356715" cy="48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Fatherhood Celebrations</a:t>
            </a:r>
          </a:p>
          <a:p>
            <a:pPr marL="171450" lvl="1" indent="-171450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Fatherhood Conversations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66EC6AE-A12F-4F1E-B234-55D1D9BD4422}"/>
              </a:ext>
            </a:extLst>
          </p:cNvPr>
          <p:cNvCxnSpPr>
            <a:cxnSpLocks/>
          </p:cNvCxnSpPr>
          <p:nvPr/>
        </p:nvCxnSpPr>
        <p:spPr>
          <a:xfrm>
            <a:off x="2841483" y="4767332"/>
            <a:ext cx="314679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5E255A3D-8E61-4808-BAAE-83A910651A16}"/>
              </a:ext>
            </a:extLst>
          </p:cNvPr>
          <p:cNvSpPr/>
          <p:nvPr/>
        </p:nvSpPr>
        <p:spPr>
          <a:xfrm>
            <a:off x="6080024" y="1086764"/>
            <a:ext cx="3247209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Collaborates with Superior</a:t>
            </a:r>
          </a:p>
          <a:p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Court Judges and Community </a:t>
            </a:r>
          </a:p>
          <a:p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 Boards to offer alternatives</a:t>
            </a:r>
          </a:p>
          <a:p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to incarceration to chronic nonpayers. </a:t>
            </a:r>
          </a:p>
          <a:p>
            <a:r>
              <a:rPr lang="en-US" sz="13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Barriers that keep parents from meeting their support obligations are addressed under Judicial oversight 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5EC5650-BCC5-4064-A6C6-6048E1B1A7E2}"/>
              </a:ext>
            </a:extLst>
          </p:cNvPr>
          <p:cNvSpPr txBox="1"/>
          <p:nvPr/>
        </p:nvSpPr>
        <p:spPr>
          <a:xfrm>
            <a:off x="6220495" y="2660733"/>
            <a:ext cx="9458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023554-A135-445D-AEDC-1B1355E11DCB}"/>
              </a:ext>
            </a:extLst>
          </p:cNvPr>
          <p:cNvSpPr/>
          <p:nvPr/>
        </p:nvSpPr>
        <p:spPr>
          <a:xfrm>
            <a:off x="6099713" y="2894006"/>
            <a:ext cx="22116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Substance abuse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Job assistance/ placement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Literacy training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Mental health services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Clinical assessments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Education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Enrollment into Georgia Work Ready Program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5D0D112-E45D-475E-A2A3-6C82DEAFC227}"/>
              </a:ext>
            </a:extLst>
          </p:cNvPr>
          <p:cNvCxnSpPr>
            <a:cxnSpLocks/>
          </p:cNvCxnSpPr>
          <p:nvPr/>
        </p:nvCxnSpPr>
        <p:spPr>
          <a:xfrm>
            <a:off x="8143420" y="2579480"/>
            <a:ext cx="0" cy="20829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5809855-4445-4B1D-BA10-ECA45193AA2D}"/>
              </a:ext>
            </a:extLst>
          </p:cNvPr>
          <p:cNvCxnSpPr>
            <a:cxnSpLocks/>
          </p:cNvCxnSpPr>
          <p:nvPr/>
        </p:nvCxnSpPr>
        <p:spPr>
          <a:xfrm>
            <a:off x="6212703" y="4767332"/>
            <a:ext cx="3114530" cy="293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645CECE7-494B-4801-BF25-63E77B0D09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44891" y="2736027"/>
            <a:ext cx="1501023" cy="174296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B67BA975-E535-44BE-A381-FA56FFB8B7B8}"/>
              </a:ext>
            </a:extLst>
          </p:cNvPr>
          <p:cNvGrpSpPr/>
          <p:nvPr/>
        </p:nvGrpSpPr>
        <p:grpSpPr>
          <a:xfrm>
            <a:off x="4188090" y="2828685"/>
            <a:ext cx="1291328" cy="1418930"/>
            <a:chOff x="4315783" y="2894006"/>
            <a:chExt cx="1287780" cy="1353871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2076A9E-2776-44CD-AC36-DADAF45E0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5783" y="2894006"/>
              <a:ext cx="1287780" cy="1319811"/>
            </a:xfrm>
            <a:prstGeom prst="rect">
              <a:avLst/>
            </a:prstGeom>
            <a:ln w="88900" cap="sq" cmpd="thickThin">
              <a:solidFill>
                <a:schemeClr val="accent1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ECCA77B-03BD-4132-92E3-1D15580ABA26}"/>
                </a:ext>
              </a:extLst>
            </p:cNvPr>
            <p:cNvGrpSpPr/>
            <p:nvPr/>
          </p:nvGrpSpPr>
          <p:grpSpPr>
            <a:xfrm>
              <a:off x="4422608" y="2916077"/>
              <a:ext cx="1005576" cy="1331800"/>
              <a:chOff x="4440823" y="2935672"/>
              <a:chExt cx="1109942" cy="1324928"/>
            </a:xfrm>
          </p:grpSpPr>
          <p:pic>
            <p:nvPicPr>
              <p:cNvPr id="51" name="Picture 10" descr="Image result for state of georgia transparent">
                <a:extLst>
                  <a:ext uri="{FF2B5EF4-FFF2-40B4-BE49-F238E27FC236}">
                    <a16:creationId xmlns:a16="http://schemas.microsoft.com/office/drawing/2014/main" id="{04323CAE-89FC-4502-BA72-318954652E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72" t="12764" r="18056" b="11982"/>
              <a:stretch/>
            </p:blipFill>
            <p:spPr bwMode="auto">
              <a:xfrm>
                <a:off x="4440823" y="2935672"/>
                <a:ext cx="1109942" cy="13249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2" descr="Image result for location icon png transparent">
                <a:extLst>
                  <a:ext uri="{FF2B5EF4-FFF2-40B4-BE49-F238E27FC236}">
                    <a16:creationId xmlns:a16="http://schemas.microsoft.com/office/drawing/2014/main" id="{4DD036F2-202B-41BD-9BA2-4288FACFC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7579" y="3146883"/>
                <a:ext cx="280143" cy="280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2" descr="Image result for location icon png transparent">
                <a:extLst>
                  <a:ext uri="{FF2B5EF4-FFF2-40B4-BE49-F238E27FC236}">
                    <a16:creationId xmlns:a16="http://schemas.microsoft.com/office/drawing/2014/main" id="{39B046C6-AB1B-4F4E-AB23-2F13FAD324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1369" y="3337331"/>
                <a:ext cx="280143" cy="280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2" descr="Image result for location icon png transparent">
                <a:extLst>
                  <a:ext uri="{FF2B5EF4-FFF2-40B4-BE49-F238E27FC236}">
                    <a16:creationId xmlns:a16="http://schemas.microsoft.com/office/drawing/2014/main" id="{CC7FA312-2901-4FE0-8DD7-B5E3A65B715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81372" y="3598136"/>
                <a:ext cx="280143" cy="280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12" descr="Image result for location icon png transparent">
                <a:extLst>
                  <a:ext uri="{FF2B5EF4-FFF2-40B4-BE49-F238E27FC236}">
                    <a16:creationId xmlns:a16="http://schemas.microsoft.com/office/drawing/2014/main" id="{76A3A946-DE2E-4C01-BF7F-0D29B70ECB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9130" y="2955926"/>
                <a:ext cx="280143" cy="2801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07DEFEE4-D802-4C29-9A81-8D171635D1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53167" y="1057693"/>
            <a:ext cx="2200909" cy="93325"/>
          </a:xfrm>
          <a:prstGeom prst="rect">
            <a:avLst/>
          </a:prstGeom>
        </p:spPr>
      </p:pic>
      <p:pic>
        <p:nvPicPr>
          <p:cNvPr id="59" name="Picture 2" descr="Image result for paternity and accountability court georgia dhs">
            <a:extLst>
              <a:ext uri="{FF2B5EF4-FFF2-40B4-BE49-F238E27FC236}">
                <a16:creationId xmlns:a16="http://schemas.microsoft.com/office/drawing/2014/main" id="{1218DAF9-F0B5-4BB6-9F11-9D568835C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9973" r="4405" b="24406"/>
          <a:stretch/>
        </p:blipFill>
        <p:spPr bwMode="auto">
          <a:xfrm>
            <a:off x="7673902" y="214373"/>
            <a:ext cx="2545898" cy="83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435AEF74-9C3F-4BA3-8EC9-D93735EC92B2}"/>
              </a:ext>
            </a:extLst>
          </p:cNvPr>
          <p:cNvSpPr txBox="1"/>
          <p:nvPr/>
        </p:nvSpPr>
        <p:spPr>
          <a:xfrm>
            <a:off x="5339610" y="372153"/>
            <a:ext cx="1586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Community </a:t>
            </a:r>
          </a:p>
          <a:p>
            <a:pPr algn="ctr"/>
            <a:r>
              <a:rPr lang="en-US" sz="2000" b="1" u="sng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Outreach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4DB5582-729F-4E7D-96E6-E863154C44FC}"/>
              </a:ext>
            </a:extLst>
          </p:cNvPr>
          <p:cNvSpPr/>
          <p:nvPr/>
        </p:nvSpPr>
        <p:spPr>
          <a:xfrm>
            <a:off x="6096000" y="4853869"/>
            <a:ext cx="36355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Parental Accountability Courts are in</a:t>
            </a:r>
          </a:p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45</a:t>
            </a:r>
            <a:r>
              <a:rPr lang="en-US" sz="3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out of </a:t>
            </a:r>
            <a:r>
              <a:rPr lang="en-US" sz="4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49</a:t>
            </a:r>
          </a:p>
          <a:p>
            <a:pPr lvl="0"/>
            <a:r>
              <a:rPr lang="en-US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judicial circuits across </a:t>
            </a:r>
          </a:p>
          <a:p>
            <a:pPr lvl="0"/>
            <a:r>
              <a:rPr lang="en-US" sz="1200" b="1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the state. </a:t>
            </a:r>
          </a:p>
          <a:p>
            <a:endParaRPr lang="en-US" sz="36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A00B83-CD7C-42E8-9F3B-E9FB10D446E8}"/>
              </a:ext>
            </a:extLst>
          </p:cNvPr>
          <p:cNvSpPr/>
          <p:nvPr/>
        </p:nvSpPr>
        <p:spPr>
          <a:xfrm>
            <a:off x="6084105" y="379832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US" sz="3000" b="1" dirty="0">
                <a:latin typeface="+mj-lt"/>
                <a:cs typeface="Arial" panose="020B0604020202020204" pitchFamily="34" charset="0"/>
              </a:rPr>
              <a:t>3,163</a:t>
            </a:r>
          </a:p>
          <a:p>
            <a:pPr algn="r"/>
            <a:r>
              <a:rPr lang="en-US" sz="1400" dirty="0">
                <a:latin typeface="+mj-lt"/>
                <a:cs typeface="Arial" panose="020B0604020202020204" pitchFamily="34" charset="0"/>
              </a:rPr>
              <a:t>NCPs at risk of</a:t>
            </a:r>
          </a:p>
          <a:p>
            <a:pPr algn="r"/>
            <a:r>
              <a:rPr lang="en-US" sz="1400" dirty="0">
                <a:latin typeface="+mj-lt"/>
                <a:cs typeface="Arial" panose="020B0604020202020204" pitchFamily="34" charset="0"/>
              </a:rPr>
              <a:t> incarceration who avoided jail </a:t>
            </a:r>
          </a:p>
          <a:p>
            <a:pPr algn="r"/>
            <a:r>
              <a:rPr lang="en-US" sz="1400" dirty="0">
                <a:latin typeface="+mj-lt"/>
                <a:cs typeface="Arial" panose="020B0604020202020204" pitchFamily="34" charset="0"/>
              </a:rPr>
              <a:t>time &amp; provided support to</a:t>
            </a:r>
          </a:p>
          <a:p>
            <a:pPr algn="r"/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US" sz="3000" b="1" dirty="0">
                <a:latin typeface="+mj-lt"/>
                <a:cs typeface="Arial" panose="020B0604020202020204" pitchFamily="34" charset="0"/>
              </a:rPr>
              <a:t>6,835</a:t>
            </a:r>
            <a:r>
              <a:rPr lang="en-US" sz="3200" b="1" dirty="0">
                <a:latin typeface="+mj-lt"/>
                <a:cs typeface="Arial" panose="020B0604020202020204" pitchFamily="34" charset="0"/>
              </a:rPr>
              <a:t> </a:t>
            </a:r>
            <a:endParaRPr lang="en-US" sz="3200" dirty="0">
              <a:latin typeface="+mj-lt"/>
              <a:cs typeface="Arial" panose="020B0604020202020204" pitchFamily="34" charset="0"/>
            </a:endParaRPr>
          </a:p>
          <a:p>
            <a:pPr lvl="0" algn="r"/>
            <a:r>
              <a:rPr lang="en-US" sz="1400" dirty="0">
                <a:latin typeface="+mj-lt"/>
                <a:cs typeface="Arial" panose="020B0604020202020204" pitchFamily="34" charset="0"/>
              </a:rPr>
              <a:t>of Georgia’s children. Program participants </a:t>
            </a:r>
          </a:p>
          <a:p>
            <a:pPr lvl="0" algn="r"/>
            <a:r>
              <a:rPr lang="en-US" sz="1400" dirty="0">
                <a:latin typeface="+mj-lt"/>
                <a:cs typeface="Arial" panose="020B0604020202020204" pitchFamily="34" charset="0"/>
              </a:rPr>
              <a:t>paid an estimated </a:t>
            </a:r>
          </a:p>
          <a:p>
            <a:pPr algn="r"/>
            <a:endParaRPr lang="en-US" sz="600" dirty="0">
              <a:latin typeface="+mj-lt"/>
              <a:cs typeface="Arial" panose="020B0604020202020204" pitchFamily="34" charset="0"/>
            </a:endParaRPr>
          </a:p>
          <a:p>
            <a:pPr algn="r"/>
            <a:r>
              <a:rPr lang="en-US" sz="3000" b="1" dirty="0">
                <a:latin typeface="+mj-lt"/>
                <a:cs typeface="Arial" panose="020B0604020202020204" pitchFamily="34" charset="0"/>
              </a:rPr>
              <a:t>$9 million +</a:t>
            </a:r>
          </a:p>
          <a:p>
            <a:pPr algn="r"/>
            <a:r>
              <a:rPr lang="en-US" sz="1400" dirty="0">
                <a:latin typeface="+mj-lt"/>
                <a:cs typeface="Arial" panose="020B0604020202020204" pitchFamily="34" charset="0"/>
              </a:rPr>
              <a:t>to support families 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A0B0F96-8E7D-41AB-82BE-806515B25667}"/>
              </a:ext>
            </a:extLst>
          </p:cNvPr>
          <p:cNvSpPr/>
          <p:nvPr/>
        </p:nvSpPr>
        <p:spPr>
          <a:xfrm>
            <a:off x="9949394" y="3036011"/>
            <a:ext cx="1363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highlight>
                  <a:srgbClr val="10CF9B"/>
                </a:highlight>
                <a:latin typeface="+mj-lt"/>
                <a:cs typeface="Arial" panose="020B0604020202020204" pitchFamily="34" charset="0"/>
              </a:rPr>
              <a:t>Goal:</a:t>
            </a:r>
            <a:r>
              <a:rPr lang="en-US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PACs in all 49 judicial circuits in SFY19.</a:t>
            </a:r>
          </a:p>
        </p:txBody>
      </p:sp>
      <p:pic>
        <p:nvPicPr>
          <p:cNvPr id="12" name="Picture 6" descr="Image result for fatherhood program georgia dhs">
            <a:extLst>
              <a:ext uri="{FF2B5EF4-FFF2-40B4-BE49-F238E27FC236}">
                <a16:creationId xmlns:a16="http://schemas.microsoft.com/office/drawing/2014/main" id="{EB4E1A44-D4A0-4F24-81DA-A13ED548C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9" r="-4897" b="6884"/>
          <a:stretch/>
        </p:blipFill>
        <p:spPr bwMode="auto">
          <a:xfrm>
            <a:off x="1445852" y="255904"/>
            <a:ext cx="2969027" cy="1005578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9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B772406E-1714-417C-8CA2-7CB7A3316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664" y="4314738"/>
            <a:ext cx="4437422" cy="2569969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4D5D1FC-A647-4B88-945A-8B3B4F2DB8D7}"/>
              </a:ext>
            </a:extLst>
          </p:cNvPr>
          <p:cNvGrpSpPr/>
          <p:nvPr/>
        </p:nvGrpSpPr>
        <p:grpSpPr>
          <a:xfrm>
            <a:off x="119859" y="1516721"/>
            <a:ext cx="3293638" cy="4444333"/>
            <a:chOff x="163751" y="1257182"/>
            <a:chExt cx="3892336" cy="5219091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F6FB63-8C61-41AA-ABAD-7EAB3AD4F0B5}"/>
                </a:ext>
              </a:extLst>
            </p:cNvPr>
            <p:cNvSpPr/>
            <p:nvPr/>
          </p:nvSpPr>
          <p:spPr>
            <a:xfrm>
              <a:off x="163751" y="1257182"/>
              <a:ext cx="3892335" cy="431533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marL="3175" marR="0" lvl="0" indent="-3175" algn="ctr" defTabSz="914400" eaLnBrk="1" fontAlgn="auto" latinLnBrk="0" hangingPunct="1">
                <a:lnSpc>
                  <a:spcPct val="88000"/>
                </a:lnSpc>
                <a:spcBef>
                  <a:spcPts val="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4DADB0"/>
                  </a:solidFill>
                  <a:effectLst/>
                  <a:uLnTx/>
                  <a:uFillTx/>
                  <a:latin typeface="+mj-lt"/>
                  <a:ea typeface="Arial" panose="020B0604020202020204" pitchFamily="34" charset="0"/>
                  <a:cs typeface="Arial" panose="020B0604020202020204" pitchFamily="34" charset="0"/>
                </a:rPr>
                <a:t>Customer Contact Center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4DADB0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3D259F8E-833F-4B92-A789-2F5D58D3E74F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63752" y="4161051"/>
            <a:ext cx="3892335" cy="23152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1" name="Chart 60">
              <a:extLst>
                <a:ext uri="{FF2B5EF4-FFF2-40B4-BE49-F238E27FC236}">
                  <a16:creationId xmlns:a16="http://schemas.microsoft.com/office/drawing/2014/main" id="{3BB31F4F-857B-4198-B846-1CBAE9C9487F}"/>
                </a:ext>
              </a:extLst>
            </p:cNvPr>
            <p:cNvGraphicFramePr>
              <a:graphicFrameLocks/>
            </p:cNvGraphicFramePr>
            <p:nvPr>
              <p:extLst/>
            </p:nvPr>
          </p:nvGraphicFramePr>
          <p:xfrm>
            <a:off x="163752" y="1672600"/>
            <a:ext cx="3892335" cy="23152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42769BBA-1176-4A02-B4CA-42038C0F8C6C}"/>
              </a:ext>
            </a:extLst>
          </p:cNvPr>
          <p:cNvSpPr/>
          <p:nvPr/>
        </p:nvSpPr>
        <p:spPr>
          <a:xfrm>
            <a:off x="3303258" y="1545108"/>
            <a:ext cx="4069123" cy="3674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3175" marR="0" lvl="0" indent="-3175" algn="ctr" defTabSz="914400" eaLnBrk="1" fontAlgn="auto" latinLnBrk="0" hangingPunct="1">
              <a:lnSpc>
                <a:spcPct val="88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26198"/>
                </a:solidFill>
                <a:effectLst/>
                <a:uLnTx/>
                <a:uFillTx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Customer Online Services Portal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926198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8EFFBA74-9DF3-4F7A-BD4F-01059AB212E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78622" y="1870471"/>
          <a:ext cx="3561473" cy="196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51D6B1DD-89BC-4514-8484-144DDB73F06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78622" y="3956039"/>
          <a:ext cx="3553065" cy="196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5" name="Title 1">
            <a:extLst>
              <a:ext uri="{FF2B5EF4-FFF2-40B4-BE49-F238E27FC236}">
                <a16:creationId xmlns:a16="http://schemas.microsoft.com/office/drawing/2014/main" id="{BE0CD94D-E251-4F9E-9B7C-A9E2A29AE1B9}"/>
              </a:ext>
            </a:extLst>
          </p:cNvPr>
          <p:cNvSpPr txBox="1">
            <a:spLocks/>
          </p:cNvSpPr>
          <p:nvPr/>
        </p:nvSpPr>
        <p:spPr>
          <a:xfrm>
            <a:off x="-48980" y="26711"/>
            <a:ext cx="11497235" cy="1033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cs typeface="Arial" panose="020B0604020202020204" pitchFamily="34" charset="0"/>
              </a:rPr>
              <a:t>Self Service Options FFY19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F2D2D9B-0507-409E-AF8D-FB6B10F59390}"/>
              </a:ext>
            </a:extLst>
          </p:cNvPr>
          <p:cNvSpPr/>
          <p:nvPr/>
        </p:nvSpPr>
        <p:spPr>
          <a:xfrm>
            <a:off x="7131688" y="1532311"/>
            <a:ext cx="3293634" cy="36747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3175" marR="0" lvl="0" indent="-3175" algn="ctr" defTabSz="914400" eaLnBrk="1" fontAlgn="auto" latinLnBrk="0" hangingPunct="1">
              <a:lnSpc>
                <a:spcPct val="88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0CD4D"/>
                </a:solidFill>
                <a:effectLst/>
                <a:uLnTx/>
                <a:uFillTx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Mobile App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A0CD4D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16D93E38-3067-4E92-86CF-BB548FBD5209}"/>
              </a:ext>
            </a:extLst>
          </p:cNvPr>
          <p:cNvGraphicFramePr/>
          <p:nvPr>
            <p:extLst/>
          </p:nvPr>
        </p:nvGraphicFramePr>
        <p:xfrm>
          <a:off x="7249636" y="1856153"/>
          <a:ext cx="3293637" cy="1966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186F69BE-B669-4F84-9A13-CBDB6628D97F}"/>
              </a:ext>
            </a:extLst>
          </p:cNvPr>
          <p:cNvGraphicFramePr/>
          <p:nvPr>
            <p:extLst/>
          </p:nvPr>
        </p:nvGraphicFramePr>
        <p:xfrm>
          <a:off x="7243321" y="3966724"/>
          <a:ext cx="3315351" cy="197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69" name="Group 68">
            <a:extLst>
              <a:ext uri="{FF2B5EF4-FFF2-40B4-BE49-F238E27FC236}">
                <a16:creationId xmlns:a16="http://schemas.microsoft.com/office/drawing/2014/main" id="{1518D8F3-9622-42D1-80B7-4CBEC003154B}"/>
              </a:ext>
            </a:extLst>
          </p:cNvPr>
          <p:cNvGrpSpPr/>
          <p:nvPr/>
        </p:nvGrpSpPr>
        <p:grpSpPr>
          <a:xfrm>
            <a:off x="9362364" y="2380894"/>
            <a:ext cx="1148160" cy="1392140"/>
            <a:chOff x="12422777" y="1548267"/>
            <a:chExt cx="1504014" cy="82923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453787-8339-4A3F-829D-5D9CFE4CB168}"/>
                </a:ext>
              </a:extLst>
            </p:cNvPr>
            <p:cNvSpPr/>
            <p:nvPr/>
          </p:nvSpPr>
          <p:spPr>
            <a:xfrm>
              <a:off x="12422777" y="1548267"/>
              <a:ext cx="1504014" cy="763859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A0F5C10-EBFE-4A00-845E-CD2D5571C152}"/>
                </a:ext>
              </a:extLst>
            </p:cNvPr>
            <p:cNvGrpSpPr/>
            <p:nvPr/>
          </p:nvGrpSpPr>
          <p:grpSpPr>
            <a:xfrm>
              <a:off x="12521404" y="1625211"/>
              <a:ext cx="1348488" cy="752293"/>
              <a:chOff x="12521404" y="1625211"/>
              <a:chExt cx="1348488" cy="752293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FC4D8D24-EC4F-48A5-8231-B1CF57237F2D}"/>
                  </a:ext>
                </a:extLst>
              </p:cNvPr>
              <p:cNvSpPr txBox="1"/>
              <p:nvPr/>
            </p:nvSpPr>
            <p:spPr>
              <a:xfrm>
                <a:off x="12572720" y="1992601"/>
                <a:ext cx="1297172" cy="384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Android-150,938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F01CD0-E18B-44BA-AA55-CD63231091E8}"/>
                  </a:ext>
                </a:extLst>
              </p:cNvPr>
              <p:cNvSpPr/>
              <p:nvPr/>
            </p:nvSpPr>
            <p:spPr>
              <a:xfrm>
                <a:off x="12639263" y="1625211"/>
                <a:ext cx="1120430" cy="384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iPhone-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114,783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B330E5F-5D63-4551-A7B0-0E894E6FC125}"/>
                  </a:ext>
                </a:extLst>
              </p:cNvPr>
              <p:cNvSpPr/>
              <p:nvPr/>
            </p:nvSpPr>
            <p:spPr>
              <a:xfrm>
                <a:off x="12526987" y="1710828"/>
                <a:ext cx="102632" cy="90376"/>
              </a:xfrm>
              <a:prstGeom prst="rect">
                <a:avLst/>
              </a:prstGeom>
              <a:solidFill>
                <a:srgbClr val="08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726C5EE-BB7D-417F-917B-44DEFF1DF4A0}"/>
                  </a:ext>
                </a:extLst>
              </p:cNvPr>
              <p:cNvSpPr/>
              <p:nvPr/>
            </p:nvSpPr>
            <p:spPr>
              <a:xfrm>
                <a:off x="12521404" y="2025680"/>
                <a:ext cx="102632" cy="90376"/>
              </a:xfrm>
              <a:prstGeom prst="rect">
                <a:avLst/>
              </a:prstGeom>
              <a:solidFill>
                <a:srgbClr val="4DAD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AB73E3-A3AB-4DA3-A465-D8BBF93B4503}"/>
              </a:ext>
            </a:extLst>
          </p:cNvPr>
          <p:cNvGrpSpPr/>
          <p:nvPr/>
        </p:nvGrpSpPr>
        <p:grpSpPr>
          <a:xfrm>
            <a:off x="9173973" y="4619062"/>
            <a:ext cx="1331642" cy="1188650"/>
            <a:chOff x="12553410" y="1548266"/>
            <a:chExt cx="1930820" cy="118865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7E7019CC-3F0E-4F2A-ABCB-5F1593840239}"/>
                </a:ext>
              </a:extLst>
            </p:cNvPr>
            <p:cNvSpPr/>
            <p:nvPr/>
          </p:nvSpPr>
          <p:spPr>
            <a:xfrm>
              <a:off x="12553410" y="1548266"/>
              <a:ext cx="1930820" cy="1188650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2418588-A90C-4232-8182-7EAC0035F961}"/>
                </a:ext>
              </a:extLst>
            </p:cNvPr>
            <p:cNvGrpSpPr/>
            <p:nvPr/>
          </p:nvGrpSpPr>
          <p:grpSpPr>
            <a:xfrm>
              <a:off x="12677312" y="1587883"/>
              <a:ext cx="1806914" cy="1126045"/>
              <a:chOff x="12677312" y="1587883"/>
              <a:chExt cx="1806914" cy="1126045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09E061EC-78D2-48A9-A3D7-988CDDD5BEA8}"/>
                  </a:ext>
                </a:extLst>
              </p:cNvPr>
              <p:cNvSpPr/>
              <p:nvPr/>
            </p:nvSpPr>
            <p:spPr>
              <a:xfrm>
                <a:off x="12680615" y="1653587"/>
                <a:ext cx="102632" cy="9037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55128-B972-4902-81EA-F08FC4C3A356}"/>
                  </a:ext>
                </a:extLst>
              </p:cNvPr>
              <p:cNvSpPr/>
              <p:nvPr/>
            </p:nvSpPr>
            <p:spPr>
              <a:xfrm>
                <a:off x="12677312" y="1975995"/>
                <a:ext cx="102632" cy="90376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7AB3F47-725A-48F9-B3DB-61E117ED31DC}"/>
                  </a:ext>
                </a:extLst>
              </p:cNvPr>
              <p:cNvSpPr/>
              <p:nvPr/>
            </p:nvSpPr>
            <p:spPr>
              <a:xfrm>
                <a:off x="12683098" y="2396511"/>
                <a:ext cx="102632" cy="90376"/>
              </a:xfrm>
              <a:prstGeom prst="rect">
                <a:avLst/>
              </a:prstGeom>
              <a:solidFill>
                <a:srgbClr val="9261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DF318D2-6361-48BF-9904-93E0F3C8D360}"/>
                  </a:ext>
                </a:extLst>
              </p:cNvPr>
              <p:cNvSpPr txBox="1"/>
              <p:nvPr/>
            </p:nvSpPr>
            <p:spPr>
              <a:xfrm>
                <a:off x="12783247" y="1587883"/>
                <a:ext cx="170097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Dual- 8,811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2AB2E19-6DD2-4D09-BE06-9960E78D0155}"/>
                  </a:ext>
                </a:extLst>
              </p:cNvPr>
              <p:cNvSpPr txBox="1"/>
              <p:nvPr/>
            </p:nvSpPr>
            <p:spPr>
              <a:xfrm>
                <a:off x="12731930" y="1849284"/>
                <a:ext cx="1356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Custodian- 66,391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D2374A73-2027-485C-A279-5092ED50A84F}"/>
                  </a:ext>
                </a:extLst>
              </p:cNvPr>
              <p:cNvSpPr txBox="1"/>
              <p:nvPr/>
            </p:nvSpPr>
            <p:spPr>
              <a:xfrm>
                <a:off x="12785729" y="2252263"/>
                <a:ext cx="16984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Non Custodial- 43,868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85B7D84-39CE-4B28-81AF-9348380BD89B}"/>
              </a:ext>
            </a:extLst>
          </p:cNvPr>
          <p:cNvGrpSpPr/>
          <p:nvPr/>
        </p:nvGrpSpPr>
        <p:grpSpPr>
          <a:xfrm>
            <a:off x="2352206" y="4522689"/>
            <a:ext cx="985953" cy="1282382"/>
            <a:chOff x="12422777" y="1548267"/>
            <a:chExt cx="1504014" cy="76385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515B596-C714-4B5A-BCF4-2E32970B90B6}"/>
                </a:ext>
              </a:extLst>
            </p:cNvPr>
            <p:cNvSpPr/>
            <p:nvPr/>
          </p:nvSpPr>
          <p:spPr>
            <a:xfrm>
              <a:off x="12422777" y="1548267"/>
              <a:ext cx="1504014" cy="763859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5AE7D56-AE1C-49D8-B419-739B8BF9C5E7}"/>
                </a:ext>
              </a:extLst>
            </p:cNvPr>
            <p:cNvGrpSpPr/>
            <p:nvPr/>
          </p:nvGrpSpPr>
          <p:grpSpPr>
            <a:xfrm>
              <a:off x="12521404" y="1600186"/>
              <a:ext cx="1352147" cy="668349"/>
              <a:chOff x="12521404" y="1600186"/>
              <a:chExt cx="1352147" cy="66834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7CE71E-FD50-46EB-8558-472894145A0A}"/>
                  </a:ext>
                </a:extLst>
              </p:cNvPr>
              <p:cNvSpPr txBox="1"/>
              <p:nvPr/>
            </p:nvSpPr>
            <p:spPr>
              <a:xfrm>
                <a:off x="12576379" y="1956876"/>
                <a:ext cx="1297172" cy="31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Chats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fulfilled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E15F6FD-DBFF-485E-889C-C69B4A801E38}"/>
                  </a:ext>
                </a:extLst>
              </p:cNvPr>
              <p:cNvSpPr/>
              <p:nvPr/>
            </p:nvSpPr>
            <p:spPr>
              <a:xfrm>
                <a:off x="12635202" y="1600186"/>
                <a:ext cx="1054409" cy="31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Chats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offered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44FD2E2-A590-4C55-A771-49BEDF8EBE88}"/>
                  </a:ext>
                </a:extLst>
              </p:cNvPr>
              <p:cNvSpPr/>
              <p:nvPr/>
            </p:nvSpPr>
            <p:spPr>
              <a:xfrm>
                <a:off x="12526987" y="1710828"/>
                <a:ext cx="102632" cy="90376"/>
              </a:xfrm>
              <a:prstGeom prst="rect">
                <a:avLst/>
              </a:prstGeom>
              <a:solidFill>
                <a:srgbClr val="08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38CC07E-E049-4982-B9AA-977D766DB91A}"/>
                  </a:ext>
                </a:extLst>
              </p:cNvPr>
              <p:cNvSpPr/>
              <p:nvPr/>
            </p:nvSpPr>
            <p:spPr>
              <a:xfrm>
                <a:off x="12521404" y="2025680"/>
                <a:ext cx="102632" cy="90376"/>
              </a:xfrm>
              <a:prstGeom prst="rect">
                <a:avLst/>
              </a:prstGeom>
              <a:solidFill>
                <a:srgbClr val="4DAD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956F582-A0C0-4DD0-B5B3-67281539FD70}"/>
              </a:ext>
            </a:extLst>
          </p:cNvPr>
          <p:cNvGrpSpPr/>
          <p:nvPr/>
        </p:nvGrpSpPr>
        <p:grpSpPr>
          <a:xfrm>
            <a:off x="2243181" y="2462661"/>
            <a:ext cx="985953" cy="1282382"/>
            <a:chOff x="12422777" y="1548267"/>
            <a:chExt cx="1504014" cy="76385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847172C-3AE5-43B7-B953-188052DB4AE9}"/>
                </a:ext>
              </a:extLst>
            </p:cNvPr>
            <p:cNvSpPr/>
            <p:nvPr/>
          </p:nvSpPr>
          <p:spPr>
            <a:xfrm>
              <a:off x="12422777" y="1548267"/>
              <a:ext cx="1504014" cy="763859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C1D0D53-5825-40DC-BFDB-A13627619E6B}"/>
                </a:ext>
              </a:extLst>
            </p:cNvPr>
            <p:cNvGrpSpPr/>
            <p:nvPr/>
          </p:nvGrpSpPr>
          <p:grpSpPr>
            <a:xfrm>
              <a:off x="12521404" y="1600186"/>
              <a:ext cx="1352147" cy="668349"/>
              <a:chOff x="12521404" y="1600186"/>
              <a:chExt cx="1352147" cy="66834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FC9343A-5D09-4A6F-8F83-067F3899EFD7}"/>
                  </a:ext>
                </a:extLst>
              </p:cNvPr>
              <p:cNvSpPr txBox="1"/>
              <p:nvPr/>
            </p:nvSpPr>
            <p:spPr>
              <a:xfrm>
                <a:off x="12576379" y="1956876"/>
                <a:ext cx="1297172" cy="311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Calls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kern="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answered</a:t>
                </a: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B3E0176-2927-4D7F-B78E-DCC6FDE89C84}"/>
                  </a:ext>
                </a:extLst>
              </p:cNvPr>
              <p:cNvSpPr/>
              <p:nvPr/>
            </p:nvSpPr>
            <p:spPr>
              <a:xfrm>
                <a:off x="12635202" y="1600186"/>
                <a:ext cx="1054409" cy="3116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Calls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offered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33A6B37-A06B-47B0-9A99-0A9A166FE170}"/>
                  </a:ext>
                </a:extLst>
              </p:cNvPr>
              <p:cNvSpPr/>
              <p:nvPr/>
            </p:nvSpPr>
            <p:spPr>
              <a:xfrm>
                <a:off x="12526987" y="1710828"/>
                <a:ext cx="102632" cy="90376"/>
              </a:xfrm>
              <a:prstGeom prst="rect">
                <a:avLst/>
              </a:prstGeom>
              <a:solidFill>
                <a:srgbClr val="08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974DFAE8-E137-470E-88F9-D1ED5E9EAC69}"/>
                  </a:ext>
                </a:extLst>
              </p:cNvPr>
              <p:cNvSpPr/>
              <p:nvPr/>
            </p:nvSpPr>
            <p:spPr>
              <a:xfrm>
                <a:off x="12521404" y="2025680"/>
                <a:ext cx="102632" cy="90376"/>
              </a:xfrm>
              <a:prstGeom prst="rect">
                <a:avLst/>
              </a:prstGeom>
              <a:solidFill>
                <a:srgbClr val="4DAD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51DFF3-4D61-4712-BAD4-DC0E22605884}"/>
              </a:ext>
            </a:extLst>
          </p:cNvPr>
          <p:cNvGrpSpPr/>
          <p:nvPr/>
        </p:nvGrpSpPr>
        <p:grpSpPr>
          <a:xfrm>
            <a:off x="5646256" y="4352765"/>
            <a:ext cx="1552345" cy="1560614"/>
            <a:chOff x="27784845" y="-223466"/>
            <a:chExt cx="2818034" cy="9295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4DAFC77-3132-4DA3-ACB2-B3E6A668D8D5}"/>
                </a:ext>
              </a:extLst>
            </p:cNvPr>
            <p:cNvSpPr/>
            <p:nvPr/>
          </p:nvSpPr>
          <p:spPr>
            <a:xfrm>
              <a:off x="27784845" y="-223466"/>
              <a:ext cx="2596758" cy="870518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697A67D-ACAD-4574-BE6C-F9E02EE01F8B}"/>
                </a:ext>
              </a:extLst>
            </p:cNvPr>
            <p:cNvGrpSpPr/>
            <p:nvPr/>
          </p:nvGrpSpPr>
          <p:grpSpPr>
            <a:xfrm>
              <a:off x="28035998" y="-164393"/>
              <a:ext cx="2566881" cy="870518"/>
              <a:chOff x="12534172" y="1603848"/>
              <a:chExt cx="1682712" cy="1461444"/>
            </a:xfrm>
          </p:grpSpPr>
          <p:sp>
            <p:nvSpPr>
              <p:cNvPr id="48" name="TextBox 32">
                <a:extLst>
                  <a:ext uri="{FF2B5EF4-FFF2-40B4-BE49-F238E27FC236}">
                    <a16:creationId xmlns:a16="http://schemas.microsoft.com/office/drawing/2014/main" id="{BD3CAFF0-0745-4B9D-BA69-04E53809C2D5}"/>
                  </a:ext>
                </a:extLst>
              </p:cNvPr>
              <p:cNvSpPr txBox="1"/>
              <p:nvPr/>
            </p:nvSpPr>
            <p:spPr>
              <a:xfrm>
                <a:off x="12588935" y="2172738"/>
                <a:ext cx="1479448" cy="892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300" kern="0" dirty="0">
                    <a:solidFill>
                      <a:srgbClr val="000000"/>
                    </a:solidFill>
                    <a:latin typeface="Garamond" panose="02020404030301010803" pitchFamily="18" charset="0"/>
                    <a:cs typeface="Arial" panose="020B0604020202020204" pitchFamily="34" charset="0"/>
                  </a:rPr>
                  <a:t>NCP’s accessed portal during FFY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E5F8228-3855-4864-B3C0-4FF5BA4DBE22}"/>
                  </a:ext>
                </a:extLst>
              </p:cNvPr>
              <p:cNvSpPr/>
              <p:nvPr/>
            </p:nvSpPr>
            <p:spPr>
              <a:xfrm>
                <a:off x="12600552" y="1603848"/>
                <a:ext cx="1616332" cy="492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cs typeface="Arial" panose="020B0604020202020204" pitchFamily="34" charset="0"/>
                  </a:rPr>
                  <a:t>NCP’s registered during</a:t>
                </a:r>
                <a:r>
                  <a:rPr kumimoji="0" lang="en-US" sz="13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aramond" panose="02020404030301010803" pitchFamily="18" charset="0"/>
                    <a:cs typeface="Arial" panose="020B0604020202020204" pitchFamily="34" charset="0"/>
                  </a:rPr>
                  <a:t> FFY</a:t>
                </a:r>
                <a:endPara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aramond" panose="02020404030301010803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5861E5D-BA7C-44CB-AF34-6106B1B7E8B1}"/>
                  </a:ext>
                </a:extLst>
              </p:cNvPr>
              <p:cNvSpPr/>
              <p:nvPr/>
            </p:nvSpPr>
            <p:spPr>
              <a:xfrm>
                <a:off x="12549236" y="1742309"/>
                <a:ext cx="102632" cy="90376"/>
              </a:xfrm>
              <a:prstGeom prst="rect">
                <a:avLst/>
              </a:prstGeom>
              <a:solidFill>
                <a:srgbClr val="08595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75251BA-EBFB-4F05-8769-E3302FF768AD}"/>
                  </a:ext>
                </a:extLst>
              </p:cNvPr>
              <p:cNvSpPr/>
              <p:nvPr/>
            </p:nvSpPr>
            <p:spPr>
              <a:xfrm>
                <a:off x="12534172" y="2308630"/>
                <a:ext cx="102632" cy="90376"/>
              </a:xfrm>
              <a:prstGeom prst="rect">
                <a:avLst/>
              </a:prstGeom>
              <a:solidFill>
                <a:srgbClr val="4DADB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92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0B63E857-E584-418D-AC73-4B536B1EA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30" y="6246168"/>
            <a:ext cx="12192000" cy="611832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C606AC-3D35-4DC3-9F45-136C81F2FE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227" y="1398941"/>
            <a:ext cx="11497235" cy="4913738"/>
          </a:xfrm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258A6-BA0A-4003-9C3E-0F87204BD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5573"/>
            <a:ext cx="12258137" cy="5947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40D39-0976-49A9-86A0-02701086C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381" y="5852461"/>
            <a:ext cx="7160865" cy="3888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737169-8476-4D94-B727-E5574B66D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5427" y="439093"/>
            <a:ext cx="3195219" cy="14075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56EAAD-EA00-4B1F-802E-602142504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849" y="5230160"/>
            <a:ext cx="4804944" cy="95918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5957E3A-B69E-49D7-9BD2-1242799CF8A4}"/>
              </a:ext>
            </a:extLst>
          </p:cNvPr>
          <p:cNvGrpSpPr/>
          <p:nvPr/>
        </p:nvGrpSpPr>
        <p:grpSpPr>
          <a:xfrm>
            <a:off x="3151486" y="4484617"/>
            <a:ext cx="5010423" cy="1123384"/>
            <a:chOff x="3106882" y="4375229"/>
            <a:chExt cx="5010423" cy="112338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6E659C-5E50-4361-B764-2888817AE749}"/>
                </a:ext>
              </a:extLst>
            </p:cNvPr>
            <p:cNvSpPr/>
            <p:nvPr/>
          </p:nvSpPr>
          <p:spPr>
            <a:xfrm>
              <a:off x="3106882" y="4375229"/>
              <a:ext cx="4437278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3200" b="1" dirty="0">
                  <a:solidFill>
                    <a:schemeClr val="bg1"/>
                  </a:solidFill>
                  <a:latin typeface="+mj-lt"/>
                </a:rPr>
                <a:t>288,291</a:t>
              </a:r>
              <a:r>
                <a:rPr lang="en-US" sz="2400" b="1" dirty="0">
                  <a:solidFill>
                    <a:schemeClr val="bg1"/>
                  </a:solidFill>
                  <a:latin typeface="+mj-lt"/>
                </a:rPr>
                <a:t>+</a:t>
              </a:r>
            </a:p>
            <a:p>
              <a:pPr algn="r"/>
              <a:r>
                <a:rPr lang="en-US" sz="1400" dirty="0">
                  <a:solidFill>
                    <a:schemeClr val="bg1"/>
                  </a:solidFill>
                  <a:latin typeface="+mj-lt"/>
                </a:rPr>
                <a:t>Number of downloads since rollout</a:t>
              </a:r>
            </a:p>
            <a:p>
              <a:pPr algn="r"/>
              <a:endParaRPr lang="en-US" sz="900" dirty="0">
                <a:solidFill>
                  <a:schemeClr val="bg1"/>
                </a:solidFill>
                <a:latin typeface="+mj-lt"/>
              </a:endParaRPr>
            </a:p>
            <a:p>
              <a:pPr algn="r"/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913A1C2-1621-4221-94FA-40804F068C6E}"/>
                </a:ext>
              </a:extLst>
            </p:cNvPr>
            <p:cNvCxnSpPr>
              <a:cxnSpLocks/>
            </p:cNvCxnSpPr>
            <p:nvPr/>
          </p:nvCxnSpPr>
          <p:spPr>
            <a:xfrm>
              <a:off x="4440823" y="5179462"/>
              <a:ext cx="3676482" cy="0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A4D20E7B-8401-4EC2-B4E7-1EEF9CD1768B}"/>
              </a:ext>
            </a:extLst>
          </p:cNvPr>
          <p:cNvSpPr/>
          <p:nvPr/>
        </p:nvSpPr>
        <p:spPr>
          <a:xfrm>
            <a:off x="3182056" y="5384472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b="1" dirty="0">
                <a:solidFill>
                  <a:schemeClr val="bg1"/>
                </a:solidFill>
                <a:latin typeface="+mj-lt"/>
              </a:rPr>
              <a:t>125,440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+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en-US" sz="1400" dirty="0">
                <a:solidFill>
                  <a:schemeClr val="bg1"/>
                </a:solidFill>
                <a:latin typeface="+mj-lt"/>
              </a:rPr>
              <a:t>Number of active users</a:t>
            </a:r>
            <a:endParaRPr lang="en-US" sz="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D9E392-B559-4766-9F90-3877F7B28DBE}"/>
              </a:ext>
            </a:extLst>
          </p:cNvPr>
          <p:cNvGrpSpPr/>
          <p:nvPr/>
        </p:nvGrpSpPr>
        <p:grpSpPr>
          <a:xfrm>
            <a:off x="4382247" y="5384180"/>
            <a:ext cx="2988224" cy="830997"/>
            <a:chOff x="3127661" y="5292795"/>
            <a:chExt cx="2988224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37ECDC-091B-4CB0-8F0A-05CF0DBC914A}"/>
                </a:ext>
              </a:extLst>
            </p:cNvPr>
            <p:cNvSpPr txBox="1"/>
            <p:nvPr/>
          </p:nvSpPr>
          <p:spPr>
            <a:xfrm>
              <a:off x="3127661" y="5292795"/>
              <a:ext cx="2948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bg1"/>
                  </a:solidFill>
                  <a:latin typeface="+mj-lt"/>
                  <a:cs typeface="Calibri" panose="020F0502020204030204" pitchFamily="34" charset="0"/>
                </a:rPr>
                <a:t>Everything Georgians need to manage their child support case in the palm of their hands.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7849989-BE41-44EC-B2F9-F626FEE2E8C0}"/>
                </a:ext>
              </a:extLst>
            </p:cNvPr>
            <p:cNvCxnSpPr>
              <a:cxnSpLocks/>
            </p:cNvCxnSpPr>
            <p:nvPr/>
          </p:nvCxnSpPr>
          <p:spPr>
            <a:xfrm>
              <a:off x="6115885" y="5354460"/>
              <a:ext cx="0" cy="671623"/>
            </a:xfrm>
            <a:prstGeom prst="line">
              <a:avLst/>
            </a:prstGeom>
            <a:ln w="1905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064B4B74-26BD-4474-B013-7E5CFE46D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391" y="722319"/>
            <a:ext cx="6153097" cy="1570180"/>
          </a:xfrm>
          <a:prstGeom prst="rtTriangle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CDFF3B9-DC87-429B-82FE-C7F803DCBE99}"/>
              </a:ext>
            </a:extLst>
          </p:cNvPr>
          <p:cNvGrpSpPr/>
          <p:nvPr/>
        </p:nvGrpSpPr>
        <p:grpSpPr>
          <a:xfrm>
            <a:off x="9815286" y="1100803"/>
            <a:ext cx="2313664" cy="2217946"/>
            <a:chOff x="-9365" y="4059968"/>
            <a:chExt cx="2313664" cy="2217946"/>
          </a:xfrm>
        </p:grpSpPr>
        <p:pic>
          <p:nvPicPr>
            <p:cNvPr id="30" name="Picture 2" descr="Image result for blue green backdrop">
              <a:extLst>
                <a:ext uri="{FF2B5EF4-FFF2-40B4-BE49-F238E27FC236}">
                  <a16:creationId xmlns:a16="http://schemas.microsoft.com/office/drawing/2014/main" id="{B4348F22-7A32-4248-A885-E7B6EA29F64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4"/>
            <a:stretch/>
          </p:blipFill>
          <p:spPr bwMode="auto">
            <a:xfrm>
              <a:off x="8585" y="4059968"/>
              <a:ext cx="2295714" cy="221794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1791A3-40F8-4DA6-AA66-BFCF16019E21}"/>
                </a:ext>
              </a:extLst>
            </p:cNvPr>
            <p:cNvSpPr txBox="1"/>
            <p:nvPr/>
          </p:nvSpPr>
          <p:spPr>
            <a:xfrm>
              <a:off x="-9365" y="4327957"/>
              <a:ext cx="228716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Calibri" panose="020F0502020204030204" pitchFamily="34" charset="0"/>
                </a:rPr>
                <a:t>Child Support </a:t>
              </a:r>
              <a:r>
                <a:rPr lang="en-US" sz="3000" b="1" dirty="0">
                  <a:solidFill>
                    <a:schemeClr val="accent1"/>
                  </a:solidFill>
                  <a:latin typeface="+mj-lt"/>
                  <a:cs typeface="Calibri" panose="020F0502020204030204" pitchFamily="34" charset="0"/>
                </a:rPr>
                <a:t>Commercial</a:t>
              </a: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DADBDF47-D318-4311-A39C-4594E264D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8759"/>
            <a:ext cx="7492305" cy="15313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3D7280-56ED-4D8E-BF5E-22B77538E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670" y="626589"/>
            <a:ext cx="7492305" cy="1531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E4DD87F-6E92-46A2-ADE7-4AC4DD2DD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0" y="583075"/>
            <a:ext cx="7492305" cy="153135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4412D54C-7CC0-4DF5-BD8C-3D2ED50980E5}"/>
              </a:ext>
            </a:extLst>
          </p:cNvPr>
          <p:cNvGrpSpPr/>
          <p:nvPr/>
        </p:nvGrpSpPr>
        <p:grpSpPr>
          <a:xfrm>
            <a:off x="162719" y="169333"/>
            <a:ext cx="2093304" cy="2022393"/>
            <a:chOff x="10147096" y="517200"/>
            <a:chExt cx="2093304" cy="2022393"/>
          </a:xfrm>
        </p:grpSpPr>
        <p:pic>
          <p:nvPicPr>
            <p:cNvPr id="36" name="Picture 2" descr="Image result for blue green backdrop">
              <a:extLst>
                <a:ext uri="{FF2B5EF4-FFF2-40B4-BE49-F238E27FC236}">
                  <a16:creationId xmlns:a16="http://schemas.microsoft.com/office/drawing/2014/main" id="{B30EE5D3-D764-4C9E-8897-CAF3814E1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4"/>
            <a:stretch/>
          </p:blipFill>
          <p:spPr bwMode="auto">
            <a:xfrm>
              <a:off x="10147096" y="517200"/>
              <a:ext cx="2093304" cy="202239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8957F24-A9AD-4E00-9D2D-45BC29A106EE}"/>
                </a:ext>
              </a:extLst>
            </p:cNvPr>
            <p:cNvSpPr/>
            <p:nvPr/>
          </p:nvSpPr>
          <p:spPr>
            <a:xfrm>
              <a:off x="10229426" y="721816"/>
              <a:ext cx="191530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Calibri" panose="020F0502020204030204" pitchFamily="34" charset="0"/>
                </a:rPr>
                <a:t>Local Office Videos</a:t>
              </a:r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892FFEAE-3DC0-4819-B1C5-91CB42E7ABF8}"/>
              </a:ext>
            </a:extLst>
          </p:cNvPr>
          <p:cNvSpPr txBox="1">
            <a:spLocks/>
          </p:cNvSpPr>
          <p:nvPr/>
        </p:nvSpPr>
        <p:spPr>
          <a:xfrm>
            <a:off x="838521" y="603992"/>
            <a:ext cx="10515600" cy="7949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Marketing Strategies 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270F1CC-48B3-4673-A960-5AB22FC290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0626" y="4709530"/>
            <a:ext cx="2653381" cy="2397276"/>
          </a:xfrm>
          <a:prstGeom prst="ellipse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B3BD3C70-BA6F-4165-80B0-7F02284309A0}"/>
              </a:ext>
            </a:extLst>
          </p:cNvPr>
          <p:cNvGrpSpPr/>
          <p:nvPr/>
        </p:nvGrpSpPr>
        <p:grpSpPr>
          <a:xfrm>
            <a:off x="86060" y="4014171"/>
            <a:ext cx="3410675" cy="2400526"/>
            <a:chOff x="2286000" y="914400"/>
            <a:chExt cx="7620000" cy="50292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92D678-0FDE-4D64-99A1-5B7FD7561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44962" y="1049721"/>
              <a:ext cx="7420933" cy="4244174"/>
            </a:xfrm>
            <a:prstGeom prst="rect">
              <a:avLst/>
            </a:prstGeom>
          </p:spPr>
        </p:pic>
        <p:pic>
          <p:nvPicPr>
            <p:cNvPr id="43" name="Picture 42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8FF2DE05-E82D-41E7-9949-9BC634C48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914400"/>
              <a:ext cx="7620000" cy="502920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BA7B15A-8095-47A9-8437-B1FE4733FE6C}"/>
              </a:ext>
            </a:extLst>
          </p:cNvPr>
          <p:cNvGrpSpPr/>
          <p:nvPr/>
        </p:nvGrpSpPr>
        <p:grpSpPr>
          <a:xfrm>
            <a:off x="1315348" y="5043487"/>
            <a:ext cx="2531860" cy="1902868"/>
            <a:chOff x="1164277" y="3429000"/>
            <a:chExt cx="4262833" cy="3192379"/>
          </a:xfrm>
        </p:grpSpPr>
        <p:pic>
          <p:nvPicPr>
            <p:cNvPr id="45" name="Picture 44" descr="A screen shot of an open computer sitting on a table&#10;&#10;Description automatically generated">
              <a:extLst>
                <a:ext uri="{FF2B5EF4-FFF2-40B4-BE49-F238E27FC236}">
                  <a16:creationId xmlns:a16="http://schemas.microsoft.com/office/drawing/2014/main" id="{76B52982-DF26-4EFB-97A2-BBADA15FE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277" y="3429000"/>
              <a:ext cx="4262833" cy="3192379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DF61F90-8446-4521-917D-798082902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84421" y="3589421"/>
              <a:ext cx="3240505" cy="2057400"/>
            </a:xfrm>
            <a:prstGeom prst="rect">
              <a:avLst/>
            </a:prstGeom>
          </p:spPr>
        </p:pic>
      </p:grpSp>
      <p:pic>
        <p:nvPicPr>
          <p:cNvPr id="47" name="Picture 2" descr="674381118176735743343492">
            <a:extLst>
              <a:ext uri="{FF2B5EF4-FFF2-40B4-BE49-F238E27FC236}">
                <a16:creationId xmlns:a16="http://schemas.microsoft.com/office/drawing/2014/main" id="{9FCD0981-617B-4A15-8ABA-5F108AC16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5" t="1" r="10383" b="26913"/>
          <a:stretch/>
        </p:blipFill>
        <p:spPr bwMode="auto">
          <a:xfrm>
            <a:off x="3206746" y="5262089"/>
            <a:ext cx="711022" cy="143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Content Placeholder 6">
            <a:extLst>
              <a:ext uri="{FF2B5EF4-FFF2-40B4-BE49-F238E27FC236}">
                <a16:creationId xmlns:a16="http://schemas.microsoft.com/office/drawing/2014/main" id="{9A89195D-BF8B-443E-8604-F58F655DC010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918" y="5219954"/>
            <a:ext cx="1090086" cy="155481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889A19C-9A09-485A-AAB2-402E5AAA1A2A}"/>
              </a:ext>
            </a:extLst>
          </p:cNvPr>
          <p:cNvGrpSpPr/>
          <p:nvPr/>
        </p:nvGrpSpPr>
        <p:grpSpPr>
          <a:xfrm>
            <a:off x="3493579" y="3629851"/>
            <a:ext cx="1731839" cy="1547585"/>
            <a:chOff x="8421859" y="4972997"/>
            <a:chExt cx="1731839" cy="1547585"/>
          </a:xfrm>
        </p:grpSpPr>
        <p:pic>
          <p:nvPicPr>
            <p:cNvPr id="14" name="Picture 2" descr="Image result for blue green backdrop">
              <a:extLst>
                <a:ext uri="{FF2B5EF4-FFF2-40B4-BE49-F238E27FC236}">
                  <a16:creationId xmlns:a16="http://schemas.microsoft.com/office/drawing/2014/main" id="{18A4108E-B276-42F4-837B-4E7A0E2F79D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4"/>
            <a:stretch/>
          </p:blipFill>
          <p:spPr bwMode="auto">
            <a:xfrm>
              <a:off x="8473751" y="4972997"/>
              <a:ext cx="1628057" cy="154758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92E923-2E31-4714-ADDC-51E9FF12C318}"/>
                </a:ext>
              </a:extLst>
            </p:cNvPr>
            <p:cNvSpPr txBox="1"/>
            <p:nvPr/>
          </p:nvSpPr>
          <p:spPr>
            <a:xfrm>
              <a:off x="8421859" y="5168941"/>
              <a:ext cx="1731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accent1"/>
                  </a:solidFill>
                  <a:latin typeface="+mj-lt"/>
                  <a:cs typeface="Calibri" panose="020F0502020204030204" pitchFamily="34" charset="0"/>
                </a:rPr>
                <a:t>Mobile</a:t>
              </a:r>
              <a:r>
                <a:rPr lang="en-US" sz="3600" b="1" u="sng" dirty="0">
                  <a:solidFill>
                    <a:schemeClr val="accent1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en-US" sz="3600" b="1" dirty="0">
                  <a:solidFill>
                    <a:schemeClr val="accent1"/>
                  </a:solidFill>
                  <a:latin typeface="+mj-lt"/>
                  <a:cs typeface="Calibri" panose="020F0502020204030204" pitchFamily="34" charset="0"/>
                </a:rPr>
                <a:t>App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62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926198"/>
      </a:accent1>
      <a:accent2>
        <a:srgbClr val="926198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926198"/>
      </a:hlink>
      <a:folHlink>
        <a:srgbClr val="0F6FC6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HS Color Palette">
    <a:dk1>
      <a:srgbClr val="000000"/>
    </a:dk1>
    <a:lt1>
      <a:srgbClr val="FFFFFF"/>
    </a:lt1>
    <a:dk2>
      <a:srgbClr val="44546A"/>
    </a:dk2>
    <a:lt2>
      <a:srgbClr val="E7E6E6"/>
    </a:lt2>
    <a:accent1>
      <a:srgbClr val="085959"/>
    </a:accent1>
    <a:accent2>
      <a:srgbClr val="4DADB0"/>
    </a:accent2>
    <a:accent3>
      <a:srgbClr val="D68119"/>
    </a:accent3>
    <a:accent4>
      <a:srgbClr val="A0CD4D"/>
    </a:accent4>
    <a:accent5>
      <a:srgbClr val="676898"/>
    </a:accent5>
    <a:accent6>
      <a:srgbClr val="A8D9E2"/>
    </a:accent6>
    <a:hlink>
      <a:srgbClr val="D4EB8D"/>
    </a:hlink>
    <a:folHlink>
      <a:srgbClr val="F6B22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DHS Color Palette">
    <a:dk1>
      <a:srgbClr val="000000"/>
    </a:dk1>
    <a:lt1>
      <a:srgbClr val="FFFFFF"/>
    </a:lt1>
    <a:dk2>
      <a:srgbClr val="44546A"/>
    </a:dk2>
    <a:lt2>
      <a:srgbClr val="E7E6E6"/>
    </a:lt2>
    <a:accent1>
      <a:srgbClr val="085959"/>
    </a:accent1>
    <a:accent2>
      <a:srgbClr val="4DADB0"/>
    </a:accent2>
    <a:accent3>
      <a:srgbClr val="D68119"/>
    </a:accent3>
    <a:accent4>
      <a:srgbClr val="A0CD4D"/>
    </a:accent4>
    <a:accent5>
      <a:srgbClr val="676898"/>
    </a:accent5>
    <a:accent6>
      <a:srgbClr val="A8D9E2"/>
    </a:accent6>
    <a:hlink>
      <a:srgbClr val="D4EB8D"/>
    </a:hlink>
    <a:folHlink>
      <a:srgbClr val="F6B22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DHS Color Palette">
    <a:dk1>
      <a:srgbClr val="000000"/>
    </a:dk1>
    <a:lt1>
      <a:srgbClr val="FFFFFF"/>
    </a:lt1>
    <a:dk2>
      <a:srgbClr val="44546A"/>
    </a:dk2>
    <a:lt2>
      <a:srgbClr val="E7E6E6"/>
    </a:lt2>
    <a:accent1>
      <a:srgbClr val="085959"/>
    </a:accent1>
    <a:accent2>
      <a:srgbClr val="4DADB0"/>
    </a:accent2>
    <a:accent3>
      <a:srgbClr val="D68119"/>
    </a:accent3>
    <a:accent4>
      <a:srgbClr val="A0CD4D"/>
    </a:accent4>
    <a:accent5>
      <a:srgbClr val="676898"/>
    </a:accent5>
    <a:accent6>
      <a:srgbClr val="A8D9E2"/>
    </a:accent6>
    <a:hlink>
      <a:srgbClr val="D4EB8D"/>
    </a:hlink>
    <a:folHlink>
      <a:srgbClr val="F6B22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HS Color Palette">
    <a:dk1>
      <a:srgbClr val="000000"/>
    </a:dk1>
    <a:lt1>
      <a:srgbClr val="FFFFFF"/>
    </a:lt1>
    <a:dk2>
      <a:srgbClr val="44546A"/>
    </a:dk2>
    <a:lt2>
      <a:srgbClr val="E7E6E6"/>
    </a:lt2>
    <a:accent1>
      <a:srgbClr val="085959"/>
    </a:accent1>
    <a:accent2>
      <a:srgbClr val="4DADB0"/>
    </a:accent2>
    <a:accent3>
      <a:srgbClr val="D68119"/>
    </a:accent3>
    <a:accent4>
      <a:srgbClr val="A0CD4D"/>
    </a:accent4>
    <a:accent5>
      <a:srgbClr val="676898"/>
    </a:accent5>
    <a:accent6>
      <a:srgbClr val="A8D9E2"/>
    </a:accent6>
    <a:hlink>
      <a:srgbClr val="D4EB8D"/>
    </a:hlink>
    <a:folHlink>
      <a:srgbClr val="F6B22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HS Color Palette">
    <a:dk1>
      <a:srgbClr val="000000"/>
    </a:dk1>
    <a:lt1>
      <a:srgbClr val="FFFFFF"/>
    </a:lt1>
    <a:dk2>
      <a:srgbClr val="44546A"/>
    </a:dk2>
    <a:lt2>
      <a:srgbClr val="E7E6E6"/>
    </a:lt2>
    <a:accent1>
      <a:srgbClr val="085959"/>
    </a:accent1>
    <a:accent2>
      <a:srgbClr val="4DADB0"/>
    </a:accent2>
    <a:accent3>
      <a:srgbClr val="D68119"/>
    </a:accent3>
    <a:accent4>
      <a:srgbClr val="A0CD4D"/>
    </a:accent4>
    <a:accent5>
      <a:srgbClr val="676898"/>
    </a:accent5>
    <a:accent6>
      <a:srgbClr val="A8D9E2"/>
    </a:accent6>
    <a:hlink>
      <a:srgbClr val="D4EB8D"/>
    </a:hlink>
    <a:folHlink>
      <a:srgbClr val="F6B22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DHS Color Palette">
    <a:dk1>
      <a:srgbClr val="000000"/>
    </a:dk1>
    <a:lt1>
      <a:srgbClr val="FFFFFF"/>
    </a:lt1>
    <a:dk2>
      <a:srgbClr val="44546A"/>
    </a:dk2>
    <a:lt2>
      <a:srgbClr val="E7E6E6"/>
    </a:lt2>
    <a:accent1>
      <a:srgbClr val="085959"/>
    </a:accent1>
    <a:accent2>
      <a:srgbClr val="4DADB0"/>
    </a:accent2>
    <a:accent3>
      <a:srgbClr val="D68119"/>
    </a:accent3>
    <a:accent4>
      <a:srgbClr val="A0CD4D"/>
    </a:accent4>
    <a:accent5>
      <a:srgbClr val="676898"/>
    </a:accent5>
    <a:accent6>
      <a:srgbClr val="A8D9E2"/>
    </a:accent6>
    <a:hlink>
      <a:srgbClr val="D4EB8D"/>
    </a:hlink>
    <a:folHlink>
      <a:srgbClr val="F6B221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2069</Words>
  <Application>Microsoft Office PowerPoint</Application>
  <PresentationFormat>Widescreen</PresentationFormat>
  <Paragraphs>405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Arial Black</vt:lpstr>
      <vt:lpstr>Calibri</vt:lpstr>
      <vt:lpstr>Garamond</vt:lpstr>
      <vt:lpstr>Lato Black</vt:lpstr>
      <vt:lpstr>Lato Light</vt:lpstr>
      <vt:lpstr>Lato Regular</vt:lpstr>
      <vt:lpstr>Open Sans Light</vt:lpstr>
      <vt:lpstr>Symbol</vt:lpstr>
      <vt:lpstr>Times New Roman</vt:lpstr>
      <vt:lpstr>Verdana</vt:lpstr>
      <vt:lpstr>Office Theme</vt:lpstr>
      <vt:lpstr>Innovative Solutions to Improving Customer Service</vt:lpstr>
      <vt:lpstr>       Tanguler Gray Georgia IV-D Director </vt:lpstr>
      <vt:lpstr>Division of Child Support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Jim Fleming North Dakota IV-D Director</vt:lpstr>
      <vt:lpstr>Transforming the Child Support Customer Experience in North Dakota</vt:lpstr>
      <vt:lpstr>State Demographics</vt:lpstr>
      <vt:lpstr>Catalysts for Change</vt:lpstr>
      <vt:lpstr>Where to Begin?</vt:lpstr>
      <vt:lpstr>Becoming the AmazonTM of Child Support</vt:lpstr>
      <vt:lpstr>Becoming the AmazonTM of Child Support</vt:lpstr>
      <vt:lpstr>Improving the Customer Experience</vt:lpstr>
      <vt:lpstr>Customer Backlash</vt:lpstr>
      <vt:lpstr>What Happened?</vt:lpstr>
      <vt:lpstr>Rough Spots</vt:lpstr>
      <vt:lpstr>What’s Next?</vt:lpstr>
      <vt:lpstr>Takeaways</vt:lpstr>
      <vt:lpstr>Lyndsy Irwin Mississippi IV-D Director</vt:lpstr>
      <vt:lpstr>Mississippi IV-D Program</vt:lpstr>
      <vt:lpstr>What is GenBot? </vt:lpstr>
      <vt:lpstr>Why GenBot?</vt:lpstr>
      <vt:lpstr>Expected Outcomes </vt:lpstr>
      <vt:lpstr>Outputs/Outcomes</vt:lpstr>
      <vt:lpstr>Contract Management/SLAs</vt:lpstr>
      <vt:lpstr>Lessons Learned &amp; Future Plans </vt:lpstr>
      <vt:lpstr>Data Analytics</vt:lpstr>
      <vt:lpstr>Data Analytics</vt:lpstr>
      <vt:lpstr>Data Analytics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Council of Child Support Directors</dc:title>
  <dc:creator>Price, Amy (DHHS)</dc:creator>
  <cp:lastModifiedBy>Lyndsy Irwin</cp:lastModifiedBy>
  <cp:revision>43</cp:revision>
  <dcterms:created xsi:type="dcterms:W3CDTF">2019-06-04T13:04:30Z</dcterms:created>
  <dcterms:modified xsi:type="dcterms:W3CDTF">2019-09-03T19:07:06Z</dcterms:modified>
</cp:coreProperties>
</file>