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Ex1.xml" ContentType="application/vnd.ms-office.chartex+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 id="2147483776" r:id="rId5"/>
    <p:sldMasterId id="2147483793" r:id="rId6"/>
    <p:sldMasterId id="2147483803" r:id="rId7"/>
  </p:sldMasterIdLst>
  <p:notesMasterIdLst>
    <p:notesMasterId r:id="rId43"/>
  </p:notesMasterIdLst>
  <p:handoutMasterIdLst>
    <p:handoutMasterId r:id="rId44"/>
  </p:handoutMasterIdLst>
  <p:sldIdLst>
    <p:sldId id="291" r:id="rId8"/>
    <p:sldId id="351" r:id="rId9"/>
    <p:sldId id="358" r:id="rId10"/>
    <p:sldId id="359" r:id="rId11"/>
    <p:sldId id="360" r:id="rId12"/>
    <p:sldId id="361" r:id="rId13"/>
    <p:sldId id="353" r:id="rId14"/>
    <p:sldId id="363" r:id="rId15"/>
    <p:sldId id="458" r:id="rId16"/>
    <p:sldId id="449" r:id="rId17"/>
    <p:sldId id="461" r:id="rId18"/>
    <p:sldId id="479" r:id="rId19"/>
    <p:sldId id="478" r:id="rId20"/>
    <p:sldId id="475" r:id="rId21"/>
    <p:sldId id="463" r:id="rId22"/>
    <p:sldId id="467" r:id="rId23"/>
    <p:sldId id="484" r:id="rId24"/>
    <p:sldId id="468" r:id="rId25"/>
    <p:sldId id="469" r:id="rId26"/>
    <p:sldId id="470" r:id="rId27"/>
    <p:sldId id="480" r:id="rId28"/>
    <p:sldId id="471" r:id="rId29"/>
    <p:sldId id="481" r:id="rId30"/>
    <p:sldId id="472" r:id="rId31"/>
    <p:sldId id="482" r:id="rId32"/>
    <p:sldId id="483" r:id="rId33"/>
    <p:sldId id="474" r:id="rId34"/>
    <p:sldId id="476" r:id="rId35"/>
    <p:sldId id="477" r:id="rId36"/>
    <p:sldId id="256" r:id="rId37"/>
    <p:sldId id="263" r:id="rId38"/>
    <p:sldId id="257" r:id="rId39"/>
    <p:sldId id="261" r:id="rId40"/>
    <p:sldId id="259" r:id="rId41"/>
    <p:sldId id="260" r:id="rId42"/>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48">
          <p15:clr>
            <a:srgbClr val="A4A3A4"/>
          </p15:clr>
        </p15:guide>
        <p15:guide id="2" pos="576">
          <p15:clr>
            <a:srgbClr val="A4A3A4"/>
          </p15:clr>
        </p15:guide>
        <p15:guide id="3" pos="432">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6A90"/>
    <a:srgbClr val="5B616B"/>
    <a:srgbClr val="A12854"/>
    <a:srgbClr val="F6F3EE"/>
    <a:srgbClr val="264A64"/>
    <a:srgbClr val="E29F4D"/>
    <a:srgbClr val="63BAB0"/>
    <a:srgbClr val="F9E585"/>
    <a:srgbClr val="112E51"/>
    <a:srgbClr val="3333FF"/>
  </p:clrMru>
  <p:extLst>
    <p:ext uri="{E76CE94A-603C-4142-B9EB-6D1370010A27}">
      <p14:discardImageEditData xmlns:p14="http://schemas.microsoft.com/office/powerpoint/2010/main" val="1"/>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15" autoAdjust="0"/>
    <p:restoredTop sz="83121" autoAdjust="0"/>
  </p:normalViewPr>
  <p:slideViewPr>
    <p:cSldViewPr snapToObjects="1">
      <p:cViewPr varScale="1">
        <p:scale>
          <a:sx n="99" d="100"/>
          <a:sy n="99" d="100"/>
        </p:scale>
        <p:origin x="1182" y="72"/>
      </p:cViewPr>
      <p:guideLst>
        <p:guide orient="horz" pos="1548"/>
        <p:guide pos="576"/>
        <p:guide pos="432"/>
      </p:guideLst>
    </p:cSldViewPr>
  </p:slid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68" d="100"/>
          <a:sy n="68" d="100"/>
        </p:scale>
        <p:origin x="-3252"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notesMaster" Target="notesMasters/notesMaster1.xml"/><Relationship Id="rId48" Type="http://schemas.openxmlformats.org/officeDocument/2006/relationships/tableStyles" Target="tableStyles.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file:///C:\Users\dlhenderson1\AppData\Roaming\Microsoft\Excel\Book1%20(version%201).xlsb" TargetMode="External"/></Relationships>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olorStr">
        <cx:f>Sheet1!$C$2:$C$7</cx:f>
        <cx:nf>Sheet1!$C$1</cx:nf>
        <cx:lvl ptCount="6" name="incentive exemptions">
          <cx:pt idx="0">Current</cx:pt>
          <cx:pt idx="1">Current</cx:pt>
          <cx:pt idx="2">Current</cx:pt>
          <cx:pt idx="3">Submitted</cx:pt>
          <cx:pt idx="4">Submitted</cx:pt>
          <cx:pt idx="5">Submitted</cx:pt>
        </cx:lvl>
      </cx:strDim>
      <cx:strDim type="cat">
        <cx:f>Sheet1!$A$2:$A$7</cx:f>
        <cx:nf>Sheet1!$A$1</cx:nf>
        <cx:lvl ptCount="6" name="county">
          <cx:pt idx="0">New Hanover County</cx:pt>
          <cx:pt idx="1">Mecklenburg County</cx:pt>
          <cx:pt idx="2">Wilson County</cx:pt>
          <cx:pt idx="3">Pitt County</cx:pt>
          <cx:pt idx="4">Durham County</cx:pt>
          <cx:pt idx="5">Edgecombe County</cx:pt>
        </cx:lvl>
      </cx:strDim>
    </cx:data>
  </cx:chartData>
  <cx:chart>
    <cx:plotArea>
      <cx:plotAreaRegion>
        <cx:plotSurface>
          <cx:spPr>
            <a:ln>
              <a:noFill/>
            </a:ln>
          </cx:spPr>
        </cx:plotSurface>
        <cx:series layoutId="regionMap" uniqueId="{52D32614-7072-4464-8EC7-1C03E6CAEC19}">
          <cx:tx>
            <cx:txData>
              <cx:f>Sheet1!$C$1</cx:f>
              <cx:v>incentive exemptions</cx:v>
            </cx:txData>
          </cx:tx>
          <cx:dataId val="0"/>
          <cx:layoutPr>
            <cx:geography cultureLanguage="en-US" cultureRegion="US" attribution="Powered by Bing">
              <cx:geoCache provider="{E9337A44-BEBE-4D9F-B70C-5C5E7DAFC167}">
                <cx:binary>3HvXkt1GtuWvMPg8oNIgXUerIzoBHFu+WHQviGKxCJsG3nz93YcUJbFIaaQZqefeYYSKOgUkTmK7
tfbayX8+zP94qB/v22ezqW33j4f5x+d53/t//PBD95A/mvvuhSkeWte5j/2LB2d+cB8/Fg+PP3xo
76fCZj8QhMMfHvL7tn+cn//rn/C07NGduYf7vnD2enhsl5vHbqj77neufffSs/sPprBx0fVt8dCT
H59fPE7PdvfWjY/ts8gNtl+eP3u0fdEvLxf/+OPzr+9//uyHp4/9ZgvPathlP3yAxTR8QSjBBDFM
FeYI8+fPamezny4HQryQMgwJoYiQkCMVfvnyi3sD6//k5j5t7f7Dh/ax6+BFP/39/Yd89VZwS/T8
Dxnm4WSgk+0zcMOPz+9s0T9+eHbb3/eP3fNnRec+WbBdInd6+7vbT+b64Wvv/eufT34BBnzym185
+Km1/3eXvnmN88eHqn6074c2+xv8y19wiSi4WFJJhVT4iX/lC8oJJwwTggSimH7t3z+5ue/793sP
eeLfV//+1r/fW/bX+Pdrf/86HdgLiHIuKJNUyZAK9rW5JHohKRGEMRIqRGj4JB2+t+XfydX/Y3N9
Lx2+991/jbmeBP/fmw6vi7pz9m/JBMxCFTIK3qUMsyeVTvIXRAmuMA0ZwSEUva8z4Y/v6/tefbL+
Sfy/vPg2/p+s+Gt8+duhL14wpggTDAlKQoLV16Gv2AsR0hAhJsCCKORw/XNof0aCJ7v901H/ZP0T
+xyhUn/1KwDGJyv+ZvsQ9QILeH3MFT0VAPkkfpR8gSRnSAkUMgnF4z8bP2/+X9uHQnygUGL5yThM
Ufl1/ACTUFiGQimsQkrZUybxxJt/cfx8r2A++ca/Jn7+o7UyHtr83vwttRJRjiQQAo4pkSdW8BUr
lC+k4CFWCKBSfr7+61rwx/f1/Vr5ZP1Xif99LvhkxV/jy9+slQHFABanP4QKxBELxVcGwli8EBLu
EBgYVSg41Ir/nH1ef4dL/b59/j1At3FfF/ffUuR/3/03oMhXRd//DVHOXkCZgorNoa4LQk5e+irK
xQsqgA2GFMEPBCT5ay/+0V19P8a/Wv0HIvyr+/+a+P6P1qrkQ/YIffT7x7/FkQoTxankAvDnCWcH
4GEAylwKyTnB37Swf2pj3/flt4/4Aw79dtH/AK/+/ha/emv8uVL/JpD/WaUCspVCupIQGJiCfvYp
vwB+JoHcQ1sGLdq3neyFa/v8WXTfurqwUOh+e1/f9/HT9V+96+dX/X3j/D3iw5Mc/pX68LPsE9/3
98knwegPX/1kAhC0niz9baORLwbdf/jxOUbAG0IBBPhnLer0oK8gMLp/f9+2Q/f9dY/3Xf/j8wDa
baKY4Bijz/04+Hx6/HJJSKEEJD5kN2ccKIo9uRg0LYgUJLCSlEL9PnXpz591bvjpEnBQJSGAgIZC
FKmftbsrVy+Zsz9b7afPz+xgrlxh++7H5wq+w3++7fSaDJpExaBhxFQqquD/YXv+4f4G9EG4G/8v
QtJlytGw7lDK96jprqZMRT3lUTo2RcTsWGjm3QEVaauZ6bweKqLL4H2FVRJMfNZ5Lg7FmtnDwMMl
Wi0Z5W7BXXuzlJjuzUBcMjIzva/LeoxDycqDHerynSzsarXIjN/6ag7inE2VNuYjY+UwadOR/l2T
UkuSMVtmnKRT3zK9yF689mLEmVZ8uOQ91j7AtNRZaTnVmZ9onAk87cJw3U0WPtUuHLWspoSu3VW/
EqzliM5pUN3MnVijkqYs6sj40NbuGkvUxqLuKi1mPGsaZsEuUE2hJQm9boWJyNTe2XZVOkN4EwZj
nQy20YNfd6Quk9z2g0Yd3wR1q9e53qIKx0M5XDeGjvHcLDrlgebpSD56gnnipuGuLMr9PHdhUiy+
2i+VSBcwc5bMeXkYq/VeDWOws7RZVl31afimmwu5HkXXHn/Neb4KjAfnl7bI8p903Z8//muX3CSf
VMJffnUShX/5tH10p0a5e3rTKYF/vusXaeWUMD/Ljk/S8LOy/Bs5+rsX/0wCgxrwewn8uXv6Jn0/
rfopfQF5OQehRQD2KnnqE35OXyFfYEVQKDBW+Cdu9Uv6nnAckjQMkcKQ479OXyZArZQIJOvPmf3F
Cl95CSrXd9IXisiT/FUYk5PYAZKeRKANQRX7df4upBO5C6XfDZnpj1S+41WnK7aT6cDf8MVcjuvo
Ol2aJqSbmdF245eBvW8X3sRZaPNF55hXjc5MO3OdphXXVu6qYNcPWGybcsJ3ZZedCzWdF348z1ox
9nruZvK2nlsoCbb2EQl6EUElY9GaS/oq5XKIXdMe8XDMukavdVpvRYf3zA35RhZExs0aeC18F0yx
W3rSRXk91mXEq2qwem1G2ceMzMtmqcMl07atqFasjn05fKBdve/Dh2EttbMmHqt5XwRO++baiVrL
xWrpJaQ8T2AiEIug3LTD5ZhOceff9PJ+mT9Sk+pGXGNa6AaVumhuW1Fqn+85beMiXLQn+bGGckQb
dt56pXmf6wk90OICE1NtiGjGLV2UeTnSgkVFuoavp6Yvz8DkWJOu00Ue+EhaKndBi7jVRmQ8CWm5
HcdMRmP+kLXWZtFa8+LRdnmOktlU/evCRllw5dOPjm+KskZQh8sq/vOJ/j8vjxEk0G8D8e6x7T+6
9sO3mXxa9yWTT2MEBdSZgQTITnOCXzJZvCAgfIUYsZ8nRF8ymb9gIadQ+hloBZ/Q9mcgBrWVSqRg
7gSTp1O6/xkgBqH220wG6VaAXMEFoPoJ8n+dyTKc83YuK7/zdFQ3KlvnTT/Z5QIbEyIIZsdQ0qVD
fUg9bXNNhNN1yW/N0qfHlbWXWVHEAq+JsQBZixjaKOWZvy1E4DalmA6ozotCj2zadlN7kRZNrYtl
fWOzZu8U2w8G3+VCvK3m5lzYxmlZ4GHPOvnSNW4P4Uj0suJWj35+xxrcb1LfzGfWZDvv5kLjKYPK
Mdg3Ni12lDVSszB9XxSzipa2nBPZIK9d2JkoDeZeL8rd8CbduDAHLG/HSXMxsCis0hscNLmWw3gg
ebajgXkknY1das+rdInCbI7rbIhlHqioaah2S6CnIo9KE8Q9Xd+2A45zPG/Lhe1qZK6tE9esKvbV
FLhtXqAIk0JTCYymqqLQiQvEFZQ7tM9Mfc+ZP8i+1ln7GIz5vl/cEuVNcbPYJplGpGvzwU32Bucu
pm0QLdjosKcaQGKXjfemzjJNR6yrat2ONIgIym+oFDqVsy5wh6e4XSa2JmUdkGQqAvGWonk9sKJq
Yzeu8JI8pn21S8vzAQqWLa5kN0Ypc9HEXwLB24BtDy4bY6tQ7NkQVdX9yK963x6LimyXLk8AqDaU
dVHbPC68jWQjzss01G4MtjTN48IHd8pbp3lg9qkdzoqm1VML/IoNe0PXqFFXI6BHQKt9JrJNAY9a
TaBndUZnETWG6ZnYEn6s19P8ru3OmfLnU3U7m/RirNPNoORBLm4rsdMmXF8ONY37bo6WqdwO00eM
mRb59TBm2gytDubuiNyhMX2sbK3ntIzo2iRhWeu2edXU2a2HApgLG+qmzvUsTNwGwL5wHU3BpD3/
sPQsEg4l9Vidp+FhsFVMg3zTp/C1g9/kKNRz9Xpct8TMFy1U4GJSUPFpXMhrMfNILmdNhXZdLuJG
fEjF/Rz2OycX3eVqM9dT1PdGkzw4zkOl56ZLGrU3pktCIyLMlm0ZltE02G3vua5pkFT51TKQpG1c
5FO1ZdWkw7WJmsrqqlExzchxpTDhFXeuue/kR8cy8KIA+HqZ4zs3XWbNOyoPxJ8P01tWv2vZqjEp
t+Ua7mg5RXM6xHnDN1XaxEP6oS/VFcdVhEp/2WGfaae4HlhX6nRycVvTt6FxukqpXsUblHUv02aZ
9WhKoQdqroYe4VG3sqL7rFYw8J7YrNuCLh0kbdps0oGdUTpuQwGxAe4Jh2vDsiWxDA8sobYidbx4
jrRdIDtIiz+6Bk3bP49Y/x9SUwJS3W9D2q8OJXyLaqelX1ANVFqMJUfQPn7WsX9BNZjmgH5LEcbQ
yH4+9/AF1cIXUHcUiBDi08T8JAt+aS/pCwUsFwbEUsIkBIYc/7eoFp5OZjCYxp0mS6eR5a9RDZeU
qC5Yy52kHd2W1EFqVVVwMXI0Rc2wvLLr4m+6eUb7OkzVGfeY3bfjQrTCvo5KNO9wwA8CFduVhBsS
1N11qPBy3ufl8lpSjO8GnLotNZ5FiFWvl0FuSza9zHq+bcvxLJ2EiJ0KqxsyGhShKqyvc+STJXXu
FVnL+ZLlTR9NNcIRjA3RpjP9Ls+rXd6Q295PR2Hn2Po2Vuk06rEMI1fTCAWZ05aXkTfsUBS1hibi
vFugRRSl1crPcVOxfW9clDVDkhkSjUolvEMbYBTBrYA83TeZOw/6DCq0n+FXq902S7XjQRaRfmPZ
QdZGBzhNci62vh6j0Rrd2EeE5EHYcbOaG4bXeEnfDORlye8B4ze9qHeVFYkpFx1kcqOWUg921K6b
kjyYzltcazLT2OEiKjIZZ5PXQQ113pD7aS16eD+g2nWjxqgndJuSPtBVaDvd4m1W9jZpVXddlIOK
pEMbw8iGrdVhzNI7E8jLXMmYFvRlINxxwdZqsuAoHIN4oe2gK96/m/36PnTFNhvepgbYOpfHgWbJ
WGJdg7eHLj0GstH5aG5T46MOGnxTjjued9eILAmeaOTweLQ50lMf6lw1Vqe1jFqnopzi64CGuqR1
hNf1GPLlccj9IR/WGPfwQqZ73SgSD9jrOuDxOs+RQ9P7qW5f1SN6TGeyJV0e52r4kM52X/Byx6by
tl7bYylCqTNRRKJYtJ2hnHZ1xFv5iNGyyUyV6VUVXqfDvFtKklTrnJB2Ttqg8JFAcUVlsnZpnC85
uvKjOCBDdk3Kdj3B71Djt65uoimdNBvZrso6YCgqOGuK4mpU+XFmS9KmwZaAKNG17lKZ9LzN1kAP
KM0i5Jg2o4mHVUW8TN/0Qu6RrHdjLl8K3sVBXcYlo5erWneKrtvBTEfH223frmDPYuMDt1dQzee5
3xZBf1wyEExqpYNl3FjRPSLTA7rWW+5YjOz0qrdUN1wA0hQQq/OrsAAylCGwKzPHqq01rtBlg8G2
wB2aMN+yYYlN9qrveQ+dnIWHyIT56YNHky6H5jZv36TBEAlVXXWy166p9grrARcXAbDIcrJx1pVb
kR1CEgA88ohPNmF5ne+X4C6wONdeDUeu/EPdNgkM/+MelWdTo0LgGPmknWmOufGHANdplJoVsgGn
YYLc1JxNlg5n1KcozlQFJANPYVytId/mZs7PUMXnxNaWA2JOt7yY7sYTSV0dPS+c6aHmNDzUfx7t
/pv3Z78GJALtCjRSvwNk39WsT9rjT0u/ABl7AYdWYIwFBxBOg6wTUHzRSQGtAD1OBxdCDoLlaSz/
BcigPQOYopLBCTHyef71C5DBrVjCfFMxhBWjfwbIKBwm+6Y/CwmlSjAQbzCi4qSk/kopFdAYmbbu
yl0BveKWz/6OySXdonJMrCfDdUmB2WbldLAGg/bXZzimHtEbUGe9rsw6HBiUtGqy/MYHjYKCQOym
WAN7Ni0eBIY1ZFdjqmXmxys+ZJsss+WtC1qp62IyZ93g/Wvaniuge1WB1nfpYC10AlNzQXrrj9Vq
K9BBu0X3BRbXjYJ6sLDU3IpqiKuMZ9CupPRGkmDZQNkhR+YKdeRjP2xww9OY5A3b+NmArLJ080Ov
gvNcYij/htfH0PJ6t86p2Y54md6gto3TrpjfFhLwo+lZ4tu635aGu9fLQmbd5GLc09odZpMNd/PC
M50HC5Dafu3vOiMH7XzPYi+BNsOJzvzOZnVsWL2tzWqO3ewulvV6SfNwP8rmHiR0G5dVtcXNXG9M
weRZydd82w7BZpoS73p8QWnxWvl8TgTPQV4y45kyZ6OslmOXkjgFY71CfRvXntN9qdaXjhuaBGxs
YxicPgaTTJyDr0Pd2kEFaISu6nnSDfRauc93dp1uhmpUiSC3kyCAnaHZWIS7TRB2bhu4s7Ib1Ct0
LK+BA9mrbJjfpJOZNmaux2QxwNyXdnA7ta2mbNx0UwckAdvdPI/4KpzHG9uO+MIM5ay5qfOtglcg
/CyQNdO+apLeBTbqW2R2Sy/JoROF0kPYlq/SQcZhsdqrQIImEDbY7Xz4AfKo2VWlCXdi4eiyUGkd
p46+7KogbRPRJbPMu0tJgJYIlvq98qPSLShuW0/6ecPAOZte5dsQAQhwhdp9PTdBlJVVoK1Z6jgo
m2HXVy7XgWf5EU/BR9eh9z5Ay27JGnqNgkM2pnSPiVVnbFB+P8NDozotaNIjnh0oGUBYBxEiBhEt
2ARpqbY9lzYqR0WvqLdSq9F0UUqhCaKoOvOnH2Ltj2k1FrvcDv6IqhriPo+Q6ujBpJU7CHWz1oKc
y2Im5yBImrirwwpEvfK2KvymgMg6yHSR8VQuBxmm5VUBfTpvJL+e6bJonFv42MHkozVAWWAbdaJg
9pFkTQf9ZrjMV2VmTGzg1PEhGBG43wxR4AoR52swxL0DQruQIB7B5EAW1mZbpiefToMu0/LUhlKn
6cLHjRh8gkHQ1C+n2Q7Huc3f07Sv922zOs14H1lZ1rFDrYQuPtiuom13y3ozFf2xaby4EsjYyODT
6y8k15a6djcHzRr3oey3/SlYfdoXsbM8jKE3rJJlrOSxmKrXKA/bK+XILc+qQ5FSek4y+SoPUgey
Zx533VrpkWfujXF4K9rORiBlsnPIndeszwqoXFhscL1erzNZ9kgwCO6iPNrU5xsa0BwmIa6O2ZDy
7dBXPi7LHPpNNK4aLbWM07qCRAuhTLTO83iqZ3JBi6I5L2m+LVv7LgybJnbSlQfURN18F6g66cNi
OHcEiOLSthIYS5kEiPaHXBZLzNT6ys7WX4rQRQI7FHXTPB7Qqt5I1UPnYIXRJTNvcZrGjofpppGB
e1uUVC9IbIaG+nOQz+0FV/N84wtsolr4/EwsK9eNzPsITo2JiFvGozAww2UvWnIdAtEhTW8v5SSu
17UKgIauGRRwPl40KtUG1Jf305gnjWP7zJevsilbE2m8TEDQGstyv3QpA6YD8tQoRBd3Rqikboti
W+R5oQsSlLvSB+9Z6abbMiWXrmabMKfDOfSDKirr1iWAQ+6Mt/TaLsNrtEDlx49I5OTSQ/QnOSrQ
RadYCaK+CHQ2j8M2UyuJsgGYWDGG6aHtSBQ24j4rUvWKpkt6Ebb4AIr7FM8+nXZDGfR6Ks18xk1A
NgtiasPXcmMEmq9A73fvoNsKLwUN7hZEj6blw50TSUfSkGosZExwOW5QP3wsCzVsAkSgFehcfsZs
A+CB1mJnqnA5NrJ6Uxf4Nivm4ChBqxqrunrZLg9+TC+HnMi7MgjeGDEcvRdlvFY8P1Rk6kCdGUhE
GJjWGAFIuzbtBcnNIVtG+DAt71Zk3y0c7hyNyTdDCxJOxqyKsgx0Dlf0xU5BxMd9qtprFexpSD9k
LlevmqxhuxVlV4WEIcdQyfy2XCoSTUtxM6Oq2doW/rNlcG5yGpuZpjH2ajyGHcl3RWPfpDkDWl8Z
d/BVDv2bXM12XgMYA6R+2PC2JFuek123MgdC2UAj25l5y7FTl5KOO4SF2IhW9BG0BehMNR7YcdDL
rVz5lIjZrPvMogm00BDrdrHZxRSo8Lxy/B2cIYnxyMndhN18KEp8tRYmi9qQs5sQYiibpg2HTurQ
pziNBkbYFpDax6QOVDw15CNZlnszVPjVgo9otOrVUk83QIzuV5vbqFk6lYRVd5dBf+J1j4bubG2C
xFfyPg+X6eCC6Y3vgHJTFfPGu6hTvjqHcxHHz0AilnKfSwmoWAqchE2Ldm0HmDgMPQEO0OO4ahuf
5KAXX6n6NE4l96RB7LqaEN7XqKFnpKLFpmwAqfOwyXTYwdiq7QcErWruQC0t10RJgPWBtFQbt7S7
mnbu2BJa7p3JoMOolgOC5nEH6a5tOj3w+qZO1/TYgA657bEsQYSs8E1VZ7HoR3WkjduOU6sOHZva
g6CX2RCim76/mDufHUNcHNrFub2vQBIeXHAc53Td4Jx3mnW+u+5UelRQgM5cSocor0y17dqOn402
P/AG9VHpjdCirh+btQFWENg8GiYYHkNk+6ybbzI03PZdwF62uNd1z1FkcQOCQp9toePuz0z5rqbI
7mW/fGgRc4lVaZ/kPY7yQpbn81oMuu9aD/upMrtdkBv0KOt0C37WY5WZd1PI5YagNfITzKl4RdBF
UUPsO9/aXb7MaAOeponM3kqVdVAa3dAltA+y/bSWOFqlikcnYdzGByCP5XSWLg3epVOaQePKQhj/
Q0fXjiQ/48w9Du0MA4AZb3gOmnsXhnbfTbK9okHwenJ5ewyb2x6mF7fl9hONqJDj0YpvSmPxBjVN
FU8wLnwzNskwQ2kL1ivMqgdRAu0ISRc3oRfncMCiiH3m222+wlhBqLeW3QR5OF2GaXjPwnzYGjj7
IJsuQrjsrjHheu57cZR1vWmg+TlDme7D2h7rcfkIp/Lzsz7NhLbZCqAgChqpos90aU117LGPhyIF
eRT7HNha2V+BUjzP4ZQlWTlcAWc1ZwasGHExrzoMs3qXUxhDoADGsCPN8KYW/JU5TRCDakU749gK
glIFovuI+mPF6mikrojC2mW7RS53YTcUW0rSlyJoi13fgEjGyukyB+4Grfa6t35Io7WHnO9hR5wE
L8vhQFLZvhGNhyfEfiybSx/ahGbTtSJFs6/8AQ+l24FOlsags6EDIwd3YthNyXEMRGaN29aD7MLH
+caE/lUeKl0NzO/laAA7/XpTYatRkS/nrmj1nM3zlctsNNAC77s5pPtgVonicgSpHkh4O7kuGbsK
bfLafrAWIDcNaHFW2eU0ofJO570IL3o5DoB2fN1C12W0DGgDbUYgNp1cXVSeEKWrxtemLcP9JzIE
+9UwmpLJ2Pvbrhj8qQsgl2vmo3Ra1ZmopkkPtS+2LfG3YgYtpcBFuWny+royYXkO1w81lzjmlauj
oCImKtjagmoyUm3DpYk+kbJJTPNZmYMemHLSaA+a/BFN5l3pYHTQBrY+a4ay2Y8WWRhHF9UZA/3C
Qk+UKLH4RPJmSeCsD90Nc1lqPlZJ2WTwVXPNblsqm5i7RSUI0DJhS5qQCLvphqoFX7QCuqfTxWKU
MPoBLW81ftnaNEhmxcxNpmAM7aAc5xz1e5cpFy2jH3QDZHszMLsCxWhqYJVqH1AgvkMBnDpoaSQL
43azgahsgrDY5pTsRC/PrWphAqFYF2M0JnKRNnHDu5EAw2LQB2gQgJMynD8KmMDHnQJMrfvqAfRh
SEjqRxj4w4SirPIgsiHvoqyjazytbbFVSrYxwP0YNYE51Grck2wpI/gHhuTCeVyuoArlKQwDCYRA
ThoYAZZvykpmSdpJmAWdygC4LunqVyVv1stuJaACrbLd900FhxKyEjqoadrxFocxIdmFmqx9ib19
o1pgwG5UuwwIY0xmqPXpMufHcJ5vDeLj1vVIbuuUjtBcAdLN0LCg2oudGYqXa1ctEQzv3AYOgME5
IDXLWNx63g0R8StU0WowAOAchqY8bbciCMZtDaq1Kht8kYJWG9UdzPnUKSxb4mCGSseDqapzv/jX
Ra44hJ8dNBwkKI7eLm87M67RGC7uWMKocCO7uQTZIAWHFtUbmLyFelS8iKth7Taj5OeMBPbAJgeJ
kjqxqXkJItpcHS0Jmz1u2Acs2zGZU5tGLoNjCraog92cpRPgakfjZXQVOCn+1HAXcqmitDe3y1KB
xUcY9QB/AeU2h4NP2fiwsP9i7MyaJNWxJPyLMBMgQLyyxELkvme+YFWVVRKL2ISQxK8fj+qxmbae
tpl5CcusmxuEkM5x//zcCW83dMNopuxmRfOZC0VxcXJmJx036Q0xeNQaSXRmnMcPywxhdOpgJnbd
xopRyPDgAgYUZGEnpabhBEMejiUcjFM3BSjs/Pi28xto5jSs4gTVCm1qcvCp5iJT0a8mtHlN5rEM
DIcZWq/LKT6mvuJH0eG4X7FvH2o6w+R1v9R+XtF3nnZl09tp65p8HIb0dq6982Q7dYIRHxY6Ce2T
H9gY76EzFzcptOUrNuFJ9dkQ7PWtrbcvdK74gn6rq52t7yzZ4vMUROvDMj4MjTniFF/va5xHRwop
p5gn3BeIVkcdFuHepze72ZJ8jfEsRtHaH8gCZoxwmyJdu/9m7e4DHLMtSnE0Ya1jN33g+S8xj8Mb
gGD9sUmmOe/Qm+L0GJ5EvZyBn673fc/GbFu5OMasK1Im1XkZ7uwY0JvAJP25GWo158ngQa5NFMuU
21UJ2imGUyCbo6zb5ujR3qJSlyZz0eDfkXU6eKktVinqN+GroyZTd+Btqgs/RLUDLjHK0/1mT+Wx
6abuDh3BetQpuIGp56RkzT7lq2NLHoN9zf3rEWiXgNzUafsaL6u9mXycc3BAdrc8OLm6i4T/ure1
eokdiMBwzRORRrfoO46wItjDasnT1HtXPeetsyi6SMzis+b1iJpIYlMVfl+kbTe/j3U2+fWW47jc
j9DddQlDBPvLEmynBG2mHIQ5ezt79KXyH0b2tSmNhtWMD5MvD75a03LcZQQtPWZnPwzzRdML3Qfv
5AZnchnE9tBNEKkSCnsaqvrZ+bDwJ3HbdOajXz31NrMdgsHwc/W85pn2zUfdbvLCa/H198Rq4fXU
Cs6N78/DYdy91w1CzO7Hy7PosL+ES3jbBTvJhF63Iza54IxtBSX7Y8jX/k2EoShcUpgwxbUtbp0A
dB1lswX3hlCTj6rmR9jOw3owRMxVPKoTgrb+y+66DI0IOaUeFjXO6rvgerXWCwm6Ztqc09ZA6BbJ
fG7cMbGo97jx3cnUa5RRjnJubgNoTT7/E++Je+j7+ERCTz1ZlICBe5KRnj5bbyzY2kI7Cjt+YBYe
VUvHSzS0f1q6kNtIRGUkxZwhxB2cWx92f2oDiBiKiDuAU6lm59nCOITfpur5KIXxzqrZu0tjQzBT
XboeuAXqMIyjd5qZfh5Tg79/6ch5k8spCsLhuIm0hojYjgV1orntTRTAVesAezjr8tRS+vOKJcz0
PEVGffgqzagPVTPDTn5PYQec+hb4xaKSgo1eekvGbwbLxILrzBe1skKQ9BMe23pk0GdyFHs84zjd
HpT0n8jewdPR6GZQ2ZiH+YvRfTyYcJmLJRwqWtfjjZRe9CSEKFpF3sW2hl/c+6hhjVyaMKqQfK/P
cZDwS8v6Chdj7mNFzxBylyNtGTn1DfZ5nOJe4XkexBhJHr02gjnSJNud8bdz2xuouSHrngc9H9Md
FIiKJltuNdbseBVrQ6OeomaBmMm2HjWtSMq9DYZ8pAM2CzK8qe7RxkBR2yj+FYTCVJuXDPeUjlAj
zUvDu+SemjOHhn6T4lwOfFOfImVlrmKH1ialgPtAnqARt20pGauhN2qoWEOCX9L2urK1Z3JuOpt7
HPQt/CjQf9rxw9DVLJ82U2fBqvghmoDZ/FUsth3EoDSJPHrNCNCld2u5cU8e5mXpDlMzpscEj/o+
QitPpHgYPfc0hujG+5jeaau3N5eiUsb5fGco+7VFY/rctX76PFEoBBbaBKMPJvZc7vteepWcWzjE
8dnThOceq+FfRWvmobi7Nbx7Vz3aXmyXTS6hMzxCH8lHO3al2a08W9R6kPVBaYwuPA2dKTwYBJXz
wTh6oRRZM8sjM8FnANUc3lhcYjpD8x4n04l1y9sc/dq23VwVDlZshPyJu7SFZAn5g3FUzsKm5wQs
ZzVO810cGxS2augfWzs+x/sKD3ni9tw7eodSh5856cQpFaKF2zqqm7r3vLwfgWLWcxCfNy9Ic639
KuLjAi14oVm9tcvJu+IiyYD6CGdFG8CLUIP6uU1NnBs4idnm/AcrQ3lg3vCDeUEm9o4fm2CscOI4
lMPYkoOeDdVqE3fqlyDvepxHcQxRgSfm2PLkLgGGXm1LbjUJM9VCNu76J28Ps7BLbeVfX8i3bSAN
ys6dgmSbqrWJngkkFIA/9Zc3W6+kI7ZJDQoJxf0OqxaKq4cv8oaWVEyLk5OMgJIybaY2co8KJDwY
uugqUXTOmfaWXClvPEV6LuMVx1eitMhSqFdZ06ao/IGfa46q2gp2iNrUQTZqShuOptKcm8quULdx
26DdLuDJF/GAtqJY5ggclqR3hKfRgbTxndJxdzT7/EjrAA1vP/aZJ/lY/v07uy3ecb0Reux+7XMS
4v6n42uix9uWcj+3c1z0G7MnlNTYXMcgyv0mGgtOQpH/WrFpV7Fyc9W63Ryl687zvKvq7wtHud6N
CTm7GeKgMZ0qQZ1v01ofoq17H5f+exrHBnsRv5EqXqsBrn8VRv2fZNR7qblWaItZAp1mWAuxgiDu
XHI0dv5l4UcrGEej1920S/q51x+irWUV7Ak9jbTOIi9RVXJ94Z0bMy5cUITDMFXEYyqDBKYLel0i
f18g+a5ZCv+l8FK3VTQau2Ott5suaJfK2cCUozA/V5EuBx50zwnqoBzlnsqcu/oSdDxTwnI+SIOm
YUNH6Pt4p4fuaQDhlMXNEBWqIVms4wrq4HjYsN6rXcobx2x4RKkbWo7F68oOTRa4N0QJmh0Vhjek
P/ncf490B/yVvOxt/7sm3oGMG4d5AyMDp2SMtQKXWqjKD7k4BIK81SQB2UiXMXOb+4oERMopLVAF
9kdlvQdlmX92k8l2FvgQbqRXOWJ1VnMLN93hjZiHVxLutNCEADSOqa6YfcDKxRE4Rrfam4cqpq08
ULAUSBiI3G+n/Qh9AouH87eNbsHruAOsEF1yirAJnJM50Qc+jfVhn9xr2odh8dcj2dW4XMLh+rvu
bvzGkTuP6e6TjWvReqg+okR5FXCdF+HZ4EC8JKzI4N4CY+OSNCBHLIsobAx+7DyDPVtz+uHiQKB7
rDgs+CLsoHJDsXIkn2CfoJeJWU5FumIRTLz0IytLPXLwBtDpGz1X5vri1LQc0Go+/WNdBnbFDhoC
WKDxK22228UlLzL9jta3pRFPnhN1tuv5B2I44C+XVGfDEN8zSWDk6+6PJa6g6eqK2POwCyMunAWU
nSELe5lSa9yDnlvh69DwNA1JUHn4ZhEMV8ER73E8rMn1MM7DZkRRhEXZZxQa4iHW6Nt/oUxB5K9M
lfKLxqM3pqdPV1yl1/1ceTT9wYLpizQbHt7hsnUogONnqx52br/AOGErSCY0OGb78IbpXf1i4k76
sS69+oaolmebvjbVwetC1DMSvJVnIMu47WkCfy8DWwgcCXkNLSjWuiA+gMtZpq/dIsraY68CX1ol
wi8NKPNTBH4Fx+9kTmb3csCSHHTtGe6GrqQIcIvjgUKk03CENCreHQrZPB/FAEUbJnMer43K2I0B
lVXOvpuzyI2PrLN+HsBJkqD5ZVqgYSUZAHqxcw7tTnRQ3/lTF8xQIwZf51J1d9TLgh1HuGueOeQn
lC+c5imOHR6avRDhBut4T8lV0iBVEg3Z5GJZKm2/2wgG4HCaxFqwZYFk4A24esGLyYXyvACgFEuU
HjkaIj9ezSl0AI4EpyeQSlPVc5xRpAVCOk8WKlrgnRIvzHnQH+I2HU6bwbk9zSBAsda+pfBUGXBQ
QJkMDJp8SF/QB3IvbtFUpultEycfKIh5Yev5nmHDqPTEgInZyD/xhZNj44eq6mv3CWcCLUbLELZy
HM9GTdoLPBReqpHMqJQMrdJplofdkZsNKK9FPQkNT5MjD8dqj0RdyRlltU0oz2Jr36WfboeQubfp
+m01VzjwZrw7yntEhaChMNf3BPvP3+Pu78t03dtp0w5lG7GHmQA5CgSur0ZwZKHTXKmwf56jCFts
HaIgHoVfbJQDodlm9CoB+sJ+q0Y41Ne/dq5x3wXf8WgP8h7UwpzLGkXfqPkdIfgRKa8mqu+nde+O
cYcHvRvdD2amkjfw0dZhQdN8PaWvf/nfj0z/Y2vqIEsQO8nt6H3AwBxzMsg3+xgOALFwY6dJzQeH
wndCOQN5ltV5MKhjPy/5hAhYK5MnnFemXNb5KR1bekBTCvSaaJgAvt9AOUtuU8S+8q3d3oNE/tA8
tnnjzJ57PcpfieQAOuTwZ3qtTqIyBXmYhwNMNSTsCg/ladWNPqvqZBvOi0lzGvjhUfvmLQIEXGI7
H7O97qDHp92SLT2VmZxmWvaMtXnUt7zo0xpHV++2XHhbWvV+8Gem0ZlG0DHtHh7/ntsQsPTZUz9C
4r3Qxt6L60phYX3hPD7NPn1SyI4ibJPU+bR2O9QyuAjJ5u616u2xbg+WxDAnp/hIw/nNbS3H8l7u
utVeQihCF0pECVqPPoWLnOFI1NiKY3uDd3IFCGBe+GbuUdk+oltjBYuWpZRp7OW0Gf5EPjYI9MpF
iukiebL37wxP0qwn5N42d2vodFrfO6KD865ckiOdh3eOb0NJyW9lZlRPY6Ny7HT1sdkg5pm6fl7Q
AmYdU0g3yHypG7Qsip3qACRk2k+2Mtoe+37GLngV5sJk5IfuZW6Bkw1CPGKfqCErQsaI4GwzKNuT
j53R5+qsF1OXCshXC14ug3iLBKUkBA+wd1zCuQa5rfoT95skh2JHEXHyDlpGBGidOiA7CblAss+m
Z92Z+ChiEne/wRK5LA2DmgDiRjfmfuWAAFCY9Iv+UbfDT4K3OIuZczn4aVWA3wgzs81fQxx8eW3e
h2t0IVPoZaT9OfhAWJCNAi3APHO2EQhyNOwqH9BZ50Mvcm97GgNzRsfj45TM2pRsB9qEQYnzcShS
hCpxGCRbgcr5LTXUnXz9TXzvpPygPocAWvu5z4fUjx7aFjdvTbrl6EskofjcviQwbE/K6VO31X5l
ot/1WHtw2vg5Qi+ZL3G/5un4Zxnr/iMdIK8oeQY82X2lxznted6igjwZOtDDHka/00nFZatUkq0u
g3pfXxrRNlm8W6ShmukcKn8scQH8QGIIZDTqEPUcggIGaJevaTJk1BKb1TR+wyLI6Q5BSKgpQH8E
MIC3RXR15utU3jem56dgfSIb0B1vGXLXNSjwKMdDlQ+E/whRsF7tlF9x2qUFwScGMPzecHfsV6Cn
W60hNZIFKU5u8IDLM5hmA4fIr3E7DYfS9LwsLT8DwXI5SAZ1p9vtgSfqMCEZK1P/G/J99MA08qL1
fLvu/lpsfPKOpoFcpxVE976/99FgRzKOC8X5ERsU+OgRADNa6Q+pz1NPvuvFQJsILSILaQomiYzT
sY6GYw1hCLsVqhTSFv1+ywBA1mmylcnuLtYCwKQJ4N9lUbmloLZCCmwsoGMxLvVQRCze8zVK1lMQ
Jr+32720DfS/RdZb5ij18zFuYZbvhS0JDLRD3dKvYHkJk3A5awNGobEgoOFfgfwB/VEi7ipBfJqP
MQTm0g2PgCvYIen6BYYyEAaJLCH1cBx1JcRHdFDRrnO4MmjjNUzH1Rn4jQZ210Avlly7NRA6AITb
pOeXmIwfCGkUMtZphl0QuTsYJE0r0HUEiP6E2DQ8CrNJdfJnahaXkesfFk0pQGnnboKhpqdGzXPe
iOCbQQ+eycWL7FBy0b300+xf3Bjl4eyhv9uQm5w9FMk45jA4pgAOtmQuRrKoXXSBlNQTujwc0gSo
7tSAnaWu6BvtzhTw8GFRfhkhkiKkGfJml48SQgFg6O1nskTP+7psOWT+Yprac30fs1BCNIVtBN0x
71N9JguCkdQu1aiCMnakQ/xySEHKBIe2NnAPIzDLNFQH2+Hecd88eQty2gKrY+qiCsZon8/1hDiK
5x9rfzhHloA8DoIOeejAZVz5v2D9hnk8JWGhWgkhJrAPpG1lYZ/Q4SxIISEOXQfNgbL9a242YLL1
vEL0sh/xeMtTtcC/oT97E84FM+DkdYPnXI7bJ+AfefXo6qzt0wuMYO/YL7Jk+JZDz+zTMliNSs8C
Q7r+FBMTepjHCVIbKKd17IGrs3MbetNjLIeHtl/TCv5NXNDa/RmJsKdwiG+RXx8ytBAKhaMqwkDg
4O1GBAK4uO/MjOTqSk8aeJ7stxs+MB/57W3OBqzWaZ5MQbwRRjN8i4LvOH8hpGSTkSX3+OcSPA7r
sL9O8rhjRVGD0toEgX9o2hEMeoKzKJIEWm9iSGZJegNuDAj9BMBb7kG2DfHH0DudM6UButhnLls0
91EgcqsauLvyuhpUAhe+D/KoBmln1r0kpH3Rsf/OYB9JCpgdwHuG2JTAM/fag0M8ANFAm471AYgs
VI+hYOICm+rWADxEHipuDsgrXlhcv4t0rAu9JoeW2+YS06XqZCSQI2ugocYAYzQP8xb1/+4txe7D
MZLOjNgfRFeCy3qYp/6+Tqw6YIoBgqt0qQH3zd5hlk0lFyPulsl9tndW019hj8fVTcPrtIK9J1v6
1dA0OIDEz6ToHTA4/ypDyku/o7UYthXPBGiwLVvRvFU8bMtpvqyw4psA53IKKwz1fPNWR3GLwiPg
ec+hc5JorcxwfRItamjsfQJW8LVCn4ne1ssUv7IkWc/kWrkn1+r678s/Pk3QOMWOxkXUYHCB58CT
O2QdjZS8z8KrsPD3xf+vj/6//yahYmQrGs897WmBpPNQ1eM2VFtLkpxY9Jku1v6BLeyZoCXsxtqB
NlqP9dKZqm1XU/39SPzXR38//Xf/9vdL/vs7/t2XUGrRLDSRLhT1EXprZoxlUItACKNlJfd3i2QA
wnHO1XvhIYXdib0tB7G8UkO/uebLfdM2pqxjpM/ozC4DE1BHYjIcKHBkQPb0m27ATFfEpFErgSGa
KhZsEAQdbFe9Qi00W3uDlXfEFhscrENNolNh7403Z6uQtBgiRxCmXuFUQuZAlBRnk24uHP/dCXDH
4FhyTJ6A2FZ/ffmYKHFL+z/YM6+5DGxzWrmojOf1GNHUZIH/g7ehRt5F8WJAVMLzW+ySYYISSmcQ
3/1qrINPhq3jjBwlQhpfU1A/OF4nxwQt/NXE9rT5GUyxf6mbFZkQmKBxAl3IGYfbc7+kLRJKOgT8
uIEoCmJ2DdmiQK69Ny3/EJXKZ+N/rr77DXFVFDupX/m8xhDV3TFU61SNXYe8jQVXsy8BzRd27CZN
D7VBZ2/s+L279ha1C45Bot7AQ0OX3rEVONbfoVwoGToixPGTrkT09knWOdu8J1BEYYGLejVLfESX
3uAryJIHQfNLQaDIWtfYg003eQoW9jJ4IsSjZlzh62ZFJma7D3f5ybRBRBOFA4kaVDwy7cH0UIgt
nF+Y0OGx2feoChF4rzbNooqO7KX3fI2aFx2dlUjsQi6yRWIdOyD3f9dr7VVzmugcoXcDY/h7jvDg
rjN+4KhCrxptCyHrkUOBnZN1uYz2PoBXnWHT1EvZ46ApGtmJzI3pUAorH3ennxEgUrDXg61YtmRH
+MkmVSyvWWQn51JFAz23sFu6BnKqSftjh10Qfx20dCndMV0INpQ0ODOR9hckjMu1k5gFcu3xtnHq
4B+sdc4XsBLpiHvhcxlcaLK/o1HM9jX1S54acZrqpZqmDsy39U9/r99f7pH/hoRiyR3cciiZLkbn
Ld+TrnuIbPjQGnBv4o3WoIAYmQiwBAjLEKWfdIt6J4D89PcHpYhTxrgmz0ByFrF3WKEZbGKJT+A2
XNbv0GIxkI2D5mN1tXrBUdrUnGaxbafNRUdMAnMwrQK46uOlayJsZ3ft0Faj1Pi9GzR9h5EqSZx7
UV0ls4eFg3oYjCu6/y49oMj7XAR6QZoo0KlmyxHelFnf2axtblnkv682GvIwrX+oyb8J2/i49snn
PvQfdtnANNrxlJj6E0niGi52q5+3UGRkJ6LSQqKrgWVGQwrkuZ8hFdUf/qzJIQlbiPuN++ymycHx
hx61tV5X1m2NN5YI8jxGM2JGyXERXfukATJkBDGf1vRH09HmaRBwtvTev12n6dwiz5RgwEJbJnCk
YE2z9l527Yl4tTh4iJPftmucnu3QkGMqoboYejPa1DvpZoHjuKSQhOYIjLe497WPduZHHPTdzbD/
GMAXuTl5spByOBzHCVDHQTnx2F+7KJOMI5QpcAsMzgN8R6SqevPCeugcvW6TXF1dh3FKf7ZIH4Dm
0kPps95VwXX5rRGk+lThtvNhVzns5YsIJtT3HdQtgoo0r1FnHOtB3Qkew7ea2vd2mjD1wrRDgTTF
XO3JilNMOr5j9wuw//mxzFsODljHcB2cLXuEV/LdpSlaGsSKCZgZeDvmc0sbW4Xamn+8pBNGZ5gA
usHULLeDv21HH04ECwEF9fN56Pe2qtcAkSgyPW4+UoxXQ+Pvi8ZoAmgmHgE3WL/ZDhNDkDvAJI+o
0WW42W9JxiRnKVDnWe8XlExjdz1BurWgAX8ZJApFJCdMtkGwrmJNIDtdX/YRAbZohbOoVTNUiOi/
7RO+VqoNp1oc6EswXJue5TtougHiKr4HBAAaq+ueFpPgD2a3IMPZ0De6IGuPpXFK5xCe57bcMvBN
n9MEB28CaDbU9n25Otgj67qCmO4buJQ4b2wi95sC/Z5oCjGw8d7AK8q9bh4AGa+59ahBd9HRg1Gx
wqlp4QOQFilvNugCcpy47N4fB70enQS9xKqJ79MVlvaAmQm/2VQOeR9tPKfGx6kSfhgNo5gQwFiR
Yc19R+cb6Of9EUTGgLpM32Jk0HlJh/GpTqKfVoXPnIr90xvHS5oY+1uGzW36gGEC4nOR8LR3L2rg
4Eygk1mrCrh2b4FwebtH5rC1UPAdIgO7gImaBlPzEej0MzTR8u3UO+bH5P1AHvhKY3RLJiroEP6p
E8Co7ci9rF1YW2JoEXrDAcBWiCxK4QsuoHnXvxGWA0e97rlwwAD5uA+3LgEiuvh7+pxcEfB0XNiX
b87rhAFMJHqK50YX0cK7s2LswOT8Co0KxlV/TQvI/QAy7kfUPlDbiJdh8SGjN1HRwNTHk4GdLZnb
H0G/8EtUg6Zc11AfUGVP54gDKunG8XkEI4dAnwJfrAja2fnJABulabj9YiszOErS5WVCLrRFZYv5
NU+x0+tNjcEZMzKrVdv4NVgBgF1unjgSMD5CUXgfY5FMZ86gwQbudxr2NwNvj2Nn6J9gFme2APlG
8465LQY3KtVhdK+Z75+xFeojBWHxjMwX+lxkmn5H/OTv3nTaUeEWCd8xJUdESMxo/2GJgGrbBbYi
BnLeBHo8OsQUbzcR7g861uLYBQISMOS2W2TCH1fg0sCX1XDL5w7uagsxdVsIw56u/U8V7M0BgyES
xIVhU/x9kegJq+7diHW6Hbp2upVLE5dsgrr6j08h5B/VikleIWoVR3fzwFbxITBnAV0aHB49BU8t
q6MiTDfwVHMzlb03X2MiqZd3YsV4jyjBfme7MrLrknd1vJ7XRH0kyd7d8Oh6zycoN7TzKUYveK+R
DtISOsBQruKPjzFpOCLdG+ygDT3qDh6SgpaOYAfrGnYTStYpU1MHyLXfKyUijJ0ADxD2pmqE6x7Y
s8EQodMeDQMiyhqARGr7fBn8UhngmAhvoCQOKLQkDPnBAKFdnTyJQCqrvT7/p5zjv5nNFJH/GRiM
kGfEIGoMZ/Jp8C+j1bSo+2Zam/YUBwohnl0Ft9tKqiZY00fcroOGNlV1NBzWDLpNGVOncIrD+d8H
hFJQSgFm713Tg2hp3zbFUODKPqiarvFOwFekzFksu8xM4X9GocJeBPm4JH3BJ3WKbdNWDiU8iIE+
fln7VCH7of1L2IHDH/E/VICQQPYSepI4BVP92Q+huVXp3J4DHd5P9c5v//uFyUGdMHnlhfszfC2K
OmkDAUdcEu/w19RUTsR/0kla/x+3kWIWwfTPE+owXIuFPvwumrAQt/Jf5uIYgUDEHqz8tJrke9q4
/6mR68+7sGUZQjcxFI6t+dg/JqfA/CQYOAIZP3wC7RgBB+nHs6Z9+AT/Vd0ndD+AWUCAhUrEXyB2
P+PBRRhHJy/EKe/cpUsGvoQ/2K6NC9x7VY5x/Kv3F1UBDhaPAWKIQC7EV7/0YIrsLt/8xg4FHSmE
UyqSHPhnfZdgdA6zbr4ACX1YA+T0qJrPGOcDFgBazBuj8M//9+V2nV/0r/cJE6tRAgYxYrJJ8i+T
wJBkrkcBLuCkg7qwg9zKuFbHyYy43DZwKCUjjFdZ5vWyEaCsYju0WANHE+rmDHn4rsZUmRsBhyJx
/XL6G2Bro3U+RTxKSwm/Mf+OJsnvWTnb3b1K29xZIm1Rd2AZvVp+em27PXuGXsDw/O/Xht/7by8O
c8tZDFwYU2zw3/8pfDs4pFiHbQf2HveY/9XBZ40OZgybLzEpRCD5OONRwhsB94oewlnZbPIa7yeb
MdtmG1EEL/10om3UlwOD2Qr/dMPUEk1elzQyRbJISN1YVpnaR8ArcGzveZj0//RRF4m7JAjXO6cx
4cELuvXXhi0yJm54j9d6ObAj4B+LETSAJfcRM4s4J8lnPcmzpHDjBkveyNp+NsHWvKK60cceCZgT
TXTw1AMEz8AiAcQ0Lgai7r1D9YmfEZXoMt02tFzQc+TjmPr5DN/k5PoY08oKPDn+JRAPCwv2bOY+
e8ahVwEt17nBwJybKY3FHZpZbAg1spSYw1Rf1Dy8byrefm8wu2q6fo3aOTDuQEGD6GndwDF0STRn
frTS5wla/nGSdqgYGuoC0ygQ052B8yX6P9g7k+W4kTTrPhFkDgccDiw7ZjJIBmdK3MBIicI8z3j6
PlAlW0NmZZt69Vf9tUhZmsSQOATcv+Hec3vnYzUWJ7Oe1RtH64Hpp390nBFDbeT7q7Zzg3vQQyAS
wetdYbPDcWFkB0yXEfcEM8hwx71d72YDi8qwa+ay+YTtDeF4c8azi3938NoLGeNysXuuo6EuP+ba
8YBrTA9osezzOFTZobXqaa9apJh9LKESFK21TSkzQr8wP/39u9D680mktDaVtsD+Qef89QljwRMZ
Fp7cg8fA9CCQLluMNi91/5T28jrSfoIksna2DBPlMTWTgpFfEhyQ0NPxu0O7rZedYyTka6aY89rs
7vZasCcXk2LTO02b2cPeIRucAt2iqp9bd6VbmFnZxAyyqd2tVXjM7/3wE8I2RBtMR9d2Nl+Klo9M
3UEdoH/9Lw/fYq//5WBBTYHrzbFsbZnC/OVgMVRlzJ3U4WHWxSlKJnmSUxSsndSIrgLVHbNcZoc8
yO8L6SGT70V3T0dzMoaOBrNuuuvGxmPZa8n2RwWXhp86y7DSQiaDZ7nsUX8HWY9ycBFCzuOLiftv
BcWJtUkcP/AQlRuPnVhSN1eOFZ7LQh0YRye7dPTZT+tKbVKZqV2l9g37r83MOut/+RaYzp9/9BAJ
bOU5+D2YPi4ZQz+eP7oXJY7gKjz0suxPUxq4l11tsS+THx3dtjdz4ITnVRB91jbaDTsqn4bI39Q6
GHeOFgzkMq/8lCantjfv0ilBxZxJ6x4uINAJyFcul8hRVXX/5EWffGQK1/3Qv1ajEAdZTfjcDFs8
WrHeoEjhSWti/CpTcWotH/k+a+ywSB9zFm+nOaqfjKCF7uIn8Xlj1N2dp899Py/vOyZCmyobQUV2
xXUKfuNUs0K+GIPp2RVNj8w02zXlhDpcOY/NFKtTK237xHn5MbUjsXEk9K6eWKZb9EPWBayBK1l1
itYwwx4yGJcdrqL1HNhqGw0zQCpWNZt2kjDC0JZwZp81KS1/L0bgcFM135bKvHW7sjh2VX1rWa17
MSKIul1oJqU3ozhGL7ln13o0ihLPSZtHe7dTuClmd9/N3rEVFauCQUQcee6NMrtkbzitWIdtYG8H
A0EqNsWgtFGg69K9kKoxEC0hfxmRlu2Yf3zRkye2uKmTFRawHJJX6l+nmXli4pDu4z6tt6WLkrjJ
g3ob0b5vhZlVm9HViO9MI9lFMsmvRdQdkJwi34voy/2ZYbcyg2Q1h0N8RNPdQFtjaK5C19+alSn3
dptwFDxSXFH/pUz0jBDjc/OqzJLJ1zwh5Zr7T0JbzX4OEaHgjKT26zA4ljkkhT6mb6jn8GuVymt0
m5cmkq3TkDEctXGYughzVhVt13WddjCHtLK248TAJZrMhNV6jhZQo7aYInGPz7y4ScMxgjDHK0MY
wK2e3UeUYiuimOItClPnIusmFjylbzz8/YEK4PzPR4uWwKlM1zZtx7N/KZFDWH/R1GtjzzZ1XC8m
wlOqfX+NonvBDdpfepro27yM/Q1M4XRbajs/H0Lzuc91AD2BwZ0Rw5UoPG+8bgwZnnUe11oWevfK
c6NDDbJg1+vBPFiW89TmYj2WU3apYNOc2slAulf1zcoK0/bK8401eOSCBu96DOG4Leu+GwpSvBXg
srZRjurXZzkP2TXeu33brrK253UB45RR5ym3kJVcOgXih14N3WbAKn2pbOh5YWHCMfKKF9bmTKrd
4rILwxJ1P+/HSJn6SqZttbacqNmFQx2vJhPrNlzHp2yQ+npIoq2F22zx6e2y8DwzuuaznpqzyEN9
axrXUr4yvugPRsG2vIh3M0XElabC5SYZhgPwEPQnTrwZOJC3Q8+/EkgHWFbmzwfLCa7bPEZyQwvG
am46g3uhNt988EofLYexXuoDOM6Y2KxSZ/AesdFeJlMFncK+yWc0VxTe1nmoPOyAra4O2OdDnAme
tbWxYUNzza1TklOaI0yCFzmsTaOk2MDoVacoYwasSUcnD8QOGfsialuUEIir0buo+xjnDZMvF86r
jxYzTgogRm5SXUXoQWawFVs7wIyHSjIO4uyzlyAM8GK5MmtfHqXGq/jtHfsHgfz6H23HP/jZn4t/
gkn+f5zOw+38Dy78d4y5y+/9c0LPOiyGl/yvX/UO53E+WNDiLBuCm9TaWoKB/oDzaOcDyFK2K6Ss
UH2ppS35DuchpMrkN10ecBO+6nfKnPrgaUbBAOiUcr8l7fwGBVkuWNdfShSMDhKMOgRkx3Gs5c9/
aA+shqn+oJrsUJSp2tctgr2wCpqTPVvjMUO0+BGDW7htqwrzbdGHex9Q8DauJYWW6vKd58g3lQ33
fLaKRePAHB5DxJJwOLLWzN7S3Hgx/fjRxZ+1QmhXrFU7bmgToEw63B3BCl/Eueqns9Eoz/reiEDx
WOyoxF2MZ5Ki+irLulVTcd/PnrMxkTyXnt76rnPNIONpdsoLLs4t4pT9PDKXxEwOm2rvpfoySPch
PXYYBFQ7HkJ59msw1CF3sY/yYvGqWMvXTvmqdPoSN+5jEiQ7yBrM7cHJ0AR9BhPLC7p91ff+mnvC
cHcpCNT7aSo3iZKbeNB7P5GnahYfZ5ylq8mwkHL1aFQa0W3NEXxHj/ALlspVMTkPnswYiMUpF5ch
HrBq3lMaoLppDygLqrUBgosh8nG0aZW7VGysMXMxmId3PTwtVD7+CUXOm3aSQ+UEJ1ky4/OyeG3n
5QEXEkZzqHA5EiwGP1ncnixZXkQyPAUGvtnKv9GgvxwPEwzAFavJjrhcH9TAuCh3BFqREa0qAtIu
2WnxPBb1OsctXcXzjercXWvoc3SVa4mvtop8HA/nQ5HtHStA9M8iip+3QGBXv9oavVA8XqXZG8ai
yAtWqRcy2LtOTDbw0WOYPYO/28aLzKzUWFWXPqXd21l4ZpS3Vg9INNgOxSe2lOuk14c8vIuK9ixm
DJ2oZVPcoK9Qm0CWW2SiuxB3gTl0+HPFp3xEulXbyTWfoH3R9snOAQKfGRnVsqnd6CUOUdpFunju
nCBfMXk9GHONOpUHHRl0x4YPKloNoDdghRj29r3HmwcuAt9vE8LbaEYXRk6BgvMPe01sQ4CKk/Q4
9sW8hjbc8TZDOrBGg320gi69qFsLJ18nmBMn+HYNH+hpbUM9/f3D9d8R9Pm3fLQfIg//dAQryUv/
OIJdQbadMJVyOIn/gKC989HMD0K5UgDvIO8KxjXNyfsRTI6EadvQqz3BR1hLCtY7H019EMKk9/gj
JPI3zl842b+cv+wGoaxJ4QrbUg4qkZ/P3x7telfE2AgD37+tEQSdDX5HGIJlNhu3M81NCYjk5C8i
Xihf1TrNQt3jIPDzNjuL2nIWd+5s9iPzO2Gc+fU0QZT2mWgDD4D1E1r71JPTptdI23SB2B9zebJq
fI1WL3TCFx+1zVUr+8/JEuhQodjbxUUnN1NYvSkcQrB5B3kZhDY84FTUeJDb2KTiCBHortyuemw0
g5AYwYmRptEuk/Z9HEdQRZvK3RlOYGx7LGCbqp/nrZzn284EseuB/rpt0RVRv2f3AmICMtQg3Ba2
Nx21NKhFc72ZlrpdwkdDksYmG7bWtWipWzMbc7jC4rDJjTFc5LAYqkznIo1Vsyohj2wZ0Z5ZBfRn
kQuGCB2oJBFlBwd+6krnRXxf9TrY+5ZbQrmK5s3sWOqhYe4B8EVwjRmMEYqI9oIfTIjBGlm2C4Nq
NSUDlpqg/yJre16nc2NciI6BceiCHJ9V80pjYux1M1FcBx2kxGl4zY2k3lUpW+mRXXQ8FyY2Xkue
TY5ukltXd1FwLbyZ1fXvnwn/cgWXWiZH/7zguo7a9s/P+vKa93JLk8OoTGmaipm3Yj72vdyC9ysE
VRa/LHXTkhT1/Vl3LUvwUDMuF1Draba+P+usIBieCkIsrCUW9ndYiARq/vK4IzTmUyDDwiWPyjHl
L9MQ/OZFZaF2OPgYZA5uH0QYpF0/OWB7a6nj7cvRMBJ6G/Zt4CL0xmm9aNXoQh2H5YZXTvml7YBB
DEbIyNUz7lt/xBJvYazD87kSNhh419kWaCFojP09TnVkLezjcbg/AGc8tWa8HdlksqIcUt7WKDhr
pWjGgrs2xLyN0K3EqJDndyiBuzMvVUS7aLg53UIBpFsKYYhafr8vZzXfMg1+4NMJViqur2OoXEh9
o2HNauahSvPzqQ2/gIc7YJhZ92X6mgAzdzDer/zcvQms/CtUj/0wRgaOHPmQO8VZFfJ1BSmguNzc
2AmGGau9B5WwnuuUqIkIiEgxncKgA3uEOzGZdq4aYZPbN1F/8JDKjPa5jNI7K0Vd5DSvUx1edCGS
SKt4zDQ++dT+iASWoQpfkpp6rKoNVna/vuwtOa45iy+RKNyZc7KDsXKb5zBcPHvfNEAcOnYIq54N
8S6MMxeGEGL6SHS3iSkfHU5AOfBBoU2YSKc/pn71MuDiGRJ9zA28K2Uwo0qOGWf489Uc6D22G0KB
uvQyXGhstnhQNR1ZWlIj2FnUbNUAxgIZFaSS8quRYETh4ChA4frbDO+j4luFOKDc9AtSNxM1GJ3h
Piat5MzUUBEknvFDP0fVivYECSorfq7NoyPgF4jZOSBeava5ys/LqJXVWWq0Jq202z5YlcEhG6Jz
N0S56Abtg9saVHzg1o9+G19xG8SY9Fi2qhgMBTSW0XmLpZrJE0IlC+tZlM99JL6iUQmpYWckzw1S
swCzyxq0RnyGvm14Kqn6n5V00RFE/gXfRLFpMKthfhtYp5tVvbUyGWzn0AH52RJlFIwtniSdXfpT
gDW9u9ZuwRam3I0u8i+O06sxwXxW08jwogdWHVed8hGTRkxpqKdXXVhXXK15vTHT6o555Nq0w7u0
7Rf28KrTBQuwkN4/eiyaaOsCf6DnQNDWld2xzcpshXsTR4wqrM3gVVdYzU9eJ69IReVeTfwrM5RX
2KVOfY7tSmqHnygOCDdVRAukbYkhoq+QUhPHBAaImcpNaw+fdGMeAAieNzGr7MlYU54eq87b9eBT
HLsQYJpnm6muvnGzgTwAxiAbJgJPXIoXCegLhPo2aBUwc9hAHmFLvKbF+MYTK9eoRghFSuinGosx
BmV/sJ/mKfw/lJ//clcN2SR/d9X8V/o2vuRf3uo/3TffXvheW1JAiiWWjgghSXe/bAC+15Z0+9xG
dP+w4H+6b5wPGHkc2nuK0iVc8qfaUrOpNz3NcJF6VKrfum++Tdd/XAFjoRKsf5fil5gWLrGfy0uk
m5MxjYN9YKC0V7J59oKhRU0eI6eUKDhMG7hfJD6lfn4rrezUdljRWaXgMgq7I9oPcEom0LeVq/MN
NKDk3MtZne2SrIz4pRKHwpsOpZ6m7cQi/9qZ/OA2LbS71TmdX2Zrn2Uq7ogO3h1LZ4Xvvo/oIN0n
xoZXU2Xf9FLjpnde+jK/82nuAG6ekyS8C6DqmnAlZrCsgygi0hnCY+G5W89QK49Rp5GE+2Csk9s6
aHZ2kRwmoh0suKDo626KGXBKZx3oolcFys4az4BEIo4gcINuYS0ruJaDRNPtnNW2tZXcWJ4WeBbO
heNs6xiBrhguCxJTHN0/9oZ5nkGvj2F6BWrea2kfBNhzLOb3xezcVaNFAxheF23zBb3c9eBOV05n
UHe+oS0mOi3c+DhSa7g2FjZntCP7rh4PdWldVF79NLvB2huKbVOB2yneABhjNmz3DsIXWTSbGHF9
N/NH6R3AiwPrwMu0Hy4oEODGANytLmXRbTmx1zH1u90BiK0InKlqwFf8ptlRGITDZrbszajTKzhN
l1aHjB+dEx7nVSF6Ga3dofavQ6GZH6P4EMe0taDUdhS6NkMUKJzAIiCz6hoeq0xBdt0CSELCAjur
Dlg29Nt6tC5gZbHs5C5qQabZV45drgG4oJrrt0Ggj3gvVtEiS2krvbUokYnoOYBrPQiveExxIyLb
+zqhSkTstvJbepFCr5BYXEy5ehGqvPDy+qKbFsKgjRm35qcsfFSCPnJK3bNNqMu1ZzKLaM0Oixpi
mpXXcFm1JBlo5lIweDCrDOBgbIGd1uD0dKcTJN5dE6fXVIbjVlVTuzYJr1mZY3IqmICDaFvPrX2J
Yu/aBgcLFx3KqW9u3Lg6xul817SdXqEsOMhxxv8m+vUI4N/T4ZepQOWu03Om7ILSSpx+v8j/92v8
CVP8u6N5V9QNheOfD+blZe8Hs/jAuUwHT0WvbOJhOfjeD2bmASYNncZH+i0v9r0LIJXKMRkEeISM
srb1fhm6SkakHsNY/lz9FhH9WzLkz4cyCSHcGfC5uUxoB34+lNtg7DInr+QBU6HrbpAiYQCai692
anzUTgGQsDSM7s5qnMJYgX3PPVgWWSoejRi7ch23xMcFihSks1b0pYumtK8apEdefIUF3dvLAW9W
5qafLFV84uG/Z3Wnd5PHeDSfiut+RBsYGWB5fV9EmEStj9IZOwhaIsWDWJabsEatMFtNs46rIcGT
xHWxtLheh1mHPoCylyyM9dhOMfVX3O7znre2I8tH7D7JwUnit3yIHkbPodTEE7uC3c2NEiDEDqaB
+DztNp97z263lICnHMD5JojlE+7Eee9E9vCfiEZBxuqSSPrPe+V/hH7/xUPCq967ZfeDAwGefR7i
fiF/Wk54HwR7B8oTYVPh/DQZW9LbPJZrdNnf4ht/ql5cx2I05uCB1KAX9e9UL+wCf+mWXSRZbDsE
Fy/PpSV+EbCBeB/TVofDASv8zix1/VgIWsUMbEDIALbzLN60ZdMvKkCAw3LwQcP5dyqmfOamkThg
rbceL0+D6LZKAWWYTk/UW/qaaSzmbvKQjFJujEBsamlYT0ENwaMd0fy3JXdULhYyXXio++BKNXBd
y5IxcW75j5UoATOEW2t5gKAXveUWkScJbQA0omYDOeoz+QTPdSW/GPbEratksTbz9K7jwHqMIj0h
ebLXUQHMGBJCGsC0865Gt33C2QMPZg5uQmyGgPIlMSEZDZ9xG4fZA5K+vdOPFEVMo0Pwl6bkQGi7
GwMRd+ZNeqvFdOGaT+bsz3dp+dn2k71Vvc4OH6Z9Hjwo4JO16id9Ko37XHpPVn0xYCuUmM9kZD26
U7U3umSNBQzfZLeuZH3bNY6D3ShjDpHtwFGscfKfx0W+bebnZDKLm1CaGPSgRTTndVv2l1Pnpc8h
2BBnm2RReNkhy3y00N97ZUqSg46r+94cQCDO6b09lIiYdT/spshu751UU23aRvSUm+JurorxONtx
jB6bqm8BjfvNFfqyTVvizXaTx3TOXJIkcRH+f9HUeH+7sNx0JfnXf3Em8Kr3M0F/oP0gF8QS/9Ob
vC8sXcIeeRCF/S3OldbkhwGa6XFOCFQt74Gu7wM0m7Eba0y6Gk2Q6W8O0ExreeR/vDs905JKaXe5
pbnd/yQNjg3pRv2cH4B52KgtyONxp9gkQGjxYfOlEZoaDwfMecH5hDN8lRZsgeC0anSFVgR1ug9u
ifaCOm7u5rl+DEVMhSwEYj10nYO8KES6hc57zCMIn0H8UCMKdULzTnWA9Jb/cW2w1qE8I/0ZpYra
JpwlcdZc17l71iHDEwL22lDJ8wnXBImF8A0s4nOw8pZ9RKfFHQfLUYf9VS4iOBvYe0NN3IBrngI7
PuIq3xBOu57YmkYL76FFOHZRZZjKPsaRvBTQEkfwCE0NvkUOaQUhB/nJOvST6GOjFAOmLK63jAg2
SWhBenUNgHV9X0CRVqnhUzqwMmtKUR6HcLowfOtSVBGxenUfXfRzkt9ZvSxuMxRJZYhopgTyZDsD
G1HPTmdsCZ7oPmWOV4yEQFslKXvKSa7jrH8jff1Z+Y59HAbb3nZ+DkFOtdcMgaYVrF/sGyitmOf0
el/a87Gm+IGaGX32/ZLc2a4tiAFQ7prkA6oSfOzrfmiem8Avt5HsMEID8UQfWO39wE2vUeKyRwON
HD9Wpt1flYi5z9sYW6s9Bvoyw7xCclr+nNrtg016BaTyoqk2TP9RUXYEAVaue5v0DQAjNoNKIEyd
CdVlCNyyTe4KVDUYyBk3+mjw/lO1L/UIz+o/r0e2X4K3z0X2+vYXxw8v/H78WKj+OSz+Z732Xrdr
/YHH3f6eQkvd8b10Z6zOlB7Y83tC7fv5oz5w9iCl0BTvwnZc97dKEv1rScIA30ImTsXEeUZL8EtJ
EtQdxL3ULA8q7KPhcZxC/WYOSRGz7GEgmkWzt8IUfpUEbXeW9/YlDDwgV7jGDjqtz9NlrBrLCPdp
Ojwk9It027o2vqoZDLbbegj4/BC8sT05Z2Yag62jCloiKYh7yeaU+Ff/bjYkkTLCegkRNGy7Encw
VtU30xsYnCh5xNdSkdJXs/YqAwQZoq+PnCa4c5ct4ii2Q1bvvSK5SsTwderVLRG0VBjZIVHuHmYu
db59gT5i2+UwpZMYHEQMxlsx+I/gmlrRmeEqIun79GC6xgt07MMos72wApxpKBhsG9ciX30Rb0jq
20+OuzFjtclrf40U7bxsxVPlktRQF2d+nJ7XWb/PyvaEP2JNbo6/CB3gk3RXcyc2PdyHqjbxGoFZ
DhuyO2bnI179Da7XN8PE+dfkRzcTZ1Etjvak1mrE0zVSMc3GJjWdk66aSw+zqy/FkWgnWDgY5nyw
G22y6/R8k1oOaW3i2sn7DcaHHTwWzqLkBHr8ieEEQLf5UFTNJzqbq0KmZ2hAtm2rD0j+XpchTKPq
uwGaaxH3mw6DbAuZxbPqfYP0akrUTldMPSLxVLuKAbRVPzXEGrpxv6/BVfmBcRYRXi0zIJURWKtk
hlkV3Ue1AUBx3NRE3yXjtOkqZHxhe2/qmvmEfh47RjJGbs8EAZWX6DHxUoCliaP70bKe5hmKSgUH
PkZM13Z1ACuZn8swKoOZSTPaPqD0gQK6BJc7nesB4x7yBo2OhMiCZEknD7yoKLdNGEyrwjSeMLWS
Chx8yztnHpj3698/Ef/lJshs7f/uwLv8vCmGtzT903n37XXvcwqTQ40JMNHVJIv8Y0r8PqeQHyT5
a5IoR0fRnP0Y3oYITKEY00o47OwYZ/y4sKQ1Qw/KJGORnTvOb5136td6azlwPf4RTl6ODiQPP88q
QFaX5A1rgIc6Tp0d1fr4uUmajyFxSKuwGpBZZzayx8YwtoRZkUuCUsmIkPkWuA7XJpARxxr3dp3q
ee3FS4ZAaQPgL0qYy0rdBqP/gkeNDaEh4DDXJMIAHbMN462JvRty0/r+kXEQ6YJuVsDghNmcnVlJ
9HX2AaUb2kXZI4EoxtpDbjkQs6bzaRXBAz0zDP2iFapQ3QB5YV7C7m4xwvVVuwNxW67ILs8Zu4JE
YLJ91VfyBhLwHYWI3qeugpoGHWQ9l+VzU4LPDZR1aF0drIFJ+s/Sdg+khBibph/vbDKS1w60Yyaj
9cZKPFDD+Ii5kdKN9jJvJxEbr8zEJR1o+NgIYjAGlT+06bCdArIpZWl9gRRtrLLKrwnq6PdI13Fu
pHrYjsPsHXy8eNsIh+QmdMqbKqMsyzPUSUl3P9TEg08zwdclFVZof8s8a8jZyCNzjeXSW5edPDcB
wG1DF86p0YFh6cdjMvrXsItxOyc1Ciwr5XQymrvYwZgUgOHFq1Ve+32U7fqCGDVnFOdM66PToPob
xv3OKQ2d5zB2NfYZslIb/1uEq32hIvWltMAkcNBGGxWzgbKnHNeUaT9ZPvlVxKmF+w5P77mCFAqe
Us7bOkHIkbb2sZ1QmGQ2MAjQ1x7Db1wzToJbNf8yZGJfV0CPteFcSS84LnV+AReKlWmAbcfECYSg
ntjK0r8uY/GN59Q9hiq1zqOhql47pUgDyzsE3b9/ev0bTmGdv+0l/yt9yV7yz39Rzi2vey/nPGZF
nF/MTSUwQG1+H8Nq7wODWSRZiooOb8wi1fhezknaTKEd6rll2vrTJNa1LRKWGd46Ftu13wtZpmT8
qZtkwIQ7x6OpJRKBz/CXag5nW1B5ZsoGyzECtZ2FXalXr1BfMbxbWzOQb402nsMaSYQ3Wm++1fSX
fgW72UrjFh1qa8+gMuoueA5kNu2mudEPExsU9dFIs4Jou6ztAhok6Vv7AbQSQ6IsMutL35Xhf5qK
Zcjp8CP5503Ff5HpFIQv+fSnS/bbC98vWfGBLShxp7blMTbguv2+DDA/WEiFtM3txpgRq9KP70LF
b5rofhwbJY/7w7sQVTcf+l1J9DsSQPfXlsJdxhiacevyiWiu+5+v2MktmxRAij5AGrmJRfa5DvsL
Mj52XQJjrLGbNfKeDY75PTIykO0Tvj0xbenUw49M0wGtOeKhwdHiUZTz0FzlIalRRPswRfmyHN51
Xuzn4E2k8FFdeusuGPfQLFkQmvhdTQd+av1al9VZB7N+1bj49DW5xCsiQ6J1Y4CwlkwQ6I4vCuBa
TCcPOOLnNwZ121K17TaTJlq8ZPw0ogrc56KNtpSiwwk/CosGjGW9qU+ycK+nKNtakbvO4Kbky33s
WnidurPRTItFXn3JX3tmdr77KdRfyTIMPmED846wDKetiMP0plfx86CqNFmlTc9OTpxb5vDURJZ1
SFV6IN5sITIBz1NbrGR76ABqB+ubHVy6qIxjCHHVvA78vCPcFcRE5ATbIlfhxtBT9JWfkvfS6ab2
oY6CzTBQFb5ERUiAdT9DclnSKrex9kfY7C58yTrieydxkCHV8ndD0vOMVxs/MxcnxVqZb2pJpm4C
h/+mtSs+16a1tZr06MfDbW/ZTDYXUbCs7vK4ep5r8bWeJXjpgfABZ5KvdVC2G4UH966LHexIl04I
SsMj+seX5z0jILfgriaX1ABEIdz2IFh+99lrP3Vb9rarCQ5iQzE/8P9V4z6kbk1lBPITp3EHYNJB
ebbKMMXOzniMavdKFcG5mbFktetjMuWMmwAiENiFDqWFhAeccsEJD9VN6k5EelBxjeWJ8L8tEtqT
W3UXYWkaa9HNbFPzM+IH1z5IJgNSvjFFFx1p9A5gSU/XaPonsPdiJeCBhiDYGuiZIRrIXkSbKdM3
S0wHFL1jDQtyNsvVfy7s5axkIvs3Z2XeFH8x+11e9P22Ri9Cho5WjH/FtxPvvRkRJEkLy+UJ+MeN
/MPwRX1gEySRuXB2fetivjcj9gdXOBrXCSaxb2fo7zQjy37rl9taKmpyyBDUE8hZqDN+9KosDFqV
dB0q2rr9mBFGcijMQl7jNrT2c+RY61n07QayQA8mTGU3pWjG58hdJqKjVHAa8W6xLCGlSxn9Tg/z
tdFT0aoAvUSgkoy8T04UmUvI8qNxgbUB9moC/M9qLec4L7yGFrOuIdtm3WKA/GT2oYTA2WuCaTNv
HwsLnpoPHWeY52CjTBzFbY+nEPwHSMq+BZxBjkMM105gbcmKVztR3U2ayua+G9PiqfS8aB3GYUXD
QApIGtZvxBEhlACBsW8zBUSqpBSJfEr7gPhRYtxYOSW4R0nM8g8SeQmII2uXGfj3McOu+lJ8AT4y
AlRKrvukpe9wPUzBc0VA2TTX6xRyz2pi/LsCgT5dYIccNqUk+sJoPo3JwKmlkOKAQ4k/B6F7LDor
W/Xk/Z7ZCTKV1ruWQfpxTjlUiTi7g3SNRKYCBqB7t0lYZGGGvbOxtQ/PEeTv6caanaH5v0id//3q
b4wBf/c4QwV/a/5U9nx70fvjjBja9hyb2kZIdiU/es8QQ7NOZWhqU4NTflDbvBffPM4QVyRVz7ft
7rLmeZ+lsstxBUpphx+6WuwPv/M4U6//8jzz9yvbdiQqN1TX+hs14AfvWaHDihRHonrDiOTmYupe
7JlNQK0KcJctzmKJ350v8YBpktIjvHdrmroRId7aqNUWC+wuytPr2swvZ6M6lpV1SNryOgi6L6NE
QuzAsCdpU51KbZy8CC1ZU2e3CHjlRR+7LHG6+jZqYQ/4MvFQL/VLrGrTl80pnVxknz65YmtV597W
cPGlscJ5JBzQQL1ZklzvlzdhVd8bEZsROYePfTSDi2174ktM+2vblOiPaki+fUZUegGfLdD4XaUJ
sDRI6rOQghDV9HhnBDaOfPxr61DgDhMlFuKvsRiQMauwBtI9ob0dRte/8rPOl+sudRQGOT07zw7h
wnfWJJPjiOthiBaQBrHcbFZgOl2E4ziJ1SQDyNJFVz51o7702fYE9nxRL+sfH6Q49V7cHgMHoOlm
ih14Y7Eog/xBZws/Il/0U2N1GRDRBQun8hHvSZf5acDpVDI9cUYPaXaXn5HuBpgvvZ66kI1QRHyl
isRD23skHMCoXhnKZbtFVsfckHvLiHiTAUzBMvfi9dV94FBoeIa/9yNsgmbSnBu+D6SZGskusi9a
dc+9rEgmwjpocAx7CewZHNAs5UJ3LSf5MobRl8pSrxbImNAqD6jCnjuPkM/QqhhcwjKxECDmxbTB
hExCwPwpVeZGBt1N4mL1hm4eut5XazLwJlZ7x/S3yMWAT2jI6V5pUfL5LBPnYT63+/mxsXCxEBDw
FTLdbhqY+Kpij5udam8C9yLGDoS6fB1a2DZV4HyBMPNizunFf8qYpYyhB/ubMqYJ/2rmwGveuz2T
A8xm1oDedOnalgPsvYoxP2jEXRrR1R/b7e/HnvOBBhHtCgSCP+aw76ceeheb+ScdpAms0vzNDdJf
TFRdTigGvthQEAbbv0hykXkOEw+IS8ZNaKDbnkmXtmDX+an/OmYZ8TZDP690jfYwSpBxWZ+tsL/O
i+gFysVXEod33QgQuyuSxzowThL35XqI2/OxFUSuQNVZ5bbNAyT6qzFD618b4Qs4vE0c/Td7Z7Ik
t7Et2395c8jQB3DN3gRAIvusvp3AWGQRfd/j6+9CSbwieaRjxjmnMpVULFZG7Njuvny5DnRCCCNU
XDiQtUSUaQ3lRoabAokyzdknHUPlVHLAQfrWWM1DI09XWTBUSOupnnitJc5trt8FdvVpyeR7YA/6
rUkRTtLqnzqlqTyJ4ZJDIebYsKOvqA4dthAYLSYV0I7cmCuwK0M5Uh8nG+6updlAB0vrrm3VW/Ah
bwo0PiDz8XPUTs+cRPCh0trcwIdiOCtU3nBadalHOshBphu+ZtY99P92k1IOBjGjOiqDerOYufHS
ro+nNlJhZ9dB/D5ylAT5fFtrwfuUSL5NZxZI1cK3Fsjd62vfJZpmJn5gZPNTk3AA6H0wLZ6gyv2d
LiVb5Rmb3faTHG1xINPs3s3voTodlLK8BCXiNSmEU89lvOmn6ZgB43UCCFzuZMKAnSUbOE+NEtNo
L7zJrmqlvIvz5qYXfboRY8uTuvlqiuJrD8bCZd98shpWmzqFhW6Sc48VU/duR+WOOgH2ojkFLyzc
Wl5nuuLE0/h5XlZKW2+ch0m76Aq5YT4flxwgpGY2n1Wj+lzGgaiPBRZsyS0H6SRgflL7NUoH3Wbb
hRln2RVtdGKW1b2MyoaVvFDsC6gwe2JIi5NO/OfIE7CY/X2QrQcZm57/cpBhiPinvRVf9PdJxlAE
jxtLBXTBj+XUt5NMJeimqMxPKgtWFqLfDXCcVyROwJixIhX2qnj/3wCHbkQATUEHR8z5VX+e+h9s
MUZKEKGscG2ZlBxC1o8PMnlWksKi2XMXyGzWy8FXjH7LLEWle3iIw/6Wyd9JJpZAk3JVFNq7MiXn
DsFEU+vTpIGWTiEad51bD+F2ootcBOYmVygzKQ0tjDcRqYUrjR0t81PxSifIU5PinGnqLcxXt+6e
OvjhgxSRT4p2vR4+aqXq2Nhy0khd2X97frxbtTafVcl6UQH2ykbvasn0aTCiL2lKmw/zFEQ5P4gM
z2qwBubJJTH7m5jytiTVb/qkuTes/CUfR7t1+3DoY3SNYL5g1Z330SQ/rG1/YNG8wDToW3zMJBY/
tDGo8YoXkza9NFGLXR4mFndxM1316uBTEr6luttvCsEaLr7uR045eDt4zj1DgwJGNMFo49uyl4l9
gd3v1FMcyvsAtiDProFjRQOHO0z3rN7hGhmuasYHwR+naQDtQNFOvlDbt09XjEBbqp4afQa65pRG
esniK8U0dwElRZgAXHzD/oijj4x72NaQ6bFXzg29kHMgXyU06xE+Gg5a2JwsvTMQrewryZA5ZIf7
YQ6PWKwdbZqfV26enUN4ze8Al2+sVNlFk8FhUmwZc912CW+1kXh/op8mAfc4ei8b5UZOb0KA1XMG
I53erYQVUDXb3oCVwOp1L9XorwDAuiyPy1DvVSt3FbtfbQju0NB/tIA+i8ptX8Z3mQzruKB4kJOS
S006y4JKKqwHlAvzvDd2/VDR5dAWMPCccCmGRxD7dOoWAeAA3P0tkX01fiim8jPL4zvRPSg8FMZR
g4XbvhaChX/XxTt50EC36vsi4iZK8D3KVLw60gfnfYxObMy2miTvhvXoDMzkbFgxLOvMAB0zbZKx
OTdS/0xvBgFtfuI0jh6rttnnoYXlIJgMypgjI74SeKyKJXtYswsU0B3MQjllira3WzTQGhMqnSxO
hbZmSovPRpnG3DB+CoS0XKky+Zk0JEDnCC0Q979PaS52jQHs30/p2/Lt/Z/2Zh9f9u2hbbHmYjhk
rtQ5d3/yUcNogiNA2ktfc2Ackd8e2joivgaU0VZkHuk/qFw60r/Nwo0j19aF+msiPq/pnx7aH4Mm
PR/cIvgM2O39eE4ji8zy0hjVLiLXE/ZkPwH0Dtpy0OR+VykpedoAMjE7sQXuRRqcowq3R1xeaJtv
nCAVoyuPo+JoRoIRuj6E1F85cKrJaPG7SN3XMdCKHY27u5LdvyjrR3MuvKSo90YTeZCnKSMwb1eg
eBBG+8gsnttUor7Z3rMU2rZJcyfR7hPM2dHIA5qMQsowqG601/Y8ft2dPAaltcgn24Q1MHMQx5mX
mtlFxl8z0i9INgpUiH6NZ8cfRmPPJOPTgRBRG5oWrgTJpu87r8YW5aGRYCusL1Wu+Dn8mj5Sbvog
eUrN/o22OHcqiu1M8lLYPNqDZt8ICqcV/TN6/rFO5bsBt46ZaJuhVPeBNd4WJl6uNoDeq80bGsw2
HfadRkcTiEZY1F2JRWfqr4Qy7SRQhGlqboI831BU9rCMzVMgm1ulmGt3UMI3NbNfxii7n7GC5dQn
zIDn8IklDzl0BCeNJ/msycOmqimhibVwI9lF4kciNPfaiDNbF3i4IWD7dUDzBJXLmRcryouIo6sC
JzZ/gbmjJdUrP2c2IYk4wVaHQD5LdGSxZrey8trKgaZ1JorFUDZPI2h1/kfg23ESUZAoBZiO2gpO
A0FtU4le6gnXQAZP2WNdozh9oaI/LN3rQOm7JNd7oS5HYLOfQlgVrdbRljLvcP6tRR83uZTuAPq+
dJXy2YKZ7eS8eJqMMk9VTt0M+I1RtBUgc4h7c0eEbtTezAADF5tr4OHgxU5WZNBtgN+cVoC9Lk3e
WIgXURkHNRnPvE8+zwP1haW6EEEjPV0rU7EVFH1QENo4pRq/9fij5KG/0nGfibJ47GdorxihrM0s
TU9GUt/oU+X3NNE7OAzvS2mCCWoMjpkp9YEq0VszXMj3xX44VWSfKdiD1Ah9yFW78iFN1wIOA6D6
VJN6DJtc8pdyJfcrKhN1SGSm3BN5z5NrYgq5dj0YAsU4CvyiQfahQKROJp/+54rSHS4SOaGlaMYn
PMteSSmrOnWXQcvOImPTCpdNc/Ri8Hl1guc1eYOZV5jpXL2CPaPEm04yqSdr6PSjLqbKyekP4kwT
dU4SOTcK4ecxlXSRZeTvlTkP2VmfyCo8oM7F4T5Ki5TLGhKS+D35f0RzGMf//U7xPg3xP+ww1sDZ
t8kfuQWvOntWZnVagL7zTYCzEUggiDFINatn7LsbhVwx29S/BWsWrt+WGAabDx3EMZcQXwh27FdW
tx/Pix+lGNJHfBsqjwxEck38PPljIpxGqCU7q2/x2UvvusJQq45PPblQiqlOIUapwWzvgviLqZGe
h8XggKz5ypLCcjri/ABOC59cypfSmI8RNtApNE5DtJLzxDkLFEiXgtxqEQ0PsPKIp4bDYdLFSzFT
66E9w5QEJVbGMAYh14VWvCEqcgGAtbB4XN4nysShV7u6nW7CLjzBijxUNHigv5SvbZJ6C7/3vIcb
t7HL2wE+Vr20tDgv+1GlMov2tc3QWc/UzjLdg/UezedIlXctvkh3EF0FLMq+bSbloo3mHYRaSj1s
nu157VsxPJ2q1R25aK9FFY7OmBLFbyIZVdxW+OgWnNnoP0tOUifL8CvJ4zPy0dFi6JvM8SUu4nsj
W57bPPQJHPkYSWL69NjU6gtqaifrbolJSwTFXi+m67LOX4tROTfNfC0wLzuBJg5WovmGNT83sHyB
ZRq8cuRdHRj70QzP7Sy9RCZc+Lo6SVK8abDSc3hQeGAMFqbhKDrDJdqKsTzoCY2PE+VNK/mmiyAS
KAHVZR1bXb05y7Cvyth4tTtTd0yTWlo1SlcaMn6vZMyvlZZJVJP4G2+K4RaZ7S4zCr+s47fOTE45
UM0p1neLBOkbqGEnp9ehkm30WlCRuFLslX72K+qOzWbkQtMMjrMYTMdGy+XB3hgLaek2bliIVb14
a2Y1CVDmxxGTG21v59BEUK5LfgmQyZUOzGTfMxHcJMS9qoquavpzgBbB4zi0cvWQDuM2wv+qBFim
pZXUXHV+rixQFMLjmENInVD7WSoJJICsvdbHL1TlbWP9VcSzM5H3WDTpgYzBdUJv9mKkz5k983AL
CH8YynOuVHsLfGmokNgOg56//94HlbSbxpuY+yvG1zhgDJwUcUhbGhTtrNnLWn3oFH4Age725td5
NO4ipWClV/saZRWK+Rl2hjulD/CDqC3hCUq1mMbN2/a2m3fJoShmr1T6g2QJGhojeEfNcs75u0wg
7hXG19GYIH+M+8YKEzeUsouS2895NLhZnfq0INISPJiPqjx4cOK2aRI98qEZ+dNCTStgoKNuonCM
dwHRCS0oPV6Ql44nZwsmjfy09gpycNOPs8p/EDMJ88wS5n5kma7Wzyc0mRtlKD2lsk9GVHzmF5yb
PfC6BFiLlO262YTgoTuqXBK8Xj634N1UufoSxPXbVGtvosItCNnrvPTAq6KM3o3YuNKieff75bPu
p9gM/fst5bx/6r+WTfcfGuPH1317+ph/sEsyuY+QdtfNORfBXysq8hqKjbWPxDSIyZ/haijeuP7+
ypZ+rzGubgJT1mQMg5gRfvGiYn3/09OHO9IQvMBsvgNCID97BqxQRDkdHBRbJBlpzBTNy0m7AKIK
0OfMrbpcvw3tAVaXyUfbqufAUUNF4/yJ7NfSXKKGHlrVOsxzrnAsVLrxJSgKyTcrddk1aqId5Q7o
tDq2rV+alMQSGrqL1CY55KNhOak+KA4PoYQqvkajW7wofUkJp2Ni1KNwjMWiEgddbxOqYfxp7Bnl
0MPkjR2LZ5lAy4ZqYBNpdNCd0tRBS0B7EDPPJToslFyRHQJgT4XGh60wxH2nTVe6wmkElmI3gXdA
o9IeCppZvCJLFLeo9JIO9JA1fNwq+W5uwUUI0N+HNk+fmtrI3ijKfmrUyXBg1WAzE5MfkwOPXq2a
fgJuTUpiti1tM45U28gTQ9BlA7l0aiUklZdax9KFZr9tX4c7PG9vOIrgMGp7bI/tZspkUAz8HJxu
mB+aarnELUXT69E0w0Mic3yRGN0dqUSlIO+2Iw121BuVKpT6k9qL5y5tj8oKWWpoT8eILJxmTilG
WmlM/cplCmLwbdjFUzcsTABL2kEF4gT00Y+AOlFjeO5XylOhdWepGXaZXttuu5KghpS4HmiojIBs
2OePHcgoM0xOg76SwalbpiJVq5J7zKL7KCFNcx1Y+b3CarDIZXp8+l1fTdcZ3Od55VRJVbyWEmPO
HhBRFW/Ex1ytZKv15dRo+sM4Q/oPVvjVWH+1gWGZy6r9lmBBwGTZ4LIUmIAT+CxTzg6aVjzkcTG6
8UrYyrLquluZW2Ka7jOtsW5xzMzbDmxftqH5hg0i9B8H7FDj8V/s9+VK89J09EuKYnvHAvUl2dpF
xv24iVcKmN1BZ8p1lW8V3zUWf4r5snB4/n2Kcora/zUFss76X/5pgfTxdX+P+wzmKkwKLJmrqfnv
U5RxX4dSsSL0BVigjy3RtwUS4z5VimiTMmk0REvOvr/H/dXSzAnKsQf9kmPxVyyqCi+Rn8d9w1zV
BgK866/FT+O+aPuael4aJ5VCCa+0tAgebK2e6RZQcd6b6bIm1ENFflX6RbXcbAQydpY0EudEg8FX
6B8oC4p4lgvtnyfLLIFcjJr1nIK9ECv/Io1DUBhlbB/aYXyX+gLyRVi/zXKXIeCphMWpH94GU18R
kCrbK1uOibKzOgWUw/I3gMUTz6ZMiNzYU6XT+CVE6w2dbgFzniStuG84ejBaYIrzlV1FRreVdMsp
RkPzRGf3DgJH7QhTEli6jesyZB/b8jjA7oVVpI56p+6GzOtl9bPSrEswUnNk95i/FnUAjy5BecHu
yO1i0+yVLdM5krL9FIQ3bc5Rj+iXswnn4WO103RWO1G4bZX1QKZrthGtTPXUQqED2bWHyuxBc7NA
oksTV4cb4rxjDRflnj1Nd0u0Buxa/G+OlpvRVh4HkPlSwdJdk9OV36tSK8lxP1BmRHn1+EllHHYT
NdReWAOYx/Vnd7QVwLv0Z+g+94zNEEwn4NLU8mOV6NdtyvpNY3lxGLXpazylbxYo7NikJ6TSoFtm
FSdd23OLdq2MPVYZ7n+fFevE9V93zc570/3TYmD9qr/nLZO02AeD5ntnA8MWChxDmMq58lNYbPUv
mCZxMDxbf7k6/z4mWDYxbrFK+HM9/SvHBDCAn44Jhi0NPxfmMZmTTKze/e8Nmrky4qjOwmJXitXP
HDbgo0jquGlDYXQF69UJJaFSWhE0fBa7WzW0UhcRkYB3VpYPWZ6F4Bwh2C5Fal2bfMy8uNO7K0YF
6SmKLc0zja6ip8SSt6Emoo3Op/QtypPsk6LW5bHN8mTb5pP2ieFE3bUfMGZ2BPaO9qnsiCrY3xtJ
1d31jJ+GG7LMdTpkNcOpQoUPrdlgyAgm5Bi6j83uOUrs6RKEkG8yPbFvq1oet+o0f+2Kmt5a+h7t
uznQ+xurMRkrpzbwU1l0flezr7CzotkwKBkcItGbUVAzuaqeaW3s7djGEt4RyNVH+iFUu3uV9fLO
VPOHUI8fckVa3NYA1c8ujyj/p14pH2Bm0MSshsFmsAfJw5uXeDyANR7jaeZnUnQkBD9ulAn0SVxK
mxzciSvamaoqPAhhm+MEa4LekZQl3DckvW76WO839VqnFrEHPVhzVW4j5A2ngEfqpKnM5jP+EPwH
c7qm2hTqqBn3EOByufbSeJ622shZYKV0TyOE3Y99T69moD23xSLcJtPu+YWgyKdXXVWvEnjx87JZ
GhVLysKJzGFHJ71EAUJoz163DB19wb1FQC17IYibbeph9nEc9GerzC0vteonO83g0VFoyjcC143q
4vcKZ5qrqDPVPhbQA8LNSy/tmFZbhsyUTHH3oi8WfUJq8ZUnCSqDxfqdG7N225H+3YV6ru2EvOum
YT4jRgcHvaaEtRr5HxQG1K4oCnkmcXuofQcHrbFBofbxDfo6+GI4nn6kS5eipD1lRnF3LEh0jlpP
NZ0PGF/shWazuZDYyDJrT3RElrj+N2aqsghOOxnnsMm0j6A7KPaDyNg7KLVceoOxJr5r7iC6VC61
MCRH06N9XEA9rXr+qAn1XT42DsvLaJJ2EkF53WjorpYmX6pk2fQTkfR0YfOUIF1bk7WXwvEEfLxx
Q8LgTlzlJCM1hutFVBslxtg76zQD/z7HOcfFf535nOzTl/d/sNqvX/XtHLf+UMjmgh7/kyr8HThS
WGtaCdnvT9MuId/vJUPLMIiN0sXMiW2rOOC/HeU6G2P6YGzOXePPINMvTHzaykv/YeKDsyJ0Gyg6
XhLLxqL741FuV7TEpl1UYCoPEh6TZZtUqHWmcSnsBFmvfhxV7SoflEcCSg/xDJJHLUSBYTLZpTG1
XQFYE3pz3vJwxFPF3shaTKxtiicZM0vMrNv0hhpCO6QGOEhKPyxDpKdevMulfKKm1k8i5hOw2SKS
fJlAyhhYd1JNTlRkxYMaRFfo9lfKJCluFpf7aV6OWZYAD7BALVHo9SZ6jQZtk0BuUKfXUkO3HNTi
WGVqk7Tk0gn7TuvbrYY3FL3j2WqwdFa0yRaJ4ttD6c9rUyvnxEata78Z9Bf0fSK98lsrKxcQlz6V
S8BaC1rMjGfODvrr4q2ArjyrE9wD655n7DGs872ZtDdwYm7AtJ7SPt4p8/SqUt4NmbA6R628qcyB
8vDimc0g/IICwoxEengxLD9NrCPg4wcyYoDUggcjwXymgr2UxWNqYd4bxrB2FiJWhaxvCC1sODgf
qdD2U8z98KcvlS6DbBGkcAXsSbUJvXGN6HTtpp3aS1CxGZ6X93oqjgQgPci++1zA2sxq+cmWWGBH
k98ARdRTaTuZzV6hz2BJKMtNrXgv4uTBNsSp5TYx8R15CQWR3RJxlNJPDzD1XmjhbugaWkK6QxAm
HZNAe1iKheQ2UAdHSLErFeO+z2XKPOZNq0V3AVGLbgLpblLlM/aCood4H+C+UIL6fqqXK9GPZ/hb
LBT7p0wQQaNJx+F5Qs/TipFR+qe+43zskvHJhCBJ7fHo8QO4ySTqQiNd/kLb3FURB9dLyrw/1QIC
w8qTNGE61JEPMsMbmwXNS93Z2fhiQaC/BFp+UxT5uZtIZesCZqfYyEp/HmnQJV41fxKSdoRfVWxI
RAUbVRj6gc/cbL9Z2pi+m6UWuLOmwmLW+PkQDUE3bEb11liFxH6VFEXYXKe2/ditYmNQS+cpERUE
TLRIisDmLRj5Rw2Z0prbqw7ZskC+RO1vHGmQLtWqbFYfGueqdqKb7u1h/pQ3/VkS5oHKp5cwILEF
tKgpwxscn/WmXBVURjx8i0OguHmef5J0wiBZNJwLvWAfgARrTSNZVzvZQgIhzodKayzz57hoXno5
2QlkXFNZfNrJaRPsrksp3Ytx7QVfjiKv9j0ysIib19yce0ddFeJqHlXXjIdTa8031LE/zUO6T5Ol
2qitWBwZmIczk4SBplEJh1XGU7uK0QChNT725bU9A6SV4mDPeESbbWuc7FXMbpb8dVjl7YSyXSmX
LhG690e/NOfDu9TO28Ga4JbGSu4rkl35ygRcNZ3I8i/5ESWW34NWTFzBMWy00m6dObJmQmu56gdm
bYd4GZZw2KjhgJ5BqTbtIcLLR1Y2tKgf8pDEC5m+bZVOZ166x2xq5H1aVFutSW6p9mx5cHmdAo+7
NDFEaFIzPYi4bpWNNOvBuIHhLj+ohOsINLXmM6tF7ffuZdVZxX/VWR2cau0Yf07/c4W9fuG3q1j8
YXPIAwMF/4m9e71vv62wASTilsQzo2HVJqKOoPpt+cJ9u/7LnG/Yflio8Ub7dhVrf7CUIXBjs3r+
8J//wk2sGutN+yPxjIgOi/IVYrSKu+uG+7uUjAwAJJpZKO8anJGOOsTCD6RKe+lZQsBWyGu0t7rr
uu08y+EBwr59Z89mdMrIUFrORLvtqW5a832qk/icqiL3kjDNtzYIZ1fqDOk1pJ84xYNoBI3kLFP0
CfioizL9vIRMnXmLvmpW81aR+iuoDZQDtHm7TUIsQHTcnBAPZ0el6GiTqdamVYW0CRvpGDa4nokR
QRlWQtlRlGRyFxrZDxFAJDdQlydrjgqEWxuDZFjeNJlkO5RC7upBHJJaUPRbPdd28CRTphxKtAyY
9ZvaVA9qRBmjZbD4wZP62YgDljNqrLqSPZgsc1pPjhtSeAmXP6GZG5O0DJHpYtgE1DIOkbI1Kpaj
7Kno4Qjhq6ZTcjtYoONDCOmWJAADGXx9nF1bUVIqd7LMHGLOGpVOIRlZWuRj7WkIbNPHlJE4vdW9
IhgIOunMrVEsX2qo8R4KqQm62aj1TbhGmmKDVVCtTZ/Hhdxw1FI4yOHNWWfrHeGh4lyN47EOl5R/
nMqOPY+ja/Z668r0exIjEjxOW/15kLvPpRrs5LZ9zyvzpjbU3brsAhCdH/O4u1LgV8aJ+NKFynNM
K5bUwA+S821cgfWOmul2xidktpMbG+2dzW8QFPr2UPMGZO9/r/fxdayTiqnnvaqmp9mYDoEcXrFV
8PG1rz5zsU/1mGxBy8Eb8qJDoZ/U8IaX0dfOTF8TyfTlZN5aQX8lBeb9WBkPecMmTJFvervzM4Mu
iJ6LfohekrSqnTwYTosdHuTWupHCmjYXiMlu0aRUFBfAJAfy55yyYUF8eLFObRxerWwkCLMP5oBN
J6c/Vel8YYKWqrszLY4PcS17PT7SXM33pAmOZZ3uuyLaZ3G4C43+GrcVf5oWXBVbOK30KaLd1GN/
Ry/Bq26Hu1wpHkmeAZAqfVsejiwraLyO500vLY9mlmrHobfo01LV26E174Oaoh5DSnD/jttQBNdk
OK5ToztoJr+saXKj07c4ShJCBu0zQxV/GSfuUniX9mQ+8oPaJg2tEdzIEuXDcSe9jTQiTuUM47SK
0DamxH5Ji2xC9egqmREGa4iM3dZowI+ODbaGXMWylqbLPmlImGV4wdCv00R3FLthIdmmAZ+IYqx5
2wdhqb+aZB7OCDL4KJiz6AgaPFspgaLm7eT9fv99OHM+fgyfp/8J30vvU/fpr+bAy6f8/f//v1Nc
fC6z/3wAfnCa/rp12OsjgK5cOo1F2Z97/W/efuUPtNT14uF9+Bc05dutQysVuBINNMq3q+rbpWP8
wR2BFMDzkG+QG+NXVnl/9k59f+ugvbIYBAC8vkQtYgY/3jpIhHTHo+TvNC17tDJpNWGmrgzGyZmo
Th7r+tlOJXbWRXDfl9VeiYvz6kKZmsTTM/UQjOF+WjDySeGdZldbmlBZYEwnOTK/GpX8hFXQ18bF
U0o6LRirKFm3vEAaDkUSvjfauHbjbJMx/KpO/XNVIiEM9jk2h8tSSRtVokC41CwnAXs76FAMYhmu
QYVxUGOjWA2MguBjd0pSHhPat1v4dhAc/DTORgw/KxKB/g40gd7Lps61BjXbquvuHhEOY/cST049
BmB351IMwaaMutjjGfFFt4oLtE/9fqqIVLftxUrT+2jJbjQ1i/B34tJUYhxDVO6pKM3YYwcMJXll
VaGfdXNzsbkhHGWuNyb/imymujtqC1UhGrsYo2vNU9oMw16NE3+qUijypa/MsO+jcW+0/AF1kmEc
vHKzp8k0PutFkXjxsny0BxoTxqf5qQPFGTVF5MUUvlqbph+byFc7kzsojjgYsSJi8bfoO50nQ9lN
aTxGROa7ERZdHhXu74//+uliBvt348RV0Wbl+B8z58dX/T1zyjRiG+RzmD3XCpC/Z04AvLjJDZb5
fwJpfpg52etSHUWITsAsWs0O3z7++h+UjZhsMFny/7ptYoVA/Dx0KoAgOKCwzwCh45v4fugsCWbH
IU2HuzbqkqeW6W3kjT03DSVR83NKOdPR1oFIK41kx5tiUKX7AE43GVq4a8mcN0Rt236DBG2+1X1n
j07FN+8O2rzXOzYwjbY85CFohEivS+xN+Uku1gU373jPQNd22omFSaVEB0tdu3SKyN61Zh1fcLuB
oTGDL1o9XXrWT2LGWcgP05dr7d2GogPL7bbWZZqcE42ltxFv+Sgc84hhra4E8col8UqYKl1Ca4jA
1NTML0MqnSQN13Qpxdt8Hi/4xneQgVHYsvQwDtW7Zk43FUhEpq13s9C+sGi/yfl7dMqwVRkXyQw3
toth2peIBcsq07FBUFia8ZT3GKMp2yDaqbbtoRLVS6FX4Qp62A9x7Ekpk2eq0StBOjknzAEJRdl0
3M/DGmCWB+U1JtGsk2xuNONtJumsTYSZ54LS+CYycidtmam1MjlqCz76RKq8IA63FqnpUiq/5EQf
Q4k4tZpiikx68u4krUuVL8wA4eS5/aUgi11phiev4WwAfNmWRPYVFcal068R7sycHtQ11A23c4Y5
mVz35L21MN+LNQBuRCOrMYOjl7nGgtSHvzhMMY8ZRnnG55Y61honR1IgWb58pMyjj8R5R/YciZtJ
eLTo6IRyCp+YQmLdEyu0eO3UDRnyFC+rbThGhjE6XaOBPSrXvKaVV1grBnt8G8yyfAqSOmLXmLQN
NrYsqu+XZD7plFanUs14ZlkUeCw+V/E18vJRzcqdbqXMzi3KZ1nLjlWC7WRtKX7XD3y8vRkJ/v0Q
xOz/L7Rfwdd9G4LUP5iACBUjlvxU12epf3DO/QmIgIr1kan5ewhamZkrh4YNOC1/HJ7fjkGmIFAX
dBP8GYrEWPYrb+81ef7DMUjAEYAGeLA1Fm7QcfnjMYgNGfWvTuxdn9f48VnpebGsvnVlRpuZ1lsz
OjztyG3Qv0XMAjzcctvh7NmJvpTcbloLbZQae/6gXFqJx7Ai8yxmkfpUlBNo1ZgmJfJoXrNmhMsm
3TcDaeyA6i8EHesr/qTCZcO00oTf5pYMRm+AIrBa2E9Rl9qYEap7O4mOYhyuWqVInUmyLkiVMG2V
luBf3NSHfJCR1zBKDawJgvMUwjVXYvm+bnlM1FpkJZ4820lFmXFdvyVJMl7XH/TEvh2v1TLBEyEV
hAv0uXTDtRwhGqZdP8ZHrq8LK0/6f+V4l6n9i6SLL+mKbSxWgGP/gXKE6YiZIHKNdtQ2a88uehbo
R7UIom1hZizx6ug+aki0RCXda6LX431UdPjE6O88m5amk5UZmfJMzL4Mm+JgtB3rz0m5R0NDYE7o
GZ1NmJY5hdNM2py2wXsbp6TuNLyp5hhe5JyXdDr3SGXqUByT0dyPWeDniLsUIY4gkZW3bihM7FHV
4kFiBf1VQrJcsJtS1kIp1JKxA5HzhylfOkrtdfp/pPlhStmG9MWwG1T5mqcX1XF9sisnuoh0I38Y
gvYYBP3gJUN1jVHkaBVBV+ziaJD5R+DUpcHt0+Uml1VuV6uTrxbSSI61LLqrzcsFsNDiiySiSQja
6iaI0vuUBq9cC++EHb1YcMpHe0jcspcwr0ThVZm3uxHiIKSO4D6fg5dksW9VNfM1Ndz31Ri7QZT7
swLuCDzc3SyIluRIj7vQFuSLJJ3WqRBpOlSSG2Ps8J2oK7a0oz+WWonjYC1PQk9CbwqTF71H8MxT
KifNCuFEZNomBs4G6KLfNCRvTYLlToR84I58iNylXmpGdvmy0DXuKmnWktMMU68T3XpPaW6qV71X
JeYpnqvAtxgLHL0xDqJUYi+QbTIwobjmnf2oj1bkhZNxp/JvOh0VOm5Upxa3qHgBjNufKjO85ra7
MYf2Ppp6vD6x3HqTaTRcz+gdnG2zq9ZG7o9TQ2DXwtROMhRRVzTbTm4f4y7CmTnwS9qK+XMVyV+T
Ce91CcZliQUXuLVa84S+gXlS+kZOsWAUqff/y96ZLMeNJF33Xf492jAPi3+TQM5JMjlT3MAokUJg
RmAGnv47YDVbQ1XJTHstetGUskQmEx4e7vee20zGZdnJHvNxg3VeC19y0zyryqhBMiu3igM1uVRM
UvyqBYd7J5zuAi5pFCCCTInckQy8dVZMhPTiGetruLkWnqqpwGLF3i+AEaEGaUNjEVkM81tVRcBp
shgiMfyxaud1n00lmWfEqucQ9CZdPPeS0YVhsbuxJXpDmzi4VdO06z9N/jJbpuf91flWp29/6/Hf
X/RxuIGWtLnHL3f7HxkkHkBUJDx/oSiXP/p2sBHE46HaM53F7f+jLNoiqZqd73JvwNX/W/4dOAB/
P9gW8CokJ42lsYEd6If+Xsu7vvZSPNqlQ27G3GMkyOqBosvz4hoKnVxczgWXZto9NazRWDRWKgtc
1wSxHDSXeYAeooazPfkQShdreN2U3LNzEWA8tA6dQbRF3/RGMHbDLgIrdp21Mub1KsqITiB6UGWM
r0S1ZTAOKFrN2cmg7AwKq7sucW6c2fwaqrTxnSa7HUNX8UpgKivXXrjZ2rOrYPJwQw/OcAV1kvKc
afNqNLRu7aQ6a6wGzLpNxsbUpWdYaG/2QGhdOXsHVzR3WZJu4z6hw8zAL8diPE+a8YVA6NzPLSXy
4zi6LIeoOoxNdptN3ryRKWiCtkLbm2G0h9D4Wo/dC+Cq5AzpZ9UDH9CtCY9Mkb3pbj5eZMLIrsrS
8hTm0A3BQPhU52g4A0Jh2TgXt/ZCl7YyHc70QpxGBnjbgaCOQFG7C5O6Qk3ly4VTHb8Tq5lPrssa
UNYQR4pPOQO6DB1kJbwa9JxMSfp0K0a9gLDHUOobh607vzso2XOtvMG5zfbOO0JbvuO0mW+A1p7a
7rUkCm8FTspamU36qc+Zd2sCEXniIEGyp89xrz8Lc4aNRUTGykijK21y9p1enUSaf1ISxfSVbLjy
Ku3eVDm5+yg8KhiwVq5XH1W2rcBH64GfwtoyG143IKlTqW7j1n5ZVnPEf60RjSKQzoxrdu2LEbi9
hv9wHBeTTsk+tjK1u551/C6rs4Wqld6NsbKvdfYWpLmuMCqx0tY4jPUI64tahmtjjraiAFEeWuP1
AL5zbQ1s6Nk9YJFxlIC6uTH66cHom1PXAZH5UxKZeyy7qX8viQ//iIN+f9HH2IMEoSWMYwEg/bUc
+zb2cEnlW5SI1CJooeTbfyuLoJmwLjpcFFjBfV8Uba4POOjhRJu8eNnB/Ua3j8Dlp6LIP2DwH0Ji
47A7Qsj4Y1HM6S5VdlfdDlYYaV7OkTCv66SDxk6msZ0Tu2CHD7HILmsAFqMTuOaexLAFV/7WZO6h
EIavgp2rQ/ei6+MdUaSXsULpkdITR6Bx3TN22varY+dRAPrfulOHOvGnxDoPUnseNTKIY52lSGVS
irNsfAW2xrMBiGmZ0Amc9a6gneKBUMomD7p0VJ5m4GoIump/xA4BmaJSDhaPKuQkz8GpZg11EFOH
Waw0n/PyYjK8c88QpGMK6MgHURLwzK7DrS40EFS2M4GgUFhl8J3k0Y2WtafZgBFX2doq7/LtDPc1
r8QGr9x6NNC5JfTt4YS2mOX9rPgOE4l8DEklfXHL4hGIJWUM+KwFXmryqLaRz04V1Xi/bhjWCmBV
KigSwy2wMzYY9Yb9aGv3hZau0xolYgpZqT70ontVm4S/op8mbl7EBe2hl1zWto7lPtmX1ryOlRlM
1Ciqi0FHarQCEXYa62Uy67tieFXzqUdog+ETzcjEImT04N9n6lT5td3cwDHg1qGuhjzaw+AH35I9
yqKDT9uKlYVQ2mierTm7lLVzE1H/vWQ6EMMGyI7QaZIbNuZgsMNZ8tiyPxGf79MD2p5/LyX+S/b6
j9kZ5rKd/67BAmbxDVP5bX/iojZiW06MGZv5ZWP+0WFRMXSiGT70c99v7XFI89x7HnwkxEoglX6r
mCxl6afRAc4LWjnYG8v65OcJquYW6EhDUlPson0gsQoBtFvf2cy9VpmHCbVjme9O8LT0EoJXxl/w
Kw3ahiBdaAX57LbWmq1XhTsDQ4FflNapTd17UzHP6RK/OwzqwYUeUxkFW0LKmXqM0R6DVFvuD5iX
nZQvx4U4i0GOK96mewBILD4M+840ZswX/aUjsmhrKg7bTRfBqNtKgcR4uhyieG9g6Q1kn4DP0Pvn
1hKX41DsDCfRafAQE/d2SFyQ+TxXyee+bFJ/NBE4kzkRjGNxmYCzpcYQ2iDLp2KqryxdPhel7a3G
2OAup1dfMMUFetKpb/Uo5o1WNcLZ9K1eo1GrjeiyF5Oy1cgHAORhXaUNHdRAxMRBzfsm8KJQYn9r
nMA0Ju5IIYE7u7mN2QIXS9dmO+IyW/o4PDO5P9LaxXF/npdez66Aa6S0f0yU7qA4HaylL0yN7m2k
UYym6jVrrCJgtoBxe+kmkWjRkYwZIZNOfw21zvVdmk+4kyRyvDek7tKbtu9d6tKvcmv72iwdbNtm
zdqM0uHVQEv51iyt7rw0vV2JAljGLKLRUoxgyouEJoU+uVsa5nZpnUH8WgdU8yLol8aaf9Va/WlR
uLUtdP1f1JWOALI6I9j971e35ZXf+hTSzMCamX/BcZeH+0MS5P0HrRBFgvkj+1n+4KO0YFzFmMH+
BROqDq3tu6kkGGxUgYB+UOguIWS/1aeQkfFzaWFc+n4bpCNDzqr/1Kf0qS0xksh6lw+hYHsSVwzp
rEVj6JYR14934aG2aBBHe1lfNngPqkRsSq5D9WTdzmq26VWvXUNQ3UeyvSraosZBZDPAxM8FbmXV
d9WXurR7eC965duK6/cGKZ00GYjKlZtxzOGeYE+SMHZJXGTyqBYVGj1lBBOoUNoqhEmAx4p3EsnO
HPsTBoaEtJf4ZJAnvMo069yM6YUNBECdZcpNp93PeZVCvscJELvNvHZFe6VmnP01TMWeGdmUJw9c
EC/h9aZ+mTUH/BBfNNEoq2TCeRtN5yjsLfagWc1zE/oyqYPURtNnjCTacxWjxNTFhaJR6NLK3MHi
1VdZPJ2NetqNCfOvWsshN0BIUz32PTZKWDnlt22cnZSuOxqRcm4N81NY89oM+mI3Kscpnz9nJe9F
KUH7Do3+OPS4iFF1XrUjTvtUJCfDAtqoTe0MO8g6z1XIxkG0fueMn8CQMwRNGoRN0T5qhufIUS4H
u7ygIvaU2Oicj3QksedeQM8r/diIN6LMd3qPvioySdiJP6WOeRY6QH9HIybWONf2AqGF9ZY20z2/
fTeQ0jj1jfE2z5hb9IzPS4RtkAarjqyNLd3rWLYwNcojIuXbqZbPTejEy8UTUqhcpthe+CUZmE6m
bHHeyiiY0wHsg9jxa9tY8XhdSJLrSM6UXrkD9XMw1XIjumov22Ld1d5pMB0geAMGisa6E5670fsw
KOmQTTGR8N45V2aY7Hq12Q+ukfgwTtRNlcmvVZV80SRdnYeZoxNfWKkiTdXC7RyyNUpCLQN/wNti
hQtTgNQzBlwAeHKBiFPq2md+LrEC7YfCdfCiNaypL0amfBY1WhvEA1GikQynKStLjM9Db4bxioT5
jN+0C81gmrqhgmLecZKQRL/Kq95gv2gCN5am9sZGb/azRiQ+fmzrOIsEPV7MrhPGx7UtnTfiem9V
+gPOZ/Hoqem9S+7qint9ILLiNsw9mPTFoVUsbuq8oadEG/tNQ4Pqg+4mhMKTaYAoz16lPWQhxB+n
NIxeBtUqV4nmPDrvIKFpYQop5INuhoUztOQj7pKFPaQBISJY1MCgqZKQ+uf4WIZ+VO1fHB8v+T8b
O3jVx9FhsbcC9oavVXN/2uwv91gU1c7CPF94CN9t9vkjGOikEtB9/qQmxeULZF/933/vt7LnCer+
6fDg6PJQ9ZCjwEllEOX74yU30RU7EWOa7noLFPEKgLo4cLO+p9NufbPvCx8d52UpjEcYlbexGd5L
oRiBqo7lXiWiJFZIX2k8/VLVuaiNTN4sNkyrRETxJtWYzKTDS9phdZ/C4sHpQMeFDo1a7FQ7TbT7
SdhXrjbtCoCJ7OejlTq4x2aON/pkf42z/iWLoW5V6Z3JHdGc+4e+Sg9VqHFImMessA9Wi+aRLLhV
0c/bMiQ/MeECKdqgd7xsVcvprrTTY9HlzsrMxnsjZ5KFZgAyTGcSFdzeWn0NdqaAbCb4oq1+MixY
L4pyVSvG2mGw6ZL6mjBKL5365Lj9wRTeZeg82Lm3KzPynhx5nWosHIxw74aFbw7OxtH7R33M9l4o
zm6ZvBBLu4omh5l9jEufybusgrGYg2YklDcagsRbGKUCXoG7TzNYXlHHySGhpFebWSGvAuhDo9hB
mnxyl//MCBKzRRRUXKQM/C18aOjq1wVi+g6qhNrLlV3nm9lrNl0Ou6LUtnnxguIevV+8yhkBIhpV
hktlZtA3fhUJhuNwV8WAMVGbwgMAKglwJn+yPCSZM6JZY1tNWBCeQkPxU+taL67U6HUmmdutbtz2
rmofO+9gZ2fKrD/N95b20lTchjWxBQC/07kxj9g41eGxjPNbMSS4Ccq10xUDYL22vx+zzl1Tmaug
V2/iKG6uW1jM+DTKYrhtzILLDbYXbM3TUKatHxfIByB0mDhrpnJsapqJJn7MjYL4U689OThABpIy
grKizptpkNjFhdtOG2Sb160rV4nsAL6ZOxtXiwEIJ8lW6HX9CDhQ7qZrqWSECicbBXG+WRcnzAWL
9HbAf0HeQEr/X172FbKT5LYOn8l5DpJR3dRyCPpR+vbwlhp8ZExmnNG1qzyVsb1y2qvUe0TtWbJa
C5Gcyvyubj8PmbPVp8l32OoU0AutxAFIixmHkUWIXsuGWVXKz2L0VlXtwbSaYXN/Zc2w9uanKnye
o9uQC1Bp2+ue0J8+mtCdGJeFbu2Uzlw3SJu5NJxFz1Jv4NEkxdCaejj847aYG/J7vmBaOM4EAwn1
WvOMbVrwq8L/3cm70GyNlYznm7KGFp7fcmQvp4lfzfXFrH8SJmS5khBTtYnXds2OdE4eyrB6hQd9
wHQBdGReo9jwZ/Gsj+Mai7Dfa/q2iwp/dkLY+eq2HaNtx/dYl4ZfaPVNbTuB3Wb3ipIxEKq/Kkl2
VEzmLJ0AcOTt4KQHSclaLgeyqPQPMpSPpSJ39OYXkSUu7F7ZCjk9NYb8Wvb52uurXaH2vingBxTG
QCzVBI+qjC5wcYCk8k5IZHVcyN2NrESgFho36XHcGW32BFQ3oDYSnGse3EycBz05DUVza+XF0U5s
Xw1N15ceJiqjOA5p6JeMpy2jvK5ke6gIfGH6HPsO0/1hKM7WAMOk6BwM8uUWKfb1bA5BHGGEkZO+
z6c0wJVzBZ/2kLrJbVkoy6DtlJbwwkV8qvHWB50OV8ZoblOVD4s1Ga9WR3tT9PWl5XUeu+wiWZVD
e4hUpcawZXQbC1vMUWZNsetN4DOEQHzW5ubzoDPXU/X6a1YXdKhpeUvu7IU+8ouQNtFdk1Uwi4DB
u231BIZTVvU7fLcGiLb+SzmrF3rRRhvmjt22SurhWlgpdHHNy4u1UxXN3Z/Ogtn5Ypb/985iW78U
fUya3d/upe8v/Ggu3P/AibV09C3IXv6ahX/cSxcGrQMnRHvPil3GZB8X0/e2A7UgA3I2fUtk4v/k
MgtBBKsK8UyAPczFavobA/S/LRWX+TmSN4KxsbZ6NBc/thb1WJaV11jdzozrWy9sNr1u80lJwhkY
ch6HcjctU9f8fQAbGuWMiNBmIMWnsEE6W1E/ei/dN4x1I9FeRkZ1gxn/umLN7tt41ITU4fiPxNTJ
k0wQq3bTwlQyh62VZgeWU3vVxAfRxhsyQrgY1VeeIHusbkuiFPpXrY98fKebQiQ39Vyf9FG/pPhg
OcAVw05SJz9p1boW7XTakoSGqeFOa1UL9IjZvcT6FBEFVfDTr2bX6ItdMicvpW48o9u1iZHNXhU1
YeevPtQTzljde4Tj+lWNCH0qWuVancP51uHq94QKgSkZOptTpKdtdsjtQf1D1Fffp8a/nu681O1b
/db+7RlCwfWtQV8+80xuMFKBtfx+sgOvjKh4y1qyzP67s/94hCxQZi5x7yyt/sKcfXuETHJDGNGw
Rf8rNuQ3HiDN/FlvRiKSZ6LrRRZsMoL+eQPlSYdvW8zRrjSzdK+Oo3pyi9Irg7oodINoxHKWx1ZP
ja3itl0FHSNRjkIq6YLBAckAdSLlK1pJfDDbDoIu1rHI06dOs7p9OIY9HATPo/NlgpsqChivqZsa
8zl3es85NLWiXkxWakcHp+OWafr8Kbj1YqgB95m5OudrXW+SQ+j281WLfDzv43OTTU+8RfeOPZxN
0aF/0eyDWY97Mc/YmgEgz3n6GYpcE6TzSL743JXQNTG9zLm2pdvdtHV8kajiMlRqW9lFddVs3Wru
soD5ibNuxoX82xbRxJFX9Zd2aaLCxYcFQtLzWpggDtf8qr9mxgFyvjoihLuwy+SsQ0lk2oAfm8Co
FBAkrZHCNl+e1NrdsakBdakz4GjIm3Ir/RqN6WlIi0dm7DcaCtlcLmyxWR6GRr03UAozpdlEc/k6
mBoCAwUpv0BZPKIwngxbZeTF9Jf1/Q2Fesdq/q3HJGYv8uQWnTJIiEszdl8ZlIBhWKTM2iJqTku3
hxnRIHTuDbxCSJ97/kYwL3JoWWUnTc1KahwmKIlm2ljE0x0q6nDScx8KplvD3HQB2PeeXBJfoj4a
V+oYtmzyJq14s1vRvsFcG9d6UpmfB24WgVEXaeOPWR3fUMOy5wSXwLZSjHY9RE1As2mt5klqQBzz
nSPiLaLFMhB6/zpPfbLFoEx0IxKpOEVyp7UEZXZ1rJ60phB/lLNUMUrIr1qBx5d/EBa9v+ZbF6Cj
3SGljV05k4FlVf6tC/BgLvIMYxVlnfVjLAiuISQ/TKI9iulCG2bH0Yr///8MXEX0+uZ304ffqGJL
q/HD5os2AIAFVdSAbsH/+akN0GYGT6Er2105VA1b3XQiIoh7VggYB+xK2Zj5KkazUWHbGzN5U+eV
oSEnwl+Ex085O4QnreZwuYtpQ4x4DoBN5ZmXyjBcAC5QLyRiw1KdnyONHPRK7zTGerMWyBYL99Sg
5PYSJz5lvZEiIkzJQCPggqwyE4ZVuTaRrD6jiftEvs5BKfv5i7C7jVelnzunIJJNvJ/J03I8x8yO
Nwaewbs+HE5VN6Vb2XbXqh5tBoH3lA0wMnfNW8ELDokgStJjMs3RteFO9srLcyyiIdkXoFbKZFNX
rRlUtgJx3GrNXVawD481E6ysnK5EhbUSsB/5sb6Jw/JoFZ5aB7Lu4D7qTncyzYq1YCgL7qWqHM5t
MaPNZ4JpeDdNpIxvrtTaalhpM/mWf0Z9773EL008/kvzLwtoXvbxILILMtCzqJihPwZ6Hw+ih4cP
Aw1jO870HxdFSz/O15bFMDGmxo/9OE+1ZoDGWMipKsr233gQtZ9xXKSbq8Q0ovJTWUBzDP7Yj+uI
g/O2LaadaQ5rqyPS/LK3+yI8O2lXgfa3RoU9QRMjIGVLHWn9p/A9tTxOZprhP5+i91pO9fv3a93j
SyPiImrLfzCDWrzy44NEnjhRICADuKW9f5K+VXQbmADZuv/7JP0wNFZpVWlZP1aR3+o5AlOPz5Cu
/9cn9hsfI7aTP9dzSrnn6HSmaKP4Ln/8GEVk5czkcaS7CewFTvFEcdIDwOVN5+JElA47CybeqKbi
lF4JneUVoDFrLWQ/s8yuiEozwlbZtSj5HrIcWYLS2O7BimSlQOMaxxJ+V0Hfo9RSfGnMDpRJ1s6n
3iYvw1IFOA2whi99ZDf3Rt3d5a2jBgXh7NtJK8mynXQCxtnpPOpd7p6B8zIAVcH25LpCULa3yfT8
JDrjsQJKhnn+XOpQuiR34mOfTMMKUD3ZFwSLEDCCEKAepzVzcwngBqGCkw/CT0yXuWenKWvMbpgl
c+NTXIbTalJNVlE2Sz/N7VF15DUjFwXNYeYa6J4mNVlxAUY4oWs41XEcDPdenXa7JOad4cjCG3b9
Z3SyLGX4RP77M+Zjvx4+v/zDpY+X/fcBW9zWXNIWyfNSVt9BHv+t1O7itkZeiOoHjSHVl1d9u/Zx
R+Szz2yEovzD5ISWie+LqcrHMud3KvXSlv3QMiEbwGcJLoRQBdYyixThe7tlLLyiq1NP31mcDUwv
E+gyJqZBxdO6XZ1k7dbMhtu4hLoulEXYl9afWgJziYlkwc+JctL0MQGzAaMKlmhsXxRpEq2sQskv
dGV+iuD84ArQv/CM4Cm2uzSQJECunTqKrvsmy67aDDM3vK/Zx/2gsANS83TVKrhjlEy5iPv0psal
tSqNLL9UMkbjUTeC9W/s3LdoqIQRZpuIMEtAQH3rGwZsHV0wruSGBvWpRS1EcBdQJ7Wz/TDPxAko
V31TohBYE54Ih7grlKCIe7Gup4E7jaOvieblqWqrhVUHytpEF7BnV0rgtW6rJ2fRTik9W4bRBR/i
EETUTBYWchTEB67YZbFNldkFli8AmCQy6gIrG0aSc+c0vWC2o/mxxIp9N/KXDkZHuBrZkI2+6iLL
2BrW5NXlnyNwOQLVX15ndmzsvr6Mf3s831/2cf45/6HoAm35mEJ+d59R8Sh4GHfsdzDPx5NJDwUg
nk+cgS2PBEIe2o/Dj/kOdxyP3BSmKKhtnN95MtHJ/fRocoEBDLT4sbFeoxr96fSb6jGdkjmSO9ry
HkWJuAPqyfoELJ6968eqXeHJ9qU7XJNSl25B2BA0pw3lFohwd5iMifh0gSlKLszNGj/rfl44nGIh
cjIp0cABT5uceQeM8WgD7QAep6UN8JTFsVjYnvZC+aTNQ/9aSiUAtxKu3YUGqpTptCmWHYOZz0Ri
AzVB5RsiGdO9hIOY0YdTstIhcDbEgEsC4IiG/klO9d7GtLTu+GG3RanWfguWgAWZUXbs40p+iC5k
WlKUsxMQxPLidnFzSGyFM90jQNFKlHEtirq7z+ZYO+Ch5Vub3PYKMwNzBJcsUaJhPNidYkmJbgkD
ceOuvyzysdrSFHsrvhf9UZcLk6bSXqqRiWte8rCXpovVd9BEkEXq56FLvpoIVFZVP4aPkEcdP0tA
0XgtuLbOIsov71rnCAC13Ycg09bYDDxs6byVTLPYq6nGI/bkchks90cSyTBMRA3pVVnnrIlnLTcO
wS93k0J2q6slcQBRk8RVW92GGbWtT+JFV5Tnpzh3YNH0an3XDQrMImd8y5Q6890BrN4gHJQy9VTp
xKoNtjdfRA3T58mUj14FiaXK3IfCM86Nob04DVKRWvOTrHjRJkBvhjF/NuLq6xgZl7PqXGFkOZCc
AU0sHNhXCXmhlQneMOPKcarspo8aLCtt/aRn6dc8hysTDumuTdsniIGsdnkr2Kra7Uav9V1nw7S2
Rr1dZZMqfU+bvygGntHWxDKn96QZQFlsEW9ZbH65TMJZBFLXo0+V8+B9KpL+We9duDr9+GIN8jV3
DEIYSxaKqUK8C9+gP4jklciCT2U33QOW2ndDA8o3H76yWzrDy9sZKkIATuZntSieLKDg0Ei1C2mo
qs8v7EXL0CDJhgov0winYaULsPnOuWrbZ6ym11UXGatWRudpts5eYj+mSXyXVxXj0OGuNcJTWJjz
qiVmbGVK57my5XoU7Z0uPRa0U1A0GD06YIxmtHeJZYO4cqj4KOtD+0BX6MMoOUg1OarNsK2xC+VJ
94jQkrlbrAIosY4jG9oUNWhZNps6xdDrivWQdcFAOpGLRHfMplPTOp/53652HZhASACEflnI5pPT
tvvSSIPRyj8NpX0Bi5iHPttWKPJ12zzPNch+Z74u2nQDA+7JisagMQnXqfUjmapwULoL6sMV+dDr
aYRrqWLlmyxfKhpwPZXYyOqIX5TxwfgW8cTEs/1EoKVvTUtoS40QzGCC3KkBAE54eGJtqFO4Htp6
eSSvDK/ddmp+cOpyP4XOFUfwI77GQ4lqTk2sYCZZFKXslnCzoCJCIAU5Hnc2G1OFhKR8W5Zyp7rK
i9VnO2cmHqaK7eNYdDdVZkEUtNJTW+QHlL0YEs3TpKWbxHK39Bg7axDrsbdu4D9/LWVzqkBCIVMM
PDI1W8v+nLXROSpGMnjGsLYDoTVyrUrRH4vIPTpO8tZWuAqiQQHMyTzkzxHNEc298pcdtHhpxUv+
tyP6/WUfR/RCpSXfUkMygBv/nUr73awDOSoAsMWY+MMxjRgKkJGNFAjBEWoo+t6PY3qZOTKZYF9o
LiTb3/PuLMPLHxtoMgmWpY1naw4n/8+Lk8kTw2wgNtrFqCq6rZbU7bCNh2QvDKQfpkqiemyOXgBQ
U2xcIPzQntMDy9R1a2Opi9mAb1KySoaiUjYl2SHqbN02KayhqQf9OXRfwemk+Oax83Hy4KAmaA8V
Xt1prP7kpZkygtcACaw6O3qw0vnOyHWk8oX3QrXrgmjSXfYcUbhV9GHa4Uh7y6eu+5RliCwgpBXH
XCsXtULfr2cAB35iZ4dhkUrgy+l9J264fVZJeh2r/bBrRW/6he7M/uy1qMMd91PGiod5Ytuv6zxW
t4XFshPhZ3vbKySXK5mhXZK60+V7VZMxst5CIlaI1dHybgSqJlaeNB1ndSqs2+UnuyfBsj9NyWTS
Xtc49tjhEH08D5dzmY3TdqT73s/GoNgHV3b7LEV3Mxq+bcr2upEkE9D8fwmHvFqxAH2LqmxY94TM
wz9LS+szDjHFXM/OTCNlxVVlPIyjVI3tn9vw8izz2f/FbVi81WX69vYPDzOv+7gOG/+BIsbKDVn6
X1bj/82bXLiW6Atoq1lkLxvS7+ZNKNwXKNjSXr835ExCP55msmyZdJo8yLTrNOS/1XTzz/38OJvI
IakYLCocbtk/KwmaedJ1SPViP8WZG4yh9UlTiPRUARU2ndFth7Kt6JDVbWrFiV9BSliXMLxqCXFn
1JVV3wyKnzTKNc/SVjrTwW5j4kIGOALJYC9UiDrbYZrxJSyKsug/o9h1UI7Z90OH4q3IyOWQNIHc
wlFVcVBOfukKKBbW+GaPs7XWK2TINnFIpIagHtZmPT7WZDitYJkcczdJNnNuwClw4mNMYiqiaXHD
IpPtam2vmyGtAnsqL+3QDroSCldIFoDwpucpZIWpFD1UCfmQ24DzPd+UfXwsUoZTQsMXKEIIY1EM
Pr7RjbueH30FwAnaY9T4BFUH3hBGa30Aew2/g/2HWlmbqtX17WC644oN6hE34he2BfTchM8ie2sW
UtFmivpLNxmdB8YKHQ20bgZ5rKBLbttLiSaLFh/s4NjG6apz6kviQb8m7ih2EEtfEOfXwaC4YWA0
BZWJvIB59MA91czhJgc8hWK1564j3s3uKW5NWl41WQhfoiuCVFiVn/RecWpyLjnNsFBLW5quQd8W
JOYFo5xupDEAutCB1/eyv2nTzAo4CbZTCLFZj6M6gG5NlR3mU9XPB3NC84/3ad6UXo/I0wJN3WbZ
pkVMzW9oQhjnuPSKTdP7kbQulSVFKpbl9OQl3Zey88pjZyq3MpzeOmHZK/BpZDp1A/hjQeQDZOm+
4yuGgSvJMqqHNIvZ/5TahXDHpYtJvHXE7H9V45lf9VNLZBjdIYh9UCWF5ZEuC5ehxQV1wBJFDmNl
z4TzhSxSE6iXU422M5bRq5OJfTN7HZrRdJ7EreGQTWMYTtSAOhkjrjmlc/hTM5ea+csRhZ+9TP9Q
L3nNt3ppUgs91pl/6TyofB/jQ5NxA7IrYER/hav8UC8XJyFd1Lf10A/1khqMlgsBlk6B+40JPRfX
v9dLh+Bkei3dAFNkL+3Rd4zgZFCAoTSuslPc8jYy6vRZStxr6wRXXjBbCoFeBEtYwNl0bL2qieBY
DxgzrEdZ+3RWq3CQfiHqXVbZx4EBY2p6h9yo1pEFLlgh9Rq3n4qXEQ5J6zV7U74SX7BvSvtez0vY
7fVZ6uaqzrvAhEdeCjQPtky2Zl6u8WlgcOnCZ0fU6wa6lpnJ27nn39eiTd60twVxG7mTnfIsPiYa
tIhZBT9sP8lEHhJNnCICM9UBhbjCzSrWEAVXDkwDfdPzWtOB3zObT9wEg3nKt9aUPcRMCvBHXHv2
g9kYn616DBSlhc6dYIEiPoZiZiagxGITXKqmTQw9quM4dfe8ZQ9zipO3dgl01R5lXR5zp4EEVPuT
VRa0TdUuKtwrlm1H6dZcQ3AD1vl51gEQD3pAkMGxGOtNhkqbyczGnaA1Rd5+Io+vtcevaPPPjU7N
m+ZD0oLa0PI16u2tJ+AWlN06Jf+2z53LdALpWnXrwnUpZhYQXGvf1Jdj5VxVmrJXJcYazz2b0Vc5
aw8oAZ5m/SYMxToO1SO3/a2bEjI6Oahdus3yTeZNta3YtJROuw6VcldwtinE4DqREZTsk8swO2jj
a4xNSk30fUX0ATpbPxZm0Bn9OicHpVQJEGy/KJPcWUl/5w3dpqciuh3xg9DP3UC00Q6W+2kgiI9J
DidmyQem2RC4s9NdetXepAx/TTpOWnfeORx+aZ/7ZlSeWJCvVCXbEIR6sGri0h1vjTFonRFR03fh
uo67O8RAF+mkXAu+FpP6kPT6Q1a9KtRESGKXno16zyTIVw89HwbgLgqJbnWz2xQH0ogS2CAXwunk
mj38pTAnmMnZhcWeqm3MoMW+UznWJovbXdqigZmR4TBH0lrlEMbDJ4989E7v7zIcZLUTX9lx8yIS
cEh2diOYH2NgKtBbcTvPxZsBnSd1cM6ScHzmnfw/9s6sq22s26K/SDXUHHWvliV32GC6AC8aEEB9
3+vX3ymquEkq9WWMvOelusQVMNY+Z++91lxPaSBSRvP5PhXSW8R5MxMUj7R63nUEDgHe8PSZ9JVG
dSf0uZl4jrWJ9F7L40jdRkW3b2zOTKt1E4O7ix7El7KS3cujdpDK7CJWSWwss10VJg9GOe4nrjxW
ZXsBAt6ivMnk6DSPD8XirIW3ONtvrWGA99P2ai25DMvvmVpsDACMTB7nPLjrzOyOjwrvI4i9sTul
rBQiEo7Hydroor8xQ3gnphKge06PRkcqEJ/uFWMyhZlA1CtfZoBmBj8gvVG2Mtc2u9IPgY0RMIi7
vYJUm98d++OTYi88EQY26s7sOpT7hpK3isvdE2D4n2NtOdYYRv+iFUjf+rf/4XXlhZ9nG5giDiGo
QjZ6BeTFnB2fZ5vylwl8kZ4aa9I/QqPPATztu4UGiYQYzh2LBdm3XgCxJIMC00KijARi0Tf8xtmm
c7T+2NmTTbbompk6mEIBjfTj0Sa0WJ5D31C3Gg/LOfUxSLRTgosx6Fpt0zVBj/h9kL9a8my61Sj8
cxY0jeOPY+TGaI2qVTIL4QUpZleQdQXDz762wsgh0Hi+aAZLuRxKyT8YyHgv1IV/ZCrZ4LCv/9qK
jrTMyb+X2Q2uYkO+J10dX+WUuv1CkumzDI+i5GFY0Ym1Gc9yZSWrfDS8pOZCqAGjkWoY61PIUk9f
jCcNyBpSQXYJCJuSHD+mx1BtKvA2szDLtRSY27RA0AzNTC732eKa6ExdoLrMIW0UGhHU9zFLeuSH
dSMVLzFLcqanfx4W1lSK+quHZV+EefOfOo3ldd+GYJiMaKfQ0nygJVg7/fOskNq0ePSA1CzDrH8P
wbCEs3HgGftpi7wo+UzA3SRtfeyef+NRUbSflXdI75ZVssaXiIZoeZa+uwYyrzIaeQjqrVUk5VY3
grdZqbxJI1OWa4vP8iA3KmPT+PC9ErYKTmZY0Zp0mmClzbH/0ppDuKpIJll1qnHZNhLO3MQ6SVZ9
oQM8p1vWL8MgeJgFnigJSuDUEjpZRxf6AMCxULD9zuFJakf4jvrlqJnbqWpvRBrfdD2nPqoQyDQs
p/jS5Hu2WVDF0vqg1al8sls7ay9a2B09+Z3WUDoM9FJP6tACassMa6eqGakAur6pShiblX7E42PQ
fun7UbWOfOUb/MtnnWsnGM6ENc0w7BLJh1ALrjHRJ6/J/Y2eqYbTD9WLohZopnss6eWoHQuLvQ4/
XyjZcXNaLsBdrB0JrH9rMumunOyrZGruKtV4JAJiX8f+Xaqoz9qUe1NisfGYv/aiepZ6rsVWn6xZ
w2eQFf0XXfbziowrQx9vprDJS69QlftM4Csv5IJNUJLVpnFVVEBCH7jnVnvV5psKWvs9n/zA00Np
cqcqSrbRHB2NIR2JEBXJjhB1zZVkOB3tvDB2dBQqadNCI9ZZM0TTFG9FyGJPCas9GHBpyTe8tPye
dr6UG7cl8nmFmZPw5zm5lYipj6XiuaXUuwrBi1YGVCNrBkYsvQlh3A+aHajHY5BjZS4HKQg3s1kw
SymTOrs3fZA8fyrQclz/UisGsAA6Rdf8Ryf6nVKM3DiD+qKDmvg4rOkEPyuQ/dfSaGo6A/e/R3ff
hCzQwZeasEzwTdbmS//42Ylq5BAIRvCWQdngHP+9TvQDa/N9bgC2H4trAUNChSuDLVM8vy9BUdCZ
7USq0lauZrcAiTmRZNGTaBGTbOGTcNEaDDcQ/8t4QX2Os14ZvUJJOISj16ABJDFU/qHIoq2fpGfV
KO9SsjQGMjUQap1jbdyYS9hGV7TrgfSNeGi+VCUqryTyW2fu7CXQd36H6EeeTTEemGx7jZa5KaEe
RcH/tM+eSsI+CkI/FMI/mmE+aoSBEK3hBWK4Gptwi459VxIaYjbJoStSzHr+OiRURJjFnUzICLBz
h1rnTWO+NQkh8Vvtbs5MryWcRK38CymLLpqcu3YudyD8c5ZqiVfrDVKUqAtJnLTOncgujC44GKVY
pm/NF5tQlIhxnFRrbk66pJZJl4na3Up5fZ2FuAcJVZEjfaPO8XtHYVEt/9Qv6St6FyKGyw5TGO6Y
3u2AwXKDYUvuDxFRKfM+a7ILjUAXg3WETsBLram31eR7RCftR71rVrGOx3GJhKHcRktETB/h5CU0
xqQ5iQmRKTvtAcLuK3PfNQ3SZW7nB2tJnTFSsc1L42wl/VuLmTiXh1epFg9SGIBZ7coembfVsGtm
kd7J/MzLJeGmIOpGIfJmXLJvuPNRqZc8nH5JximJyAFAlu7QxmExXPJz1CCkxafhAvvjK6+9ZG58
hqxe1g5PNdGvq8oya7a0zVe8XH51EIkGx6RZYtmtlMJ6U9s0lxX7FHYqPuM4pnrrbGTG6WsiX6e1
+iCnnBlVxdvLmIDZ4Gi0KwDtGwQRtD6zEq8nyA+ryAf5ZgdvcpPILEPNotj2aW4/DJAWH7Qlvatb
crzipA/MdduWYEyERNJXuWR+dUv6V7vkgEFaboabuQyvUxLCsr+jwvJDQXZYZnabbmJcmi62MFFW
8HgJGhMkjnWj/WqaFHBd7xM+jzqSQwhwiN2LZcc+LKFlwxJfNjWo4MMl0iwZFNlppaLdRZq0JhqX
NlXuXVRazbqJI9/xJaglSRrj8EdKphQqI83UfuTu+pz5oCQwfL5ISflFUds75OxumhjuPEWupYzb
RGmYgnANULSGGB0+R9AwrqQOD642uTUPo4ngZcVJfl3r8k6PNbeLuEFI4w3+4cNUN28jt5Bwmi9I
g93g4FrF3bRXcGJbZeUEQf6S+NZ9FrAh73KvbVQvVotTgH2lzkvbUWbk8Vpw7GPsxR02h/WUzmRG
it00sWzuxZXaqk6/QDeXJX4ASc5P2a81TlnVT/ksX6SRcWGMvray1HbfBzWW+fbG8kFrZj4JW/Eh
wGYPBeQmDaVNWts7a7KeAiN/4PzbFYO4qHJ8QlGC6RiGb17tciOC5YtcI1VvgzbEpCRt/SZD+DYe
WOURetDNnpigJQviw00pPMlmQ4ZsAiOh7jSi/MLi1FralrU4+SG1g9nnaDbzqzRMx4jPo9QaW1tM
hyarRmXT+rixSYW10CRdDai3O1jj+qj/8eB8bMR/Dfqon/v/SnC1vgN9GGTDaejFfqD7ksMNAxiW
vWBLxnH7IyCK/tXGG2tpNNQLBer/D2EAUdx7/xGsfazQf6cPsJZD9sdDWHCDFogkl10dk+sfD+Fs
KDIJ/V28HVkXnyo5DZlIdZL20i2GOlnvIfeKfmg2XNNNhsZtfGrw4E148aQex/5yPPtjSZybpZTI
UaFrSHr2EocN/B5cfRruPl/0+44izGpnukLIc5fM8gMe5ys91bbEBBFPY9ZHXQn0asMFuBjXNQJY
DxGQSVxsiUZTist6jbVWzoAxVOY+6ZkWrRJz7u5ZQdXZSjMklCYkP6wwQn4t5exL2ijY15roGn+b
lw716zwk66iOXtnIP8TCZKmub6YB5A/uRma2ko5fRgNCFQjxYESLSs7QJqbfQMOB11l9/JbH9uTU
pQLggS14G4ZIW+cZhk+pJp6vEQESm0xogTt9hZ/1ZvQlX9g078zYJ/ODH4CHQ56DTM1p9OcIfAhY
jKHVVcf3e2I7Emkox5WqRl0TrkKr5w31Q+vBVso7iDBePpgaD769KRmpbdKFopGpiyUQ84bDebJh
PsOWjxI/LvgNYZSvBausLZNQcah65oG+Dl4Fdc0AUR2uhR6L49RGrVcS472VQzuw3c6c0u3MComc
MN44lr5Q9avwLmai4JHDthNWna9yNXlByeFRn4lrCoHYW8pFaBJUa6EWHOsMnT+nCT8MTN1SRYJJ
60sEAU4viSFc0spiZ6iHuxHmiJMoJkQHoebYNwnHE1Igo18Q9XEwSbkeGS1Prb7pR64x/IMuXUfy
sCfaKQje0wY6VZLUueMHAm1UPN4oqP1WUlyTAzuKFeZuGAtZet1lINm1okQCnKDCTwbzPagRBNcy
Gkx2ifd+FI+rsTANZyTgjODy8d63SPKG8WGjRwDqr6UyLrAsVRahRGEPHCW+5YYtCehYSa+H2AqW
4bB5EdrllZ43BBbbNmR2/0/H81FlqTy/GFB2dR213X/lcy5Yos+hC2BOA8ov/mq0+H8rEj5bHnwz
fFYXidH3hRZxMHIgZjBMH5dKi5r+s9tZzN8I7Rcsp4J2H3Te7xTaheHwr0K7xK2hDYbvCVbPXn79
u4FLnVrs8weicGuuZZDH/SRx5wYBglH78565ivI1JYHyYlb1xDUI19mGUqJxY5Czc4n6Vg+LZJ0H
jezFsR/v1b7wG8LjraCCZFSZvhdoIbUbeY2i7cTUhqz+RwF7ZADBQSUh+6+5mD5IOTrpvjaSf2HP
O4v2ZlWTd8wcsWpaQuuDYde3JC9UldCh+fJwlxXD+Np6kbOSLgdIQdWzGjMkl7CIm17Ung5RSJ3Y
uwC+y8NxLdfaXTkEl+UYXhYzctM0qg9cPo+Wmt6XfncGffJsAUBKwGK6laaew5K1ug42aTLmG4hL
hYMO4WumSF/qcBjhmANhsi22f0ZApMessADXQDZ1cctysIijTWcH70Yg4xnVwKBzMLwDbWxhEOkZ
kZzNswIzqusbBLt2SxRI1bzbJsVwkNl5yDWTnjwwuiPxHtNqJAhtk8updFkuOKukAQAnV0nhaAvy
qicG5mutQ7xaDXI73qZ1r34Ju0C9quRp+kP0/XjWuc/872d9/Vz/lyaJ13x7zJFWoyFUGbDqeG0Y
9H97zBewiMnYlRgeMAsUh889hPGXSoCaye6dWMTlNvbtWWcPseB/mRbyyo8y8BvP+jKr+dejbpiq
ucQBySqCpI89xXePuuRHfQuqECjtBM0VFKWkqG5mz9K08jOhn9JUanZQLcVeako2DdhLu9k+SZJy
0sjJPddVgaa8ql8RjIt4XYdF34PT6evUVaq6/holDc1xNQ7TOUf6RKqtbQ66M7TKqDM4kEyuaBby
+omGOe1TQc6YEQEACsuZ47JqCmz/OGmkS1uS+OfUTg00KfkyLAl7JR3XfqEARWKbO3kFe4hrf1Do
GaOl7iSCB0qv0iclZCdcUJispULh2lFdfala01K/kqWSDQrMolU72YnDFTjZKnow9Hf2oExXVS/m
Q1KBxfRn037NmrkCLWUQMxaAR3AzlL3njLszQdwExuFkartiE/ZlraLxrstjF9XynTrL2t6v6nA7
pF3jRmbWOkpQJjr72358alJRrLB4mRtSxP3VmNW7ou5UwGFoy9sks4667c+HsrLrYdNEfDrQU6kB
CxMZGrP3Z0zJmNL+ZWvkQSpCz/SzofXjdZ8Ps4Uq5nvfzueTDOWf/ghJDBTuBZjy45NsoBRejlM8
N+gPv3+SrX9tUH7jScZQ+9OjvKBaEGAZpJtSPfiTvj+145HeKSxZxfmlCAcnC/okvLKquvUZgsh2
l8Jxs6Zow9AQT0tzU8qGJ4hDiiN7XQfyMxivfj1y2IQvIEL2lulvI9QiY6F5uMbOVtjvOu2qX33h
r8lBlzey8oUFyIPMQnwOpHVSQAwx4mmtzeN7Rr7TZGnYsO27LKmZyJfXmTrc5iE7zULfDJ1rMcvi
vIdEmutYfwriRxq+EO1RCvJdbmq3dtl7Yy19rQ1tI1vBqanMcuXLs2eZZGYYxlrywYiN4ZMu0Plo
FSVEq1FtdHonE3SQdyesdtO2i7hFxyYWDyUDvzqNFU+dUG+BFmRAcaurQsryel1rUrLxq1ZncxBy
PV4yDaLQbJ+qWg4PVdPXb3HZnPwk3ApdOTLwBYuQ7UPmKysdzYFd5ukukpVTayTohHIsiiYgYGa9
q9Y3jV3bko2ajDZDER/8XiztK8TUzbEwIyVyONE9f8E2JDYJTXAcEk0KLjK4trOXfnAetAX5kHzQ
H6wFBDEuSIiyZSzm57xxLSoMVwCD5YsJXy1TW88LVMKHLlFAmcgX3IS2gCemBUHBzZQEqQVLoSyA
ij8FZNm0/nLPcfGWF1H905bj41Wf5cP8axme6JhyPyAmy+X+s4KYC0ubgxgG98em9bsKsoT/oXWS
/7n2fz9g0alHJlLUhbH6d7rIb1WQpUL8OGDRFoUDoxwuF3w5/9pyDPwxVkAKKkp8bOPMAzQNUlOm
CekwNDbTwtQlJykh9GMab6Smth8gh6sLFKTzER1rxqa34hrUR3BfqzgJ2dtpy1qOfjldOmd2f3zS
5enOWrrqxNahi0wvehFu65qoT8S71mqoudlPS1cuQz4Mlj6dlelFunTucSCDkZw2RJfDZqK3n+pE
7PQqLFbUOmMVaXCagNdbjpwEX5G/vXB5vsVwj2YOm3yq6y0WXK7NoRkry5yYFHVUP20NqjEeVGDF
88xN2dpUiu8ZeX5QJomcDe0cSMU+J5VeMLt0anGdsYTMi/5lDlG9Qo1jKgwCShTm6FCbclgoCDT6
rtpmsT7zIM6PgaJ5vh4xOs6qrZ8iiEDjpODCcJm3svMEw9xZ0jkwiCnydbnm6ZTlwKutxCul8gqU
nHC0Ec9dUNF81FrHvKLm/h+3DPVVnMYp4cf7xmQy1COiWMWq8iANEW9M1V1qfvXUNoizuKuk2zic
zkTO7UmduoxFdF31rFXC7k70Y+xk/WCrbsv44TrS9NYjtKi+VKmv5okzVhwSkpsHB0JI92iJdIZB
bgxMI2yGykUIt6aCq672anFdhlZ3/aeuLBcTGvn/3WFsnv9Tv/Hxqn/qyt8YAAoLC1QGsB8qjX/q
ChgAPAfYkT59THQmnz0GdYUUdC6Vi9CX+/8PNxP0vQJdsBDg/bmS/9Y84T/I/jTyqBXpp5a//CTg
CC0WIsSoA8xXLknxmx0r6F87pTgm5nSIkatHmcGVoLkaMnUfBODK81APcd9F0Uorg8qRa1wDQunI
4x1mHLVBvAMTU7uDEGdZGU7RmF7NMN3CCH+QHxwHgkEZCIDQb2blnEnxzCSvkvD7qKBZsdLrpepx
97i1w5lYCmTsVjK/DOHwYM3KlthdFwnJLumT00CFSUv7JKSJ1V0dOPFg7TDYe3ljXWQDmMdMWCtN
qs7+TAqmVVwVVnoU3E4Cc3AL/EgI6nVWXjkuzbG+zqeckcm0UnvbTfPoOmrlTWP1l7Wl76e2JLRA
esCBcCY4/lLudIc00CM4dZcISrcKJBCoxs5MwQLAILlGcX8b1OxO1fhL3fHd2mI4yEtGmaE7ZLa/
S1kyr3NpOhtNyZ6sSO6VcriUp+aqMyoTLedMRPr0kZY+j5DvDE1L8CIsaerxEqzuL7aFhiFD6MUf
yevoa0hhT0kGuBwLO+i8eJGh6X5YHnwhkaOml6UzRj0qrzpyOxmyk6UirZZa7QYfwwaE+zZWsydA
KxGjTfmrxAf6gmu1TulAYVnEmbbpOyM96yhnEN+wsGOWUznsx308WH5znSNvgds6jaRMpaHo7zSt
xwUhwlvZOKbFVdN1X/8UnqXwcMn4VeFp35qf7jMfL/q8zxgLt5WyI1SLUSHjym/3GeOvBdAE1lFn
rLAINL7VnWWOid8KkM/CMaAifOuIGHvYLBe4BlFzmGX+Hihqma386z6zwGFpsogtUfn/8UV83xEx
t9QJM86LrTngZook9VEvscZ0hIybgVdolWvY5VrBkx4iIivlU2hHRC+KNXQIqscx7c1toMZ04MSv
pq5MCgiSDj0Ld2bQb8hDdWQ0+4BXz6musiF+7KN7q52PVndVZqHDkmJVmyyL3rJ4PA0aww/jZe52
QYt8vi9cwgCRiaebpNgbNhk/WrxenttOMvdgiNFgUbmKYJuGABDi56FLvMrqXBX1A9MJV0oJsLCk
8k5tsoOGUDvvmKBKfu6Gang5QxNP4/ZSaJ2jjtLG7IVr5D5kFRPYI4rmkKfHz9g2q9El9JNtHYk3
MCb2F1/qTzLqfLduLfjIQamo6zlFbK9F83jM4wpl+tQV95IozUc8IEhF0nDAds7WA/4PzvzZ1XxZ
k11/9mPVjcuQmSR8Fg6uVepnF6barW0glnYEQtYv91MkY02bHTNU1krGLY90EVMvnofgWZPFVhBm
ApORRQmAbTN0M/QqALFXBjkTvenfh91QkC0d7gbzVWaEBZZuX8jRczIAzm2tbdHqJ4VgFTh5NGvR
KgU+3rQCkoUGtCLTz5BTzkyetil++QpXUqPNj1GGx55iL9CqVoq6suHTUNbatdZHzjxn5NWFZ9CQ
azNP3jrN35hdz+qPABYt8a+npNIxUPSA63zjiUs00IjiXBWJWIULG0Ay6oRvk8IZRjSEQvgvsdpZ
oGyibdblD4gdcWchcUd/HmztshovrLquNomqDuswTlXSHoudaKxbesduZ/Bvq6ZskKT7j21GfoGt
Y6Svdpy6D3YEU6Me6hMqxc2chpyoUAr30HAKzzYC3P4m9rM0B2rT1u2fmTB3GNq3XxXO4/PX/wKj
LS/6vLBpf4Ff4XpF7i0mqe9d55b2Fyo3hjtUrGUmvGAov13Y+KiQlAuz7O81/LfCiVHVZlUDlxKl
HFFcv1U4Kbj/Kpxo4Jc2kPqMOnS5Cv5YOCs/zZWpqRB6tKFfntU00ozLdFoCF5MxGhmUEk0wt+UX
UQUVdnACz+sm/FLNGGxqOedcjkLgFYT2XKpqAElyHJBV1mSOW51+Xlw5RVZh6cCyaGeatebdYmA1
KE9k9CL9UdMToTpHIQ27WjN3U5+TibMEVQuinlQDN0ljqhB5G+sr+Qj3pZCe6zR+6PvkMQXutEqx
Hx5V8qdXTWpvSU2/DXT1TVP10VGa1nAiUyI+pkrf1RYmMGHpuMEHj4v0uZiSu7H3Yweg8YEo4V1v
kl1tpjYy31poq04qJwRYGicGc3NviPxuw3L2OauLK0z0BFcMQUKEQE0Or/zc9MxW+GENjh5OV+TQ
3RCJ9qQPGiaw9sXKWHXpkmjWfBralaSJnW3HF4bRX7Sz+kBe0CPDdFpn0QVwJOhPMWuljtYrWGIh
RDlzJCGcpdo7TZ5TARr9sahF5JRTOK4ggkAmNkg1Ab4DVWcY9HWWJKeysG1X7ab3qGGknUVQ56zE
vgsJeneAt73Ddqy35VzuuhCcSc87GX3pLLvamASeXIfCmL1xyu9K3LYJrlulreXVDDBnNWisp3EG
6x4cnIp1H+bZIpgat8xz29Fy7aFbXL1Nr9wyhiwIJPI1BwwAP/jFBTxg8OcKSRTBXDIeG0eqvV9D
I1c3UhA/5+zWUy10xGhcyOOroadL7LiCpE/Ep1HPL/AdBc6IR6xPrRd9Lt9CSX/P6PFXY0OQiKK3
z0Euv5j6aDk1njShJK+JQthdaT4z97iasjRwE5E8Jyr24GCkf+gl/9YwwYy0obISmOWQENYrHxHf
SqvknRQXjOrn4Z4UYSRm8TKNZ3/rWCNyc6vOHskybh2QDeD0BGK/wgSXHuTwVuwuRnZpPGTLjJ8g
vNRRgwZ7Fx8xL4/Y6EGkvzWaYuKdDTQnTdq9nkkHM1COJAO7qBDeSda40KyeleyswkvTEf4BWZ7+
7O+XnZ79y50eoQX/iQ1ZXvWtgMP+ZlvGduCfIv3ZcGOcBTCwsPj+liTjO/pWv2n7WPd/6qj4pc8F
vv4XN2JQA9hc8QL8Jt2LRv2n+s3qyUYSYJC8Reu/1PfvtnrWKIosyesILIa9E22w1kBWdHrk5F17
Y6vzE/f6zYQbnW73yg/1vRZeTWOaktCZ3atKe53ijhxEODr4+F3iyJw80mm2rF1rJxu1JummwOUZ
vAO+8FCdehbSI+qSl9kEgrI7TDp/TXxfstKncT9Kdbgap3ldNpmXVISax6M7zBQe4nlS3URaqG+A
fJwbIV/B2Xocm2GF7eSQ4bivSR2ICHOy6X39UXrOrHpjV9NCW3rQZ3Wb5yMVvrsayIVRu/K6wzMY
2tq665fgbKV8bbH1R3NxinTLM0eG9mZ8rvzylLfZPc+7p4jgMEED0LDajn3pmIPs9T0pKnq9w8yA
AHQiwISLsJSe1KI/BCLbGXW1xYp86sJh08Lz7JvypmPhZwwTIzt6DYDlJwF+IBjnQzZYbmli5zKn
TYaG1tZYBRINPKeFJ0EwIPbTqTVlnReml5NWBRnqGM/6NpvSK7sqLjKp9QilwTmao7uuX3E/M2dF
XmUT3Y7BY/CltdoZqOLCFJeXvw3NgqoPiKHOgQcUETNT5BhWv25RLBO0sZps2R2s6RDKyUGMuhtH
lNw4JYrPrh7B4r+F4CeUuiDHTd/Rc2DClE/BIJxwsK7zlDTjLmtQRYmTOTJ6DKv4OrfFRThXXmlU
Jz/v36pC3adacsnmWwVmHT/1OipRS17zHy/sNr41gytLD/aTJbtaZsKMmlamRAxj+dKU3asWTMeA
u/Wqb6MNwg4ng6qKgG81yvYpTuCNGS8YNDyE7AuFzVGMiPzD+zk/+2bpLHZo087w/Og7ie83Indq
9k1nmOLNQu7nyXb0AvJCQMg04Cp7zNYwp48panNDNjBAx+arGFXeOTPYKoTxKYbizkj9mafsUrt7
abVIXSs98EqzO1YKnG8pWYfcXbI03ZVjUq9M+KzIutZp326iiNaPuw4AqMdhntyCP6Kphx1hPehS
Cqdr5otZqPuBsYuETS4U5bmVSL9Ok6omsCs/T3F1A2QVe3J5MEblUY2VbEViLgYdGyWIWmxKMV3L
3eipM+I8a9j5dnOLJiXjbGgt9M18JBI/P+l+/a5nIMnleY0H3CvNYlV0yU5R/Gc7DjdtRJNbxIWr
BNVBMnD2aEyLe+OxlMRzz3R5jMvNEPZPuQLDLBDbTDLOo+lP3sikHtUjJ+FYbGt52k1K916Y/TlO
9ZtRKU5+ND7P9ph7dd9eR9D/zEo/z2SSd0pabmrTulKU5H3CPyz7Heds7Hux0MFV0C5PWLLnyjh3
AduxON8AsL0MeH5EKAEGRcY3XKpm52jptrVRk48Ym2dClmzg5IYdfkFRsR76lCG5f2R9fiU18ddU
ZGwcRp5dxkxWtJqK6AKW0opBpcOM0tV4h5vAWqnI50iXA630DHBpHY6A1KzHqK95iGsnY4mpGdOh
HbNLVa/dtGImHtbmXWsPeLKrLw2ETjW40zvlOgjmXSPEaSi6jTSbBwXtaWVy4zEuB8TggTK7/nCV
kYO6kifi4QRYlyA8GWW4lSpBTni1HhEJumED+lNKfXeypGMpZU4iIV9Uhqu2C3ZCxj8t99vQ9z3A
czCRKuUcpuSd0dbzp0xm6fnZdCUxJUQU9J4ZlScl8gW4WLxlGTR2/VmQ2yTHLRfp4VE1fdeMCQqr
gnU3iE1qNKdJkoi/y2yECnvCU6/DQb1A58kCRMOlNmivYMDX0Fgfg9bf4Rh4ziDNtMF8GFRlZ4QD
DtYEJ9a8DsbxnaXnnsyQtRYVrkYDnbfdbcOysku7Y9OZ5G0ohyjLvvCtX9mZ2LeD4eIS2BEPiw9V
HFRKxEpHBIZu3zGD2rEpZuHQEyJlXBal4RUScvIMXFYHoaoYn/7MBmlxZS4nv5gN1m9v+dtPw8GP
V30OBxfJuNAApNG9EPqy8J2+W3ZC+CZM8tv16dsdaYF98GGjjZUXJNv3dySWkyQ78gn+0Kf/XmIk
LfFPw0EgUTpSZrhOUFr/1eMqRlKbftwU2842y1U0yg91Plz6DMGhOpyS9hkp1FmDPCAPTAIxVwVd
8iUYjes8Ge6CRL6pivGsh+Au0lY+sLNztEI7Z3O0TeN+WjE9W8EpPEIiXSuiu0rNkUTZ7EartsYw
CqdU3tUm9dK4WGlB5oV+vi8h9aSsOCB07gxxFKV6LRJjItIh0pmMQQSJQqdL3qLBZO3WbdKx2Fe0
eqbGAEy+nDFwGVN3PQiZfvZrbQEvmp76JodB0XpGUTujWl9XKQS5mG1edWerldsDQjG9Sn+yULF3
NbYvxAjEQGwFsOXZX5vhOwTNTepbW3tme6GneHWibl1ZD+rc3vYaBRQ8SivNnKzhA5mZ5zaGx5LI
J7Vu1woR6pyulMWBnMy+wal7WeegE/27WPEdM+G3jMZK6RWPmFkuK1dTzqguDh1pytZtH7slL4op
40Py4jMBDBF+sSJB+d5gaB03oRFu1LF31IEsgOzVUgNHYjhKQLtj+uGF5Y9bQc5way9IBvzli10t
sd2sTW4XCmfQt/jZWDhHD6o0botpIFsndJP4gWunQlOtZOc04OyhQUf2w9/Z4CLKFBJeutes7bcV
t4/BRtPJULnjayPqebnEWdZbQFUWQt/gZndY8m7LtLiY4KjLXbSWY2mzkCg4QdkGEWhJ9npsEOGX
Bx5h0rjW5LVpdaRmtoe2PccQsjpcVFK98RN5PdegVOE4N1nv4LhaRUawFQMH7j2BfU4b8SEDjzor
bq0/z5DpOybLjdYfrCFxc21a9XbndK29yGhBjb0AqYKKi3CEcbA0MXDk1QObdFkSzDrKtVDp+UPY
X13vKn7hDiUDBTkwz9jCsWGrp8ZML6o+f0nHcT0W2RGewI2fqE6tl4c26jahkt51AewxDSZP6We7
WQ+e2ymiN8907qzkOOBL34iRAMcoiQ5BGdKu2OJSktR1Ly+ToCy/MKRcLrEKiAoeTH6uyHBNx96d
/o+981iSG0m77Kv81nvUQIvfrGeBQOhIrXMDS6aAFg4NPP0cZxWLooQN99xUVzUZmWQkwv0T957b
CTKNiDMbnU/GPJ28mn1U0W7YvB0bkkEtAzxXS8HXT2uyVM9ygApekmG8VhOTd8iVDgc9u8jy2H7M
rV0yN77uPveu2x6bXBmmFdOf0l+gb92ZtaG/znifF5sLrivOF41RcDZcLHXEJ5SZgYvDMIeYz9R1
00xiG0IPy7rl3oncGyRFDP4V9VOvuBs17M7DqgoGK762KFfqNr9iG/fo9UV26sP5Pl1Ef68Y+hUT
GGszGHgQPK0PpCu0Nq2zIrqbipK/ZboSy1teISpkl5+y049r4MjKFKSgDUPN27K2zzaxWW1+XXzy
4kP08i8XX5/kH/RYf3P18bovV59MSdEN9H64kf5wS30ZD6i/yZUX+zA6fROkwjf7eJZfkPJlgjKm
5c8z3G/GA8yKXVyjnDEejuufcjNL1uF3azGuXZgNyIehojA1Nn6Q9xskphDt06GMG51R2Tha7Ay7
pUzbckMpngZelBu3WuqyPfOTdkrjxB8GWzQ0YwyGXzMrHRPWMPGAR39e+pA54q9HSz5alBj//Gjt
Xpryvev+5sniZV+eLISmwGkgrIGPlHgafulLUeUBm8dsZyP8/KuCDAY9umX2oH+ga755sjQUZ+wU
/lgp/FRRpZkUdd8/Wrjx5Z+PFYZq2yif+PVvBk+WWxTD4s3drq9K/bnLbWKIXZk8b9LA41CKp2dd
x96pQFhPtH4lF1OTke/7Vn0P8zRe616urhQ95DYV5qdc5t27cWuwvZMLKiOmic9S7A3S+DykFmJP
RcGIJ1mMufk4z+YNFLEzwTDZzzz12XVZvlWRi+lMbfdjne/61rswULz7UTich4MXRJ6L1825Hd0R
XKHpHLrGO4m+ollkg6ZVGwbZx9DTDnM6bdRkukpV8Lm4AbWsfUmIiTMyMqxwjr/iWGFyvcAMEdDO
/akRz6mZ37BbPs7G8GgJ9wopbGRtqgJydB5lkwTWQYSep+nA7BcfXOzKbD6ED3URXdigAmTpViqE
LdeDe52G7rtlcF+1Wv5sRsbe1fiOBdkUjL7AWM9hj8pZOasm68VolQuldjWKA+Zx7JNY2qrTBiY6
wwpoGDXpZRutyJ+icD658DI0Cc7wXJziSmSo5wW9I3AssoAlcSOV7I3KimXbBo9DSDIHqWYQqzVo
HarkdnSS4OFIlkcK1GORdA9bcj4qSfyIQX9EqftQIgVpiyLfef2YsBdCN8Kt7Xb5ICU7Je2f4DuB
L1Fcw7gexwLSdsTkPbTTwg9z09jPGPtBx5szama7okM1ylXF9GkdCuhJptUk6M/KdN8OiwmWkzvw
19kkz6Z/FbfuXkgkr97+5mziZV9m4vpvDsJnhs2qRRCJ9o26laWmDksS4hYyeWQdUijyteHj6HE0
No1/tonfDMW5QrkTycTQUHL8FHGLzu7Hs4kLF1Y16hKksg6N6fdnEyrvgWljHu68fKn9pSIXwG7F
shKj12xaKxnXppWeBjPDcmIb9wOketMNmzVe3nLdwSQ41AODOyOSQoS6eAHf1QauJVB/Duq9wUyJ
NiJ9sxq0BbXm3c91fkXp+NjGEx/qpBMBqeQ3VR9f9m3/rtjVcxoWl4oyHrKyutSnDM5hrN96WZMz
q2e4NTvmWripulMTpz0scgGaTfYHw9gPfRTLqz0Mh6TKCflV2/twTtqt05aIW7vM26ZKdlGP1paI
GTvQmFCxZUNNNnUZhIilJWN1ggkmYHFESnrVReVtCdjo2LXiriYgE+UWRDEDR7MfT9bNOEP9dXvv
ntjAS0WFkaPUYxKwRTh4MVJXMFHx1iWDwKvrIVAq+ouERjeC+RGUo9v6qhzQWKl+Dj9FMPyCDKum
bnzKhXumDvNFY9dPolk8n6zC1rftTF1PkgpYa8Mno0z2husoG7VIDT9VzMTXHfsyrXToZQgzOA3h
UVZ2pPmpq7E3LS5ms6Ffm+m4sRpTIuPcrfLnubDeNLqPWdN2LpmNfjJKenmJDrc466IWeco0W2dq
N3JOKvlHVyDYKAq2lzhjH2LbnXeCgho8Om+nrZci6HPONqVpz63a6u9ZWxhHZ8JNq+FeZsEZ0fh5
MDXDug9ZIA6ER1ReADBCYpQIEqir2NkSfEi7lQjdJ0sp8m2rwnvROJ86rjzUuzSeEWtK4MNoowuC
i1hvJcFA+YlSJjW7bZYlt0nb3QH6gObo1E86YY2MCdrhQAIef0n2OkGO2czvdX5wXLCEMhjn7CAf
dNKhWcDXt6IzUKUM05Uw2NEnXvhUNumTbnUfxJZAu9JuSFaAEpN/wjbpBgxVLKwWCrGTVnVRe+Od
tYRZkLE98m0lOyQjm3bVQmrSdrSp+MWv7REbelrank8vdgotLIjVvEr0EoqOPa26WjXJk5XTvdLa
AM0C6BF71aru9RphMeTEpF2u+pJuuG8BKZM+kVt2FtTuGLJKrcdDo6ECn7LpZC5hjZ20IDmTaG47
G661HKcEplCQG0mFtksc1Jr+DWhOvrFm9aUhKdeJKsVvbEJg+97J2KpGBTaMeGB2I4NepuikdMJe
WyrmkZLUXp9nLuNHTI7LMOsaBlWt3Dp0s2zMTDmWPmU9fpR58dJNZmpIOaNjrlg7TVcGOKrNL8Cx
FNqo/6pQ3EGE/5sridd8KZdhRxkQKZDafLZYf3MlOR7aRTIs+QeymR+vJKLF4NpxXxC5gKbm6wwS
ogWdG7ZM8hh+r79/xnBh/+VKshiOUsnjs6acp1f8/krKWyHQ2I3tzlEKop3HodOrPev9B3pIapsw
euFqJPJVITOtgaCmemzymhCdnZNFDjgCQgrVbDz1imXF+HkqTP/eoavrG30sWTSyJaQkv9OM+KFF
IEmsH4sOOsNLyvErK/FQLDB2A8wGKLZo4xQdNuq4PKr0d1J+cDTiC1jHliEJFS+21W6nTHusrWlv
MTRlCOYpflGWEjpr7e0sPFe04aBk9uMyAoBSrEXhZiBiNloebAZuojXOmhnaUls+j3G3b+d0w6cr
EMvyzLl65iJPSV3zthvN83zAGBZZyj4aq2ME/redCYkq2kerCYPILTfoLQIVYDMBshxY6TbxuqPn
1ps2Do8ofpJAdNNewLsheSZf1wuMC0+9ddh+LFCIIq88I6p2VycCgkdVPY0iwp+mZ2yvLBbUHJX+
4HQXahjeKCo8TNdm+GeiQKqWy8VYom2J12MyNGSjo/tE+ksWpAUqRa3w9kQgvZkVpJtlKjX1lXgY
ZxWT/MZ2+dybxsRfomu8IWphH4Z0YmwcHYyyOaviibo3naOgBvm8KU3WnQPkrzQkNaZS+9dyqvYc
v8nWClVYyyhG3CR6cuYp2SSK12FLrduEtTx1cKH2d/xtDpo37AiW3GkR6MChr6cVgBMpi1LZweTK
tqmbfdFhb0uzm1oTF6JsfLWzP8HreZnG4Rl3241uA7RmOdwxsPWy/NKaHQwr+PdsbaN17VnrGYVx
+avKlucZhe+/TADey7d35D5/NaF+fuHXOlu3iaH+wo345lBz/6YE/1pnW5xabGMwe7Dj/36xwjmo
SwgtlfHP4jo5Qf9SZ+MfI09VIvMYOTg/1Nme4uAwjBJ3N3NNJtbEXhQMggmtxKWvXSTh+cRqaDVE
bmCE3nmXzOfk2wQW3qoBymyKjQBJYVD19UaFrwkgYufWb9FU+l3bHNS52nVwV0yx7NS8CVq7kWbN
gOkBe1t0Go55ORI1EFavCLh2XQdMTUsHHCXuViMJWxMDaWX5mpwZP+nqoB7MC2+w/AYrB6qtvREu
ey3vbt0423K9rzr2lJPB/pctUeqOD6lI1ylu7yy6gkBK0ebyN/HWqISfLI29kcEeYg5athqq9ZxV
ZHIhBq74MaGhKT/Fk7Gbvde024K2Qyozspq0KQ5zQcTWtNPt6nycG/Qd0dFD5lAq04b/kWq3PtU2
SujsS8Xbenl5qcX6SfLQB5Knls5CbaZ8yubqNQ3zVWYPB3boe6b3e6Jr/XQgt05vTvrMbCIcg7LE
h7Jf3Mu8tdBPLOuyA4gplEOPvb9NP5H5ehxidccufT9O1ZuZ3TMOgNVunGdDuM9COm1VXM/TshmN
7tAlMhJ3YNDCmVi9CGt6VsX4aYBQ6ITUy2V0a1Tm45jla5PQnZ6XVMmyG9F/THO3IpKSLC3EMbl2
rCbuFQseZ+GuxgJyQPgIzCbosBNX3RRAvjnpsd49MYRcF0N4a2qM89lV3+VmcxDs6mNWF/W+ipeD
U+rrNqp2bh4/x24XLJiEHaX8MBtxEZf9rieYcGiBurYFRJxlCy0owPfv2/wI7Zrn0QUunz05XrRD
w7kqtfLgGAaipY8lbwOJS04N5WR316FLguKYH1EYsGV47IVcvCVrLe/Pq1BuLMh916j76/5izs2t
QfipMBaWTpDrF3ZplePtGaety0LiCprD0hWf4gyah6b6uRSZi47FDF6+1KsQW5I0YsSk81oa3cWN
48A3xOPnpuVhycTGqJ33zJ4evIYtFYxTQLDhOuyTU9nF9zB7D/Myrt2l2leDurIrxfLNgQQVK+u3
c/vsae1jQSq85S4Xk9Zl14R+GPaG5PnzKVtohb2LBYHDQHRrPSk0xMV2Uq01mQrZqo2mvUYQvJP2
m2JMA4HFaljESSdrJgoJCMZN4EDANZvRr10sCbCw8PysuYfYgpTBoCjcK+5FJcCgMLzRrY80pQX0
1IsxrIPRLZDYqte1O184kfcki4/BRALk1I+pcNcTvTaISL6eu2yUKTkHOX3m9fWDCJdLN7Hxgcc7
C8t3rdgn3iW/VbFOd+kKDRtNaoLGiqAXA8g7eHnF1A5jO+7HAgQGIl4D0XNSRNJg3q/cIj/VbsEO
kmlAQ5jbPO+t+FYo8yXLrc1i9y9LXbtvvRiKfZN1d2k8oovwND9W9U/eRPnkCeRMkXZwbPHYtd26
HNILntXzsYyfnSX0CVbZLq6mbVWkKBxd8coY2eM27p7B4D4NOZai/lQWxA8o846E4Ecnz5ogF8R1
DUAplvShRHzkukpQ19l9YcyrYY5OriWtts6+7QBVFML0ARY8jZP6VAu0Vlldocmy9qDDLrw8e0Ua
flbr4waI906VMXUsLXxvaC5iVbvw+DP1oxFwTe1TU3lLGuH4oT69u3lyl9nt1m3j0xxpD1IhBSv5
tkT1Mhriyu6mF6Vf6ANRdoWMStoRQynmjTR01lxPUo+4MgsRlKynI40kUQ0AqWEfqHM+MgK/mql6
UHK1fiUxM3tAx1Ja26lZxD7UYRTjHdSa0DrEcBZXFZt0zwZ2hmPucpjEDbLZtcg7hMLFm9442n2O
jgvD4lo1Fj8XaGJ0Jq7ryUWrl9jNBbhi/azO6pSsDyXaJDOxO3G/75XbSBOEGl7UKgVUaQANBUtQ
pkdt8k5Ki5kFiaKRmMGvskiWRf+qx93Nb3/X5n1V4zqgtPDD0uNhWWCn9U1F5IAzpJXT2X+w/vh9
KPm1IiJTj6UaPjTKFCxiX9s86zcmfBrbFF0St1Cw/JT/1ZFt3Pe+er4PDn0caNRDIEK+b/MWNRp1
YfRYuSLRbMK0J3u1UUmY8GoIVA4xpdUqx1QQB3qpQesG6Dq9DlFRrcyyWC9pHa3HYXgoumhf54Cl
auFaSOwro8RCKz5DYZQBpZPbmgSd2BgJQgmOqRvk5TMsGRFzpEhy2BZKBKAZXSJnos9IOHYC5OUp
Z55md6/lIOjO3Agdb0TI7dzWj0YnyvU46edeCpHfqsvHKTM34cIscWznoLeTIugje9xMjN46JpJn
3TLtvbF9hpu1z3Pn5OQueEULwp6rp5eh0TvchtWbLjnp6jR/MCJ6r7rlkSC9QK86T57Lh3AqDyp/
HUQcLuLjoXnMzH5V1s4OLSV8oXjvZfMRetFuGLPLsUJRQUZr2BLC66W3WZwczD4560BzOO50hxhJ
qjCuec8flqQ4H0CIDaxPagQKaydhKJvCVlymeyV5SNLLhH4rmfNtmJaXA1EqOPeaLVhXAki18LpW
KsuPbSQYtoXDK8vRqsV1QUhK6owPDg8UxQH4wL1nqBKhSOssiGeB4g4eqcgeDIZfh6nlLYtbrdiF
YcSIT1NQHDeegkcjBaZbmOpdZ3qTpBjvDC3B6K8uF0sU3hYGRXWfpw9qQXWARqBYpc580yUstFL9
jaRFE811jd4Vc8/aTZxHdxDqeiDPFhmulu9Lo0xP8F1isKp6u84sgZqIiLfpqBcx5Oi8MAKjZAuc
mgPSppFaLNKb9JCE481od8pOD/OWHhrLhNBT44iRetmZdfuRN/bwDJSIn2BS16iVjKTOtx3u7fMR
dKd60Ms56U5No6hnuUOU8WHq59Z8ThWlWHzYjr/SUdjSoY5jiPTPPeRZ0r3G73n+17mYfN2XFlL7
TS58SUnUP4chfnNg0kKamswF/7p0+XNVY/+mWS7HpewWPxPLvj0wXd2QpFeV8bMp98I/MRdjOvfD
gYn/TIWSgkACCwPzux9aSJZBSACN2NtZs3bSNJ107pBizvwol+4YjpJX6YSXEdnC3bRNF3dXzwiy
UHRzIvKJV1ZOkQZLbfpOV70YwkLjVa5Dj2zAwrxVjH5rtuNZZNdXjskAXpwXoXYdZ9bJ1tObBeUX
lBMM99ZO7S61DuJnMl8XkXqjmvNGjMVBTdKbShc7CodnyOTbPB62WUNkcxce0+UDH+VqEfNKOBTS
jnebjfVhSaNLGyInx7BzE1v9cUoRu8dxEJbLTnBO23V4MoeGynV+1Gp3lZkIe5ThzFOym6iG3SHc
+NqMybpKxwMHUuw3fJt2NvywnwPPenON0LnNI5xsvqGyRFEchSOD9eyD5Th7O9c2okARjefTH7DJ
oiBnmmftnVI7YSY5mIyzSYC/synvc1zOymRFiHEjl2mSaJs9muDjZPN/LRx/rdI/ZmNzNg3Tus8t
CUtA9930Z41mDXSb2b5A/G2MzsmOSZFsc8AM4Fqgw54Gj/laQupXDMgbOzLpsBlXGvNMnUlYzK6q
25uJftfmlbdSmYIm81XjeJdRvOwsS3lLWZNFwvzIBVo24ik921i7IQrI1qUHGPLzXqlW3twjw8s4
UhNE1NBadlTegSrCVV0tuAjdoK20g2bN+zGZt/PQXhPFfKg89Wgm6jVqsnO9VnZOkpzNdnejZM0j
6NtzK4sjFlT5SKhle55U6lqf2+uEhMrRSD+MvnslrICM2GY6psW74jIqq5sLO1zu5jlaNZBh/Loc
3ycmlqo9XCc63sEJA4eFwsuvkoHVxfxc0vRCZ0L1Hz0lIWvtpUPW3qH473FKA4iHZKz2XYq8wTxN
+NHEPGybUtuV3ae60LaFnq3msnxITVLAa0T2xMAPZnjOe3/guN3ouBFDHJoKMY36VG7Jj/F1/a0u
O4JC45U2p++sHBueLntr0POndCh5r0PL5RNnKxXgfAwyGvxfv81w1Cz0rx6LIHSoevmq9vZ9TxHB
XmhrG+1BaXU563nWvVKsRg3XaNrlQdc4QRJpG4NnvYrDdT7G4SoZonWUj4ciyXcKbuuEC99LinVZ
42CvGgCkc6Am3iG2k09RVa8HS3/Arw523NafNSQmUdScxV17sPL+NRrUYw9iNFU7OELRERL8MbaL
s2wUJwLc2Cc2lCMOfT8MjCS+Jn5yq6Ls90L0CeN0DSj4eakwUELrmQ1yDpYSf351EdN4e9NjaHak
p6vbFHONg6qeUkx506rqPE5kong+iiBMytxf5nA1oAolmWYv0pJWkpbRAodmlWUAkfEgEmdL6AIe
BrJfdL/iXUpksEllFtt6nG4FCytXxf5Zs9sjUj0pMVgMHoZVZQnGUkVWTPXBKALV9CpSoqBKWGXq
zmVrd7tKTwKdqi3R96TaHEcemjIa2J6KatsyZCqW/t1Txp1ihzezy4xujM4JdL7VeIidPnxyZHM8
GjujWU4TskwlLS66SVsLInbMSi6TzVOnOmeVUq8bEhd5ROEwhQHU/oMor9yWj/zQcohHqc+f59S5
2GbN7sIZk12lliTzdZeq0nBQR6dwfitgINk1W7SF1LjIC0SxBPMwHqPGO5ZiWgmTeB/zjdn8w4LE
OXTEvs9dPj2Im6dpq5GIbdfTSclC8hdvF2hpVkl2HeyFAz7addGa+6hwkSO1mxalUTgvK89JCl8H
whSG1QYyuJz9bPTGxsGRvoiK0RSDw8ksP+Jxfncr71g3b5UzMzh0qNmS5KLpEr6Qx88ohkxzZ6ag
pYFSzkQpEPC1adVq22j5dk4jkmHfbQXiXb9vCveSfK+d0Cy5VCeCddlyBNVR+p53wKxJuiXzgj9D
9aqU4XM4gtHDzBsuy64U88HiMnDoG5Ix3muTvkrm4cJbjHWTY0fBjqXgQe2d/K5C3rpYT0YRb20r
494w123PNdkY24mDpcvvK5vJg8qwrRo3dnE98K6IqQbnwL1aYOLR+Swl60YTlGcossldKA0HI5xz
XU8twS/NCUnFKhN1uQIIQ97sTCNH7fJ/Xqf/jd4h4eRzVJXt51LhtarnJon4gH7/n/93t75ef37F
n7/jh9+wfa/OX4r39sffJL/Ln6/hq/7xXYOX7uW7/2C4mXTzVf/ezNfvbZ93X0oX+Tv/f3/xf94/
f5XbuX7/739e3ljfE4rQNclrJ8uuz7+2f/vvf7TPJZxGg/jPJdy+eX/72wpOvuxLBacSda3bNC7f
97vwnjS+ByJA3Oqy4f2Ou6Li6rfgR0vS3A/WCtnlMqr/UhH+TPn2mQ7wbbuLvlTHfWqgVIVXIGEE
34kAhT6nilPjzUQwpo/+RNTeJiOXCY1eZLLnz4xRPxuJ+9kotgxGZZMQtPGNi/cMC1LknoGqQPrA
BccKLW/DZeNAtAyG0NkZLYbyBB1D+OJq/RuO8ME5GwdzTiVXzsKgHivhvK8N6hCqgKEln7HH6dBY
8WrQGXgX6WwrR71BV+MDqy3XKqK2M9BrCR249ZJmUS8b5PY5tLJtDcA/ELyVuP2z6zBXzqZRgTug
qwU7tNhRVtOQQBNhw+eXZMucaXqy3EKkndZzjDlM68Ge5Lj0lEXFSqAsj/Ch0nM3Vp/KNrHP1Ix5
vKpPKcyDKF/krtZCUgEiv46Bo4zw232yW9jsTv1D0YOMcYq+x59isRzOQ3WtZvYSDJVm3sXttJ+m
/DZxs2SzyClkxSRMBaUVGLHRBJNlvYwuyTpEpbaBSYXn//qo0m1p/+qDOry8Zn+7r5Mv+/JR1X9D
YYsq1/q9NZI7wC9qcOM3Qzq01d/5a7IN+zqcApzEJxmZwefBFZ/jr7I4gvWQ6+o2w1iEAD81nNKl
ZPi74RS9Fk0Wu0HkEBL68cOntaMRjBH0ejs4iQ5bk6EEcNpMQ9D36j18xJ2beI+mx9o6dtwPEk+v
wliWvPF8z7QLTLQptjy4bVDm0XvvUiDF9XBVjSJTWK9o99GcbJreIlsGEI2G1SmLpruoTU9dXu7r
ZTzTmu6+zsS0VgV1sKpWxW5uCB02q2nllDgSm8a9Uzrlwc3ne+yhsvCZ71vVAsAzfmI28RZFOY7W
yBkYrNsuL1pkpnF/BFhJRHSdXXmMaf25BBfBUkI9qqN5tNIQCElvYQ3SQ+RYabQlXWSnodNxbRon
KdzJpYSHsLrTgKanxMWy4suX21EKfkIp/dGlCCgF8ubbUhjUJcO8RlpwrkvRkCHlQ44UEg1SUtRK
cZErZUYteiPDSu6UclA23SitPmiSwMEoK5And9mIp0Oru2ODfqkKGy1AXVXzrecTSZkyRCIeDzNC
xqBBQhfMaKEY4kDhRh0lOu2qlnIpTbOQ7kkJVS/FVL2UVfXoqxbAtPvCs84M6LCBqffpajKp9/K8
/Zg6Zzfy06zVJPLDmjQIb9DvXLO5mpEPSC+JgEwR5fSOCrOnUMV25bjvcTEyyWNS6btLczHlVKFj
oz9UbhOyItGvBPFEa61X3nF07kfdSdezjSCLDBJg+557MELbXCG6y57YGh9jh/K4Hzr2cU39lBNG
ZBSWwfyrvElqCkELwIlSNbhy4N2t2yV+zyxLgLKCwmdXctVmtuxzRH3IasXFG9eeEUFPUIwJRUVr
RhxlApagBWXFhbZCWtaeNQZOLQliUfFXr2rYLF6iPVI4Pk+FQtM9XzIzGSl+tDvVwxIcwndx8/Ka
1RSGniK5zsG/KGJ+Mat82Hb2Em/U1PF8feznFb2KRaaqAthLsmSMId0zSWFZCGVmFMldZRpXTLDX
elGmqPPCfcWeI8kdIlklqyYttAnqifXegLFpwNlokmuTScJNJlk3PdAbAfymAoJDjMB92mL9k3Qc
TXJyuB/P69SwMQ4j+6j0inlj/YlM5WtdknY60e4TdOlBrZKcbaf4FkcSRUoAPWxkrqAKzCtdsnsS
YS5+MeMbLgu0mw4M84nWmHU+xB8B+oduR1JRoAH1nfvgRFihog4kw69LRl4ynMn/XA+e3v9m/SFf
8scFQ0arJzVusrYkRZp///OCQeVGUDEju2/o419vGLRt9LWYjZj8f4b9fr1hDC4eVs7oTvDcciV8
KYm/K9m/lvD/U/bFZZWUXfvf/7Ay+fGGYcHDZSYvQFYpmiNvoG9MIWqC8Jac736nADC6bsMWd7qb
5jsHdzadk4kO1GoIVAdk1C+ht0/7KbmKWpmibmuh6lDwLADmYvYRrB1VlCNsptcj6akBgR2pH6mQ
PVtruGwH7b6yhmhl0xMFNF1X+SD7UtM5Fr3Gplvm1evurijSQ2GZF6aoT66bMcnQvDUBe9RoA1P1
qvDCwLK8MqB/dNfU+k/GPOwnj3h6tAiqQJicRuNRwCSqRu1Q4ouEtMQxz9BDtc5dxd70SiihxPqz
F4N0ipTLoXLO00Q/qlELQngwbqswI4+gw6dujJ+yQTCZcZ8LUprXSzzfVVX7nuXNwRiVrV2kl5Dw
LunJg3Reblzm8zAa0nNDzdZqbwWzyBV/NpaLyiGCleSWewQxoK6UTQ9xGJvWmzrW75wSrCvfeG+2
mpus49RE3TxPnxa93dvVGHQsYHpGQNhAITtwV2qqBSCUWrO059surO6zLDR2Yxhexk59u1RNUCzh
w5y26xyNgWMSjl6N/YdXVwEOHn80s7tuFEAS55eqqY45ps7RM7fd3L9rc32MenG0WzK6SLEvXRN/
fvmBXpbp4GBuBPJke2b8RV58NINfMPrqxemoCMziUHI7o8mO76cGd2vXptsIeTCHp7icuuikL9Gb
QBxc1saNqyXnbj6dN3X9YddUvQjrEVks5CEWTDrRIlwoBlJDU2WQnGDAzaPLUhm22rTXh3CnUZCr
jDWMNlqDvtnYpn7shbYeHTDX9qesd9dR8xhhlekz68h2PWGoKecvg2p+Enq+ypuPqXDWUWqv1P7R
M296J1m1hgOTxMKyBGdefx6xOGNFX6H7xDHo6yGdgIMFnPmuFb7bOat6g4ZEJ7rXjLE2MxKxPvrp
vRT55UyHI4S1bULnwHqLOwPCtkyg5Ic7MX+hDsAv7fler/qwIPesm+BA9lu7vmjtalVCwPE7c1jl
Ax5ysQRxV7BGZIuYen6XJhekYgJgJQ08W8J1mgJgwR7bFIxloTVSOy47txH9eq7ZK45KAfa5em91
e+DHQ1JQDWI2XtDeFEU/sTlTnJ1VI/LWBWigYWrOTUv/Fewntz7GvyIHr1/Ktyqv47+OGuTrvtwT
2FK5HxBk/MEd5Bz+0ohgS8URijrQcDhJPjNZv94TdPNYVnnR7wk233YirGk40hkqmOgHYRX+xD2h
0e1834jwxfhTkHoD9pCO6Yelj9LO44wWbt459iyIYIknxblYDNY6aHZEpg5rAGjN8JyCTh8w2DdR
BB/ts/20/N2MCqSzH2T5X5WrhYPee8yhFVlb1et+ucDkUybf838uRM5e3thS/406Vb7sa7dr4lNB
SfqnaevPh4xGWMrpkaCaVLgMrr62uwSYSTSao1uepf8OnPxajPBEYNgyPOePbJWfeMgwvP74lJlA
RNhgmnhUKEY+O1i/LUZgHCKT04mHnMD1AAea2Kyl1BzZsBZ18ezmBkzAIfVzSdVhqaNyNuZPtpnC
v3GXB6Wif+z0Oag0kFSamF3IkPZF3w7VVpEGnt4M252d4FtBj38zLxM1Okb9DsPUCkv+vnBogRfv
GpjHs9pGd0PR9X5Z8Jo4uojEwAyMPRuKKGvtevFT4SQ3OfMoL85u46Qa18iZiFbJ8PMDKbxuWS0F
ou90P2v0i1CIefT1nCaQTPqEr2UTIxC4FQvEHbiTo9E1l2EJxqgP22NHPKA1KhWIM0ofwZINWNel
O01rT22uyqF6LIgvHCISZw0BbHgMQUBl9QwWCZdQt2iKH1bmSRNt7/ckJQdEDMCt1SF4THa6S1PE
mF0ddn6heO9VybxKc+Bf5DwHTOV0LqjQdHw1cac1TQ27AfId/FlFNjKXp6Vr2ek1/AzGIS1WlZpq
Ozp1op2G6qJ08Ff1PWHVFpqvLi6PupJuXAjJixgePG+4VQp3J4YGXlXLxkPkQnqVUmqRjITnoVme
o5a1TdGwvKSj6Vcy0sUu6zSoY3BCeN7+H3vnsVw3snTdJ0JHwQPTc3AsvTcTBEmJBe/90/+r2K2P
klq3IzT+NbgRfaU+LYoEsrIy917bXfc5eK4+XOBdCciTc98Qghu2z9Auz+KkBOk1VvBQXeS96SBv
O711jhqKNhS52Uu0qLtZ3N+Pg0jXcSK+5Iv/mqfe/TTiakAadpZndKqRyLZ1M0ZBgrB/DbcyWw1N
fk6qhr62K9T/miYvl75mfTWpepf4DuvY7nnJcBra07WfsZorTK68WmHb59JnFNkCUkd9YabXUL2C
sbO2vZQ7+r1XNudnvpyf2tB9c+e83/iFfugbtqfJONhgsLjcmjAtVkVjnJZxelO3DuTlir8CzEI9
0DI321WFYW4mP6rQJMZ7qKf1akyLbLNkvbbVMIpthsF8H+Zxx+bsPK3w5XlVhiWtQhUYq325yyqL
ve5wje6nW5sdJuqu5G3ozBPLpi8qS5v/ZhGu+9l4TsB9DQsSVb2rL2LTBMaWW19YwPS7BUdJUM/x
tZdG11A1zyIC9fB1GV6AOgZujFjewHZc9w7E5rrsERgJ1t94EYtN38qnqUnegOnAKVUeRZdOPfb0
4hQK71fPaB87KFzrunJZLy0k+nTdvq3yS6PyHvFOPNdhGK0d/IVVh/pJGQ7LJbkVcjrvbHZmbYpL
lP/u1owce9VDN4uVc3FRHkZUD9q2ceShxN6YeSb8KuV4zD+8j93gr2rskGIeL2zQQ1aTiz890sfp
9Z8ywrMXlnG/Ory+ExI6ZHIK52+3sWpnvh1dKv+YOywqPmVtVHuVH44u1IcQ8D3TQRqjxrvfHV02
IGeEf56Dxfk3+yP/5wZJwZ3p0HBXGMBCeVR/vEd31Iqpcu18H5ee6MjcbP0uYBYJ3s9P4/Oa0klJ
dTJmWXBvCGEAXuehB+vnyVrFsdevCGXJ17kwz00fOl7KLQPkLVZ+W7bvqPPHdedUm05q9jYSHdj8
gWFn7hi7OEytkzmauVyapJ6H46GHz9v1Hh+wH2z0+wNYmtyQm7jvF9Qo/Ju4/OU2ycryjqh5tHku
yRLCbK6Z05IJHrrGie4RhCWmOt/kmuZJRNZkIlt1+bxYPmUmp/QA66k2xWyu45JFtpwZGbYWvHIZ
jaciCg/mEBGkly7GGo31deJmXybboia7WVDlkPt7Y9aDNKrAAfVes0kKpLlNIw+zy+GVNNX5Qhjn
KrFEFkQceIEWOSVEXvcujM12tQwkFE2VQJAJsLhsZ2czpuWBnOn7VG+eKmYra1tSOM2auayP54tT
FItrWdI1SEs7d/uC6kHmE96r+AodIXn0PVE5VcPpkDnxe2lPYoW0kl01ZxQoh/AoonbezOOI+qVl
KA3ujh9LbdZrDbgGfAwGcbqXvtuLB7wy56tY4guhudzzo3AvJsGRxd/UMOa1HpGIEgv/a42Xgxz6
JVuFaZavAVs8CAP3zZwb/dlcTVsSUbJNI5MnN+Rn2i9Dt42lPwfORCgJmU6kqID803SnXg/2vGxy
C4JxHPcGrghMO6192xUELDEeeCyVfD8du1urTL5oXgG+OJ6nHQEFJBrwnmwtP6yYlw+wXYc4N/g+
pALMZBu/JQNBcLXbX7FghLkNBcOoQc4dQ38acNBmyb5qaoLUbJ8nqbHyQO8hVwnXDd8LC41k1k1T
f/Atsc0qUsCXxdnbAh1s1pgncTZfiR5nkcwXRJttpu+qHskWg00TN2N/2y8Rm3Xime18YHzs3DOc
egmjfOdP4V2pueRbReMNjArFnc7MlV+Ty3Ab1qCk1k2PgvHPpJMLhkE7/h8XjLLoZJl/beZ/X2TV
Jz8vstjL1KwT1ywaO7XS+rzIEpMGr5vt+Ie0kU99XmTZ5uH3RYSlglhVSONnocbwy4Nishcmgo0J
6m/cMVAj/nzHsFmzcY0BDk0UJ+fCj4Xa7okrFgtgYhC1M+WxNXkixTXXItSuKDucxAj3vT+/tm08
8V7ryH9mqP/u2hdFdhTh/BSNNCpjK7540ExWNr3VKmfItelGbGuQ+MSuDFnkjiG+BasFpZLk3mM7
V8cQZup+gdZJfmtpE1Eo1k1FASVO5zwzuxLKbvXMgWAz6cevtCxFe7S8Sr8nFYIFDpu9zi/e4lY8
E+qRYedKxSE1imHjj3Sjgz18qZUoxs46JIZdDyXOhC8DEVvbZoJ4CmicJ6A1bt2eT8ukeCPiIF93
Y/5SOLUfWDlbI9cncozwdnSR/dB4M4lnXfg6GJhfEnr5iq/uCSC9717EM0CRR1z38iKDc3watmO/
9a00Xvmp9VUzCQbgB9usRdigoSmMAlCwJbeMQJKNWZTnFRpnyPr+dSSpMTk4HCa8Cdu3jCrOXK6e
q7coKi3qNrHpaV9ZZFTN2TbNCXZJcqRn7PXmYNDj8VzYmXHRRu3eVkzHMbHCg62EaRRWsa3r0T6Y
kT5dxCIC4EBWyA40P8EdkPLXWA2c7RAT2MZlLw+adCaufvGig7YM7itYsBLYPRufPzVE1RBe9/+q
IeUvIpk/PvRZPgRvJioZVwcrqLgy38oH+xIVfujza78sHyxXcIpYOrtYn6/is3wIqobqzYzfn4PR
UP67fNjMYmz3Qxug0td+2JeYtdmOiTH0+27WXe5cGAnewGfA78RYbmAw10qWrS7e8aDQk1tC3nir
xUy8pyN3stQvwZ8EmY1xTOr5tk2j28YaLpgU+yuWPe+80iwk8bsXZv2ktwMGeHyyHNVnhZ8cHRzy
Tsp6Asd8pqzzotCOeGU3TevxIhAr5OGyZ89wLOpkV0qM/v44Bkx8NvZUBggGnswFpLuZHfMhP29M
bZ+aIJa1JoWxYt9MS4V8sj9Cqnw2Mf8LIwUu2R1SoAAgaIAB6Gc2sICu1R9EMYAKgSKAiYfb3OI9
hjaYAAbgVdIeKEG3ZaWfL7a2L3J2vXG69Gt6mncbUkGqiAX+CYOqm6IQF2GCutCwW/juiglVZrK5
sxUsSlPYqEoBpAhzK9Z1jko8VnipRYGmgIqZh9yCAOpLMFRu0ZWbfpi6G+yuQg+mBXoYyC/kEatY
zbldQY3rFiISCaX8Ovo+UUdqPt6rSbnF9F5Jc0QDQ6VnuK4lxWMfhg3icY2JD/pOQe+n5Rj/GWFe
Eq5LzBEBPsehmDe2jwm4SeNLSZq9W7qvPWuGuFfZRybfj+6Guc5G8FPscfLEbfXO0wrBwSuBzLI7
oGlErDEtXrtlQEMGnZmdp6IY0SBDb2gwbVB50flGz74qxtrQw4Fe9E5eaHkltqaq27Ci/YB1zYuh
aroWF2+OqvIF5b6R6Umq6r+rToJFnQmuVg8Ymzkn5kGiCp+Kp2ZIsnWiTpNRnStSnTBLZNxPmn4z
Ft653pIO0HsyX1ujm++Qm7OYd8sTTXJJsUhT2RiW3APRcbbLZF2RXwU4s6yfG+jlkSN2s6HFQR6x
9CL6q9xEkXuG8oofcughepLGsbAqdYvPSBRsx32TJjusVHDIom4Hj0YSvw1mzJvvGIWv0iU6j8bq
ooFoI0wE5W3nhSttxhP9p06rOk1d+991+vyljX7R5fGZb2XaReJI8aMQwkj5+2L9T5fHxtuwWUmw
zvhAHaqb+rcuD4qmMNQG45/4DRrAzzKN+04tw2FI/y2A/J0uz/i5yyPOG3MBaxEu/8rf91OX5yxa
HttG0u7LmETLjA3wWg4Rpuy6XPD2VbPXnbZm4zlExgyDey5oFYNMiGjrm2V8wui521EBrXumXBG8
YdeYz7zJHW+sedKSzWjbMt5oUtiB7Qh52jbQX5OFobNshyvdq58nI7si/gWkbiq1Va1AB8ZHvFit
vczcnNZDvZw5cYiM2avu7Ux/dkcgB3rUHiy0u4wR30ORVxvTzfmF8W5oUwKE5Jc05PKJm5pwnYG1
Ie6PozVCWvH7F9LewvWC3beE2ffkpwgUo7CHH9Aa9zDqMRlb0NN6on+dNLe4A6d+MGfVl3oofYZg
hkAuQ2loYbO4YoRgnxI/UWi4RBrbfYK26+8KIs8qE1/6mHTWqqxkeKV3+sXUxkEc1Wc+X9yqcRhm
hAi7C826jM3mzIqrd7cxXgEcYFpZ0hdkU2uvJbrP1F9K37yke7zXtTZbpXr/OE9iinfwTer6LSXE
20H/PcZEoLBhl0FbpEincGITbJW+91YNHG98qyPcyXOxnWJBJ+veOZZzrAznKZnbO0szlLfwVuvi
r2yHzzC34dfPT9lmu/yBS7dKI5jXNWqyxADJ1Y/1q5UbrIRJ5gPivB215PRPTVE1hZfwP2pK2XRE
91Tdr5ZU6qOfpYV1kyK/E9NDy/N9cCVB3HigAMj9La78sbSALzR+ENN8Ky1Y4xDL4PF1qHq/U1XU
JPGHLajPdRIJDcHZqob5NvLx78UyDeeakXhZTdb0eIVJ+d3BOoUP1COrpz3PPCK/4qi/h179WMzG
Vd+Pz5HjXAxMANeLktAgNj0YRn3ql9a0afzoNdQA5WncRAOEEdt+YIE/mpq+ndtwmxqdTjJC7nKN
TN380fFQ3w1tORWnExMO6CJmTihv4gJy8lE+21W4y6sJTabWgxqaqvPEdr/Uevpq5h4OUzQtJfuD
oI6qjR1BvWPXdzHl83nYNbSt7QWOrqvItM8QgezG0bstOl6jsLhcmnQ3w5orpnyX1GYwzeBLRyb7
Q3pnevVtEhdYn1KyVpbDUk2bVoMV6Dv72EXlphO+0mTyJprCJ43vlDnpt7lf7OIq3pURikvGVecD
UsM45Hwf5/k8TYA+WH2314r2uamTA/KNfRcnWwaGz7YfkhljV8neDmuM/xWTqCQ1dnRqlz10wVEx
O8L4mAl5LEOxG6Z5X6X0OV3SPpfzUr06WmiMp3giZoc0mjxzoue6arovmI/J6M1A+WG528mqZeug
J0i080FfM/7Nb6JhKrdF1ruM4wDR2zPyi9JehhNnojFNIudh7nx8jm3x1Q/rV7MR/gn/oG2yMu0O
Wd9BG4RyvvI6pnYVs+lt1Kfuuhym8MEEPssgMnlPpXhNRz0KCta4QVaG1NmJxZWs9Jd8iqn7aWc8
WLCoQYggqI19QmEyWzNOIx4S1IDU8PNsbDcE/DmIyY1x53DaXSDdTIKJg+oI176/y7Js3mRNSC6L
pMamaQMgUvdeYIy5AYcE2T29KKHsmCXf0EiyKQUMSaByhpYwbCdrR3sLu2tuDgbwzmtddvDSyzFE
6Nmh3ZGLvQHUhZarDcFTmo4MjIkDLi/wmP8pp6qccvX93+X0onkp5NdfNGl86lslRXvICNYmZpdQ
Xzwln6M47tIGBhCHUd3fMZf81ndNGhdC6u+v0AsIEj+megyGfqeUGr+QHRq+TQ/p2tzb2Zv8WEkN
v9PduiN4ImMhaK9Df0hApulpUhCXFXn3aU5uwoVbNYZ2URuac8cr9NrbZpu/JGaSFluDAN2gmGWx
rlhxn9pW3V0ZDeuFVIfv0R9mxHnOETV4/OdC8KFh+k/b0+VLnsVv5b8fN8Wn//a4OX+hTMURYfhM
zH7Y0BE4DdEeeSXn5veHto3FAmsDRDJoZGru+3kfIDSVXzLRzX7Mg3/vcXPVwfy964krysfMhskz
0182gj8+boVkAjhpcbKfk4ZoLLeZTwcjr4c9/qcI/WLBfh4iNWNohftTKARA/DWKQZtNSOhn3UNS
KWxC2BjesUJD3qwj4L0vfQKyt205Sxen6gJN1mCrjCi5qSWS9zStFmvljVO/ioqlsr8kBZbOzYi5
FPd0cum4obnieElwZeRsmRoQx62XdYEMc+JPqvar3envC4H2e9mUpDVlmcDaRFTKkoxMTKKJbtZQ
dnT5VRrey1g7WmDHi7kmr/RxMQuwbhqxYImmMZ8a8SplM2F+FhCqPn6MmvgLkSfBZJfYO6et0cbX
hA04QSnyB7hDb2NE2FVi43aNQ6/OVzhQ+nuCmDnruqmeXqFCZw+LllQNlKVqOY5+9adT/vAYKnXV
/y7tly8tCPsOGvwv3jc++fm+kRD5XWv7f4NSot/VnZzRo055/clniHGJDhq5FuJAob6QzzZZrWbQ
C6I1/BtC+Bu9Mrv3f71yLLeBV3PXYqPyoV77vlf2xn7JZy3K9ibLUx7bRHMGbsdd/5SoTtgeBrFH
uoi2iQCdK62S/W7qoMgB8CLvrRHPhdETBEzKzKFs+xG7uQcFrRm1PR0kI0uJ4S8tb3ISi1a6gZLX
IKXQWNrXyBCvo8LUNbBM960r2g0J5Ailpw5MqIiqXWvrAGL8npCdJHrQ2gKRsMMetdXuRdM9VFN+
Qo5dMGGWBGNAXoLuXWjlsh0y8QbX7uhWNvCpNJgj64CpBwWyMQWRtK4mUe2SFA9KFePDAJbQLuWm
HvrtLIdri8D6osnvsZCfOa24ceCgTk30kAiIfS4aZH3JTqaivZmM5NQrNIbC5lHiyLHhpjlTdxGy
9tC5G5vSes4nIhbG5QmyBeqy0T91a/A6ErY/gkxE63kgowarOoPBcKj2Y48L3S/eO294nLOQkEB5
5qYLAXX1HifTg6jm+55OemA1a6A+sBJ/j3ZnmyzFuUyzk04071JCDOyyu7byUcFXlxrSM8T+q36S
OzGKXZGFK6PMWSCRiFPlNPrTZnKemOaTI7psCNcl3t3nQlF9WULrnEChTUsXnZSkDOmmH5jpc700
Z+BPcD25q2K+qRr2/fFyrVl0lKFxO9PzpgxxKqBiunalRTkZRfVJqr0JopRL/cSYo1O51Od+ajAk
UGL1llQ57QIx3SppzQ3UkX1itZdDilgAXMfou5u+6wIhb/zhOVweZ0h/Wfc+Yw2qG3/D67Ia3RfX
ytZa4W06YEkWinonoWlPbZhiNMmIFqbM3RXea5PfhmazHcF/1PEXMTzQdVutvfK1R0dc1qm58qyW
9Xy9ammE23pEzwYAg2mm0bFT77ddr29dnrexOjXCszlFNc+9TZfjyqmrdm1DQ09GySmTkOxEa05+
xzjCv3PgPSXoB8yaP/ixMqx9WqP6A1GeAOhIqe2pwwLBAsld6Xy1HloKzK2D351CHKo3ad3GD2aS
hzU3Htd5mvryPk9qjaFKvExnFtTQhzqZY3PHrfZcWdcJK+XvWpzorns5OdaqmXpQWNN1qUc70aco
5+d5k47FvpfmCWa0w6yRgojDrdTANkYrs6w3nuc/hS7gpmK+7KrrQQL6bzEEKGEikHR4LCzpkq3G
hQn/OtHdqMmsc3uaVrnxmgt+Ne2hsiC5w2frx+AaZ+M0IcU2g46fT0hSZlNBJPWjQDXYUUeGDoSJ
rDc2qorW6OgObXhM7VobXn3UNnX/7jQEY5Ft2Ti4+1Uyr4qHZjE6frWq+9mNA95dmVxJ5G/KIm3K
fdK63IcLfMaQPOPm2KFBGMA/C5vYHjZCoEarNOSy+rXXEFXGYAT9tz6Pd9yf5wYWSx4LIjM0RR85
zchNXFuz8apF8UntelsvRFYSe/ZrZQ80GgXPzYBVoUbQQfPr5IE7pbjAxuIUUONbH9pvRLabRxPK
AN19ve6a5qTpm3O7Iy6tEe62naJjZEI4/LPO/OiKOdX+46D+YAL/4pDmU98Oafcvjj6CfXhv/gYC
fO4zGZS7GPH/voCpC9X/XcGsv1zT4IBmA2ooyf8PfTHtNaZgw/tIYEQo8RuntKHO+58bY6TWSvSN
Llz8qzGO0Jcucq7SPXlyL5yE2sqtsQsnRfky21bz0FpOXK8tWWFtnRu3OuYTkZ07jQp94pdms7NC
gWJHIINgOhWYGcI0NyNx0bxMzHlbet5ZptXA6UhxKLrx1Mii+rYIyRY9JYSrFrvRKcuHafDHV+RR
+cZn6eTJIkhj46zJNebBdl+q13p217Ee3U9GC/qOFaaVnEgYSpUGpckYSGrvxl1bG6eF3QWTCLf1
ED/hbFP5f+aakPuLiRQ2yxJHXXQQqqAMmaZzSPP2UkxAeyJ7I8E1YXN4cCP9xumJa1f/UBhaMMvk
LknHDfupE5a21DXj1Jf9lhnmruMEXZtVdV9M+jb1l6Af5PWiTdceaNg49Q55iTGJDN2V5qTcLTqV
5sV+mbPaHUjBSMjFsIXcirKqNwZNkrYebcuCAjfJjFtuH5WsR9PDPDknjBbTdYbQVg+jC81P75ZW
j9bSdm6An584EWlhXngsimVNjdgiYziFVx6uZJOA/ymhr5cLddCGLhp2WbeRzkxvYpCMzFiHi8x9
JkcwVNZrOJtBEsM4qKZ4rxfk60UsQILGau8yTHwsPS7A9N4D8zuEKJPP+ymZ2gPsLW9t5u1LR/mH
AbusCIdNAuZHyEAqSUql37Fs6Wb8IjG2D+WoRRb/WNspbtqxDNk9JksQw1eEUQcnWZPLvM5qtezr
w8dROkkwIzhztQTxDZxYoi6h7VoVZ7uVhgc/SY9jLiE86xawniW8MrWFbztEpxXk2oARg/prju06
jf0AgwS7EgIDiwENfMm/DiGnuMv77lULk7tlkWfZZD+VQO2jdgSKK5P8pp6mqzHsk60MI31VWd5p
P7b3Tcbxki/NiS+yG8uyv1reRBxbXrsnrotUPx9nCPM5F6wOPkXk9TyTNVLyJFlwYjn+Ph7yG9ef
zvQ+IbjceLNGh5jqErqFIKwy6YaQPBb0AXiys7W1pMdIUXZsKwuMWFSAt/QEMRNBy+5UAg8STboe
p4aBX7GT2nhmEBpcTxrLdUdmgaimr3lYXZUWS2rHmLx9OIvzQYsu6rr/aphgdCOk5qs/IzraKpMF
5n8dD6gHYrRT7S+OCD757Yj4QPehXMZHxtby4yD4tkt1/iJ6wievDbAfkzxlmPkc02EPZt6C7wYC
BE7iH25yxMYJmKsOfhqsO791RgBU/fmMQC7Hn204gAdNx/1pVjcXjeZIV2T7dCQJzAPL7mOo2cSg
Eu5iL7Rus14fHuvKMdHHxibuGHOEWTqPp1Uim1X80W7ko/Wo9/OwamlHHMjps8V4AgUIdAA6loHW
paKFgaR86qmeplTdTaP6nJGGp1OdT616oIRmyFddUUN7JGPapH5+80anXykqKoz4lbRQOtNQFaqz
YnVxKPtrUNI7n8WnpldnA32YE37tJnWTBAQffVH255GereLVLKbq2NHL6U7OIJ8ButzjituOsbaO
kqu0Pl/oAi3vzh6/hibxNnSIErtJ0by19I3zpCM4fQ/pJl1Ec8h3pHysqcouQxvpDWTK1Ztlwq1E
O6pTN0ba04U2Ffs++nA7XKc0sIJGNqShdSwR2FStika3oOEtAFQjZmlog8sUN0x/Dr2Ps4yCVGS7
nqZZIdY7muiRZrqvrmGkaqrDZgL3ZNFy9220ErTghEoQRoz3lJ6YBh3d8d6oC8zJKH5LmW6iptk0
kXMiaOlbWnuF4GemcJk31UlP619xBSi5CjQfl4Jci8ej5XCUaLPVyi0YIKjjANY5pKkx08bItEtu
+vS4sUSch6s1z6H+dV9k7Yu1b05rUOD3upxvG3O+sxMGANHAKpYO9w472Pky9xeMyx062H5jd/yd
+RxenMxBkDIVt00ILR2Jn426uHX0YNbLIDW98nbITdJcq2EI17B5dmniHMNYIySWE7Euq6dEQm1r
vXvLzV6wdbxmofMKYO9Vj6qbhgCUcWyPhEQVayllu5LAFTR84Zl7NhTmbtFjtUoJCNblfm9thrE5
zSb9AUvmpU7owIRgavadoGEWuMp4ThZUnjFhwZYmbrTYhA6B0HzUqoM1zIesFceFutv2zsr1EcQw
CjElfmgUlOzuyvw+LbSX3Ea4VMsXr58PnlWuG0LS0P3bNkvESnZ0BxV1ngTCTawZzmq2xbT5U8lV
Jf9P3eLl118nf6hPfavi3l94Y5msCUQxCvxFqf5WxX3YrBRrAP7ke/DSUkA/q7jSyQiPbYzuqAr/
fRVnLaImfKb1j+3yNzp99cf/0OgzYNe5SBg4ZZhawBfm97+zVtoFBvpIN8e9ZSyndV6BLYV47xDN
3C23WUfMjQj7SDB2jtvx2beo12euN0zy2o7JGFt5DgCHTdTmrf3y54lSTxQ/yv/oDcrsV9NdPvPP
8wQsjpwW1MU+P36XQe3n8wQGmOOei6Gw/gkx/nyebOWFAuzGdQ5b7g/zXfsvnYeAxCxdNzHX/p4W
grP/5wcKDDBLFU/BiE3eHzX//e6B6qTZCjln7j7vXtxleLKn5DyMrmLTgvkRgcUx7WOtFwVbFQ2i
LWIcJn5ndluXybaTzUj8XxpfMBRNzrV6JFnL19F8p/kc3scE0Zt9/SUebIxMUCDiztlHDlPjMRMv
GFCWQw2wzk+Q5vuTu5exfuRye+IgYU0TYx1G87Gt/cdmCg9T2t7UWfsWjSaZ7NxFeuFyDzCHHSfr
pvCi3eDivcp94B/5hqSQnQsio3O3lis2aG9fm8W56jFP6UN7KMZyZ7igojQpqe3lNa6h3byIPQCf
/ZwNe9c3jlgZL6LMORkAeILC1LNHAjQeB+FvcXne6nmyRedbduF55FWHxTG30rbOzNLZjTBV8NVj
0LGOsnqO9WbD9SpZu/PwKtLy1S41surD3eCb95Mb7hGABvwP8SYkh8K0zisbyYdCxjLXIop1V0Cg
dZ324PqvFne7ivwURsTq3DwaeYc+yziaDICJj98bXJwMU7vxRvnYWuSDMDgypHNI+OYYTEOJjCEv
T2/wSC6BPoqgtEYScZF7aGuwp1wY/XjvVty+pn6bcGNZ4vas9Bfot0RVts62tYFxZdEVBNkjjCwI
J/uklgfuWr572WTjrtat67Bt79u+D2YH1RfuJD8jn156+IRdnK3O2jPkGQStbTHjEHLEoxHrd4nJ
Rq+RFbG//qmZAL6oGwhgrhXhRpNPYWQRheNepBEcDq88Nxr71I5Y1Rn9Rd21FwMA2Xi6maB/Li3h
KbQSQ8WaDUUsEZS1mu0VQaKLlST0pXCSV98GGN1jvkAcN5L5oUFmmfFyYRTmR1F3+9gzdkbbXmg6
MwaYV7JFsUYMZTlHm5yg0Sx6RHq3rgilMZJhHcfXMVE10wQyGWqLG79rloFFtjiSHLIeFm1Xpk86
rNJZxQA1JJXh0LKJw5mIxWEffp24A/h2jQF7vy/xXw95huWKmEUkz54ePrWA7ItM31jDdBxleajr
ji4xJ5JHLvot7DAeWHeTkdeTkNtDCmP3RK3HYbxNzTtZo+UoDWg51VqXyhCeBp6CHvZusNDwYrRa
ucV1g323kW9YsVDU8C0Aaliy6STn5iRN64NkxRl24T7iYlxpqBoonP+/c0iVBep/nx/X8VuUl8WX
X9ws+dy3nuQXOYqfXizqHOe7+Edk993NUh0UJsEbLgIRmzAympxvO0IiFgWIUvwZikmqNou/05Oo
OeZPTQmjTA//B3dUQ3x4xb4/QyyjG/W5gZqJnvZFa2ZtXXWZecpKObzO24WRld2ZwUL2EWDQ0ymJ
r6iH16KKL/ymuimm+tKdm9cODtFqNAAvk9qzsccKbmAW26dsWgxrGwMO1x3TZEsGeC2pffz0Vfy4
hCY5wxb/T/bznScZ6Cy1dY2xMF2N5YxI3RlYhYVnVsR1pAZCv148653Q3XDHRL2M1jj57Y0Zxpgb
5ym3d+GgbQZup1HNSTODT1hBnbs0fVCfWk9GA2p102GqqaNTR8Vek8da143cWUiNZ/h9ILuTHdRE
RrESdpUSw8tBHKVW1YEo6xQ7r3emKel8z2Zz5SCWYVqGwq2MXmt09nnH+SFQ3pdKgm9ycbWVKF9G
3CrGsjhxlWDfzkLWlW773JHKBPgHJa/piXsMce1RxkQQ1oNlUviSO81lndS6+VmrHGopVjX4d9aJ
UO419GnTXovsE820H60BM8ukvG7gJNrAhgaz65UTrlCeOEe547gRFqsJw1wnTBXAOz+FyktHOozn
rqWvLHYtYZRUYA1DqWUdU+XE0wudjMP52sEFcsjtob0qDAM6xsLSePJK4y2fhwEbW1RvLQFIIhzL
GzPP57sUJsetmdr9lRhNfUUSJPGxtZbvIjz92SrCirNPYkajfmLUQR6m7T5zLfeQmkCZxEDubuvO
LKeMriU4q7gdSv5yJGc5J6ZTNyvEcPUmTrkREpPkXGhWmp/zE85ZOU7LdWX3HGYdu+vC8aZAs6rw
PDExU8cF5Pyp7PMrPcOkV3R1F5itbq7Bchs7q/d16B9NtGdc8tiheE6xC7IKPvyplpQp6z/lS9fl
WxoXEvnxv+ul+uRnvUQd4bKnAfKgRnGU0u/qpalSL9jl/ONC/eEOZ0BTJn4DHRMy5M96ieEBQDLx
R/jF0HNCW/6devnzsobOluBbhHwOkeyQDtTvf9dyE+zTR75nk7VA9l900fYyA8XaaxGr3AbIh867
h5l86Wx3/mIUcVqcalOlDRcAiJMIfGvi8VL8Ge2qzZ9iD/3H8VuOL7/AVagPfbu/CXWK/mh2/nyW
XBd9jro+qYdCXfq/zQPsv5jaEtWCMJO734d059vZa//FFR4JLncIFVP1e1Ndnuafz15EOcg8fTCT
zBn+tfkbc1Z/7tSJ/YR8hLlgpA+3ETsNWjtEa3nlJRvy13D2MfNY+Xw/kil9nczpPTFi79iliNq6
0WEMN5oW2bNiJnlKb8U6FLF+0muOc5JyqXgyEekQdjW+jOjZAq1L0FLXvrWeZBltCmfQ9/oI/dTK
nWhXetRzY/FDmnxSjbQ0yoOS/RaIPezXRTT2cpUpAZ/A9p+HprnLLRASVTlw7FgIv60pJNIkS8iS
6aMb349Ys+uMZKdU6GtZL5d6TQJHnA8NTB3Zr9zRflsi92Vyx8uxVpO0nnN2oLFA1x0Wu9lyoPRF
5gXGzsfGqbhCZAhf3OKsmaqH3J1dYt/HY8idlRvhPXvHC7dudok5XS4V8X8px0HX3Lv/j70zW27b
aLfoEyHVmIFbEpwpShQ136BkWQbQmOfh6c+CE/12HCdVvj6uylVKtCSK6P6Gvdc2+m1n6sW2Lg3a
qVxHAk54MQyoEGNkaepLv2gir6jLGyWIHtTYuLZxamO125tFfQWPg1tSIq2umuGmrrP7rCcuMKvf
BWAK9AKkyyzqrraza9nVNYwJWOzVFHqtbVXK1agagZcOTQmuCHamYhYj6vbRmbNmcvIRfg8Iv54H
zDf+4zxom/C9+pJXPynI58nIx6GgzskAsAzYzPzJnPnf/aL9wUbf/FOvx2jmuwOBKRCOk+/0A98O
BK4BrgKNMOd5ovNrxfi8MPp7MQ71jZYAg4vLJSO0H26XSIt6t41MY9vxXPcLDFjCepAiZ0sRjRZi
MG3A3tYZRNPYVUKIil0R31RCPJDqWWhO4k2uuwqacSMb67XRrXPQy6Ng1LOI4ctssBgckBpAbiHA
1hTkl/gF7TvBq3y9sWxU+awF+dHx+3VbR3djPRHalHf9UnbaS5T2n/SgOA29PyzsCU+fiSEuw/Gz
KAzBQiFRnyHL3fuuRoim3GujIBzErq78xAKlTaBH4NuvnWne6pq0vcSdTtB4SCMi68OallYwbcxY
OTFcmB81clvUalxpvdIzTSf6NGWk4rldLrZNCB6rieunvLH6Nzd3JbV2NdU3bmVIJhYSIx9mEhGJ
OxZbYkUmIENVH3qzpxPDycGJN6a0hxdbgSAeday3VY3Am9CHadPm9rsaQ81V3fQt1DHTMQ+7z0VJ
zJ5B9tCQR+/sBCzQd4W+AG2Lc5gRSK33Rzvvb7ua2j1trAN/3mOhZnepidGkzcfrLO5vIbXia5xe
yY8721iPsEsni/nwZzpRyXXIdnoVR2Q0jTGrF5vTUGUg1KPbXIBQ47Qauhti2pljGJ+sAvMu208Y
rNZmkvKhH9WbiRmVneJMTHP2K73Z7mqdUKGpa8CUpc4neg+WKMzApGYynMmsddOI4WAQ2LBU56ka
YdKfypTsxZK5mzvl3aLTQzJ5LHR3btpDtEssB8pPfWmbmCOvTW8ziYVzYmW0qEgvXgCDwoLkdNna
1GpzGSa66eEUIGExwG/ZnX7X0nPpwyzg34+6Cx6+n4Im55d9FNIOSSc0s0yucZtTZVDhfCxDnD/A
NOggp/8KOmG68K34objGPvCTDDvjD5MZM4El9p+Lkl8qpPWf2IP5fyxcwLagaEQN/fdKOuvaMrBm
7mJQm2nixbVrjqcW9Y2yVGclTiyc9lmDgLjGb1utkjafhmWtWqQlS3MIBq9rIdlgwa2bkbQs5TZp
S2uNBghVoir8lVkPOeLUoL939ezFVy1q9iGwrwq9Y73sKsXeCmV/GqbZP69O0VlPoxj6chdW5S5i
sI1sui/WifQ/s+cnJhtYzaKMUQ8LO3dJSuiVINwE/pguIRKzVBcgIPVA38WJfGk4nog8sd61sr9z
muZVjw3Yx/bZKQdCjCXkTFBjWN1UxoBK3u7TcMKCoJE9bsqpXVmNbSx8fkgmvvAX7Em8M/o9Okrl
eEL291MSXZeWhAkWqjeGGUULm2pIb9KRvAb1S2FAdKVPueKn81E3BTe2yG8zQ99OZtouraE6GnZ2
IuvkRQ2DXSXre3cE2Vn4DyAQN2HoX/U5Ki+ch/zK+o0YGyJ7Z3SXU4XHIWmQEQ36dTDguuhq7bGP
BmJrcmrDcew/tY57wLTBWapo21o3nkvNviZ35xDrBS43oBpkIHO+DmdN+geyJ7jpJN5fTJbbOBpv
7KEC+tU5e18tydObkq/y17VEOr+UFlvbQpIgTnqCEZFvb8Toe6NgvCHYagscTIGKZb9lSU1NGFBJ
KtVpSOVD0w14Nip75bTVZztkP+DUE/5BUF5jWsQscNvdNFF6jrDVqiG+ilXzRksqJAFRdIyAgy/0
oTuagwV5lzk4dQQmPEW7lopK0argADQVFh9TOfs8LYrgiOZwoZrkxQXuLaSwblWNvE5BblFrBbxF
xPhtW6C5aBdxg/XFcC8qENTBJqxjJJCDKcy1kjCMEuG4anO5auz8LhfqTaCH751BnMJUYAlU26uI
YX0gFQ1U63QJ4zS+qsp6FRbikoTB3gzDQ1cEHl72tVImL11Q3valvcsaMJJp5N/okbwODPE5kAlD
ETHehXHWM1Gfg8D6x6aBl4Y++TFrSQCL1Hafc81QUAQr4oseC1Esrba/6svpWvjlXSvDLW/JLmgd
LzIJh5wth1rtHCqdfiAaVk0qbirebYtMIaQFNsiIYN/64hkfLDW6Oi4dq9krfbHVKoInZKCSRw3+
LordtYltwuO7nOn2j4Qq3ksn2o2y0JZF0G3cvNnpsbLJbDCw4cB6q72JS/HoGwSnGIO28wNg8HFx
IKLs3S1MlhmISZp6lSMHUSvExtWwccgbXuQGFYOpaicB0i3IdSTj0S0KrlU16CtU2N7XI0A66AKI
r3hwtHCTVNFm0v37kjH9WCX3UjoHEVWrOgauaWTqJQT8u2zb7Emthr1aTCunLq40SXsjxuFF8LZJ
Izlm0j6bsj7nROL5eXCITPPOEl8RSyt3ys7t9Cku3HMUaWespifR6SfHxa5a5vPc8FkjIrMGUjiE
BE8UVbauSJnPjfIYwxZZkP/4pKnqqkqrTW27F+mD8NB6upBs2IAEOCmJf4rMXkGcl20qIgB+39bz
bc3d9R+39VveJADIuZp/yDmbX/dxXZNEwfiKkAoLfSL7XPqPj+va/QNLEFJcBgRfIZnfXdbC4Bp3
mGt95XwwK/toTAxyvemZuPtdxMXMq35l6oXW4cfGhH8DfbI+T+nRSfwoXYh1s9db26i3qWjtte1r
lUvWVxN+0mXXXwmrXnbD0CRzTtCiD58S46WxPmcVrhKQMOb0qYJX4ZbPAX12WF2xOlumyptWnBz/
i+7ew8kgU+zsQAnEC74w/UfVwRsBc60JGChkS4xMy9KPl05IcFFDkIp6NxmvEUjFVHnPjDtD7Rd2
fk7SO7PcNd3Jn3ZNQIYm14dm3chxpWqHsL2P22E5FJeppZYPPg2dsVSVl1ll2yKe7qK7Rrs1s3ep
nWoefOL/ICa9xTmRtQ+lsSGSCaZUQAIbeq8eaE9xFVc3I7omznjurnjmaC5b/3aC/h92DwoZbTFF
sT49hthHsP+QEITtYioXiXPX2NdGc9X2r6FOH9Wy+Qjea1x9qvOg2HsLYS4SPkSzDzEsxbbih+2X
QiFPMFiQCc5yf5GHe4eBAv9QUl2QnWwz7iElZ4P4EjV0JgUSVPdRax6YvKBC4g3STmXwZPkPABBC
/y3hZ7NYV0Tiavbp81tN/kvX1OscqDYYStLV2Ty4CVtMWN1+Bl6kT5bl+Envbnr13AHJStsvUrmL
7TvLfC7pAOM+pRzY9Kxri/C1Rm4+XnJrHwY3hvsY568tAyvZKGs0woTLkegBnSkmFLd5tCfjpLPa
Nu27CcGBH6Kynt5Efz9Li9shXVQZgaQTBGhrSw03jacyvrFYelSQXB3lkYj4BQpIZODvWXeDuW2t
O58c5Vwi/TZEC4wbt//0SPoF7yuIg1BCkLquxvdMhl6esvaQ56zultk4y+OXMfVCmePmwepP5Kid
3VtdsVZFDBq7ABI1LoyCmAwCKBx+FRW1r+3ehyRX2Poxx5FU5vem9sUJIi8gPnJS723Jf7ZXJwYd
Vr2stHcmk1Q9l6q5k/xsqcZKyRbbvGVI96jwF1M0Lv7qYWD566gvddru1PGiUo81+LuS7ktE+IhC
U0Z4qzHdNhNNVhhBY7VZxM95fDeDf52oIj1P5FPey+lEGIaa3YjiZgCJlp9GRI5dt0mx2AAdVeDF
CHk0eMawz5rWOe+ulewFixqqe1TkL5bMl7S4dfilIe5L+YQJbsFWrxMnnUd1GOyr2ngbo/NQOSfp
0563D25KVlT+rnenWr6MTbtwYqaF2lVYn9ryZiKnKiUhuRgWdbplgg9X8ZyDu278534wDv546Zyz
kn0ZrIcwoFtGC+Bem0O4wB/QT3sCueBrwKuBB8RmK6uPsf9k2yclvSoKQo4HHtKLw1y+7F8VjeOI
3ZByrelzer3XaGB+U1b2ABuOwt1r8UPkPCVYcoqW+kT1Il0uMz9eIb46NFycDXdkO2DmmY5RbG1j
7Vine0nOtp2cq+KkxOeOxI4yQA7YXOmTuwnaW5e/Tl4/xcmudx+K5JInJ5MM2zC6VdKtDYtY7xuE
DjHL+6vYvJ3CYVOKw7RD4JoSekrSdv7iO9e+8Tg/XuXZJsrET2gGImjF/V3YIkOtOQfqfatuI1QO
MNHgcOAM49xFQomqHGa/mRBialW2+ozE1SrTrUJo2TLTuq0bGirvfWOuNBG0K1tRa5LtJV9NAr1F
SOViZOi76GEn6fMClnn0lctGVq8qzxqthWHF1yoMYTD7c8Fz9KdsFfZvVudymLnX2FWPWp3vE95r
9uDXbqM8+EG2kx2IusFflJPwYLmsWuxQVRiB0DfOct4Ph255reBXawVNwvjEayhicHIUJFzHUVEz
29IDgEWc+0Uu3GMXhIsBgWjbFM/k8rDuVJf6UBAa56/VtNsyPiFFztkoFXB8akk8a3CgBDnoyHP0
aD1k2aUH5AdEeONPKtbNL4Z6a7k+Xx17rfkw9YnHwHxdgxYuFXVVNMWyiW2YmBnbbKc5R35/zzuR
o3BVzoYO378ZjWQ1mOO9gNu3qgvtMVG0u1Qt3zRFvBlWyo8hrzGUG+WqVyYNdzlKWmRDiZE2V7+L
rrnookL6j6IL73Yy/qTk4lUfk2BCXRDjscrDz2rhlGca+1fJ5QgWPYwmgFmqFpsgMiS/K7oQ3amU
akR1fM2Q/VZ0odqgHmMBiZ5iXg7+kjEM1uY/iy5qLoGFfOZ0MGj++4Qkb1Q+7VU3bPXGFLvMMkbI
k/1TBQIa17IjgPPoHPeTHVwFZl5znLvT2nTQXvDS9DjPhnZaT0MA991adWGngeExCThgk5M4doJJ
yhiuRD3Bgp2adpnMUFdzxrsmM+i1mpGvTKN7ahY2l7ZW22REJDttJsQaHBd03cU6MNzbcqbIGuBk
/ZkrC7ItWPcza1adqbNT38MjNyDRAkl/92c2rTJTatOZV9v2vqZtJ2aw0a3ZwmKcAClpmecU2S4c
M9eTvSy9nt39arIEsLHiwqgSwro17Zyg4DCpHkIzXNuJfCCh8NksYg63OKLVD+1h2SpNyuxaB72A
8wbte0T+RjEiorUQhAPyfccKghMgYliqwKWlxPIHT4tHlAwa9qm6q5rDSBeWZf3Od1vCpmae5xwS
HobyvjO1ZmFlHONmNNzp6TzBrhv0jQUNWwkVb9kE1C2Rq7/5wro1LLkPS8x6dthedJ2aVg2SJzwS
+CFmYm/P+9qY6BKGyO08Kg4iFbusXKNGIAcus24nh9gwWaTYBEYM4wlCRZ+sz+NATDryj44LYYTC
6U9QIvOQN85WenKy7fSGP/ew4sf6HBv4CPwpepvQ5ehV1HtZnhzHruQATgQaRjI/YbBn49IqKHVq
1O5b4uXqTYMmeWXZMW0OT+X/d+XYvE/+98PpkeDsNnj95+k0v+zjdFL/MEz4ECYrqa+C9e/Ex+iS
WTlBaIOv+Beg92N+CwBmtimx6/krqvrb6YTHSWXl7Wi4Kr9utn+lJdRmvvgPuyqDE4RUB2TONmD6
H8TH+aAofpb7zjbzq9DwpqbsgAjF4q0R7SYNlKOSjnslYadQq1qgrcohnNZhqGvstEOeQ9sqwnAp
DbW72BWzmDATb0qQU20q0zopmfh21jqOrY06V+CRtikQ5rDs9hRaSkJTjgkJrl0ebNXJvFR9d4e+
fl3W47UVw1JMhhmdb6AeMhIGcqQBlrvMzTPM3gyNReE/63OIkdRZyKTxWsniYFmxWakJcTfdmVNA
jA3QRXXnxBwklsMTRtztcQjGZdEpx9x0JT5RGsKNJmp6GiJKJ6+essP8G5ukSlhauzUy7aJRbtiF
erBj9bokBzBmRaWZ/ZWvD3tbrT/3vrryJ5L12LX05OBqOQl5Rq0txDTuQk0+Ik4/NvzjohuO6ph4
wQQGoyfepoi8UnGeGqs5hr57U8EiAPbxntnOhhjEu9h190Ah9nVG/IASn+b4RUNKb/41W9rabMyX
Y5zvx2pOw25WUqfQiqcHp+jIyKHGqczyZVTEwQnHdcAKUi2INxgJDugJCw+t/QitorCbnWizFXOB
k8S3JXP1HHek2kUFBMv6xOlCfGTAiBKVQFW7u0pj6e8mKWdtRvjDyGstKAtWEr5rZkoekVM88rbj
I0tVXLJoDEvbeovt7j6PoTrrDqSLNGOTGX3pjcFjHuvpzWso3ZukIBiQdzzAK21u486/noJ8w3h/
7wAqEUqOTBYITyyi2yaPLqSbb8q2W7eQ9cw0WBnaa1Hi2w2L3Tg9JNKAmGZ6Tqd7rZZu1NEh9UAu
Sr8h2MFl8tl5anxG0HAmYjeBNwFY/qj14a6aglu4SqCI003D1F8Y09Yaxaq3bp3UWGsalxq3OLNi
gkcCxHzdnZ1M7Avta9to0E1a8xVrX2mRUS4cWM5aRWyQCJkyCWXRGUZ5DzeJVI625MpPq6Ub1isU
8jQx+rVKqo4avlW55skBk5dZkQcxkDRRVna9+n10z3Xlfx7dlyaP3+t/ntzzqz5ObupKJm4M5XQH
/ZHpMuX7VlciOEIswJLNVSksKTm/ndxUk0iKUON+JQ78XcLGFg/HkGP9uplUnQ/m70FcSNgsZFFc
KqxinTm99m8StrqWQlZjoG2xJB7SMfIqOx4iELEyS3iG20nZs/uo1aOeRL56MnMz0K/d1LLQoYqu
cNDhm2zGdr8/TfOniT/jvxcCl7b6WZbH/KJvHyaICN/5iP/2YXL5mDGMJXaOGf/fncmmxUlCMKAq
5rkxn4GPyTB6SNbCtnCZMNHH/Joe8itr/+8fJgoAl1aHZmj+ZnMP850eklRzHaVAa27rCH2tSrYO
qu1gFmoHzm00l/6TQT/sDz2JgW6WL8O2kac21QzPLvt+IRpmOGPdOcvCKWlmHO1TAimVHYvWLoZQ
+9w3LcvSQPoLQ6i7EgD6ihwNHBMWcPo4GfN9kdlclvlY8u1zf6FbobmODV1ZTtqsSLbJfpuM2FiW
cXLjFGgkEpQUYZ5cKJW+KDa59BMd/f0IOOlOi8ZsVRXtU6o21mJggb6yEmoS/nfg+RQafVr5JzMe
gdPp7SF2pmNsoHpv3MImooTwtRhJBntB6hcFGHR2au1EqLc9qYRQg+qAoa8MSnbGMctLa9lPvnqj
W1X4xer0cT+UBh4diwwepB7ZqdGHbB9ko7kemDEuVLW4Fmmnb9O+nWUpSuF6HQlrKysY3INulMHz
SL7uK8Iiq1oYLDv3hRI1S2WSt1YbnhSFsapitNVCb0ibtaznyi++mBXRbK2VhtdZ0tyi+D+EAZlU
saKV69+P+PyI85n/j0e8f/1Zqtr8oo9HXMebOnMCeNA/LoWP+0IHwcigzP15PjlSDLJgQRZ85ch9
e8RNqDZ4DG2TIQXozl97xPlm/7gwODAcdU6dNRGqih8qfRFgVTHQp+4y0yejMyja6DFpmd1j5z+U
HWPr2C9CvNkDIYZqdGFLw+pXp1Omlv3SDNJfJXF8ClHWeo1hpgusHski6R2FDY0tCVNkFhw79nOV
gUjCIU6YZATHuYMcumTaUEMJwbFhmsl7nJK7nJfFnslFzBKWqSc0aAf4rlny6MXvaVuzpDW7YdlX
uAuk41+5DA2M1GSfK9nvVMVzh99209RVRYhXdKhZLD2T1Qm3FAKyXmHtylB4LzoN7ltKurobTcyF
Eb4uK9Ex3uv9ZVcx0JNx6JE0dC3A9ZB+SPOsCeVdqU2CIIxIXQgRAAQz42ozZgTu2kZ1BihzkfQc
6KboLjqj3PSNve0ihsGiFe8Ja76F4Vej5ybGrRwkmYisAjQfx4O0qtumqXh/uJY5Inx8In26t3Le
+dpB11u6/X2ulXBhlHwF3JtQxZYVvFomn2TakzQ+3TO7QrlnJs9RE75UOiGlcpjOY2gLwpCKO73F
dgFb5dEK9JPWy6dOQ+dC6iJp3ESoewwS0AvYotu30Qi4PR0/VRFBF5MS3PWueR9Lo9lYdpYyj62a
e03VLoMFT8EPs5qBVfM2Dma2qNXx7BCFeRgJ09j4JgIMYlz5unytSv+pksONmbJTIBdIRSJcKouG
8cgm17Jz1DHO4Fil79ELy5OpeA/K7E7p5XTt56HGRobUbR2UxrYaxufS0c5uxQdAdsWC7RgpRuOs
uE387ZhDTzYE+6isdAA7661czkfpIg44DUunpn9zag1ODfnsUpuqdcj0Ta2Vp9AfJYt4XXiugEuR
8EYQvX5xxqhe4LerSXYhh7QsjJo0v5BthY10OYqAJ05EA1RoEdngRFBBOxvWXyCLZS+YnqHKRoCY
F2+R3ndLzBEYZKXfrZshtj08UOayYVWyNZz8utBqw5MyqIkBEMiHRHSOYgZDYNTQ+1jVxpo/w0k4
PUuWxzsU5rlnipDHwoCll6WGuWafOizC1iZZcFQudRm8ZYrr0Cuhk2h0MBT4fvQV+a2k9un6MZ0Y
Ylv56K+tZN5ZZFbjtUZdbIIKnI2rtMrWjsdm9l9ysUUYunCtEwabQpCyycJbip6Em0EdimUnaHFI
9Zpg46nWoo/0Yy3826qbtNdO9tmu69PxXMtRITMBw2s6smgaZHlxgxJAhN8t2STdCzN+7mPwclWg
MjlQKtYgaNG9qmr3xpxhWOuR5sVu+0l1iDchVO2Uh6Xq9Zb7OalitKo+3loTwQwERs6ejkWxPzY7
JNokLqrRo5mxqp2CRDnEE1qp3Hy0u/5E/J3+bJhludRGtsExETj4yoiVGSrj1CP93NmSj6o0cg4q
zsdMIxg2UXNzMeT2vV4XD2EXnxEUT/yNAE8MprO3mua3JPKr+pte6d+v2TtY3DX27tcs+slczeC1
H7et9gdIUxuyNrlPM7Pnu4JaZyHwddb2d/W3Mfv8BV/7I+THnBs9olKA8uh/5uz9grUIwPc/7lmg
ctTsyDVpG4X2w7zfnRojaozG3apdp3bMPlywobjAw7cy6nmeapvpzTQmgErSpW9g1iA2qHC/lMxR
eptt/qiSl4xQilOhGI1LKR6gzSx1ZdhpghlaXniFqL3JYvnGiF7x+4PsUFJFh7Tpl5X9KpXXznU5
qU6ifq06++JwlGsx0mCprEzGbpXwOSTsjWNh9LDRfSnouIeGYPCHhG9qBVcmMeB90VMWjFTiKI5s
8Pj2syQqIc3e/aRZ6qO6cG1mQDnbeyrYLOPfSfsN0c6Exh0qEAPW1JNNIBeR0q56EW8DnkpCBdZB
7BKCGgF2FBwM9raVzjozL4VFWImrrOVYbWUitqnswe1c2227L8WzyIMVmZVs6TduW67HsvWy0AJp
FHraiOpOS24zN1lLPyUoWzDSO6dBxza0IYi73yWVgzGR2gH0TZ+/lgDURu7nAbdOl01rJ/A9gWAg
bZKbzhhOwkDCFtgEcMdLs/Q3+jisWdofcDkue5M4TdKoy8k9wAJbDEaAU7t/GH1SvlT85q3lFfYs
ocxAnLKP7BKWCPUKChO+StbEAzID/96wo2No1WtnfG1c0qcMRK9y2IpYP6IaLxdD71xThXHEoahM
pIchFEHsqRqatRGO7FLo0ALs8JF/UIW+lGhP0LgCDxK7jiiCaNDXHSvjCGlnrhd4XJDHcBPic6MC
0z1mdN4QZ17Wd3h3dC/N3IPKSY5j9n6Em10o6i7C7Ak4kKzafln7+sbmneE34FOZyXOUvPf1Wxad
CiSIdoqndXCPbiYPTMHWWUbCmah2vnrdN2xt4NKyiVs5PnTPbNyQgFuQH45q/kQ9dO3Gs/9eKM0q
Bc6KVn5aVJa94trBbJNrD6NIP4OGWwKNXfVDeYnb9DLGnOxJnm7THM+UVvnmXpvtweSkj9WET75k
XrqhtM5Y0ZiS4mrIH5NaBTqBdiRyDYa0V3rnHluprfT0k67EN1OZvihNzBWZ7BppEGPPh0Uzt+z1
doGblV7so78PO/OJd2sVuySzNvXso/CsSdvhU30O0UjNNcVkhFdxkp213FiJwtnadeU5xM9jn0pO
g0oLWcYrzAiHIHJeKiooNuRs+/PgdeqSE+QZMkzItNXQiuaHsnmmaPAyoTMfVPZNkx5M2AFFzpvW
NJ9Dke5719hwD/NP6pRx+lZW9RUasIepy6+MIIMELI/k621y8FxBpZ/diSpICetlwuxeFNoRAS3R
FxQkpizulUzuplBdt8V4cTFXlUm8NZNLQLZQP0Ybvx2e4rjdNoOzn3rj0CDJUvvwxoWpN4j+JavU
Vd7WXpxnD7Ii9k6XeHKVs9M6hNAPHi3/EbfVqRL1Iea5lEp4pUrg625AKIrbrtTcPvGZBHaFeCFD
kiyjcJkM+cLi+Y8NptLS8Rq32bRq8Nk0mk/OqJ8DcpdzFLKh2Z9Hxqp4j/cOEnBsaIdUyiWetL1g
E9kM9loAUY6hXCWpu0xLc2OYwWsQljdDRbWh25uKTBoTqtoS69qqS7V9o9iHhPi/jjiWqOhWCjgr
8Avg5ZkMT253hga9NrTwKIPhvnDiNS70jZbKbWB2nh+aSzKjUbAwgDDCQ0LyX1yi6szTwpNmqF8l
eXNGe0r1nswZeeehtHHHoKbNi61PT1BUKW1GitKmBEGvVet0Go8WdpOgHAiiKVbuO+j5fYAnLYAb
oSi51/PcM6dcDqP0Atv5MmQRzU9P4jIjGt5SzTVAjNogrVMqpfusdIlGnNCVAwAewm2lBgBU5GMM
GtEIjwUSKCIhdmGMyi4Got0khfd7qsBUwfxPN/XdWFXvSUJV84OkdH7ZX5WOjZHVEMQ3Mcf9iiD8
VunY4OkBYTEEZHr3jw2icJFD8ELd+tPS9r/RIfZX3M8uY4cPS8kv1Duq/qOo1FUZkztzkhNpoeDp
mXp+PzssC/LD6rKRW7O3LkOqEsuAfUImwGciMG1K/tnI6yvdcjdQ3+/bDHRCG13ho96nMr1LGQmq
dbHq69ADwX3j+9HWj8dDLsNdWYQbDoZtQu9B7ORTRojiMiY6aqkwUXOSaa/nDTRP/KpZMz3RV7+L
Sv0CEpsNeF19VhC7EkyW3GAuaBZOgpKrcBzyKuKd09cvoOV3hWXOJEb1qQmsfk3DmnpdPXoa8otl
Hxtro8ieQkmX0A3aSWvKbDXUxRPRPYwInaBeU9xpXq5JZh2YNPaaTByoDAYC1aSFUG6P4TZtXaiM
USXuaUeKK2H7dojVN23Peq3MCNm2dZFMAtA4FGJwVo7guILRMLy3Gnnoqaz8z7HKGKbUwnmLZ39h
XZmKXSXG8TpqAw2YYKc9Dsxg7xBc1HcanrdsRcPCQKU3yre+VprnLmuSfBNVlnaP5Mp5hcur7ycV
DA5sIEvVFsBvglNqTOGaw6xW+YF0w8vomVA2kQhMAHi5R4TTbgt7oKF15utdN9ZT5PTmOujd5Gqw
AtLPu1jr620sg3GnFLpee5ba9I9BkZpLyTdalsUEwNGqOvpsWqrEDC69A1lRigbpPOabRq9ua+4K
PXsV+WdRXqACMkaOF78PnPnA4fH89/7qPot+Fho3v+ijsRJMHemr6GD+d3B8jDHFfBKhY8Jx9mG6
/Vh7MaukguMUArc9KxfYRn1sKiDdAG7gZJg3Vl9REL9w3Fg/njbMQXkU8LXZ0LxVwif+ftoIMseE
Cs5jO06xnz9bWVumd8qAU2vRJ8SfNdklT8ejmJXQuoPS3ScRruFEIHraGDfpED4bWlsh8JwawmDl
PU83gzhLzKq9+n0y8A+hFGpmyZAm4VRqKesH1B2Dh+SRqIhZZNTHEKrGyjkqrfs8yPTeit0rLSxT
6jUfibwqoTQlCjHdZsGGfNYwAashKWPWNQ0ZYynNHC9ZUjw4Y7azZhmUSQ7MAlMLHCs1tqp0x9ZC
76pF24UlGbREtTVWmRPM3aueQ/nhASZm7AXJZ5dbzm1JuZ3uJ9FXFJUMCQMkxb2GDOD3QzM/NNyp
//7QPL5yS/+EUTG/6uOSnvMUIYp8WDv+emJIcGXSzs08zwP44P6w28Miwh2tmTwzTPi/PTHs9oTG
FO+DPPhLdnT3xyeGx5ElNvRDpiKuq89kje/v57oPVAgNebPNDWXyEnqI6YrJt25tSyS6GnkSn1ym
dbR6VcImS7xragTgrxPVXWnKfN+2OOcM0aufnb40opNvJ7mBoSvpIviXKiX/ld/A8xaue59LIKx9
kXRepqRZ5dVmfWMqLWpnxbgbBpZ0Aiv3OrIBoWlWbyxMPZi2Noyg0+QzNa/ZAq4Cl+xGw+hZBYTK
s+/Xl9iyPNsOtz5Bf6l0SJag8+tVFa2kczO9arlz1+mCxGTzrtK7dexUuyE3zk1Nf+6wxgwpldfG
OawGvqZ5bYISwCsRkKJS7gdHX7aZvtam4QsZriMCHbkZA8WrAzzq3f+xd2a9cRvZHv8qF/NOg/ty
gRngqnetbUmOLL8QLanNfd/56e+PsjuSLVqTTPMhAyQPk4zUKrKLPFWnzvkv1efqwRJ/a2kEcv3k
iYNYdl5L2zwDJlRuWiv/aFXqMnPVOwslwUZELjwuPok6yheNCUgmEWFhhHwHKf6bhjVUCLV3e+13
uy7ejyTML712w/hAdmuS2xrw2X8oDQ7xyLZBae4FsPGcDRuogPJzGfzwqzgcgMAUEtn0SL6fQ/RP
7Fzm2zhUIIRJgDW4CG39n+qClRekVaGWybpIIG/a7d7Vw3CbKX2HwL+NpcONnar5VVAn4ZkmhBYU
Vl27YatFVCGVwxOji6NFHEe7zPPRnjRSIf0aCDH4ezEwIQ+59N0cCjxmhSRjXpfnaUEr+FzOQ/Ey
D7E1GNLisungIsn+OhLEZsbrbcxU170p8nBnBOJnoyXPhKxzKhU+TI3cO89cce3I0GqgNoMUhnlE
J4QKSTzzCQQlMCmAGAZtNv2q6wk35BroWiAq9piV/BfKXd6crQljAg2pRqP09RWl/WJYYFyO5/Iz
W7sKumzZZ2kVr2Q3jjC8sOippfa5KyMkXpg+gtsk7L5vhDN2elTkEg2zNqUdmpewWWWYOLjJgphW
+zOlkg1k0xprURuNeeJXFZalRXiVR2W+rhtVXai2rp79vTEOsfhuU/zOC0dRVMNfvaSTHA1NDFho
LovfJBAP6aT0AfQ/SkwGUrrkjq+DkoOtKnGu5B+2DbLGl81R+4CoCm1s1Au+ye/+KfyrSOT/BKMy
SSIB/JvklQr/+nF3bPEL9CQzRxW3TT6XeXAFsOW8bMVTar5rtaBt5Xrl3uqFue3o7qKWYxAh7g5v
wZUnm2cWjKpFoCPX4ZGT1WZ3GbnlNi6LJy3wt13nAloN6AnCzA3nUo8Ph8l+WUiFcaKrlHnVUH1E
PvcWy0BAlI0/9yvoP15Y3za21t+0fYyMlAbxuwLbGACXLXTtCadA9Gc99b6rnZaycYYef+LZeFfE
aSYuFKUzuiX6j4m2TQzdVzceUJASSEgCNKQeMCL6gBYpgI1kwEdUYCSOBp7EcTw0nSThwmjd62zA
nGg96BNEX40VHlZIz2doySeiHa/b3FrZ9FRgTGpXNW2/hd7JxZUWusEiwoL0IZSDcKWmqbbP1GQn
SN05rV/sDoXyVPZo5pmOKKPtiAkYXVaUGtrYn3lOIzIt5M2ZaV2yZg8FVSzfO/Mp7hD+bWmRnEh9
Ij1EWdBhvUYD02mqdJOFNEY6V9k3GmJuAnB+JBcTmPcVPbtK43sEwt5ovQC7R0zRKilP50GhsuS5
GymzlesuRGQmj3eBK9+UpnEBltXHMMAchFPa/ioW009l5T3ooXdKS37lSe0yLJ11HD/Lb4H1cXE8
rm3QPWA6uxPBa7dmnMz9ULlHTa+YOVJ9mahqcYqGDtoOOWippstPu9SkL971N02o39mJVs0ru1+m
ef3VUpOnVnaBWEmP2M7M6JZf6VZOkdZFk6tqjYdCYQ2WIqwKUqBQG8OBkNjWmIrxkpihcF+Sr85D
rVvaAxrbAZbdiq4VDG+thjaHD1DBo6adyekj7dv0BNMy66SMyy9Rl1+pCsqJfvwUN8iSlQo16dij
74rVtlHgkyaYoBE09Uul22vPxnATkIU8l4xknfb+pRF3XzIZvWoZNaK5U/mbWu4uS2iu7kkuV3dB
5nZUEZu1IiDaWcMsdAJpXSv6re0DkcCF95PTcBrqvdhF8QLaYSFXzd/H/yF50t+tN97vnlBvfJs9
DX/1smCrCj1VCAvAAaVXBHbYVCbrLoJ6wCGfTzMvSRQnFhMQk8Vi/q2H+rJe6x/IuCBSwVfgDyks
/Jn1Grevt+s1nIjBzh52BO3Vn04zYQoyRcs9BTulah0YvYL7VL6K+mRTt/Wj24enePuQ9de4gTzr
YCTeRyE3tpxnNrGPEC2OjieiQkcodNVTkfhI0Fbp/FKbx4UtniRWEQCss4STTimKGXlQBAKiXoJA
4WOWd+XGCnI1OcGLKbjlOYOohv45shS8NqM6m+nBPkiShVDHCEcF90mXbFMdweuuuY1S8TLFAh0N
GOzyagjNlSmcSkE4t7MEfW1I0DhxnRulPouoeS4t9G+yvq0evFpf87UvatNahUZ2zePbaiGdOOid
HIi6GzGEPuTj2RhV5FSdvEae0p1nbfbo1tHKDFCPFYQNwTzPq3QddwiOWKnTUfRTPqWiiwdvb61d
r/tUAJqsEnAiMQXnWQWueKXxfXMP6I7Z3WTYmMh6hyl7i56XAETD0+NPVV6vUqGidwIfkrYJW9zQ
nEu23rDDIfVRFPLCkuBn9BKpYo+PV4A7H9xWJdFU1Hqrr3nafHE68xyg0Bzo2ldm8h4ryttYapDr
KYKPPjgVln/0s5t8JaJseJILnYhEC/hRpVYvQwn9fAtdECc81Upke6hqIqGB71XMHmCw4jThU5Tq
tGvabY2lYBTQlZfwbkEYfKh2ajBVzHmehLNeyq6zAcbaD4BWweY3gvrR1rP7tvcWDfMSVPV1j6o9
7LFNrYnzuqemaes+Gh1efSonxVal1dkk+u3AzogQD4Kke+WFRY5Pj5jMFbWUTxqLDnEVmzBVWhA9
pqCHJ2mrVZdhlJkuVA0ZaorapulZGtkrKCDhVq6F0JtVcFagy8dsrGw3Ym0tFK+GkEPZN/17lXxe
JVk1fl3vud/Fj/tuZJXkrw6rpPyB8hs6GiKo7kGV6xWtC2QKBlSoDIICeZb2fr1MUiQlmwV4qHwv
Bx2qpBp6hs+Zskg6PCy9f2aZ1Ibq0U9pLd09Fl0SaPLbN7JcmViKBa0Ua60ZNm9+f0rb+hZVnlma
+tcBUC1DluZy0yzNHhp1p59blXGFmeynDDEtJ0iXnKMXQq8vRKU7ay30s8xNGzcLKLO/KVJza5TZ
0q36TWg5Z30m3ygNGzcsKnc4PyZUStx6E6JBKrTaXPCiEylDN9wGSOfb8Ub1A9zmjK9a4sx0l46/
+SBEzUbr9JsGb6VeVuZBSy+a6JNQhYo1Pl6GF12F+oOTb1udfNdLlVXto13nhM5pja1KK6pLP+wQ
xalnov2bTgpW5dlCb/WLWNMXSgoArw+v3cifC3Uxs1o8s/z+TFI/AzfcBJ1xq+XJF2CPM03D0s+G
cdplNMepmzk9OkYCaIawmtlJP0vDHFfBAsSacZ0oxtKRsTwo3ZkFu6qXO1JYdEh0c50KFI2hfEne
tiFVtbNsnSAkkZfeSkqTtU+DWGnkTeqr0OpCMBw4Ese0pXBAMsJPDkdcYLOLIsxnCL8v/G6QHwbq
ATtJYGS9jk+SDHJe369NLNOrXEXjyP4SOvkjIoHogDiLVvRWmePvcxwhqn4VYCzcifrcRcWxiMyt
jnxTKM5M6an3nSvMjlZooq5EZNLj9jETwAf43TyuZXBI5iLo8VXs7HnpdJjl1pc+yEceiXmit/cd
CgMZkB6v6fahEHxtWbXzpJx5ub9TcuyTYnkp9ajfAg8diMElEqxBqH0Run5W+u7CioulG4EPAHyX
1vUCKMxp0La3tuBcqFE7E1nqZfXWCe2lkbbnMuB8Xe9WqH8vK8M8oS+ODBareCXfifFer8NZkrVo
1Fhnfd2c5ThtoGUwr0Mot22yivQEtaonxXbPJQH7h6bepmJ8ioHK2lPLK4TPKLaX57qDCk5hrcME
pfemV8+awMYic9CdfZLtwR/QuGhKFQ6BNoNRDGhLXjhBdNUF3pma9+dNo6xNxDlRnb2vQRr1snkr
Ns6lDvksl8wbV6ypaOb7ssvRx0eoyaMToZqQHST/TC83tuqdpLI3517W1DS2qRdduAJCHzaThsmF
C7KW+uNloT7EbriEeekTyv2atWlWI2uWe8k8a9rbFN/5upEQtMRXRSwvUHes2XE9g/NZtAyyEnNq
evtuidi+ha9HFm1yAShzZ9N4QAbFD3Hv8DxVnclJcpkqwpMJVxChuAFy6SwNCJt2+9nKlRNDjxD4
TeCsIy6p5DRf7Pu8aa9Nu9gUwKjJbIbS6sfWjwHHGtcqcp1JFW+4AI69IezC6kxCCiUQy6UsoGTn
y2d2y6xAA10lanGhm+IK8VDEWtgETxpNvgNsy7kYsqGBX52FqoSnb5O0wtk6Q20mninyFQ5pPZCz
SvHXal+derUwdyXTmlGpWwwcvsBx17JtLyzUOlsJTTQFsA9cUfULe/C5HuWniBetykye95X+mxQ/
OpxGUitZsHbORRwC5EBogHeIy14o6wR1ER1cVYgXudUkD00Jc1S31E+5Zm2CTL0q+hx3dQidSrus
KljgFYD0tQkdtMCSPQW4JYFn95z4WjCNs8YsB3gTES6c54j7aWJxUSIV4LkUyWvDverl4qENnxJf
xKfE2YeOtU1Ud1521kfF6+/iUNv6ur5G+XRuADKXunTmZ0jHeg90p6+azpy52ac0cxeN/Klw4zPN
MdbA+a9DnGQiG1hTicmQTVobzPo0WxWsKhkvX5J5IHmURVFHiyYGTUyFHBT3uarvejk8zzlROp13
YUf6QkID18qKtSVWGNlYF3kOKs8FQWJ5OTRYe9GGwkozQceU9QJt/43bF+fIz17FUXLHhnOKzMkq
0FPEjKK7tMhWYlHcmp65ylodgnywCTCeC3PxEsfBj7LsY5QS3TfkQiWu86WKFonFG1OYHd6vdPma
6NbKrRl54MYq0nORyVVjZGZxtBbNLzXtwrb+aHuA4azGvk9z5bSSrAfL9E6VWD9HLGDhiPjJKhCe
a0y1bXOhEdS1gswripb4dNs3Zq89iOgIISf90bTSTVGl1Unnxiu1rReFL6knhlFcGnAKtEDOcVTo
bx1dWliFdZF63Z0rKcu8Gyo0GM4g33CGRvY52i9oqgAFRRJFsJZwsgZPUkobSGMs1MhDkynJ8I3F
47cNk0WYAi3I9aE4KhQbai8DOC7Z2Jmx9QimIi5u2ipc1dgtJdB0w3ygrKKn9N9RFv0uXDCHob94
htZ8rPZ5d70vqrAsDkX84bfbxIvL2+Q/+9D7A30H9dx26f6f/9g9RR7iNkWZe4/l69SSPpv0czb6
fFPPd/zeGOGu9MrqicEVehgK5CIcEujwydKgcxImmIJ8+7VgYJtHxomGHDx/WVTQtx7S31eT9Ktp
eP8bfpvP9z/z629Ayvoz7EkGNvBDXv5HZoJxXk2FCi8SSooIRsEiPR+ACD9MBY3aQVNh4D/R8QGx
9Fediv/kpfhxKsBk0L6iAGsOqPbn+vrrqRjqOWj3yhrvDW+G8l3+8K/3VijU7I98K4YmH8UiS6cJ
gRrQQJZ+PRW0DGlP0Op75lNzcPp2xb/eVAxS80dPBcgZGO3DgzeZlZ/XCmNQJcE34xWx4q+4Vqjf
I/ex/V9nn/y+lP+bVfPnAAG7+F185bkn/NM7AToDvwADYU4o0X/VlUIdiJ5HvhPUaDFINQ3+97v/
wY/hYX5AYGBwV2U1wSThz+wffyCGft+QkRMJn563Ym9fjO3Yv/rAYQt6+/tXW8y3nfaHjw5787er
f9uJhv//rx+2avl5l3z128Ou+Xyp73///Tu+vfoPFzt8scMP194+3+WPiD4/Zyjf7/RyF7Gj/1+4
w+38cf9mi0Ss5/CzkcSC3/3+Jrw//L5FynafH8baPP3zHxKVLF0dKlkvX/enxOWPjx/u8YiK3xbR
VH0ATT1/4WPuPx7TzafNMMXYhTs27ewYx992TRJ6GOfVlA/YlWOn5GS/q3BN+SG3/P5Eh2788cNT
lRqbFzak4wcPd08jADsgnlMMnldx0XiPb02CVWMo6B49M1X8mEQPI3MzQIkmGB66+2Gcl3fGmCJM
Z7sHoI1VMTL8FFE624VPzRi9QR2gHkfPzGwXjb81U4TqbJeXe0pvh/t8NfNTROtsV/xiZqYI1hkH
2+ZhN3LvU0TrzN2VY/5/z3Lixz9V3J/QZhp55YdW8ATDj/rNqeYUsToLdyPLuzlJqIb7ej8qPw88
cYp5ScIqehhbCsxJYjXf1WMrvDlJrHLnewCKI9r8qjlJtFZ5Ti1lbAsZSi1Hv5TzXT72vk8RrPNd
7T2NJkvWFJvrMPzIrQ8Y9ONnpUrDEbAKGPtJBs9H17DhMHX0nS+enP0vcoLhFHn0+MskL7rSPYz0
sjdZU8TqEg2GYHzmp4jW1a4oRzhIGLIevs8RB4PVrtyPpDPWFFG6ynfjr8wUccrgce2F4dtg0sQp
AnWV7/djuPkBP3X0+7iqvJCzx9NhqN9fSNQvDj874qGud6H3ddceRno1+hTBut7l8b58m+ghD364
4lH33jVJMjYzU4Tqej8c4seWd9AfU9z9Pi9/8WCniNY1id7hLl891SmCdd09jQ09Rahu8v3T2KlG
k6YI1NPdYzD6QIcu0dGRepog0jW2/CJnOsnw8cjySytmgrHPR84EuIhPMnKcePlhoJcXUZoiRM89
ygPhCOZ26Ewd/Twvdo8je6k2cPAnGPvJG38TpwjQCw7YI9mdNtg3HH/rj/Nk9HwNDnmK4fePAQLc
D1XuHEZ7eWsG063jv4BXPqI3PaIMMSD9jh8+iRFLi8aqkdqgED/BBZKRIw2NxgnGvtwV7mGYV9M+
RbBe7pv/We/ihDrtyBWmCNhLSrRkkenoGjyYqx499VdxgZTtYaBXEzRF1F6RpjojG6s8RdRud1Ho
PSZvb12ZImi3uyKD5czZZuQCU8Ts9jkZGxl8iojd7hEc9ugJvT3daMoUEcsFRhd7ZYqQ3XpjCfbQ
1z/6dd8m4dgDnSJWr6koJWE6stgoUwTqtffoRslI0QrdwAkm5jp52I8/0Sli9Tp5hElEjy863OrL
SqNOEa7Xo3VapM4P1zviUHZdlVSZxw826hTR+r6z97Edpxs8Ikarnc8OpkdH1M17nltH3/t7xgtH
D06dtju8H6/exymi9eYdAfBj7/sPqJ4efYl3lcaOHf09WaFjx/5tFAcBaO3woI9YCO52YwUIbYr9
9F3RmGPn5I4UmNV3NInUpthV37e2Ov72f63hcfTY72kSTDD46JY6wPKOXnffJecee+fvctreH3wM
3fQ7ePgt5ukACh77sx8xXcMnHsP9Lv/X/wMAAP//</cx:binary>
              </cx:geoCache>
            </cx:geography>
          </cx:layoutPr>
        </cx:series>
      </cx:plotAreaRegion>
    </cx:plotArea>
    <cx:legend pos="t" align="ctr" overlay="0">
      <cx:txPr>
        <a:bodyPr spcFirstLastPara="1" vertOverflow="ellipsis" horzOverflow="overflow" wrap="square" lIns="0" tIns="0" rIns="0" bIns="0" anchor="ctr" anchorCtr="1"/>
        <a:lstStyle/>
        <a:p>
          <a:pPr algn="ctr" rtl="0">
            <a:defRPr sz="1600" baseline="0">
              <a:solidFill>
                <a:schemeClr val="tx1"/>
              </a:solidFill>
            </a:defRPr>
          </a:pPr>
          <a:endParaRPr lang="en-US" sz="1600" b="0" i="0" u="none" strike="noStrike" baseline="0">
            <a:solidFill>
              <a:schemeClr val="tx1"/>
            </a:solidFill>
            <a:latin typeface="Calibri" panose="020F0502020204030204"/>
          </a:endParaRPr>
        </a:p>
      </cx:txPr>
    </cx:legend>
  </cx:chart>
</cx: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495">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31"/>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dk1">
            <a:lumMod val="50000"/>
            <a:lumOff val="50000"/>
          </a:schemeClr>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C64D9E48-5E7F-D24C-87D5-695B18367D24}" type="datetimeFigureOut">
              <a:rPr lang="en-US" smtClean="0"/>
              <a:t>9/6/2019</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6CB10C2-C6DD-5A4A-BF1B-B012B8BA4284}" type="slidenum">
              <a:rPr lang="en-US" smtClean="0"/>
              <a:t>‹#›</a:t>
            </a:fld>
            <a:endParaRPr lang="en-US" dirty="0"/>
          </a:p>
        </p:txBody>
      </p:sp>
    </p:spTree>
    <p:extLst>
      <p:ext uri="{BB962C8B-B14F-4D97-AF65-F5344CB8AC3E}">
        <p14:creationId xmlns:p14="http://schemas.microsoft.com/office/powerpoint/2010/main" val="3097975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86357CE-B3EB-1B4A-84E5-C1E2DF427ABD}" type="datetimeFigureOut">
              <a:rPr lang="en-US" smtClean="0"/>
              <a:t>9/6/2019</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24A558B-E4E9-A94A-B9C1-029E46A76ABA}" type="slidenum">
              <a:rPr lang="en-US" smtClean="0"/>
              <a:t>‹#›</a:t>
            </a:fld>
            <a:endParaRPr lang="en-US" dirty="0"/>
          </a:p>
        </p:txBody>
      </p:sp>
    </p:spTree>
    <p:extLst>
      <p:ext uri="{BB962C8B-B14F-4D97-AF65-F5344CB8AC3E}">
        <p14:creationId xmlns:p14="http://schemas.microsoft.com/office/powerpoint/2010/main" val="306893798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4A558B-E4E9-A94A-B9C1-029E46A76ABA}" type="slidenum">
              <a:rPr lang="en-US" smtClean="0"/>
              <a:t>1</a:t>
            </a:fld>
            <a:endParaRPr lang="en-US" dirty="0"/>
          </a:p>
        </p:txBody>
      </p:sp>
    </p:spTree>
    <p:extLst>
      <p:ext uri="{BB962C8B-B14F-4D97-AF65-F5344CB8AC3E}">
        <p14:creationId xmlns:p14="http://schemas.microsoft.com/office/powerpoint/2010/main" val="2182558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54113"/>
            <a:ext cx="5537200" cy="3116262"/>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COMPLETED Durham County – VIP Corporate Sponsor at Women’s Empowerment</a:t>
            </a:r>
          </a:p>
          <a:p>
            <a:r>
              <a:rPr lang="en-US" sz="1200" kern="1200" dirty="0">
                <a:solidFill>
                  <a:schemeClr val="tx1"/>
                </a:solidFill>
                <a:effectLst/>
                <a:latin typeface="+mn-lt"/>
                <a:ea typeface="+mn-ea"/>
                <a:cs typeface="+mn-cs"/>
              </a:rPr>
              <a:t>                Opportunity for customer engagement approach.</a:t>
            </a:r>
          </a:p>
          <a:p>
            <a:r>
              <a:rPr lang="en-US" sz="1200" kern="1200" dirty="0">
                <a:solidFill>
                  <a:schemeClr val="tx1"/>
                </a:solidFill>
                <a:effectLst/>
                <a:latin typeface="+mn-lt"/>
                <a:ea typeface="+mn-ea"/>
                <a:cs typeface="+mn-cs"/>
              </a:rPr>
              <a:t>                Provide greater community awareness of the Child Support program and its benefits.</a:t>
            </a:r>
          </a:p>
          <a:p>
            <a:r>
              <a:rPr lang="en-US" sz="1200" kern="1200" dirty="0">
                <a:solidFill>
                  <a:schemeClr val="tx1"/>
                </a:solidFill>
                <a:effectLst/>
                <a:latin typeface="+mn-lt"/>
                <a:ea typeface="+mn-ea"/>
                <a:cs typeface="+mn-cs"/>
              </a:rPr>
              <a:t>                Expected outcome – increase in the number of applications for the program.  (this is still being monitored)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PENDING Durham County -  Job Readiness &amp; Placement Program for NCPs</a:t>
            </a:r>
          </a:p>
          <a:p>
            <a:r>
              <a:rPr lang="en-US" sz="1200" kern="1200" dirty="0">
                <a:solidFill>
                  <a:schemeClr val="tx1"/>
                </a:solidFill>
                <a:effectLst/>
                <a:latin typeface="+mn-lt"/>
                <a:ea typeface="+mn-ea"/>
                <a:cs typeface="+mn-cs"/>
              </a:rPr>
              <a:t>                Increase employability of participants by connecting NCPs with community resources that provide:</a:t>
            </a:r>
          </a:p>
          <a:p>
            <a:r>
              <a:rPr lang="en-US" sz="1200" kern="1200" dirty="0">
                <a:solidFill>
                  <a:schemeClr val="tx1"/>
                </a:solidFill>
                <a:effectLst/>
                <a:latin typeface="+mn-lt"/>
                <a:ea typeface="+mn-ea"/>
                <a:cs typeface="+mn-cs"/>
              </a:rPr>
              <a:t>                                Guidance for completing employment applications</a:t>
            </a:r>
          </a:p>
          <a:p>
            <a:r>
              <a:rPr lang="en-US" sz="1200" kern="1200" dirty="0">
                <a:solidFill>
                  <a:schemeClr val="tx1"/>
                </a:solidFill>
                <a:effectLst/>
                <a:latin typeface="+mn-lt"/>
                <a:ea typeface="+mn-ea"/>
                <a:cs typeface="+mn-cs"/>
              </a:rPr>
              <a:t>                                Resume writing</a:t>
            </a:r>
          </a:p>
          <a:p>
            <a:r>
              <a:rPr lang="en-US" sz="1200" kern="1200" dirty="0">
                <a:solidFill>
                  <a:schemeClr val="tx1"/>
                </a:solidFill>
                <a:effectLst/>
                <a:latin typeface="+mn-lt"/>
                <a:ea typeface="+mn-ea"/>
                <a:cs typeface="+mn-cs"/>
              </a:rPr>
              <a:t>                                Appropriate attire for interviews and work</a:t>
            </a:r>
          </a:p>
          <a:p>
            <a:r>
              <a:rPr lang="en-US" sz="1200" kern="1200" dirty="0">
                <a:solidFill>
                  <a:schemeClr val="tx1"/>
                </a:solidFill>
                <a:effectLst/>
                <a:latin typeface="+mn-lt"/>
                <a:ea typeface="+mn-ea"/>
                <a:cs typeface="+mn-cs"/>
              </a:rPr>
              <a:t>                                Interviewing skills</a:t>
            </a:r>
          </a:p>
          <a:p>
            <a:r>
              <a:rPr lang="en-US" sz="1200" kern="1200" dirty="0">
                <a:solidFill>
                  <a:schemeClr val="tx1"/>
                </a:solidFill>
                <a:effectLst/>
                <a:latin typeface="+mn-lt"/>
                <a:ea typeface="+mn-ea"/>
                <a:cs typeface="+mn-cs"/>
              </a:rPr>
              <a:t>                                Communication skills</a:t>
            </a:r>
          </a:p>
          <a:p>
            <a:r>
              <a:rPr lang="en-US" sz="1200" kern="1200" dirty="0">
                <a:solidFill>
                  <a:schemeClr val="tx1"/>
                </a:solidFill>
                <a:effectLst/>
                <a:latin typeface="+mn-lt"/>
                <a:ea typeface="+mn-ea"/>
                <a:cs typeface="+mn-cs"/>
              </a:rPr>
              <a:t>                Identify barriers to employment and connect NCPs with appropriate resources</a:t>
            </a:r>
          </a:p>
          <a:p>
            <a:r>
              <a:rPr lang="en-US" sz="1200" kern="1200" dirty="0">
                <a:solidFill>
                  <a:schemeClr val="tx1"/>
                </a:solidFill>
                <a:effectLst/>
                <a:latin typeface="+mn-lt"/>
                <a:ea typeface="+mn-ea"/>
                <a:cs typeface="+mn-cs"/>
              </a:rPr>
              <a:t>                Expected outcome – NCP increased employment and increase in over total collections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PENDING (and COMPLETED) Edgecombe – Fatherhood Initiative Program</a:t>
            </a:r>
          </a:p>
          <a:p>
            <a:r>
              <a:rPr lang="en-US" sz="1200" kern="1200" dirty="0">
                <a:solidFill>
                  <a:schemeClr val="tx1"/>
                </a:solidFill>
                <a:effectLst/>
                <a:latin typeface="+mn-lt"/>
                <a:ea typeface="+mn-ea"/>
                <a:cs typeface="+mn-cs"/>
              </a:rPr>
              <a:t>                24/7 Dad program to increase employment</a:t>
            </a:r>
          </a:p>
          <a:p>
            <a:r>
              <a:rPr lang="en-US" sz="1200" kern="1200" dirty="0">
                <a:solidFill>
                  <a:schemeClr val="tx1"/>
                </a:solidFill>
                <a:effectLst/>
                <a:latin typeface="+mn-lt"/>
                <a:ea typeface="+mn-ea"/>
                <a:cs typeface="+mn-cs"/>
              </a:rPr>
              <a:t>                In the previous exemption, the county served 167 participants and collected almost $11,000</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CURRENT Wilson County – Fatherhood Initiative using the Mom as a Gateway Booster Session</a:t>
            </a:r>
          </a:p>
          <a:p>
            <a:r>
              <a:rPr lang="en-US" sz="1200" kern="1200" dirty="0">
                <a:solidFill>
                  <a:schemeClr val="tx1"/>
                </a:solidFill>
                <a:effectLst/>
                <a:latin typeface="+mn-lt"/>
                <a:ea typeface="+mn-ea"/>
                <a:cs typeface="+mn-cs"/>
              </a:rPr>
              <a:t>                Education and job training, mental health assessments, 24/7 Dad curriculum and referrals to county resources.</a:t>
            </a:r>
          </a:p>
          <a:p>
            <a:r>
              <a:rPr lang="en-US" sz="1200" kern="1200" dirty="0">
                <a:solidFill>
                  <a:schemeClr val="tx1"/>
                </a:solidFill>
                <a:effectLst/>
                <a:latin typeface="+mn-lt"/>
                <a:ea typeface="+mn-ea"/>
                <a:cs typeface="+mn-cs"/>
              </a:rPr>
              <a:t>                Expected outcome – Increase NCPs involvement in the lives of their children, stable employment, increasing child support payments and establishing successful co-parenting</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CURRENT Mecklenburg County – Empowering Fathers Fatherhood Program</a:t>
            </a:r>
          </a:p>
          <a:p>
            <a:r>
              <a:rPr lang="en-US" sz="1200" kern="1200" dirty="0">
                <a:solidFill>
                  <a:schemeClr val="tx1"/>
                </a:solidFill>
                <a:effectLst/>
                <a:latin typeface="+mn-lt"/>
                <a:ea typeface="+mn-ea"/>
                <a:cs typeface="+mn-cs"/>
              </a:rPr>
              <a:t>                Strengthening families through parenting skills, economic mobility, economic stability, life skills, conflict resolution, homelessness and substance use.</a:t>
            </a:r>
          </a:p>
          <a:p>
            <a:r>
              <a:rPr lang="en-US" sz="1200" kern="1200" dirty="0">
                <a:solidFill>
                  <a:schemeClr val="tx1"/>
                </a:solidFill>
                <a:effectLst/>
                <a:latin typeface="+mn-lt"/>
                <a:ea typeface="+mn-ea"/>
                <a:cs typeface="+mn-cs"/>
              </a:rPr>
              <a:t>                Expected outcome – Strengthen the child support program by addressing concerns that are most often identified by NCPs and implementing strategies for mitigating those concerns.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PENDING Pitt County – Employment of Social Worker to work with NCPs</a:t>
            </a:r>
          </a:p>
          <a:p>
            <a:r>
              <a:rPr lang="en-US" sz="1200" kern="1200" dirty="0">
                <a:solidFill>
                  <a:schemeClr val="tx1"/>
                </a:solidFill>
                <a:effectLst/>
                <a:latin typeface="+mn-lt"/>
                <a:ea typeface="+mn-ea"/>
                <a:cs typeface="+mn-cs"/>
              </a:rPr>
              <a:t>                Seeking to enhance total collections by having a social worker to work directly with NCPs who are unemployed/underemployed to promote dual self-sufficiency (that of the NCP and client) by improving the NCPs ability to pay.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CURRENT (and COMPLETED) New Hanover – Family Support Program</a:t>
            </a:r>
          </a:p>
          <a:p>
            <a:r>
              <a:rPr lang="en-US" sz="1200" kern="1200" dirty="0">
                <a:solidFill>
                  <a:schemeClr val="tx1"/>
                </a:solidFill>
                <a:effectLst/>
                <a:latin typeface="+mn-lt"/>
                <a:ea typeface="+mn-ea"/>
                <a:cs typeface="+mn-cs"/>
              </a:rPr>
              <a:t>                Help eliminate barriers and promote self-sufficiency for NCP’s by education and job training, family mediation, cooperative parenting classes and referrals to other community resources.</a:t>
            </a:r>
          </a:p>
          <a:p>
            <a:r>
              <a:rPr lang="en-US" sz="1200" kern="1200" dirty="0">
                <a:solidFill>
                  <a:schemeClr val="tx1"/>
                </a:solidFill>
                <a:effectLst/>
                <a:latin typeface="+mn-lt"/>
                <a:ea typeface="+mn-ea"/>
                <a:cs typeface="+mn-cs"/>
              </a:rPr>
              <a:t>                In the previous exemption year the Family Support Program serviced 187 NCPs and collected in excess of $35,000 in child support payments.  Several gained employment through the Program.  The Family Support Program also assisted in hosting the 12</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Annual New Hanover County Fatherhood Conference.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C7D24-0DC9-4E9C-89C0-35D79A09D33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805382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653110" rtl="0" eaLnBrk="1" fontAlgn="auto" latinLnBrk="0" hangingPunct="1">
              <a:lnSpc>
                <a:spcPct val="100000"/>
              </a:lnSpc>
              <a:spcBef>
                <a:spcPts val="0"/>
              </a:spcBef>
              <a:spcAft>
                <a:spcPts val="0"/>
              </a:spcAft>
              <a:buClrTx/>
              <a:buSzTx/>
              <a:buFontTx/>
              <a:buNone/>
              <a:tabLst/>
              <a:defRPr/>
            </a:pPr>
            <a:fld id="{713B81B4-7D1D-414D-B855-1B67E80FA1F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5311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94036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653110" rtl="0" eaLnBrk="1" fontAlgn="auto" latinLnBrk="0" hangingPunct="1">
              <a:lnSpc>
                <a:spcPct val="100000"/>
              </a:lnSpc>
              <a:spcBef>
                <a:spcPts val="0"/>
              </a:spcBef>
              <a:spcAft>
                <a:spcPts val="0"/>
              </a:spcAft>
              <a:buClrTx/>
              <a:buSzTx/>
              <a:buFontTx/>
              <a:buNone/>
              <a:tabLst/>
              <a:defRPr/>
            </a:pPr>
            <a:fld id="{713B81B4-7D1D-414D-B855-1B67E80FA1F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5311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626121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AT-01-04</a:t>
            </a:r>
            <a:r>
              <a:rPr lang="en-US" baseline="0" dirty="0"/>
              <a:t> is the prevailing guidance on when to request approval for and what needs to be included the request to use incentive funds for expenses that cannot be paid with IV-D funds </a:t>
            </a:r>
          </a:p>
          <a:p>
            <a:pPr marL="171450" indent="-171450">
              <a:buFont typeface="Arial" panose="020B0604020202020204" pitchFamily="34" charset="0"/>
              <a:buChar char="•"/>
            </a:pPr>
            <a:r>
              <a:rPr lang="en-US" baseline="0" dirty="0"/>
              <a:t>We must be able to show the connection to the program. Those pilots and ideas that are on the perimeter; we know that the subject of the waiver request helps families in the holistic approach that is consistent with our evolving mission and strategic plan. But, we are limited in how we can pay for those programs. Lots of great ideas, but not always enough $. </a:t>
            </a:r>
          </a:p>
          <a:p>
            <a:pPr marL="171450" indent="-171450">
              <a:buFont typeface="Arial" panose="020B0604020202020204" pitchFamily="34" charset="0"/>
              <a:buChar char="•"/>
            </a:pPr>
            <a:r>
              <a:rPr lang="en-US" baseline="0" dirty="0"/>
              <a:t>Champion of idea plays a large role in the request process. Not particularly onerous to make a request: must provide details of exactly what you are going to use the dollars for and be prepared to show an accounting of exactly how they are used. </a:t>
            </a:r>
          </a:p>
          <a:p>
            <a:pPr marL="171450" indent="-171450">
              <a:buFont typeface="Arial" panose="020B0604020202020204" pitchFamily="34" charset="0"/>
              <a:buChar char="•"/>
            </a:pPr>
            <a:r>
              <a:rPr lang="en-US" baseline="0" dirty="0"/>
              <a:t>Not eligible for FFP.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In mid-2005, OCSE awarded Washington State an 1115 demonstration grant to implement and rigorously evaluate enhancements to its pioneering work in voluntary paternity establishment. Specifically, the demonstration, called the Bright Start Program,</a:t>
            </a:r>
          </a:p>
          <a:p>
            <a:r>
              <a:rPr lang="en-US" sz="1200" b="0" i="0" u="none" strike="noStrike" kern="1200" baseline="0" dirty="0">
                <a:solidFill>
                  <a:schemeClr val="tx1"/>
                </a:solidFill>
                <a:latin typeface="+mn-lt"/>
                <a:ea typeface="+mn-ea"/>
                <a:cs typeface="+mn-cs"/>
              </a:rPr>
              <a:t>seeks to mitigate the existing barriers to voluntary establishment through two major</a:t>
            </a:r>
          </a:p>
          <a:p>
            <a:r>
              <a:rPr lang="en-US" sz="1200" b="0" i="0" u="none" strike="noStrike" kern="1200" baseline="0" dirty="0">
                <a:solidFill>
                  <a:schemeClr val="tx1"/>
                </a:solidFill>
                <a:latin typeface="+mn-lt"/>
                <a:ea typeface="+mn-ea"/>
                <a:cs typeface="+mn-cs"/>
              </a:rPr>
              <a:t>strategies.</a:t>
            </a:r>
            <a:endParaRPr lang="en-US" baseline="0" dirty="0"/>
          </a:p>
          <a:p>
            <a:pPr marL="171450" indent="-171450">
              <a:buFont typeface="Arial" panose="020B0604020202020204" pitchFamily="34" charset="0"/>
              <a:buChar char="•"/>
            </a:pPr>
            <a:r>
              <a:rPr lang="en-US" dirty="0"/>
              <a:t>WA</a:t>
            </a:r>
            <a:r>
              <a:rPr lang="en-US" baseline="0" dirty="0"/>
              <a:t> Voluntary Paternity Testing Program</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Most of the people who utilize the program do not have a IV-D case. No income considerations for parents. Serves a small but important population. </a:t>
            </a:r>
          </a:p>
          <a:p>
            <a:pPr marL="628650" lvl="1" indent="-171450">
              <a:buFont typeface="Arial" panose="020B0604020202020204" pitchFamily="34" charset="0"/>
              <a:buChar char="•"/>
            </a:pPr>
            <a:r>
              <a:rPr lang="en-US" baseline="0" dirty="0"/>
              <a:t>Many parents who utilize the program are in a relationship at the time of the request for genetic testing or just transitioning out of a relationship; parents may be receiving pressure from other family members or external sources to undergo genetic testing.</a:t>
            </a:r>
          </a:p>
          <a:p>
            <a:pPr marL="628650" lvl="1" indent="-171450">
              <a:buFont typeface="Arial" panose="020B0604020202020204" pitchFamily="34" charset="0"/>
              <a:buChar char="•"/>
            </a:pPr>
            <a:r>
              <a:rPr lang="en-US" baseline="0" dirty="0"/>
              <a:t>Program is voluntary, so these are parents who are generally welcoming and responsive. </a:t>
            </a:r>
          </a:p>
          <a:p>
            <a:pPr marL="171450" indent="-171450">
              <a:buFont typeface="Arial" panose="020B0604020202020204" pitchFamily="34" charset="0"/>
              <a:buChar char="•"/>
            </a:pPr>
            <a:r>
              <a:rPr lang="en-US" dirty="0"/>
              <a:t>Paternity program costs have varied.</a:t>
            </a:r>
            <a:r>
              <a:rPr lang="en-US" baseline="0" dirty="0"/>
              <a:t> AT-01-04 requires a request to be submitted annually.  </a:t>
            </a:r>
          </a:p>
          <a:p>
            <a:pPr marL="171450" indent="-171450">
              <a:buFont typeface="Arial" panose="020B0604020202020204" pitchFamily="34" charset="0"/>
              <a:buChar char="•"/>
            </a:pPr>
            <a:r>
              <a:rPr lang="en-US" baseline="0" dirty="0"/>
              <a:t>While we have had periods where we have used incentive funding for other programs that have come and gone, such as PREP </a:t>
            </a:r>
            <a:r>
              <a:rPr lang="en-US" baseline="0" dirty="0" err="1"/>
              <a:t>bootcamp</a:t>
            </a:r>
            <a:r>
              <a:rPr lang="en-US" baseline="0" dirty="0"/>
              <a:t> classes, use of incentive funds for paternity program has been consistent for over 11 years</a:t>
            </a:r>
          </a:p>
          <a:p>
            <a:pPr marL="171450" indent="-171450">
              <a:buFont typeface="Arial" panose="020B0604020202020204" pitchFamily="34" charset="0"/>
              <a:buChar char="•"/>
            </a:pPr>
            <a:r>
              <a:rPr lang="en-US" baseline="0" dirty="0"/>
              <a:t>PREP </a:t>
            </a:r>
            <a:r>
              <a:rPr lang="en-US" baseline="0" dirty="0" err="1"/>
              <a:t>bootcamp</a:t>
            </a:r>
            <a:r>
              <a:rPr lang="en-US" baseline="0" dirty="0"/>
              <a:t> classes a specific example of a request for one fiscal year because we stopped the </a:t>
            </a:r>
            <a:r>
              <a:rPr lang="en-US" baseline="0" dirty="0" err="1"/>
              <a:t>bootcamp</a:t>
            </a:r>
            <a:r>
              <a:rPr lang="en-US" baseline="0" dirty="0"/>
              <a:t> program. Sometimes we consider requests, but needs of programs change or other funding opportunities present </a:t>
            </a: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653110" rtl="0" eaLnBrk="1" fontAlgn="auto" latinLnBrk="0" hangingPunct="1">
              <a:lnSpc>
                <a:spcPct val="100000"/>
              </a:lnSpc>
              <a:spcBef>
                <a:spcPts val="0"/>
              </a:spcBef>
              <a:spcAft>
                <a:spcPts val="0"/>
              </a:spcAft>
              <a:buClrTx/>
              <a:buSzTx/>
              <a:buFontTx/>
              <a:buNone/>
              <a:tabLst/>
              <a:defRPr/>
            </a:pPr>
            <a:fld id="{713B81B4-7D1D-414D-B855-1B67E80FA1F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5311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626121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pPr marL="0" marR="0" lvl="0" indent="0" algn="r" defTabSz="653110" rtl="0" eaLnBrk="1" fontAlgn="auto" latinLnBrk="0" hangingPunct="1">
              <a:lnSpc>
                <a:spcPct val="100000"/>
              </a:lnSpc>
              <a:spcBef>
                <a:spcPts val="0"/>
              </a:spcBef>
              <a:spcAft>
                <a:spcPts val="0"/>
              </a:spcAft>
              <a:buClrTx/>
              <a:buSzTx/>
              <a:buFontTx/>
              <a:buNone/>
              <a:tabLst/>
              <a:defRPr/>
            </a:pPr>
            <a:fld id="{713B81B4-7D1D-414D-B855-1B67E80FA1F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5311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30839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653110" rtl="0" eaLnBrk="1" fontAlgn="auto" latinLnBrk="0" hangingPunct="1">
              <a:lnSpc>
                <a:spcPct val="100000"/>
              </a:lnSpc>
              <a:spcBef>
                <a:spcPts val="0"/>
              </a:spcBef>
              <a:spcAft>
                <a:spcPts val="0"/>
              </a:spcAft>
              <a:buClrTx/>
              <a:buSzTx/>
              <a:buFontTx/>
              <a:buNone/>
              <a:tabLst/>
              <a:defRPr/>
            </a:pPr>
            <a:fld id="{713B81B4-7D1D-414D-B855-1B67E80FA1F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5311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655958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653110" rtl="0" eaLnBrk="1" fontAlgn="auto" latinLnBrk="0" hangingPunct="1">
              <a:lnSpc>
                <a:spcPct val="100000"/>
              </a:lnSpc>
              <a:spcBef>
                <a:spcPts val="0"/>
              </a:spcBef>
              <a:spcAft>
                <a:spcPts val="0"/>
              </a:spcAft>
              <a:buClrTx/>
              <a:buSzTx/>
              <a:buFontTx/>
              <a:buNone/>
              <a:tabLst/>
              <a:defRPr/>
            </a:pPr>
            <a:fld id="{713B81B4-7D1D-414D-B855-1B67E80FA1F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5311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07176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4A558B-E4E9-A94A-B9C1-029E46A76ABA}" type="slidenum">
              <a:rPr lang="en-US" smtClean="0"/>
              <a:t>2</a:t>
            </a:fld>
            <a:endParaRPr lang="en-US" dirty="0"/>
          </a:p>
        </p:txBody>
      </p:sp>
    </p:spTree>
    <p:extLst>
      <p:ext uri="{BB962C8B-B14F-4D97-AF65-F5344CB8AC3E}">
        <p14:creationId xmlns:p14="http://schemas.microsoft.com/office/powerpoint/2010/main" val="2769442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4A558B-E4E9-A94A-B9C1-029E46A76ABA}" type="slidenum">
              <a:rPr lang="en-US" smtClean="0"/>
              <a:t>3</a:t>
            </a:fld>
            <a:endParaRPr lang="en-US" dirty="0"/>
          </a:p>
        </p:txBody>
      </p:sp>
    </p:spTree>
    <p:extLst>
      <p:ext uri="{BB962C8B-B14F-4D97-AF65-F5344CB8AC3E}">
        <p14:creationId xmlns:p14="http://schemas.microsoft.com/office/powerpoint/2010/main" val="1553476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4A558B-E4E9-A94A-B9C1-029E46A76ABA}" type="slidenum">
              <a:rPr lang="en-US" smtClean="0"/>
              <a:t>4</a:t>
            </a:fld>
            <a:endParaRPr lang="en-US" dirty="0"/>
          </a:p>
        </p:txBody>
      </p:sp>
    </p:spTree>
    <p:extLst>
      <p:ext uri="{BB962C8B-B14F-4D97-AF65-F5344CB8AC3E}">
        <p14:creationId xmlns:p14="http://schemas.microsoft.com/office/powerpoint/2010/main" val="73936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defTabSz="465887"/>
            <a:endParaRPr lang="en-US" dirty="0"/>
          </a:p>
        </p:txBody>
      </p:sp>
      <p:sp>
        <p:nvSpPr>
          <p:cNvPr id="4" name="Slide Number Placeholder 3"/>
          <p:cNvSpPr>
            <a:spLocks noGrp="1"/>
          </p:cNvSpPr>
          <p:nvPr>
            <p:ph type="sldNum" sz="quarter" idx="10"/>
          </p:nvPr>
        </p:nvSpPr>
        <p:spPr/>
        <p:txBody>
          <a:bodyPr/>
          <a:lstStyle/>
          <a:p>
            <a:fld id="{824A558B-E4E9-A94A-B9C1-029E46A76ABA}" type="slidenum">
              <a:rPr lang="en-US" smtClean="0"/>
              <a:t>7</a:t>
            </a:fld>
            <a:endParaRPr lang="en-US" dirty="0"/>
          </a:p>
        </p:txBody>
      </p:sp>
    </p:spTree>
    <p:extLst>
      <p:ext uri="{BB962C8B-B14F-4D97-AF65-F5344CB8AC3E}">
        <p14:creationId xmlns:p14="http://schemas.microsoft.com/office/powerpoint/2010/main" val="210743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4A558B-E4E9-A94A-B9C1-029E46A76ABA}" type="slidenum">
              <a:rPr lang="en-US" smtClean="0"/>
              <a:t>8</a:t>
            </a:fld>
            <a:endParaRPr lang="en-US" dirty="0"/>
          </a:p>
        </p:txBody>
      </p:sp>
    </p:spTree>
    <p:extLst>
      <p:ext uri="{BB962C8B-B14F-4D97-AF65-F5344CB8AC3E}">
        <p14:creationId xmlns:p14="http://schemas.microsoft.com/office/powerpoint/2010/main" val="14099768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54113"/>
            <a:ext cx="5537200" cy="3116262"/>
          </a:xfrm>
        </p:spPr>
      </p:sp>
      <p:sp>
        <p:nvSpPr>
          <p:cNvPr id="3" name="Notes Placeholder 2"/>
          <p:cNvSpPr>
            <a:spLocks noGrp="1"/>
          </p:cNvSpPr>
          <p:nvPr>
            <p:ph type="body" idx="1"/>
          </p:nvPr>
        </p:nvSpPr>
        <p:spPr/>
        <p:txBody>
          <a:bodyPr/>
          <a:lstStyle/>
          <a:p>
            <a:r>
              <a:rPr lang="en-US" dirty="0"/>
              <a:t>North Carolina is a State Supervised – County Administered state. </a:t>
            </a:r>
          </a:p>
          <a:p>
            <a:endParaRPr lang="en-US" dirty="0"/>
          </a:p>
          <a:p>
            <a:r>
              <a:rPr lang="en-US" dirty="0"/>
              <a:t>- Talk about the steps that counties have to take to use their incentives, the process the state follows with OCSE, and the oversight that the state provides.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C7D24-0DC9-4E9C-89C0-35D79A09D33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006416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54113"/>
            <a:ext cx="5537200" cy="31162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C7D24-0DC9-4E9C-89C0-35D79A09D33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367317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54113"/>
            <a:ext cx="5537200" cy="3116262"/>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COMPLETED Durham County – VIP Corporate Sponsor at Women’s Empowerment</a:t>
            </a:r>
          </a:p>
          <a:p>
            <a:r>
              <a:rPr lang="en-US" sz="1200" kern="1200" dirty="0">
                <a:solidFill>
                  <a:schemeClr val="tx1"/>
                </a:solidFill>
                <a:effectLst/>
                <a:latin typeface="+mn-lt"/>
                <a:ea typeface="+mn-ea"/>
                <a:cs typeface="+mn-cs"/>
              </a:rPr>
              <a:t>                Opportunity for customer engagement approach.</a:t>
            </a:r>
          </a:p>
          <a:p>
            <a:r>
              <a:rPr lang="en-US" sz="1200" kern="1200" dirty="0">
                <a:solidFill>
                  <a:schemeClr val="tx1"/>
                </a:solidFill>
                <a:effectLst/>
                <a:latin typeface="+mn-lt"/>
                <a:ea typeface="+mn-ea"/>
                <a:cs typeface="+mn-cs"/>
              </a:rPr>
              <a:t>                Provide greater community awareness of the Child Support program and its benefits.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PENDING Durham County -  Job Readiness &amp; Placement Program for NCPs</a:t>
            </a:r>
          </a:p>
          <a:p>
            <a:r>
              <a:rPr lang="en-US" sz="1200" kern="1200" dirty="0">
                <a:solidFill>
                  <a:schemeClr val="tx1"/>
                </a:solidFill>
                <a:effectLst/>
                <a:latin typeface="+mn-lt"/>
                <a:ea typeface="+mn-ea"/>
                <a:cs typeface="+mn-cs"/>
              </a:rPr>
              <a:t>                Increase employability of participants by connecting NCPs with community resources that provide:</a:t>
            </a:r>
          </a:p>
          <a:p>
            <a:r>
              <a:rPr lang="en-US" sz="1200" kern="1200" dirty="0">
                <a:solidFill>
                  <a:schemeClr val="tx1"/>
                </a:solidFill>
                <a:effectLst/>
                <a:latin typeface="+mn-lt"/>
                <a:ea typeface="+mn-ea"/>
                <a:cs typeface="+mn-cs"/>
              </a:rPr>
              <a:t>                                Guidance for completing employment applications</a:t>
            </a:r>
          </a:p>
          <a:p>
            <a:r>
              <a:rPr lang="en-US" sz="1200" kern="1200" dirty="0">
                <a:solidFill>
                  <a:schemeClr val="tx1"/>
                </a:solidFill>
                <a:effectLst/>
                <a:latin typeface="+mn-lt"/>
                <a:ea typeface="+mn-ea"/>
                <a:cs typeface="+mn-cs"/>
              </a:rPr>
              <a:t>                                Resume writing</a:t>
            </a:r>
          </a:p>
          <a:p>
            <a:r>
              <a:rPr lang="en-US" sz="1200" kern="1200" dirty="0">
                <a:solidFill>
                  <a:schemeClr val="tx1"/>
                </a:solidFill>
                <a:effectLst/>
                <a:latin typeface="+mn-lt"/>
                <a:ea typeface="+mn-ea"/>
                <a:cs typeface="+mn-cs"/>
              </a:rPr>
              <a:t>                                Appropriate attire for interviews and work</a:t>
            </a:r>
          </a:p>
          <a:p>
            <a:r>
              <a:rPr lang="en-US" sz="1200" kern="1200" dirty="0">
                <a:solidFill>
                  <a:schemeClr val="tx1"/>
                </a:solidFill>
                <a:effectLst/>
                <a:latin typeface="+mn-lt"/>
                <a:ea typeface="+mn-ea"/>
                <a:cs typeface="+mn-cs"/>
              </a:rPr>
              <a:t>                                Interviewing skills</a:t>
            </a:r>
          </a:p>
          <a:p>
            <a:r>
              <a:rPr lang="en-US" sz="1200" kern="1200" dirty="0">
                <a:solidFill>
                  <a:schemeClr val="tx1"/>
                </a:solidFill>
                <a:effectLst/>
                <a:latin typeface="+mn-lt"/>
                <a:ea typeface="+mn-ea"/>
                <a:cs typeface="+mn-cs"/>
              </a:rPr>
              <a:t>                                Communication skills</a:t>
            </a:r>
          </a:p>
          <a:p>
            <a:r>
              <a:rPr lang="en-US" sz="1200" kern="1200" dirty="0">
                <a:solidFill>
                  <a:schemeClr val="tx1"/>
                </a:solidFill>
                <a:effectLst/>
                <a:latin typeface="+mn-lt"/>
                <a:ea typeface="+mn-ea"/>
                <a:cs typeface="+mn-cs"/>
              </a:rPr>
              <a:t>                Identify barriers to employment and connect NCPs with appropriate resources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PENDING (and COMPLETED) Edgecombe – Fatherhood Initiative Program</a:t>
            </a:r>
          </a:p>
          <a:p>
            <a:r>
              <a:rPr lang="en-US" sz="1200" kern="1200" dirty="0">
                <a:solidFill>
                  <a:schemeClr val="tx1"/>
                </a:solidFill>
                <a:effectLst/>
                <a:latin typeface="+mn-lt"/>
                <a:ea typeface="+mn-ea"/>
                <a:cs typeface="+mn-cs"/>
              </a:rPr>
              <a:t>                24/7 Dad program to increase employment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CURRENT Wilson County – Fatherhood Initiative using the Mom as a Gateway Booster Session</a:t>
            </a:r>
          </a:p>
          <a:p>
            <a:r>
              <a:rPr lang="en-US" sz="1200" kern="1200" dirty="0">
                <a:solidFill>
                  <a:schemeClr val="tx1"/>
                </a:solidFill>
                <a:effectLst/>
                <a:latin typeface="+mn-lt"/>
                <a:ea typeface="+mn-ea"/>
                <a:cs typeface="+mn-cs"/>
              </a:rPr>
              <a:t>                Education and job training, mental health assessments, 24/7 Dad curriculum and referrals to county resources.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CURRENT Mecklenburg County – Empowering Fathers Fatherhood Program</a:t>
            </a:r>
          </a:p>
          <a:p>
            <a:r>
              <a:rPr lang="en-US" sz="1200" kern="1200" dirty="0">
                <a:solidFill>
                  <a:schemeClr val="tx1"/>
                </a:solidFill>
                <a:effectLst/>
                <a:latin typeface="+mn-lt"/>
                <a:ea typeface="+mn-ea"/>
                <a:cs typeface="+mn-cs"/>
              </a:rPr>
              <a:t>                Strengthening families through parenting skills, economic mobility, economic stability, life skills, conflict resolution, homelessness and substance use.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PENDING Pitt County – Employment of Social Worker to work with NCPs</a:t>
            </a:r>
          </a:p>
          <a:p>
            <a:r>
              <a:rPr lang="en-US" sz="1200" kern="1200" dirty="0">
                <a:solidFill>
                  <a:schemeClr val="tx1"/>
                </a:solidFill>
                <a:effectLst/>
                <a:latin typeface="+mn-lt"/>
                <a:ea typeface="+mn-ea"/>
                <a:cs typeface="+mn-cs"/>
              </a:rPr>
              <a:t>                Seeking to enhance total collections by having a social worker to work directly with NCPs who are unemployed/underemployed to promote dual self-sufficiency (that of the NCP and client) by improving the NCPs ability to pay.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CURRENT (and COMPLETED) New Hanover – Family Support Program</a:t>
            </a:r>
          </a:p>
          <a:p>
            <a:r>
              <a:rPr lang="en-US" sz="1200" kern="1200" dirty="0">
                <a:solidFill>
                  <a:schemeClr val="tx1"/>
                </a:solidFill>
                <a:effectLst/>
                <a:latin typeface="+mn-lt"/>
                <a:ea typeface="+mn-ea"/>
                <a:cs typeface="+mn-cs"/>
              </a:rPr>
              <a:t>OPERATING SINCE 2013</a:t>
            </a:r>
          </a:p>
          <a:p>
            <a:r>
              <a:rPr lang="en-US" sz="1200" kern="1200" dirty="0">
                <a:solidFill>
                  <a:schemeClr val="tx1"/>
                </a:solidFill>
                <a:effectLst/>
                <a:latin typeface="+mn-lt"/>
                <a:ea typeface="+mn-ea"/>
                <a:cs typeface="+mn-cs"/>
              </a:rPr>
              <a:t>                Help eliminate barriers and promote self-sufficiency for NCP’s by education and job training, family mediation, cooperative parenting classes and referrals to other community resources.</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C7D24-0DC9-4E9C-89C0-35D79A09D33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804524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Master" Target="../slideMasters/slideMaster3.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Dark Blue">
    <p:bg>
      <p:bgPr>
        <a:solidFill>
          <a:srgbClr val="264A64"/>
        </a:solidFill>
        <a:effectLst/>
      </p:bgPr>
    </p:bg>
    <p:spTree>
      <p:nvGrpSpPr>
        <p:cNvPr id="1" name=""/>
        <p:cNvGrpSpPr/>
        <p:nvPr/>
      </p:nvGrpSpPr>
      <p:grpSpPr>
        <a:xfrm>
          <a:off x="0" y="0"/>
          <a:ext cx="0" cy="0"/>
          <a:chOff x="0" y="0"/>
          <a:chExt cx="0" cy="0"/>
        </a:xfrm>
      </p:grpSpPr>
      <p:sp>
        <p:nvSpPr>
          <p:cNvPr id="14" name="Title 1"/>
          <p:cNvSpPr>
            <a:spLocks noGrp="1"/>
          </p:cNvSpPr>
          <p:nvPr>
            <p:ph type="ctrTitle" hasCustomPrompt="1"/>
          </p:nvPr>
        </p:nvSpPr>
        <p:spPr>
          <a:xfrm>
            <a:off x="914400" y="1028700"/>
            <a:ext cx="5486400" cy="1200150"/>
          </a:xfrm>
        </p:spPr>
        <p:txBody>
          <a:bodyPr anchor="b" anchorCtr="0">
            <a:normAutofit/>
          </a:bodyPr>
          <a:lstStyle>
            <a:lvl1pPr>
              <a:defRPr sz="3200">
                <a:solidFill>
                  <a:srgbClr val="FFFFFF"/>
                </a:solidFill>
              </a:defRPr>
            </a:lvl1pPr>
          </a:lstStyle>
          <a:p>
            <a:r>
              <a:rPr lang="en-US" dirty="0"/>
              <a:t>Click to Edit Master Style</a:t>
            </a:r>
          </a:p>
        </p:txBody>
      </p:sp>
      <p:sp>
        <p:nvSpPr>
          <p:cNvPr id="15" name="Subtitle 2"/>
          <p:cNvSpPr>
            <a:spLocks noGrp="1"/>
          </p:cNvSpPr>
          <p:nvPr>
            <p:ph type="subTitle" idx="1" hasCustomPrompt="1"/>
          </p:nvPr>
        </p:nvSpPr>
        <p:spPr>
          <a:xfrm>
            <a:off x="914400" y="2514600"/>
            <a:ext cx="3429000" cy="1200150"/>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a:t>
            </a:r>
            <a:br>
              <a:rPr lang="en-US" dirty="0"/>
            </a:br>
            <a:r>
              <a:rPr lang="en-US" dirty="0"/>
              <a:t>Master Subtitle Style</a:t>
            </a:r>
          </a:p>
        </p:txBody>
      </p:sp>
      <p:cxnSp>
        <p:nvCxnSpPr>
          <p:cNvPr id="16" name="Straight Connector 15"/>
          <p:cNvCxnSpPr/>
          <p:nvPr userDrawn="1"/>
        </p:nvCxnSpPr>
        <p:spPr>
          <a:xfrm>
            <a:off x="1066800" y="2343150"/>
            <a:ext cx="4191000" cy="0"/>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7" name="Picture 6" descr="Logo for HHS and ACF. Office of Child Support Enforcement" title="HHS/ACF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90600" y="4400550"/>
            <a:ext cx="3048000" cy="465035"/>
          </a:xfrm>
          <a:prstGeom prst="rect">
            <a:avLst/>
          </a:prstGeom>
        </p:spPr>
      </p:pic>
    </p:spTree>
    <p:extLst>
      <p:ext uri="{BB962C8B-B14F-4D97-AF65-F5344CB8AC3E}">
        <p14:creationId xmlns:p14="http://schemas.microsoft.com/office/powerpoint/2010/main" val="2147662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ue/Gray 3 Content">
    <p:bg>
      <p:bgPr>
        <a:solidFill>
          <a:srgbClr val="F6F3EE"/>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00150"/>
            <a:ext cx="2514296" cy="3429000"/>
          </a:xfrm>
        </p:spPr>
        <p:txBody>
          <a:bodyPr>
            <a:normAutofit/>
          </a:bodyPr>
          <a:lstStyle>
            <a:lvl1pPr>
              <a:defRPr sz="2000">
                <a:solidFill>
                  <a:srgbClr val="6C6463"/>
                </a:solidFill>
              </a:defRPr>
            </a:lvl1pPr>
            <a:lvl2pPr>
              <a:defRPr sz="1800" baseline="0">
                <a:solidFill>
                  <a:srgbClr val="6C6463"/>
                </a:solidFill>
              </a:defRPr>
            </a:lvl2pPr>
            <a:lvl3pPr>
              <a:defRPr sz="1600">
                <a:solidFill>
                  <a:srgbClr val="6C6463"/>
                </a:solidFill>
                <a:latin typeface="Arial" panose="020B0604020202020204" pitchFamily="34" charset="0"/>
                <a:cs typeface="Arial" panose="020B0604020202020204" pitchFamily="34" charset="0"/>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5943600" y="1200150"/>
            <a:ext cx="2514904" cy="3429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latin typeface="Arial" panose="020B0604020202020204" pitchFamily="34" charset="0"/>
                <a:cs typeface="Arial" panose="020B0604020202020204" pitchFamily="34" charset="0"/>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10" name="Content Placeholder 3"/>
          <p:cNvSpPr>
            <a:spLocks noGrp="1"/>
          </p:cNvSpPr>
          <p:nvPr>
            <p:ph sz="half" idx="13"/>
          </p:nvPr>
        </p:nvSpPr>
        <p:spPr>
          <a:xfrm>
            <a:off x="3314548" y="1200150"/>
            <a:ext cx="2514904" cy="3429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latin typeface="Arial" panose="020B0604020202020204" pitchFamily="34" charset="0"/>
                <a:cs typeface="Arial" panose="020B0604020202020204" pitchFamily="34" charset="0"/>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13" name="Slide Number Placeholder 5"/>
          <p:cNvSpPr>
            <a:spLocks noGrp="1"/>
          </p:cNvSpPr>
          <p:nvPr>
            <p:ph type="sldNum" sz="quarter" idx="4"/>
          </p:nvPr>
        </p:nvSpPr>
        <p:spPr>
          <a:xfrm>
            <a:off x="6858000" y="4852229"/>
            <a:ext cx="2133600" cy="215444"/>
          </a:xfrm>
          <a:prstGeom prst="rect">
            <a:avLst/>
          </a:prstGeom>
        </p:spPr>
        <p:txBody>
          <a:bodyPr vert="horz" lIns="91440" tIns="45720" rIns="91440" bIns="45720" rtlCol="0" anchor="ctr">
            <a:spAutoFit/>
          </a:bodyPr>
          <a:lstStyle>
            <a:lvl1pPr algn="r">
              <a:defRPr sz="800" b="0" i="0">
                <a:solidFill>
                  <a:srgbClr val="6C6463"/>
                </a:solidFill>
                <a:latin typeface="Arial" panose="020B0604020202020204" pitchFamily="34" charset="0"/>
                <a:cs typeface="Arial" panose="020B0604020202020204" pitchFamily="34" charset="0"/>
              </a:defRPr>
            </a:lvl1pPr>
          </a:lstStyle>
          <a:p>
            <a:fld id="{42782948-4DBE-204D-AB9E-B65E067054AE}" type="slidenum">
              <a:rPr lang="en-US" smtClean="0"/>
              <a:pPr/>
              <a:t>‹#›</a:t>
            </a:fld>
            <a:endParaRPr lang="en-US" dirty="0"/>
          </a:p>
        </p:txBody>
      </p:sp>
      <p:sp>
        <p:nvSpPr>
          <p:cNvPr id="14" name="TextBox 13"/>
          <p:cNvSpPr txBox="1"/>
          <p:nvPr userDrawn="1"/>
        </p:nvSpPr>
        <p:spPr>
          <a:xfrm>
            <a:off x="3124200" y="4871993"/>
            <a:ext cx="2895600" cy="215444"/>
          </a:xfrm>
          <a:prstGeom prst="rect">
            <a:avLst/>
          </a:prstGeom>
          <a:noFill/>
        </p:spPr>
        <p:txBody>
          <a:bodyPr wrap="square" rtlCol="0">
            <a:spAutoFit/>
          </a:bodyPr>
          <a:lstStyle/>
          <a:p>
            <a:pPr algn="ctr"/>
            <a:r>
              <a:rPr lang="en-US" sz="800" dirty="0">
                <a:solidFill>
                  <a:srgbClr val="5B616B"/>
                </a:solidFill>
                <a:latin typeface="Arial" panose="020B0604020202020204" pitchFamily="34" charset="0"/>
                <a:cs typeface="Arial" panose="020B0604020202020204" pitchFamily="34" charset="0"/>
              </a:rPr>
              <a:t>Office of Child Support Enforcement</a:t>
            </a:r>
          </a:p>
        </p:txBody>
      </p:sp>
      <p:sp>
        <p:nvSpPr>
          <p:cNvPr id="8" name="Title 1"/>
          <p:cNvSpPr>
            <a:spLocks noGrp="1"/>
          </p:cNvSpPr>
          <p:nvPr>
            <p:ph type="title" hasCustomPrompt="1"/>
          </p:nvPr>
        </p:nvSpPr>
        <p:spPr>
          <a:xfrm>
            <a:off x="685800" y="505480"/>
            <a:ext cx="7543800" cy="523220"/>
          </a:xfrm>
        </p:spPr>
        <p:txBody>
          <a:bodyPr wrap="square" anchor="b" anchorCtr="0">
            <a:spAutoFit/>
          </a:bodyPr>
          <a:lstStyle>
            <a:lvl1pPr>
              <a:defRPr baseline="0">
                <a:solidFill>
                  <a:srgbClr val="336A90"/>
                </a:solidFill>
              </a:defRPr>
            </a:lvl1pPr>
          </a:lstStyle>
          <a:p>
            <a:r>
              <a:rPr lang="en-US" dirty="0"/>
              <a:t>Title Goes Here</a:t>
            </a:r>
          </a:p>
        </p:txBody>
      </p:sp>
    </p:spTree>
    <p:extLst>
      <p:ext uri="{BB962C8B-B14F-4D97-AF65-F5344CB8AC3E}">
        <p14:creationId xmlns:p14="http://schemas.microsoft.com/office/powerpoint/2010/main" val="190966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 Photo">
    <p:bg>
      <p:bgPr>
        <a:solidFill>
          <a:srgbClr val="F6F3EE"/>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3400" y="1200150"/>
            <a:ext cx="3809696" cy="3543300"/>
          </a:xfrm>
        </p:spPr>
        <p:txBody>
          <a:bodyPr>
            <a:normAutofit/>
          </a:bodyPr>
          <a:lstStyle>
            <a:lvl1pPr>
              <a:defRPr sz="2000">
                <a:solidFill>
                  <a:srgbClr val="5B616B"/>
                </a:solidFill>
              </a:defRPr>
            </a:lvl1pPr>
            <a:lvl2pPr>
              <a:defRPr sz="1800">
                <a:solidFill>
                  <a:srgbClr val="5B616B"/>
                </a:solidFill>
              </a:defRPr>
            </a:lvl2pPr>
            <a:lvl3pPr>
              <a:defRPr sz="1600">
                <a:solidFill>
                  <a:srgbClr val="6C6463"/>
                </a:solidFill>
                <a:latin typeface="Arial" panose="020B0604020202020204" pitchFamily="34" charset="0"/>
                <a:cs typeface="Arial" panose="020B0604020202020204" pitchFamily="34" charset="0"/>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11" name="Content Placeholder 2"/>
          <p:cNvSpPr>
            <a:spLocks noGrp="1"/>
          </p:cNvSpPr>
          <p:nvPr>
            <p:ph sz="half" idx="11" hasCustomPrompt="1"/>
          </p:nvPr>
        </p:nvSpPr>
        <p:spPr>
          <a:xfrm>
            <a:off x="4724400" y="114300"/>
            <a:ext cx="4267200" cy="4921759"/>
          </a:xfrm>
        </p:spPr>
        <p:txBody>
          <a:bodyPr anchor="ctr" anchorCtr="0">
            <a:normAutofit/>
          </a:bodyPr>
          <a:lstStyle>
            <a:lvl1pPr marL="0" indent="0" algn="ctr">
              <a:buNone/>
              <a:defRPr sz="3600" b="1" i="0" baseline="0">
                <a:solidFill>
                  <a:srgbClr val="5B616B"/>
                </a:solidFill>
              </a:defRPr>
            </a:lvl1pPr>
            <a:lvl2pPr>
              <a:defRPr sz="1800">
                <a:solidFill>
                  <a:srgbClr val="5B616B"/>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dirty="0"/>
              <a:t>PLACE PHOTO</a:t>
            </a:r>
          </a:p>
        </p:txBody>
      </p:sp>
      <p:sp>
        <p:nvSpPr>
          <p:cNvPr id="5" name="Title 1"/>
          <p:cNvSpPr>
            <a:spLocks noGrp="1"/>
          </p:cNvSpPr>
          <p:nvPr>
            <p:ph type="title" hasCustomPrompt="1"/>
          </p:nvPr>
        </p:nvSpPr>
        <p:spPr>
          <a:xfrm>
            <a:off x="685800" y="505480"/>
            <a:ext cx="3886200" cy="523220"/>
          </a:xfrm>
        </p:spPr>
        <p:txBody>
          <a:bodyPr wrap="square" anchor="b" anchorCtr="0">
            <a:spAutoFit/>
          </a:bodyPr>
          <a:lstStyle>
            <a:lvl1pPr>
              <a:defRPr baseline="0">
                <a:solidFill>
                  <a:srgbClr val="336A90"/>
                </a:solidFill>
              </a:defRPr>
            </a:lvl1pPr>
          </a:lstStyle>
          <a:p>
            <a:r>
              <a:rPr lang="en-US" dirty="0"/>
              <a:t>Title Goes Here</a:t>
            </a:r>
          </a:p>
        </p:txBody>
      </p:sp>
    </p:spTree>
    <p:extLst>
      <p:ext uri="{BB962C8B-B14F-4D97-AF65-F5344CB8AC3E}">
        <p14:creationId xmlns:p14="http://schemas.microsoft.com/office/powerpoint/2010/main" val="4042005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Upper - Photo Lower">
    <p:spTree>
      <p:nvGrpSpPr>
        <p:cNvPr id="1" name=""/>
        <p:cNvGrpSpPr/>
        <p:nvPr/>
      </p:nvGrpSpPr>
      <p:grpSpPr>
        <a:xfrm>
          <a:off x="0" y="0"/>
          <a:ext cx="0" cy="0"/>
          <a:chOff x="0" y="0"/>
          <a:chExt cx="0" cy="0"/>
        </a:xfrm>
      </p:grpSpPr>
      <p:sp>
        <p:nvSpPr>
          <p:cNvPr id="12" name="Rectangle 11"/>
          <p:cNvSpPr/>
          <p:nvPr userDrawn="1"/>
        </p:nvSpPr>
        <p:spPr>
          <a:xfrm>
            <a:off x="152400" y="114300"/>
            <a:ext cx="8839200" cy="2171700"/>
          </a:xfrm>
          <a:prstGeom prst="rect">
            <a:avLst/>
          </a:prstGeom>
          <a:solidFill>
            <a:srgbClr val="264A6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itle 7"/>
          <p:cNvSpPr>
            <a:spLocks noGrp="1"/>
          </p:cNvSpPr>
          <p:nvPr>
            <p:ph type="title"/>
          </p:nvPr>
        </p:nvSpPr>
        <p:spPr>
          <a:xfrm>
            <a:off x="685800" y="342900"/>
            <a:ext cx="7543800" cy="392415"/>
          </a:xfrm>
        </p:spPr>
        <p:txBody>
          <a:bodyPr/>
          <a:lstStyle>
            <a:lvl1pPr>
              <a:defRPr>
                <a:solidFill>
                  <a:schemeClr val="bg1"/>
                </a:solidFill>
              </a:defRPr>
            </a:lvl1pPr>
          </a:lstStyle>
          <a:p>
            <a:r>
              <a:rPr lang="en-US" dirty="0">
                <a:solidFill>
                  <a:schemeClr val="bg1"/>
                </a:solidFill>
              </a:rPr>
              <a:t>For More Information</a:t>
            </a:r>
            <a:endParaRPr lang="en-US" sz="1400" i="1" dirty="0">
              <a:solidFill>
                <a:schemeClr val="bg1"/>
              </a:solidFill>
            </a:endParaRPr>
          </a:p>
        </p:txBody>
      </p:sp>
      <p:sp>
        <p:nvSpPr>
          <p:cNvPr id="15" name="Subtitle 2"/>
          <p:cNvSpPr>
            <a:spLocks noGrp="1"/>
          </p:cNvSpPr>
          <p:nvPr>
            <p:ph type="subTitle" idx="1" hasCustomPrompt="1"/>
          </p:nvPr>
        </p:nvSpPr>
        <p:spPr>
          <a:xfrm>
            <a:off x="685800" y="914400"/>
            <a:ext cx="7543800" cy="1200150"/>
          </a:xfrm>
          <a:effectLst>
            <a:outerShdw blurRad="254000" dir="5400000" algn="tl" rotWithShape="0">
              <a:srgbClr val="000000">
                <a:alpha val="40000"/>
              </a:srgbClr>
            </a:outerShdw>
          </a:effectLst>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9" name="Content Placeholder 2"/>
          <p:cNvSpPr>
            <a:spLocks noGrp="1"/>
          </p:cNvSpPr>
          <p:nvPr>
            <p:ph sz="half" idx="13" hasCustomPrompt="1"/>
          </p:nvPr>
        </p:nvSpPr>
        <p:spPr>
          <a:xfrm>
            <a:off x="152400" y="2286000"/>
            <a:ext cx="8839200" cy="2750058"/>
          </a:xfrm>
          <a:solidFill>
            <a:srgbClr val="F6F3EE"/>
          </a:solidFill>
        </p:spPr>
        <p:txBody>
          <a:bodyPr anchor="ctr" anchorCtr="0">
            <a:normAutofit/>
          </a:bodyPr>
          <a:lstStyle>
            <a:lvl1pPr marL="0" indent="0" algn="ctr">
              <a:buNone/>
              <a:defRPr sz="3600" b="1" i="0" baseline="0">
                <a:solidFill>
                  <a:srgbClr val="5B616B"/>
                </a:solidFill>
              </a:defRPr>
            </a:lvl1pPr>
            <a:lvl2pPr>
              <a:defRPr sz="1800">
                <a:solidFill>
                  <a:srgbClr val="5B616B"/>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dirty="0"/>
              <a:t>PLACE PHOTO</a:t>
            </a:r>
          </a:p>
        </p:txBody>
      </p:sp>
    </p:spTree>
    <p:extLst>
      <p:ext uri="{BB962C8B-B14F-4D97-AF65-F5344CB8AC3E}">
        <p14:creationId xmlns:p14="http://schemas.microsoft.com/office/powerpoint/2010/main" val="29317531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ntent Upper - Photo Lower">
    <p:spTree>
      <p:nvGrpSpPr>
        <p:cNvPr id="1" name=""/>
        <p:cNvGrpSpPr/>
        <p:nvPr/>
      </p:nvGrpSpPr>
      <p:grpSpPr>
        <a:xfrm>
          <a:off x="0" y="0"/>
          <a:ext cx="0" cy="0"/>
          <a:chOff x="0" y="0"/>
          <a:chExt cx="0" cy="0"/>
        </a:xfrm>
      </p:grpSpPr>
      <p:sp>
        <p:nvSpPr>
          <p:cNvPr id="14" name="Title 7"/>
          <p:cNvSpPr>
            <a:spLocks noGrp="1"/>
          </p:cNvSpPr>
          <p:nvPr>
            <p:ph type="title" hasCustomPrompt="1"/>
          </p:nvPr>
        </p:nvSpPr>
        <p:spPr>
          <a:xfrm>
            <a:off x="552450" y="400050"/>
            <a:ext cx="3657600" cy="392415"/>
          </a:xfrm>
          <a:effectLst/>
        </p:spPr>
        <p:txBody>
          <a:bodyPr/>
          <a:lstStyle>
            <a:lvl1pPr>
              <a:defRPr>
                <a:solidFill>
                  <a:srgbClr val="336A90"/>
                </a:solidFill>
              </a:defRPr>
            </a:lvl1pPr>
          </a:lstStyle>
          <a:p>
            <a:r>
              <a:rPr lang="en-US" dirty="0"/>
              <a:t>For More Information</a:t>
            </a:r>
          </a:p>
        </p:txBody>
      </p:sp>
      <p:sp>
        <p:nvSpPr>
          <p:cNvPr id="15" name="Subtitle 2"/>
          <p:cNvSpPr>
            <a:spLocks noGrp="1"/>
          </p:cNvSpPr>
          <p:nvPr>
            <p:ph type="subTitle" idx="1" hasCustomPrompt="1"/>
          </p:nvPr>
        </p:nvSpPr>
        <p:spPr>
          <a:xfrm>
            <a:off x="533400" y="914400"/>
            <a:ext cx="3657600" cy="1200150"/>
          </a:xfrm>
          <a:effectLst/>
        </p:spPr>
        <p:txBody>
          <a:bodyPr>
            <a:normAutofit/>
          </a:bodyPr>
          <a:lstStyle>
            <a:lvl1pPr marL="0" indent="0" algn="l">
              <a:buNone/>
              <a:defRPr sz="1800">
                <a:solidFill>
                  <a:srgbClr val="336A9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Text STYLE</a:t>
            </a:r>
          </a:p>
        </p:txBody>
      </p:sp>
      <p:sp>
        <p:nvSpPr>
          <p:cNvPr id="9" name="Content Placeholder 2"/>
          <p:cNvSpPr>
            <a:spLocks noGrp="1"/>
          </p:cNvSpPr>
          <p:nvPr>
            <p:ph sz="half" idx="13" hasCustomPrompt="1"/>
          </p:nvPr>
        </p:nvSpPr>
        <p:spPr>
          <a:xfrm>
            <a:off x="4495800" y="114300"/>
            <a:ext cx="4495800" cy="4921758"/>
          </a:xfrm>
          <a:solidFill>
            <a:srgbClr val="F6F3EE"/>
          </a:solidFill>
        </p:spPr>
        <p:txBody>
          <a:bodyPr anchor="ctr" anchorCtr="0">
            <a:normAutofit/>
          </a:bodyPr>
          <a:lstStyle>
            <a:lvl1pPr marL="0" indent="0" algn="ctr">
              <a:buNone/>
              <a:defRPr sz="3600" b="1" i="0" baseline="0">
                <a:solidFill>
                  <a:srgbClr val="5B616B"/>
                </a:solidFill>
              </a:defRPr>
            </a:lvl1pPr>
            <a:lvl2pPr>
              <a:defRPr sz="1800">
                <a:solidFill>
                  <a:srgbClr val="5B616B"/>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dirty="0"/>
              <a:t>PLACE PHOTO</a:t>
            </a:r>
          </a:p>
        </p:txBody>
      </p:sp>
    </p:spTree>
    <p:extLst>
      <p:ext uri="{BB962C8B-B14F-4D97-AF65-F5344CB8AC3E}">
        <p14:creationId xmlns:p14="http://schemas.microsoft.com/office/powerpoint/2010/main" val="8552227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56214186"/>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91691649"/>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9/6/2019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218825256"/>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9/6/2019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71602365"/>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9/6/2019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03281188"/>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9/6/2019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16687868"/>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Light Gray">
    <p:bg>
      <p:bgPr>
        <a:solidFill>
          <a:srgbClr val="F6F3EE"/>
        </a:solidFill>
        <a:effectLst/>
      </p:bgPr>
    </p:bg>
    <p:spTree>
      <p:nvGrpSpPr>
        <p:cNvPr id="1" name=""/>
        <p:cNvGrpSpPr/>
        <p:nvPr/>
      </p:nvGrpSpPr>
      <p:grpSpPr>
        <a:xfrm>
          <a:off x="0" y="0"/>
          <a:ext cx="0" cy="0"/>
          <a:chOff x="0" y="0"/>
          <a:chExt cx="0" cy="0"/>
        </a:xfrm>
      </p:grpSpPr>
      <p:sp>
        <p:nvSpPr>
          <p:cNvPr id="14" name="Title 1"/>
          <p:cNvSpPr>
            <a:spLocks noGrp="1"/>
          </p:cNvSpPr>
          <p:nvPr>
            <p:ph type="ctrTitle" hasCustomPrompt="1"/>
          </p:nvPr>
        </p:nvSpPr>
        <p:spPr>
          <a:xfrm>
            <a:off x="685800" y="1257300"/>
            <a:ext cx="5486400" cy="1200150"/>
          </a:xfrm>
        </p:spPr>
        <p:txBody>
          <a:bodyPr anchor="b" anchorCtr="0">
            <a:normAutofit/>
          </a:bodyPr>
          <a:lstStyle>
            <a:lvl1pPr>
              <a:defRPr sz="3200" baseline="0">
                <a:solidFill>
                  <a:srgbClr val="336A90"/>
                </a:solidFill>
              </a:defRPr>
            </a:lvl1pPr>
          </a:lstStyle>
          <a:p>
            <a:r>
              <a:rPr lang="en-US" dirty="0"/>
              <a:t>Click to Edit Master Style</a:t>
            </a:r>
          </a:p>
        </p:txBody>
      </p:sp>
      <p:sp>
        <p:nvSpPr>
          <p:cNvPr id="15" name="Subtitle 2"/>
          <p:cNvSpPr>
            <a:spLocks noGrp="1"/>
          </p:cNvSpPr>
          <p:nvPr>
            <p:ph type="subTitle" idx="1" hasCustomPrompt="1"/>
          </p:nvPr>
        </p:nvSpPr>
        <p:spPr>
          <a:xfrm>
            <a:off x="685800" y="2743200"/>
            <a:ext cx="3429000" cy="1200150"/>
          </a:xfrm>
        </p:spPr>
        <p:txBody>
          <a:bodyPr>
            <a:normAutofit/>
          </a:bodyPr>
          <a:lstStyle>
            <a:lvl1pPr marL="0" indent="0" algn="l">
              <a:buNone/>
              <a:defRPr sz="1800">
                <a:solidFill>
                  <a:srgbClr val="336A9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a:t>
            </a:r>
            <a:br>
              <a:rPr lang="en-US" dirty="0"/>
            </a:br>
            <a:r>
              <a:rPr lang="en-US" dirty="0"/>
              <a:t>Master Subtitle Style</a:t>
            </a:r>
          </a:p>
        </p:txBody>
      </p:sp>
      <p:cxnSp>
        <p:nvCxnSpPr>
          <p:cNvPr id="16" name="Straight Connector 15"/>
          <p:cNvCxnSpPr/>
          <p:nvPr userDrawn="1"/>
        </p:nvCxnSpPr>
        <p:spPr>
          <a:xfrm>
            <a:off x="800100" y="2571750"/>
            <a:ext cx="4343400" cy="0"/>
          </a:xfrm>
          <a:prstGeom prst="line">
            <a:avLst/>
          </a:prstGeom>
          <a:ln w="19050">
            <a:solidFill>
              <a:srgbClr val="336A90"/>
            </a:solidFill>
          </a:ln>
          <a:effectLst/>
        </p:spPr>
        <p:style>
          <a:lnRef idx="2">
            <a:schemeClr val="accent1"/>
          </a:lnRef>
          <a:fillRef idx="0">
            <a:schemeClr val="accent1"/>
          </a:fillRef>
          <a:effectRef idx="1">
            <a:schemeClr val="accent1"/>
          </a:effectRef>
          <a:fontRef idx="minor">
            <a:schemeClr val="tx1"/>
          </a:fontRef>
        </p:style>
      </p:cxnSp>
      <p:pic>
        <p:nvPicPr>
          <p:cNvPr id="3" name="Picture 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14377" y="4385838"/>
            <a:ext cx="2867024" cy="427775"/>
          </a:xfrm>
          <a:prstGeom prst="rect">
            <a:avLst/>
          </a:prstGeom>
        </p:spPr>
      </p:pic>
    </p:spTree>
    <p:extLst>
      <p:ext uri="{BB962C8B-B14F-4D97-AF65-F5344CB8AC3E}">
        <p14:creationId xmlns:p14="http://schemas.microsoft.com/office/powerpoint/2010/main" val="19383389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9/6/2019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56160149"/>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255791766"/>
      </p:ext>
    </p:extLst>
  </p:cSld>
  <p:clrMapOvr>
    <a:masterClrMapping/>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921549199"/>
      </p:ext>
    </p:extLst>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68357479"/>
      </p:ext>
    </p:extLst>
  </p:cSld>
  <p:clrMapOvr>
    <a:masterClrMapping/>
  </p:clrMapOvr>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45641602"/>
      </p:ext>
    </p:extLst>
  </p:cSld>
  <p:clrMapOvr>
    <a:masterClrMapping/>
  </p:clrMapOvr>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Slide -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16650" y="1550929"/>
            <a:ext cx="2017011" cy="1815009"/>
          </a:xfrm>
          <a:prstGeom prst="rect">
            <a:avLst/>
          </a:prstGeom>
        </p:spPr>
      </p:pic>
      <p:sp>
        <p:nvSpPr>
          <p:cNvPr id="11" name="Rectangle 10"/>
          <p:cNvSpPr/>
          <p:nvPr userDrawn="1"/>
        </p:nvSpPr>
        <p:spPr>
          <a:xfrm>
            <a:off x="0" y="4955563"/>
            <a:ext cx="9144000" cy="187937"/>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7" y="1538257"/>
            <a:ext cx="5774267" cy="1515618"/>
          </a:xfrm>
          <a:prstGeom prst="rect">
            <a:avLst/>
          </a:prstGeom>
        </p:spPr>
        <p:txBody>
          <a:bodyPr anchor="ctr">
            <a:no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vl2pPr marL="257175" indent="0">
              <a:buNone/>
              <a:defRPr sz="2100">
                <a:latin typeface="Franklin Gothic Demi Cond" panose="020B0706030402020204" pitchFamily="34" charset="0"/>
              </a:defRPr>
            </a:lvl2pPr>
            <a:lvl3pPr marL="514350" indent="0">
              <a:buNone/>
              <a:defRPr sz="2100">
                <a:latin typeface="Franklin Gothic Demi Cond" panose="020B0706030402020204" pitchFamily="34" charset="0"/>
              </a:defRPr>
            </a:lvl3pPr>
            <a:lvl4pPr marL="771525" indent="0">
              <a:buNone/>
              <a:defRPr sz="2100">
                <a:latin typeface="Franklin Gothic Demi Cond" panose="020B0706030402020204" pitchFamily="34" charset="0"/>
              </a:defRPr>
            </a:lvl4pPr>
            <a:lvl5pPr marL="1028700" indent="0">
              <a:buNone/>
              <a:defRPr sz="21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7" y="3053875"/>
            <a:ext cx="5774267" cy="711564"/>
          </a:xfrm>
          <a:prstGeom prst="rect">
            <a:avLst/>
          </a:prstGeom>
        </p:spPr>
        <p:txBody>
          <a:bodyPr anchor="b">
            <a:noAutofit/>
          </a:bodyPr>
          <a:lstStyle>
            <a:lvl1pPr marL="0" indent="0">
              <a:lnSpc>
                <a:spcPct val="100000"/>
              </a:lnSpc>
              <a:spcBef>
                <a:spcPts val="0"/>
              </a:spcBef>
              <a:buNone/>
              <a:defRPr sz="21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7" y="3765439"/>
            <a:ext cx="5774267" cy="366170"/>
          </a:xfrm>
          <a:prstGeom prst="rect">
            <a:avLst/>
          </a:prstGeom>
        </p:spPr>
        <p:txBody>
          <a:bodyPr anchor="b">
            <a:normAutofit/>
          </a:bodyPr>
          <a:lstStyle>
            <a:lvl1pPr marL="0" indent="0">
              <a:buNone/>
              <a:defRPr sz="1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
        <p:nvSpPr>
          <p:cNvPr id="14" name="Rectangle 13"/>
          <p:cNvSpPr/>
          <p:nvPr userDrawn="1"/>
        </p:nvSpPr>
        <p:spPr>
          <a:xfrm>
            <a:off x="0" y="2895"/>
            <a:ext cx="9144000" cy="187937"/>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dirty="0">
              <a:solidFill>
                <a:schemeClr val="accent3">
                  <a:lumMod val="75000"/>
                </a:schemeClr>
              </a:solidFill>
              <a:latin typeface="Franklin Gothic Demi Cond" panose="020B0706030402020204" pitchFamily="34" charset="0"/>
            </a:endParaRPr>
          </a:p>
        </p:txBody>
      </p:sp>
    </p:spTree>
    <p:extLst>
      <p:ext uri="{BB962C8B-B14F-4D97-AF65-F5344CB8AC3E}">
        <p14:creationId xmlns:p14="http://schemas.microsoft.com/office/powerpoint/2010/main" val="32695999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70" y="468041"/>
            <a:ext cx="7843267" cy="411480"/>
          </a:xfrm>
          <a:prstGeom prst="rect">
            <a:avLst/>
          </a:prstGeom>
        </p:spPr>
        <p:txBody>
          <a:bodyPr anchor="t">
            <a:noAutofit/>
          </a:bodyPr>
          <a:lstStyle>
            <a:lvl1pPr algn="l">
              <a:defRPr sz="24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2895"/>
            <a:ext cx="9144000" cy="342987"/>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b="1" i="0" dirty="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628650" y="1085851"/>
            <a:ext cx="7888288" cy="3596480"/>
          </a:xfrm>
          <a:prstGeom prst="rect">
            <a:avLst/>
          </a:prstGeom>
        </p:spPr>
        <p:txBody>
          <a:bodyPr>
            <a:noAutofit/>
          </a:bodyPr>
          <a:lstStyle>
            <a:lvl1pPr marL="171450" indent="-171450">
              <a:lnSpc>
                <a:spcPct val="100000"/>
              </a:lnSpc>
              <a:spcBef>
                <a:spcPts val="900"/>
              </a:spcBef>
              <a:defRPr sz="2100" b="1" i="0">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522288" y="4682331"/>
            <a:ext cx="7992005" cy="247650"/>
          </a:xfrm>
          <a:prstGeom prst="rect">
            <a:avLst/>
          </a:prstGeom>
        </p:spPr>
        <p:txBody>
          <a:bodyPr anchor="b">
            <a:noAutofit/>
          </a:bodyPr>
          <a:lstStyle>
            <a:lvl1pPr marL="0" indent="0">
              <a:lnSpc>
                <a:spcPct val="100000"/>
              </a:lnSpc>
              <a:spcBef>
                <a:spcPts val="0"/>
              </a:spcBef>
              <a:buNone/>
              <a:defRPr sz="9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cxnSp>
        <p:nvCxnSpPr>
          <p:cNvPr id="18" name="Straight Connector 17"/>
          <p:cNvCxnSpPr/>
          <p:nvPr userDrawn="1"/>
        </p:nvCxnSpPr>
        <p:spPr>
          <a:xfrm>
            <a:off x="0" y="4929981"/>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21343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amp; Top R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70" y="468041"/>
            <a:ext cx="7843267" cy="411480"/>
          </a:xfrm>
          <a:prstGeom prst="rect">
            <a:avLst/>
          </a:prstGeom>
        </p:spPr>
        <p:txBody>
          <a:bodyPr anchor="t">
            <a:noAutofit/>
          </a:bodyPr>
          <a:lstStyle>
            <a:lvl1pPr algn="l">
              <a:defRPr sz="24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2895"/>
            <a:ext cx="9144000" cy="342987"/>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b="0" i="0" dirty="0">
              <a:solidFill>
                <a:schemeClr val="accent3">
                  <a:lumMod val="75000"/>
                </a:schemeClr>
              </a:solidFill>
              <a:latin typeface="Gotham Bold" charset="0"/>
              <a:ea typeface="Gotham Bold" charset="0"/>
              <a:cs typeface="Gotham Bold" charset="0"/>
            </a:endParaRPr>
          </a:p>
        </p:txBody>
      </p:sp>
      <p:cxnSp>
        <p:nvCxnSpPr>
          <p:cNvPr id="4" name="Straight Connector 3"/>
          <p:cNvCxnSpPr/>
          <p:nvPr userDrawn="1"/>
        </p:nvCxnSpPr>
        <p:spPr>
          <a:xfrm>
            <a:off x="0" y="4929981"/>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33224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2 Col-Text">
    <p:spTree>
      <p:nvGrpSpPr>
        <p:cNvPr id="1" name=""/>
        <p:cNvGrpSpPr/>
        <p:nvPr/>
      </p:nvGrpSpPr>
      <p:grpSpPr>
        <a:xfrm>
          <a:off x="0" y="0"/>
          <a:ext cx="0" cy="0"/>
          <a:chOff x="0" y="0"/>
          <a:chExt cx="0" cy="0"/>
        </a:xfrm>
      </p:grpSpPr>
      <p:sp>
        <p:nvSpPr>
          <p:cNvPr id="6" name="Text Placeholder 5"/>
          <p:cNvSpPr>
            <a:spLocks noGrp="1"/>
          </p:cNvSpPr>
          <p:nvPr>
            <p:ph type="body" sz="quarter" idx="18" hasCustomPrompt="1"/>
          </p:nvPr>
        </p:nvSpPr>
        <p:spPr>
          <a:xfrm>
            <a:off x="622301" y="1387080"/>
            <a:ext cx="3840163" cy="3301603"/>
          </a:xfrm>
          <a:prstGeom prst="rect">
            <a:avLst/>
          </a:prstGeom>
        </p:spPr>
        <p:txBody>
          <a:bodyPr>
            <a:noAutofit/>
          </a:bodyPr>
          <a:lstStyle>
            <a:lvl1pPr>
              <a:lnSpc>
                <a:spcPct val="100000"/>
              </a:lnSpc>
              <a:spcBef>
                <a:spcPts val="0"/>
              </a:spcBef>
              <a:spcAft>
                <a:spcPts val="0"/>
              </a:spcAft>
              <a:defRPr sz="1500" b="1" i="0">
                <a:latin typeface="Arial" panose="020B0604020202020204" pitchFamily="34" charset="0"/>
                <a:ea typeface="Arial" panose="020B0604020202020204" pitchFamily="34" charset="0"/>
                <a:cs typeface="Arial" panose="020B0604020202020204" pitchFamily="34" charset="0"/>
              </a:defRPr>
            </a:lvl1pPr>
            <a:lvl2pPr marL="385763" indent="-128588">
              <a:buFont typeface="Franklin Gothic Medium Cond" panose="020B0606030402020204" pitchFamily="34" charset="0"/>
              <a:buChar char="–"/>
              <a:defRPr sz="1500" b="1" i="0">
                <a:latin typeface="Arial" panose="020B0604020202020204" pitchFamily="34" charset="0"/>
                <a:ea typeface="Arial" panose="020B0604020202020204" pitchFamily="34" charset="0"/>
                <a:cs typeface="Arial" panose="020B0604020202020204" pitchFamily="34" charset="0"/>
              </a:defRPr>
            </a:lvl2pPr>
            <a:lvl3pPr>
              <a:defRPr sz="1500" b="1" i="0">
                <a:latin typeface="Arial" panose="020B0604020202020204" pitchFamily="34" charset="0"/>
                <a:ea typeface="Arial" panose="020B0604020202020204" pitchFamily="34" charset="0"/>
                <a:cs typeface="Arial" panose="020B0604020202020204" pitchFamily="34" charset="0"/>
              </a:defRPr>
            </a:lvl3pPr>
          </a:lstStyle>
          <a:p>
            <a:pPr lvl="0"/>
            <a:r>
              <a:rPr lang="en-US" dirty="0"/>
              <a:t>Click to add bullets</a:t>
            </a:r>
          </a:p>
          <a:p>
            <a:pPr lvl="1"/>
            <a:r>
              <a:rPr lang="en-US" dirty="0"/>
              <a:t>Bullet 2</a:t>
            </a:r>
          </a:p>
          <a:p>
            <a:pPr lvl="2"/>
            <a:r>
              <a:rPr lang="en-US" dirty="0"/>
              <a:t>Bullet 3</a:t>
            </a:r>
          </a:p>
        </p:txBody>
      </p:sp>
      <p:sp>
        <p:nvSpPr>
          <p:cNvPr id="2" name="Title 1"/>
          <p:cNvSpPr>
            <a:spLocks noGrp="1"/>
          </p:cNvSpPr>
          <p:nvPr>
            <p:ph type="title" hasCustomPrompt="1"/>
          </p:nvPr>
        </p:nvSpPr>
        <p:spPr>
          <a:xfrm>
            <a:off x="674370" y="468041"/>
            <a:ext cx="7843267" cy="411480"/>
          </a:xfrm>
          <a:prstGeom prst="rect">
            <a:avLst/>
          </a:prstGeom>
        </p:spPr>
        <p:txBody>
          <a:bodyPr anchor="t">
            <a:noAutofit/>
          </a:bodyPr>
          <a:lstStyle>
            <a:lvl1pPr algn="l">
              <a:defRPr sz="24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2895"/>
            <a:ext cx="9144000" cy="342987"/>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b="0" i="0" dirty="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4" y="4688681"/>
            <a:ext cx="7992005" cy="247650"/>
          </a:xfrm>
          <a:prstGeom prst="rect">
            <a:avLst/>
          </a:prstGeom>
        </p:spPr>
        <p:txBody>
          <a:bodyPr anchor="b">
            <a:noAutofit/>
          </a:bodyPr>
          <a:lstStyle>
            <a:lvl1pPr marL="0" indent="0">
              <a:lnSpc>
                <a:spcPct val="100000"/>
              </a:lnSpc>
              <a:spcBef>
                <a:spcPts val="0"/>
              </a:spcBef>
              <a:buNone/>
              <a:defRPr sz="9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4" name="Text Placeholder 3"/>
          <p:cNvSpPr>
            <a:spLocks noGrp="1"/>
          </p:cNvSpPr>
          <p:nvPr>
            <p:ph type="body" sz="quarter" idx="16" hasCustomPrompt="1"/>
          </p:nvPr>
        </p:nvSpPr>
        <p:spPr>
          <a:xfrm>
            <a:off x="622300" y="958849"/>
            <a:ext cx="3840480" cy="375047"/>
          </a:xfrm>
          <a:prstGeom prst="rect">
            <a:avLst/>
          </a:prstGeom>
        </p:spPr>
        <p:txBody>
          <a:bodyPr anchor="b">
            <a:noAutofit/>
          </a:bodyPr>
          <a:lstStyle>
            <a:lvl1pPr marL="0" indent="0" algn="ctr">
              <a:buNone/>
              <a:defRPr sz="18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title</a:t>
            </a:r>
          </a:p>
        </p:txBody>
      </p:sp>
      <p:sp>
        <p:nvSpPr>
          <p:cNvPr id="13" name="Text Placeholder 3"/>
          <p:cNvSpPr>
            <a:spLocks noGrp="1"/>
          </p:cNvSpPr>
          <p:nvPr>
            <p:ph type="body" sz="quarter" idx="17" hasCustomPrompt="1"/>
          </p:nvPr>
        </p:nvSpPr>
        <p:spPr>
          <a:xfrm>
            <a:off x="4665132" y="958849"/>
            <a:ext cx="3840480" cy="375047"/>
          </a:xfrm>
          <a:prstGeom prst="rect">
            <a:avLst/>
          </a:prstGeom>
        </p:spPr>
        <p:txBody>
          <a:bodyPr anchor="b">
            <a:noAutofit/>
          </a:bodyPr>
          <a:lstStyle>
            <a:lvl1pPr marL="0" indent="0" algn="ctr">
              <a:buNone/>
              <a:defRPr sz="18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title</a:t>
            </a:r>
          </a:p>
        </p:txBody>
      </p:sp>
      <p:sp>
        <p:nvSpPr>
          <p:cNvPr id="15" name="Text Placeholder 5"/>
          <p:cNvSpPr>
            <a:spLocks noGrp="1"/>
          </p:cNvSpPr>
          <p:nvPr>
            <p:ph type="body" sz="quarter" idx="19" hasCustomPrompt="1"/>
          </p:nvPr>
        </p:nvSpPr>
        <p:spPr>
          <a:xfrm>
            <a:off x="4665450" y="1380420"/>
            <a:ext cx="3840163" cy="3301603"/>
          </a:xfrm>
          <a:prstGeom prst="rect">
            <a:avLst/>
          </a:prstGeom>
        </p:spPr>
        <p:txBody>
          <a:bodyPr>
            <a:noAutofit/>
          </a:bodyPr>
          <a:lstStyle>
            <a:lvl1pPr>
              <a:lnSpc>
                <a:spcPct val="100000"/>
              </a:lnSpc>
              <a:spcBef>
                <a:spcPts val="0"/>
              </a:spcBef>
              <a:spcAft>
                <a:spcPts val="0"/>
              </a:spcAft>
              <a:defRPr sz="1500" b="1" i="0">
                <a:latin typeface="Arial" panose="020B0604020202020204" pitchFamily="34" charset="0"/>
                <a:ea typeface="Arial" panose="020B0604020202020204" pitchFamily="34" charset="0"/>
                <a:cs typeface="Arial" panose="020B0604020202020204" pitchFamily="34" charset="0"/>
              </a:defRPr>
            </a:lvl1pPr>
            <a:lvl2pPr marL="385763" indent="-128588">
              <a:buFont typeface="Franklin Gothic Medium Cond" panose="020B0606030402020204" pitchFamily="34" charset="0"/>
              <a:buChar char="–"/>
              <a:defRPr sz="1500" b="1" i="0" baseline="0">
                <a:latin typeface="Arial" panose="020B0604020202020204" pitchFamily="34" charset="0"/>
                <a:ea typeface="Arial" panose="020B0604020202020204" pitchFamily="34" charset="0"/>
                <a:cs typeface="Arial" panose="020B0604020202020204" pitchFamily="34" charset="0"/>
              </a:defRPr>
            </a:lvl2pPr>
            <a:lvl3pPr>
              <a:defRPr sz="1500" b="1" i="0" baseline="0">
                <a:latin typeface="Arial" panose="020B0604020202020204" pitchFamily="34" charset="0"/>
                <a:ea typeface="Arial" panose="020B0604020202020204" pitchFamily="34" charset="0"/>
                <a:cs typeface="Arial" panose="020B0604020202020204" pitchFamily="34" charset="0"/>
              </a:defRPr>
            </a:lvl3pPr>
          </a:lstStyle>
          <a:p>
            <a:pPr lvl="0"/>
            <a:r>
              <a:rPr lang="en-US" dirty="0"/>
              <a:t>Click to add bullets</a:t>
            </a:r>
          </a:p>
          <a:p>
            <a:pPr lvl="1"/>
            <a:r>
              <a:rPr lang="en-US" dirty="0"/>
              <a:t>Bullet 2</a:t>
            </a:r>
          </a:p>
          <a:p>
            <a:pPr lvl="2"/>
            <a:r>
              <a:rPr lang="en-US" dirty="0"/>
              <a:t>Bullet 3</a:t>
            </a:r>
          </a:p>
        </p:txBody>
      </p:sp>
      <p:cxnSp>
        <p:nvCxnSpPr>
          <p:cNvPr id="9" name="Straight Connector 8"/>
          <p:cNvCxnSpPr/>
          <p:nvPr userDrawn="1"/>
        </p:nvCxnSpPr>
        <p:spPr>
          <a:xfrm>
            <a:off x="0" y="4929981"/>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46814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itle Slide - Black Se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16267" y="1546489"/>
            <a:ext cx="2023733" cy="1843097"/>
          </a:xfrm>
          <a:prstGeom prst="rect">
            <a:avLst/>
          </a:prstGeom>
        </p:spPr>
      </p:pic>
      <p:sp>
        <p:nvSpPr>
          <p:cNvPr id="10" name="Rectangle 9"/>
          <p:cNvSpPr/>
          <p:nvPr userDrawn="1"/>
        </p:nvSpPr>
        <p:spPr>
          <a:xfrm>
            <a:off x="0" y="2895"/>
            <a:ext cx="9144000" cy="187937"/>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dirty="0">
              <a:solidFill>
                <a:schemeClr val="accent3">
                  <a:lumMod val="75000"/>
                </a:schemeClr>
              </a:solidFill>
              <a:latin typeface="Franklin Gothic Demi Cond" panose="020B0706030402020204" pitchFamily="34" charset="0"/>
            </a:endParaRPr>
          </a:p>
        </p:txBody>
      </p:sp>
      <p:sp>
        <p:nvSpPr>
          <p:cNvPr id="11" name="Rectangle 10"/>
          <p:cNvSpPr/>
          <p:nvPr userDrawn="1"/>
        </p:nvSpPr>
        <p:spPr>
          <a:xfrm>
            <a:off x="0" y="4955563"/>
            <a:ext cx="9144000" cy="187937"/>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7" y="1538257"/>
            <a:ext cx="5774267" cy="1515618"/>
          </a:xfrm>
          <a:prstGeom prst="rect">
            <a:avLst/>
          </a:prstGeom>
        </p:spPr>
        <p:txBody>
          <a:bodyPr anchor="ctr">
            <a:no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vl2pPr marL="257175" indent="0">
              <a:buNone/>
              <a:defRPr sz="2100">
                <a:latin typeface="Franklin Gothic Demi Cond" panose="020B0706030402020204" pitchFamily="34" charset="0"/>
              </a:defRPr>
            </a:lvl2pPr>
            <a:lvl3pPr marL="514350" indent="0">
              <a:buNone/>
              <a:defRPr sz="2100">
                <a:latin typeface="Franklin Gothic Demi Cond" panose="020B0706030402020204" pitchFamily="34" charset="0"/>
              </a:defRPr>
            </a:lvl3pPr>
            <a:lvl4pPr marL="771525" indent="0">
              <a:buNone/>
              <a:defRPr sz="2100">
                <a:latin typeface="Franklin Gothic Demi Cond" panose="020B0706030402020204" pitchFamily="34" charset="0"/>
              </a:defRPr>
            </a:lvl4pPr>
            <a:lvl5pPr marL="1028700" indent="0">
              <a:buNone/>
              <a:defRPr sz="21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7" y="3053875"/>
            <a:ext cx="5774267" cy="711564"/>
          </a:xfrm>
          <a:prstGeom prst="rect">
            <a:avLst/>
          </a:prstGeom>
        </p:spPr>
        <p:txBody>
          <a:bodyPr anchor="b">
            <a:noAutofit/>
          </a:bodyPr>
          <a:lstStyle>
            <a:lvl1pPr marL="0" indent="0">
              <a:lnSpc>
                <a:spcPct val="100000"/>
              </a:lnSpc>
              <a:spcBef>
                <a:spcPts val="0"/>
              </a:spcBef>
              <a:buNone/>
              <a:defRPr sz="21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7" y="3765439"/>
            <a:ext cx="5774267" cy="366170"/>
          </a:xfrm>
          <a:prstGeom prst="rect">
            <a:avLst/>
          </a:prstGeom>
        </p:spPr>
        <p:txBody>
          <a:bodyPr anchor="b">
            <a:normAutofit/>
          </a:bodyPr>
          <a:lstStyle>
            <a:lvl1pPr marL="0" indent="0">
              <a:buNone/>
              <a:defRPr sz="1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Tree>
    <p:extLst>
      <p:ext uri="{BB962C8B-B14F-4D97-AF65-F5344CB8AC3E}">
        <p14:creationId xmlns:p14="http://schemas.microsoft.com/office/powerpoint/2010/main" val="3050918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 Photo - Dark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123826" y="2266950"/>
            <a:ext cx="6543675" cy="1962150"/>
          </a:xfrm>
          <a:prstGeom prst="rect">
            <a:avLst/>
          </a:prstGeom>
          <a:solidFill>
            <a:srgbClr val="264A64">
              <a:alpha val="9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itle 1"/>
          <p:cNvSpPr>
            <a:spLocks noGrp="1"/>
          </p:cNvSpPr>
          <p:nvPr>
            <p:ph type="ctrTitle" hasCustomPrompt="1"/>
          </p:nvPr>
        </p:nvSpPr>
        <p:spPr>
          <a:xfrm>
            <a:off x="914400" y="2571750"/>
            <a:ext cx="5486400" cy="914400"/>
          </a:xfrm>
          <a:noFill/>
        </p:spPr>
        <p:txBody>
          <a:bodyPr anchor="b" anchorCtr="0">
            <a:normAutofit/>
          </a:bodyPr>
          <a:lstStyle>
            <a:lvl1pPr marL="0" algn="l">
              <a:defRPr sz="3200" baseline="0">
                <a:solidFill>
                  <a:srgbClr val="FFFFFF"/>
                </a:solidFill>
              </a:defRPr>
            </a:lvl1pPr>
          </a:lstStyle>
          <a:p>
            <a:r>
              <a:rPr lang="en-US" dirty="0"/>
              <a:t>Title Goes Here &amp;</a:t>
            </a:r>
            <a:br>
              <a:rPr lang="en-US" dirty="0"/>
            </a:br>
            <a:r>
              <a:rPr lang="en-US" dirty="0"/>
              <a:t>Can Run Two Lines</a:t>
            </a:r>
          </a:p>
        </p:txBody>
      </p:sp>
      <p:sp>
        <p:nvSpPr>
          <p:cNvPr id="11" name="Text Placeholder 4"/>
          <p:cNvSpPr>
            <a:spLocks noGrp="1"/>
          </p:cNvSpPr>
          <p:nvPr>
            <p:ph type="body" sz="quarter" idx="12" hasCustomPrompt="1"/>
          </p:nvPr>
        </p:nvSpPr>
        <p:spPr>
          <a:xfrm rot="16200000">
            <a:off x="7870567" y="1050666"/>
            <a:ext cx="20574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pic>
        <p:nvPicPr>
          <p:cNvPr id="6" name="Picture 5" descr="Logo for HHS and ACF. Office of Child Support Enforcement" title="HHS/ACF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90600" y="3638550"/>
            <a:ext cx="3048000" cy="465035"/>
          </a:xfrm>
          <a:prstGeom prst="rect">
            <a:avLst/>
          </a:prstGeom>
        </p:spPr>
      </p:pic>
    </p:spTree>
    <p:extLst>
      <p:ext uri="{BB962C8B-B14F-4D97-AF65-F5344CB8AC3E}">
        <p14:creationId xmlns:p14="http://schemas.microsoft.com/office/powerpoint/2010/main" val="33609582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Slide - Photo header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16650" y="1550929"/>
            <a:ext cx="2017011" cy="1493135"/>
          </a:xfrm>
          <a:prstGeom prst="rect">
            <a:avLst/>
          </a:prstGeom>
        </p:spPr>
      </p:pic>
      <p:sp>
        <p:nvSpPr>
          <p:cNvPr id="11" name="Rectangle 10"/>
          <p:cNvSpPr/>
          <p:nvPr userDrawn="1"/>
        </p:nvSpPr>
        <p:spPr>
          <a:xfrm>
            <a:off x="0" y="4955563"/>
            <a:ext cx="9144000" cy="187937"/>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7" y="1538257"/>
            <a:ext cx="5774267" cy="1515618"/>
          </a:xfrm>
          <a:prstGeom prst="rect">
            <a:avLst/>
          </a:prstGeom>
        </p:spPr>
        <p:txBody>
          <a:bodyPr anchor="ctr">
            <a:no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vl2pPr marL="257175" indent="0">
              <a:buNone/>
              <a:defRPr sz="2100">
                <a:latin typeface="Franklin Gothic Demi Cond" panose="020B0706030402020204" pitchFamily="34" charset="0"/>
              </a:defRPr>
            </a:lvl2pPr>
            <a:lvl3pPr marL="514350" indent="0">
              <a:buNone/>
              <a:defRPr sz="2100">
                <a:latin typeface="Franklin Gothic Demi Cond" panose="020B0706030402020204" pitchFamily="34" charset="0"/>
              </a:defRPr>
            </a:lvl3pPr>
            <a:lvl4pPr marL="771525" indent="0">
              <a:buNone/>
              <a:defRPr sz="2100">
                <a:latin typeface="Franklin Gothic Demi Cond" panose="020B0706030402020204" pitchFamily="34" charset="0"/>
              </a:defRPr>
            </a:lvl4pPr>
            <a:lvl5pPr marL="1028700" indent="0">
              <a:buNone/>
              <a:defRPr sz="21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7" y="3053875"/>
            <a:ext cx="5774267" cy="711564"/>
          </a:xfrm>
          <a:prstGeom prst="rect">
            <a:avLst/>
          </a:prstGeom>
        </p:spPr>
        <p:txBody>
          <a:bodyPr anchor="b">
            <a:noAutofit/>
          </a:bodyPr>
          <a:lstStyle>
            <a:lvl1pPr marL="0" indent="0">
              <a:lnSpc>
                <a:spcPct val="100000"/>
              </a:lnSpc>
              <a:spcBef>
                <a:spcPts val="0"/>
              </a:spcBef>
              <a:buNone/>
              <a:defRPr sz="21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7" y="3765439"/>
            <a:ext cx="5774267" cy="366170"/>
          </a:xfrm>
          <a:prstGeom prst="rect">
            <a:avLst/>
          </a:prstGeom>
        </p:spPr>
        <p:txBody>
          <a:bodyPr anchor="b">
            <a:normAutofit/>
          </a:bodyPr>
          <a:lstStyle>
            <a:lvl1pPr marL="0" indent="0">
              <a:buNone/>
              <a:defRPr sz="1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
        <p:nvSpPr>
          <p:cNvPr id="27" name="Rectangle 26">
            <a:extLst>
              <a:ext uri="{FF2B5EF4-FFF2-40B4-BE49-F238E27FC236}">
                <a16:creationId xmlns:a16="http://schemas.microsoft.com/office/drawing/2014/main" id="{E0FD344B-6B01-554D-8ED2-3BB8677B5CA3}"/>
              </a:ext>
            </a:extLst>
          </p:cNvPr>
          <p:cNvSpPr/>
          <p:nvPr userDrawn="1"/>
        </p:nvSpPr>
        <p:spPr>
          <a:xfrm>
            <a:off x="0" y="-1791"/>
            <a:ext cx="9144000" cy="1250926"/>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dirty="0">
              <a:solidFill>
                <a:schemeClr val="accent3">
                  <a:lumMod val="75000"/>
                </a:schemeClr>
              </a:solidFill>
              <a:latin typeface="Franklin Gothic Demi Cond" panose="020B0706030402020204" pitchFamily="34" charset="0"/>
            </a:endParaRPr>
          </a:p>
        </p:txBody>
      </p:sp>
      <p:pic>
        <p:nvPicPr>
          <p:cNvPr id="22" name="Picture 21">
            <a:extLst>
              <a:ext uri="{FF2B5EF4-FFF2-40B4-BE49-F238E27FC236}">
                <a16:creationId xmlns:a16="http://schemas.microsoft.com/office/drawing/2014/main" id="{E55F9543-F264-E749-BE41-F4DED20160BA}"/>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5434" y="173048"/>
            <a:ext cx="1824946" cy="912473"/>
          </a:xfrm>
          <a:prstGeom prst="rect">
            <a:avLst/>
          </a:prstGeom>
        </p:spPr>
      </p:pic>
      <p:pic>
        <p:nvPicPr>
          <p:cNvPr id="23" name="Picture 22">
            <a:extLst>
              <a:ext uri="{FF2B5EF4-FFF2-40B4-BE49-F238E27FC236}">
                <a16:creationId xmlns:a16="http://schemas.microsoft.com/office/drawing/2014/main" id="{77FB28BE-95CF-A648-9958-233FA3E2FD41}"/>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1877087" y="174165"/>
            <a:ext cx="1820301" cy="910240"/>
          </a:xfrm>
          <a:prstGeom prst="rect">
            <a:avLst/>
          </a:prstGeom>
        </p:spPr>
      </p:pic>
      <p:pic>
        <p:nvPicPr>
          <p:cNvPr id="24" name="Picture 23">
            <a:extLst>
              <a:ext uri="{FF2B5EF4-FFF2-40B4-BE49-F238E27FC236}">
                <a16:creationId xmlns:a16="http://schemas.microsoft.com/office/drawing/2014/main" id="{E36632A4-6418-EB46-8B31-F39C39E1D0E9}"/>
              </a:ext>
            </a:extLst>
          </p:cNvPr>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3760716" y="172573"/>
            <a:ext cx="1617803" cy="913423"/>
          </a:xfrm>
          <a:prstGeom prst="rect">
            <a:avLst/>
          </a:prstGeom>
        </p:spPr>
      </p:pic>
      <p:pic>
        <p:nvPicPr>
          <p:cNvPr id="25" name="Picture 24">
            <a:extLst>
              <a:ext uri="{FF2B5EF4-FFF2-40B4-BE49-F238E27FC236}">
                <a16:creationId xmlns:a16="http://schemas.microsoft.com/office/drawing/2014/main" id="{92ACDB17-9B72-2747-AC8F-8FD41A14435B}"/>
              </a:ext>
            </a:extLst>
          </p:cNvPr>
          <p:cNvPicPr>
            <a:picLocks noChangeAspect="1"/>
          </p:cNvPicPr>
          <p:nvPr userDrawn="1"/>
        </p:nvPicPr>
        <p:blipFill>
          <a:blip r:embed="rId6" cstate="email">
            <a:extLst>
              <a:ext uri="{28A0092B-C50C-407E-A947-70E740481C1C}">
                <a14:useLocalDpi xmlns:a14="http://schemas.microsoft.com/office/drawing/2010/main" val="0"/>
              </a:ext>
            </a:extLst>
          </a:blip>
          <a:stretch>
            <a:fillRect/>
          </a:stretch>
        </p:blipFill>
        <p:spPr>
          <a:xfrm>
            <a:off x="5444786" y="173495"/>
            <a:ext cx="1823652" cy="911577"/>
          </a:xfrm>
          <a:prstGeom prst="rect">
            <a:avLst/>
          </a:prstGeom>
        </p:spPr>
      </p:pic>
      <p:pic>
        <p:nvPicPr>
          <p:cNvPr id="26" name="Picture 25">
            <a:extLst>
              <a:ext uri="{FF2B5EF4-FFF2-40B4-BE49-F238E27FC236}">
                <a16:creationId xmlns:a16="http://schemas.microsoft.com/office/drawing/2014/main" id="{F764052B-33F9-6041-8EFF-89AD41BE9853}"/>
              </a:ext>
            </a:extLst>
          </p:cNvPr>
          <p:cNvPicPr>
            <a:picLocks noChangeAspect="1"/>
          </p:cNvPicPr>
          <p:nvPr userDrawn="1"/>
        </p:nvPicPr>
        <p:blipFill>
          <a:blip r:embed="rId7" cstate="email">
            <a:extLst>
              <a:ext uri="{28A0092B-C50C-407E-A947-70E740481C1C}">
                <a14:useLocalDpi xmlns:a14="http://schemas.microsoft.com/office/drawing/2010/main" val="0"/>
              </a:ext>
            </a:extLst>
          </a:blip>
          <a:stretch>
            <a:fillRect/>
          </a:stretch>
        </p:blipFill>
        <p:spPr>
          <a:xfrm>
            <a:off x="7320473" y="173495"/>
            <a:ext cx="1823625" cy="911577"/>
          </a:xfrm>
          <a:prstGeom prst="rect">
            <a:avLst/>
          </a:prstGeom>
        </p:spPr>
      </p:pic>
    </p:spTree>
    <p:extLst>
      <p:ext uri="{BB962C8B-B14F-4D97-AF65-F5344CB8AC3E}">
        <p14:creationId xmlns:p14="http://schemas.microsoft.com/office/powerpoint/2010/main" val="21201817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16650" y="1550929"/>
            <a:ext cx="2017011" cy="1493135"/>
          </a:xfrm>
          <a:prstGeom prst="rect">
            <a:avLst/>
          </a:prstGeom>
        </p:spPr>
      </p:pic>
      <p:sp>
        <p:nvSpPr>
          <p:cNvPr id="11" name="Rectangle 10"/>
          <p:cNvSpPr/>
          <p:nvPr userDrawn="1"/>
        </p:nvSpPr>
        <p:spPr>
          <a:xfrm>
            <a:off x="0" y="4955563"/>
            <a:ext cx="9144000" cy="187937"/>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7" y="1538257"/>
            <a:ext cx="5774267" cy="1515618"/>
          </a:xfrm>
          <a:prstGeom prst="rect">
            <a:avLst/>
          </a:prstGeom>
        </p:spPr>
        <p:txBody>
          <a:bodyPr anchor="ctr">
            <a:no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vl2pPr marL="257175" indent="0">
              <a:buNone/>
              <a:defRPr sz="2100">
                <a:latin typeface="Franklin Gothic Demi Cond" panose="020B0706030402020204" pitchFamily="34" charset="0"/>
              </a:defRPr>
            </a:lvl2pPr>
            <a:lvl3pPr marL="514350" indent="0">
              <a:buNone/>
              <a:defRPr sz="2100">
                <a:latin typeface="Franklin Gothic Demi Cond" panose="020B0706030402020204" pitchFamily="34" charset="0"/>
              </a:defRPr>
            </a:lvl3pPr>
            <a:lvl4pPr marL="771525" indent="0">
              <a:buNone/>
              <a:defRPr sz="2100">
                <a:latin typeface="Franklin Gothic Demi Cond" panose="020B0706030402020204" pitchFamily="34" charset="0"/>
              </a:defRPr>
            </a:lvl4pPr>
            <a:lvl5pPr marL="1028700" indent="0">
              <a:buNone/>
              <a:defRPr sz="21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7" y="3053875"/>
            <a:ext cx="5774267" cy="711564"/>
          </a:xfrm>
          <a:prstGeom prst="rect">
            <a:avLst/>
          </a:prstGeom>
        </p:spPr>
        <p:txBody>
          <a:bodyPr anchor="b">
            <a:noAutofit/>
          </a:bodyPr>
          <a:lstStyle>
            <a:lvl1pPr marL="0" indent="0">
              <a:lnSpc>
                <a:spcPct val="100000"/>
              </a:lnSpc>
              <a:spcBef>
                <a:spcPts val="0"/>
              </a:spcBef>
              <a:buNone/>
              <a:defRPr sz="21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7" y="3765439"/>
            <a:ext cx="5774267" cy="366170"/>
          </a:xfrm>
          <a:prstGeom prst="rect">
            <a:avLst/>
          </a:prstGeom>
        </p:spPr>
        <p:txBody>
          <a:bodyPr anchor="b">
            <a:normAutofit/>
          </a:bodyPr>
          <a:lstStyle>
            <a:lvl1pPr marL="0" indent="0">
              <a:buNone/>
              <a:defRPr sz="1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
        <p:nvSpPr>
          <p:cNvPr id="14" name="Rectangle 13"/>
          <p:cNvSpPr/>
          <p:nvPr userDrawn="1"/>
        </p:nvSpPr>
        <p:spPr>
          <a:xfrm>
            <a:off x="0" y="2895"/>
            <a:ext cx="9144000" cy="187937"/>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dirty="0">
              <a:solidFill>
                <a:schemeClr val="accent3">
                  <a:lumMod val="75000"/>
                </a:schemeClr>
              </a:solidFill>
              <a:latin typeface="Franklin Gothic Demi Cond" panose="020B0706030402020204" pitchFamily="34" charset="0"/>
            </a:endParaRPr>
          </a:p>
        </p:txBody>
      </p:sp>
    </p:spTree>
    <p:extLst>
      <p:ext uri="{BB962C8B-B14F-4D97-AF65-F5344CB8AC3E}">
        <p14:creationId xmlns:p14="http://schemas.microsoft.com/office/powerpoint/2010/main" val="29772333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16267" y="1546490"/>
            <a:ext cx="2023733" cy="1499153"/>
          </a:xfrm>
          <a:prstGeom prst="rect">
            <a:avLst/>
          </a:prstGeom>
        </p:spPr>
      </p:pic>
      <p:sp>
        <p:nvSpPr>
          <p:cNvPr id="10" name="Rectangle 9"/>
          <p:cNvSpPr/>
          <p:nvPr userDrawn="1"/>
        </p:nvSpPr>
        <p:spPr>
          <a:xfrm>
            <a:off x="0" y="2895"/>
            <a:ext cx="9144000" cy="187937"/>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dirty="0">
              <a:solidFill>
                <a:schemeClr val="accent3">
                  <a:lumMod val="75000"/>
                </a:schemeClr>
              </a:solidFill>
              <a:latin typeface="Franklin Gothic Demi Cond" panose="020B0706030402020204" pitchFamily="34" charset="0"/>
            </a:endParaRPr>
          </a:p>
        </p:txBody>
      </p:sp>
      <p:sp>
        <p:nvSpPr>
          <p:cNvPr id="11" name="Rectangle 10"/>
          <p:cNvSpPr/>
          <p:nvPr userDrawn="1"/>
        </p:nvSpPr>
        <p:spPr>
          <a:xfrm>
            <a:off x="0" y="4955563"/>
            <a:ext cx="9144000" cy="187937"/>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7" y="1538257"/>
            <a:ext cx="5774267" cy="1515618"/>
          </a:xfrm>
          <a:prstGeom prst="rect">
            <a:avLst/>
          </a:prstGeom>
        </p:spPr>
        <p:txBody>
          <a:bodyPr anchor="ctr">
            <a:no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vl2pPr marL="257175" indent="0">
              <a:buNone/>
              <a:defRPr sz="2100">
                <a:latin typeface="Franklin Gothic Demi Cond" panose="020B0706030402020204" pitchFamily="34" charset="0"/>
              </a:defRPr>
            </a:lvl2pPr>
            <a:lvl3pPr marL="514350" indent="0">
              <a:buNone/>
              <a:defRPr sz="2100">
                <a:latin typeface="Franklin Gothic Demi Cond" panose="020B0706030402020204" pitchFamily="34" charset="0"/>
              </a:defRPr>
            </a:lvl3pPr>
            <a:lvl4pPr marL="771525" indent="0">
              <a:buNone/>
              <a:defRPr sz="2100">
                <a:latin typeface="Franklin Gothic Demi Cond" panose="020B0706030402020204" pitchFamily="34" charset="0"/>
              </a:defRPr>
            </a:lvl4pPr>
            <a:lvl5pPr marL="1028700" indent="0">
              <a:buNone/>
              <a:defRPr sz="21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7" y="3053875"/>
            <a:ext cx="5774267" cy="711564"/>
          </a:xfrm>
          <a:prstGeom prst="rect">
            <a:avLst/>
          </a:prstGeom>
        </p:spPr>
        <p:txBody>
          <a:bodyPr anchor="b">
            <a:noAutofit/>
          </a:bodyPr>
          <a:lstStyle>
            <a:lvl1pPr marL="0" indent="0">
              <a:lnSpc>
                <a:spcPct val="100000"/>
              </a:lnSpc>
              <a:spcBef>
                <a:spcPts val="0"/>
              </a:spcBef>
              <a:buNone/>
              <a:defRPr sz="21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7" y="3765439"/>
            <a:ext cx="5774267" cy="366170"/>
          </a:xfrm>
          <a:prstGeom prst="rect">
            <a:avLst/>
          </a:prstGeom>
        </p:spPr>
        <p:txBody>
          <a:bodyPr anchor="b">
            <a:normAutofit/>
          </a:bodyPr>
          <a:lstStyle>
            <a:lvl1pPr marL="0" indent="0">
              <a:buNone/>
              <a:defRPr sz="1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Tree>
    <p:extLst>
      <p:ext uri="{BB962C8B-B14F-4D97-AF65-F5344CB8AC3E}">
        <p14:creationId xmlns:p14="http://schemas.microsoft.com/office/powerpoint/2010/main" val="15497942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70" y="468041"/>
            <a:ext cx="7843267" cy="411480"/>
          </a:xfrm>
          <a:prstGeom prst="rect">
            <a:avLst/>
          </a:prstGeom>
        </p:spPr>
        <p:txBody>
          <a:bodyPr anchor="t">
            <a:noAutofit/>
          </a:bodyPr>
          <a:lstStyle>
            <a:lvl1pPr algn="l">
              <a:defRPr sz="24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2895"/>
            <a:ext cx="9144000" cy="342987"/>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b="1" i="0" dirty="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628650" y="1085851"/>
            <a:ext cx="7888288" cy="3596480"/>
          </a:xfrm>
          <a:prstGeom prst="rect">
            <a:avLst/>
          </a:prstGeom>
        </p:spPr>
        <p:txBody>
          <a:bodyPr>
            <a:noAutofit/>
          </a:bodyPr>
          <a:lstStyle>
            <a:lvl1pPr marL="171450" indent="-171450">
              <a:lnSpc>
                <a:spcPct val="100000"/>
              </a:lnSpc>
              <a:spcBef>
                <a:spcPts val="900"/>
              </a:spcBef>
              <a:defRPr sz="2100" b="1" i="0">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522288" y="4682331"/>
            <a:ext cx="7992005" cy="247650"/>
          </a:xfrm>
          <a:prstGeom prst="rect">
            <a:avLst/>
          </a:prstGeom>
        </p:spPr>
        <p:txBody>
          <a:bodyPr anchor="b">
            <a:noAutofit/>
          </a:bodyPr>
          <a:lstStyle>
            <a:lvl1pPr marL="0" indent="0">
              <a:lnSpc>
                <a:spcPct val="100000"/>
              </a:lnSpc>
              <a:spcBef>
                <a:spcPts val="0"/>
              </a:spcBef>
              <a:buNone/>
              <a:defRPr sz="9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cxnSp>
        <p:nvCxnSpPr>
          <p:cNvPr id="18" name="Straight Connector 17"/>
          <p:cNvCxnSpPr/>
          <p:nvPr userDrawn="1"/>
        </p:nvCxnSpPr>
        <p:spPr>
          <a:xfrm>
            <a:off x="0" y="4929981"/>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41240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Slide - Bullets&amp;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70" y="468041"/>
            <a:ext cx="7843267" cy="411480"/>
          </a:xfrm>
          <a:prstGeom prst="rect">
            <a:avLst/>
          </a:prstGeom>
        </p:spPr>
        <p:txBody>
          <a:bodyPr anchor="t">
            <a:noAutofit/>
          </a:bodyPr>
          <a:lstStyle>
            <a:lvl1pPr algn="l">
              <a:defRPr sz="24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2895"/>
            <a:ext cx="9144000" cy="342987"/>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b="0" i="0" dirty="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628650" y="1001680"/>
            <a:ext cx="7888288" cy="909671"/>
          </a:xfrm>
          <a:prstGeom prst="rect">
            <a:avLst/>
          </a:prstGeom>
        </p:spPr>
        <p:txBody>
          <a:bodyPr>
            <a:noAutofit/>
          </a:bodyPr>
          <a:lstStyle>
            <a:lvl1pPr marL="171450" indent="-171450">
              <a:lnSpc>
                <a:spcPct val="100000"/>
              </a:lnSpc>
              <a:spcBef>
                <a:spcPts val="0"/>
              </a:spcBef>
              <a:defRPr sz="1500" b="1" i="0">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spcBef>
                <a:spcPts val="0"/>
              </a:spcBef>
              <a:buFont typeface="Franklin Gothic Medium" panose="020B0603020102020204" pitchFamily="34" charset="0"/>
              <a:buChar char="−"/>
              <a:defRPr sz="1500" b="1" i="0">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spcBef>
                <a:spcPts val="0"/>
              </a:spcBef>
              <a:defRPr sz="15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522288" y="4688681"/>
            <a:ext cx="7992005" cy="247650"/>
          </a:xfrm>
          <a:prstGeom prst="rect">
            <a:avLst/>
          </a:prstGeom>
        </p:spPr>
        <p:txBody>
          <a:bodyPr anchor="b">
            <a:noAutofit/>
          </a:bodyPr>
          <a:lstStyle>
            <a:lvl1pPr marL="0" indent="0">
              <a:lnSpc>
                <a:spcPct val="100000"/>
              </a:lnSpc>
              <a:spcBef>
                <a:spcPts val="0"/>
              </a:spcBef>
              <a:buNone/>
              <a:defRPr sz="9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622300" y="1911350"/>
            <a:ext cx="7894638" cy="2770673"/>
          </a:xfrm>
          <a:prstGeom prst="rect">
            <a:avLst/>
          </a:prstGeom>
        </p:spPr>
        <p:txBody>
          <a:bodyPr/>
          <a:lstStyle>
            <a:lvl1pPr marL="0" indent="0" algn="ctr">
              <a:buNone/>
              <a:defRPr sz="1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or chart</a:t>
            </a:r>
          </a:p>
        </p:txBody>
      </p:sp>
      <p:cxnSp>
        <p:nvCxnSpPr>
          <p:cNvPr id="7" name="Straight Connector 6"/>
          <p:cNvCxnSpPr/>
          <p:nvPr userDrawn="1"/>
        </p:nvCxnSpPr>
        <p:spPr>
          <a:xfrm>
            <a:off x="0" y="4929981"/>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33865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Slide - Table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70" y="468041"/>
            <a:ext cx="7843267" cy="411480"/>
          </a:xfrm>
          <a:prstGeom prst="rect">
            <a:avLst/>
          </a:prstGeom>
        </p:spPr>
        <p:txBody>
          <a:bodyPr anchor="t">
            <a:noAutofit/>
          </a:bodyPr>
          <a:lstStyle>
            <a:lvl1pPr algn="l">
              <a:defRPr sz="24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2895"/>
            <a:ext cx="9144000" cy="342987"/>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b="1" i="0" dirty="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4" y="4687094"/>
            <a:ext cx="7992005" cy="247650"/>
          </a:xfrm>
          <a:prstGeom prst="rect">
            <a:avLst/>
          </a:prstGeom>
        </p:spPr>
        <p:txBody>
          <a:bodyPr anchor="b">
            <a:noAutofit/>
          </a:bodyPr>
          <a:lstStyle>
            <a:lvl1pPr marL="0" indent="0">
              <a:lnSpc>
                <a:spcPct val="100000"/>
              </a:lnSpc>
              <a:spcBef>
                <a:spcPts val="0"/>
              </a:spcBef>
              <a:buNone/>
              <a:defRPr sz="9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622300" y="1001680"/>
            <a:ext cx="7894638" cy="3677168"/>
          </a:xfrm>
          <a:prstGeom prst="rect">
            <a:avLst/>
          </a:prstGeom>
        </p:spPr>
        <p:txBody>
          <a:bodyPr/>
          <a:lstStyle>
            <a:lvl1pPr marL="0" indent="0" algn="ctr">
              <a:buNone/>
              <a:defRPr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or chart</a:t>
            </a:r>
          </a:p>
        </p:txBody>
      </p:sp>
      <p:cxnSp>
        <p:nvCxnSpPr>
          <p:cNvPr id="6" name="Straight Connector 5"/>
          <p:cNvCxnSpPr/>
          <p:nvPr userDrawn="1"/>
        </p:nvCxnSpPr>
        <p:spPr>
          <a:xfrm>
            <a:off x="0" y="4929981"/>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69721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2 Col-Chart/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70" y="468041"/>
            <a:ext cx="7843267" cy="411480"/>
          </a:xfrm>
          <a:prstGeom prst="rect">
            <a:avLst/>
          </a:prstGeom>
        </p:spPr>
        <p:txBody>
          <a:bodyPr anchor="t">
            <a:noAutofit/>
          </a:bodyPr>
          <a:lstStyle>
            <a:lvl1pPr algn="l">
              <a:defRPr sz="24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2895"/>
            <a:ext cx="9144000" cy="342987"/>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b="0" i="0" dirty="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4" y="4687094"/>
            <a:ext cx="7992005" cy="247650"/>
          </a:xfrm>
          <a:prstGeom prst="rect">
            <a:avLst/>
          </a:prstGeom>
        </p:spPr>
        <p:txBody>
          <a:bodyPr anchor="b">
            <a:noAutofit/>
          </a:bodyPr>
          <a:lstStyle>
            <a:lvl1pPr marL="0" indent="0">
              <a:lnSpc>
                <a:spcPct val="100000"/>
              </a:lnSpc>
              <a:spcBef>
                <a:spcPts val="0"/>
              </a:spcBef>
              <a:buNone/>
              <a:defRPr sz="9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622299" y="1384298"/>
            <a:ext cx="3840480" cy="3294549"/>
          </a:xfrm>
          <a:prstGeom prst="rect">
            <a:avLst/>
          </a:prstGeom>
        </p:spPr>
        <p:txBody>
          <a:bodyPr/>
          <a:lstStyle>
            <a:lvl1pPr marL="0" indent="0" algn="ctr">
              <a:buNone/>
              <a:defRPr sz="15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chart, image</a:t>
            </a:r>
          </a:p>
        </p:txBody>
      </p:sp>
      <p:sp>
        <p:nvSpPr>
          <p:cNvPr id="10" name="Content Placeholder 11"/>
          <p:cNvSpPr>
            <a:spLocks noGrp="1"/>
          </p:cNvSpPr>
          <p:nvPr>
            <p:ph sz="quarter" idx="15" hasCustomPrompt="1"/>
          </p:nvPr>
        </p:nvSpPr>
        <p:spPr>
          <a:xfrm>
            <a:off x="4665132" y="1384298"/>
            <a:ext cx="3840480" cy="3294549"/>
          </a:xfrm>
          <a:prstGeom prst="rect">
            <a:avLst/>
          </a:prstGeom>
        </p:spPr>
        <p:txBody>
          <a:bodyPr/>
          <a:lstStyle>
            <a:lvl1pPr marL="0" indent="0" algn="ctr">
              <a:buNone/>
              <a:defRPr sz="15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chart, image</a:t>
            </a:r>
          </a:p>
        </p:txBody>
      </p:sp>
      <p:sp>
        <p:nvSpPr>
          <p:cNvPr id="4" name="Text Placeholder 3"/>
          <p:cNvSpPr>
            <a:spLocks noGrp="1"/>
          </p:cNvSpPr>
          <p:nvPr>
            <p:ph type="body" sz="quarter" idx="16" hasCustomPrompt="1"/>
          </p:nvPr>
        </p:nvSpPr>
        <p:spPr>
          <a:xfrm>
            <a:off x="622300" y="958849"/>
            <a:ext cx="3840480" cy="375047"/>
          </a:xfrm>
          <a:prstGeom prst="rect">
            <a:avLst/>
          </a:prstGeom>
        </p:spPr>
        <p:txBody>
          <a:bodyPr anchor="b">
            <a:noAutofit/>
          </a:bodyPr>
          <a:lstStyle>
            <a:lvl1pPr marL="0" indent="0" algn="ctr">
              <a:buNone/>
              <a:defRPr sz="18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title</a:t>
            </a:r>
          </a:p>
        </p:txBody>
      </p:sp>
      <p:sp>
        <p:nvSpPr>
          <p:cNvPr id="13" name="Text Placeholder 3"/>
          <p:cNvSpPr>
            <a:spLocks noGrp="1"/>
          </p:cNvSpPr>
          <p:nvPr>
            <p:ph type="body" sz="quarter" idx="17" hasCustomPrompt="1"/>
          </p:nvPr>
        </p:nvSpPr>
        <p:spPr>
          <a:xfrm>
            <a:off x="4665132" y="958849"/>
            <a:ext cx="3840480" cy="375047"/>
          </a:xfrm>
          <a:prstGeom prst="rect">
            <a:avLst/>
          </a:prstGeom>
        </p:spPr>
        <p:txBody>
          <a:bodyPr anchor="b">
            <a:noAutofit/>
          </a:bodyPr>
          <a:lstStyle>
            <a:lvl1pPr marL="0" indent="0" algn="ctr">
              <a:buNone/>
              <a:defRPr sz="18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title</a:t>
            </a:r>
          </a:p>
        </p:txBody>
      </p:sp>
      <p:cxnSp>
        <p:nvCxnSpPr>
          <p:cNvPr id="11" name="Straight Connector 10"/>
          <p:cNvCxnSpPr/>
          <p:nvPr userDrawn="1"/>
        </p:nvCxnSpPr>
        <p:spPr>
          <a:xfrm>
            <a:off x="0" y="4929981"/>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54396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2 Col-Text">
    <p:spTree>
      <p:nvGrpSpPr>
        <p:cNvPr id="1" name=""/>
        <p:cNvGrpSpPr/>
        <p:nvPr/>
      </p:nvGrpSpPr>
      <p:grpSpPr>
        <a:xfrm>
          <a:off x="0" y="0"/>
          <a:ext cx="0" cy="0"/>
          <a:chOff x="0" y="0"/>
          <a:chExt cx="0" cy="0"/>
        </a:xfrm>
      </p:grpSpPr>
      <p:sp>
        <p:nvSpPr>
          <p:cNvPr id="6" name="Text Placeholder 5"/>
          <p:cNvSpPr>
            <a:spLocks noGrp="1"/>
          </p:cNvSpPr>
          <p:nvPr>
            <p:ph type="body" sz="quarter" idx="18" hasCustomPrompt="1"/>
          </p:nvPr>
        </p:nvSpPr>
        <p:spPr>
          <a:xfrm>
            <a:off x="622301" y="1387080"/>
            <a:ext cx="3840163" cy="3301603"/>
          </a:xfrm>
          <a:prstGeom prst="rect">
            <a:avLst/>
          </a:prstGeom>
        </p:spPr>
        <p:txBody>
          <a:bodyPr>
            <a:noAutofit/>
          </a:bodyPr>
          <a:lstStyle>
            <a:lvl1pPr>
              <a:lnSpc>
                <a:spcPct val="100000"/>
              </a:lnSpc>
              <a:spcBef>
                <a:spcPts val="0"/>
              </a:spcBef>
              <a:spcAft>
                <a:spcPts val="0"/>
              </a:spcAft>
              <a:defRPr sz="1500" b="1" i="0">
                <a:latin typeface="Arial" panose="020B0604020202020204" pitchFamily="34" charset="0"/>
                <a:ea typeface="Arial" panose="020B0604020202020204" pitchFamily="34" charset="0"/>
                <a:cs typeface="Arial" panose="020B0604020202020204" pitchFamily="34" charset="0"/>
              </a:defRPr>
            </a:lvl1pPr>
            <a:lvl2pPr marL="385763" indent="-128588">
              <a:buFont typeface="Franklin Gothic Medium Cond" panose="020B0606030402020204" pitchFamily="34" charset="0"/>
              <a:buChar char="–"/>
              <a:defRPr sz="1500" b="1" i="0">
                <a:latin typeface="Arial" panose="020B0604020202020204" pitchFamily="34" charset="0"/>
                <a:ea typeface="Arial" panose="020B0604020202020204" pitchFamily="34" charset="0"/>
                <a:cs typeface="Arial" panose="020B0604020202020204" pitchFamily="34" charset="0"/>
              </a:defRPr>
            </a:lvl2pPr>
            <a:lvl3pPr>
              <a:defRPr sz="1500" b="1" i="0">
                <a:latin typeface="Arial" panose="020B0604020202020204" pitchFamily="34" charset="0"/>
                <a:ea typeface="Arial" panose="020B0604020202020204" pitchFamily="34" charset="0"/>
                <a:cs typeface="Arial" panose="020B0604020202020204" pitchFamily="34" charset="0"/>
              </a:defRPr>
            </a:lvl3pPr>
          </a:lstStyle>
          <a:p>
            <a:pPr lvl="0"/>
            <a:r>
              <a:rPr lang="en-US" dirty="0"/>
              <a:t>Click to add bullets</a:t>
            </a:r>
          </a:p>
          <a:p>
            <a:pPr lvl="1"/>
            <a:r>
              <a:rPr lang="en-US" dirty="0"/>
              <a:t>Bullet 2</a:t>
            </a:r>
          </a:p>
          <a:p>
            <a:pPr lvl="2"/>
            <a:r>
              <a:rPr lang="en-US" dirty="0"/>
              <a:t>Bullet 3</a:t>
            </a:r>
          </a:p>
        </p:txBody>
      </p:sp>
      <p:sp>
        <p:nvSpPr>
          <p:cNvPr id="2" name="Title 1"/>
          <p:cNvSpPr>
            <a:spLocks noGrp="1"/>
          </p:cNvSpPr>
          <p:nvPr>
            <p:ph type="title" hasCustomPrompt="1"/>
          </p:nvPr>
        </p:nvSpPr>
        <p:spPr>
          <a:xfrm>
            <a:off x="674370" y="468041"/>
            <a:ext cx="7843267" cy="411480"/>
          </a:xfrm>
          <a:prstGeom prst="rect">
            <a:avLst/>
          </a:prstGeom>
        </p:spPr>
        <p:txBody>
          <a:bodyPr anchor="t">
            <a:noAutofit/>
          </a:bodyPr>
          <a:lstStyle>
            <a:lvl1pPr algn="l">
              <a:defRPr sz="24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2895"/>
            <a:ext cx="9144000" cy="342987"/>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b="0" i="0" dirty="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4" y="4688681"/>
            <a:ext cx="7992005" cy="247650"/>
          </a:xfrm>
          <a:prstGeom prst="rect">
            <a:avLst/>
          </a:prstGeom>
        </p:spPr>
        <p:txBody>
          <a:bodyPr anchor="b">
            <a:noAutofit/>
          </a:bodyPr>
          <a:lstStyle>
            <a:lvl1pPr marL="0" indent="0">
              <a:lnSpc>
                <a:spcPct val="100000"/>
              </a:lnSpc>
              <a:spcBef>
                <a:spcPts val="0"/>
              </a:spcBef>
              <a:buNone/>
              <a:defRPr sz="9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4" name="Text Placeholder 3"/>
          <p:cNvSpPr>
            <a:spLocks noGrp="1"/>
          </p:cNvSpPr>
          <p:nvPr>
            <p:ph type="body" sz="quarter" idx="16" hasCustomPrompt="1"/>
          </p:nvPr>
        </p:nvSpPr>
        <p:spPr>
          <a:xfrm>
            <a:off x="622300" y="958849"/>
            <a:ext cx="3840480" cy="375047"/>
          </a:xfrm>
          <a:prstGeom prst="rect">
            <a:avLst/>
          </a:prstGeom>
        </p:spPr>
        <p:txBody>
          <a:bodyPr anchor="b">
            <a:noAutofit/>
          </a:bodyPr>
          <a:lstStyle>
            <a:lvl1pPr marL="0" indent="0" algn="ctr">
              <a:buNone/>
              <a:defRPr sz="18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title</a:t>
            </a:r>
          </a:p>
        </p:txBody>
      </p:sp>
      <p:sp>
        <p:nvSpPr>
          <p:cNvPr id="13" name="Text Placeholder 3"/>
          <p:cNvSpPr>
            <a:spLocks noGrp="1"/>
          </p:cNvSpPr>
          <p:nvPr>
            <p:ph type="body" sz="quarter" idx="17" hasCustomPrompt="1"/>
          </p:nvPr>
        </p:nvSpPr>
        <p:spPr>
          <a:xfrm>
            <a:off x="4665132" y="958849"/>
            <a:ext cx="3840480" cy="375047"/>
          </a:xfrm>
          <a:prstGeom prst="rect">
            <a:avLst/>
          </a:prstGeom>
        </p:spPr>
        <p:txBody>
          <a:bodyPr anchor="b">
            <a:noAutofit/>
          </a:bodyPr>
          <a:lstStyle>
            <a:lvl1pPr marL="0" indent="0" algn="ctr">
              <a:buNone/>
              <a:defRPr sz="18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title</a:t>
            </a:r>
          </a:p>
        </p:txBody>
      </p:sp>
      <p:sp>
        <p:nvSpPr>
          <p:cNvPr id="15" name="Text Placeholder 5"/>
          <p:cNvSpPr>
            <a:spLocks noGrp="1"/>
          </p:cNvSpPr>
          <p:nvPr>
            <p:ph type="body" sz="quarter" idx="19" hasCustomPrompt="1"/>
          </p:nvPr>
        </p:nvSpPr>
        <p:spPr>
          <a:xfrm>
            <a:off x="4665450" y="1380420"/>
            <a:ext cx="3840163" cy="3301603"/>
          </a:xfrm>
          <a:prstGeom prst="rect">
            <a:avLst/>
          </a:prstGeom>
        </p:spPr>
        <p:txBody>
          <a:bodyPr>
            <a:noAutofit/>
          </a:bodyPr>
          <a:lstStyle>
            <a:lvl1pPr>
              <a:lnSpc>
                <a:spcPct val="100000"/>
              </a:lnSpc>
              <a:spcBef>
                <a:spcPts val="0"/>
              </a:spcBef>
              <a:spcAft>
                <a:spcPts val="0"/>
              </a:spcAft>
              <a:defRPr sz="1500" b="1" i="0">
                <a:latin typeface="Arial" panose="020B0604020202020204" pitchFamily="34" charset="0"/>
                <a:ea typeface="Arial" panose="020B0604020202020204" pitchFamily="34" charset="0"/>
                <a:cs typeface="Arial" panose="020B0604020202020204" pitchFamily="34" charset="0"/>
              </a:defRPr>
            </a:lvl1pPr>
            <a:lvl2pPr marL="385763" indent="-128588">
              <a:buFont typeface="Franklin Gothic Medium Cond" panose="020B0606030402020204" pitchFamily="34" charset="0"/>
              <a:buChar char="–"/>
              <a:defRPr sz="1500" b="1" i="0" baseline="0">
                <a:latin typeface="Arial" panose="020B0604020202020204" pitchFamily="34" charset="0"/>
                <a:ea typeface="Arial" panose="020B0604020202020204" pitchFamily="34" charset="0"/>
                <a:cs typeface="Arial" panose="020B0604020202020204" pitchFamily="34" charset="0"/>
              </a:defRPr>
            </a:lvl2pPr>
            <a:lvl3pPr>
              <a:defRPr sz="1500" b="1" i="0" baseline="0">
                <a:latin typeface="Arial" panose="020B0604020202020204" pitchFamily="34" charset="0"/>
                <a:ea typeface="Arial" panose="020B0604020202020204" pitchFamily="34" charset="0"/>
                <a:cs typeface="Arial" panose="020B0604020202020204" pitchFamily="34" charset="0"/>
              </a:defRPr>
            </a:lvl3pPr>
          </a:lstStyle>
          <a:p>
            <a:pPr lvl="0"/>
            <a:r>
              <a:rPr lang="en-US" dirty="0"/>
              <a:t>Click to add bullets</a:t>
            </a:r>
          </a:p>
          <a:p>
            <a:pPr lvl="1"/>
            <a:r>
              <a:rPr lang="en-US" dirty="0"/>
              <a:t>Bullet 2</a:t>
            </a:r>
          </a:p>
          <a:p>
            <a:pPr lvl="2"/>
            <a:r>
              <a:rPr lang="en-US" dirty="0"/>
              <a:t>Bullet 3</a:t>
            </a:r>
          </a:p>
        </p:txBody>
      </p:sp>
      <p:cxnSp>
        <p:nvCxnSpPr>
          <p:cNvPr id="9" name="Straight Connector 8"/>
          <p:cNvCxnSpPr/>
          <p:nvPr userDrawn="1"/>
        </p:nvCxnSpPr>
        <p:spPr>
          <a:xfrm>
            <a:off x="0" y="4929981"/>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34593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mp; Top R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70" y="468041"/>
            <a:ext cx="7843267" cy="411480"/>
          </a:xfrm>
          <a:prstGeom prst="rect">
            <a:avLst/>
          </a:prstGeom>
        </p:spPr>
        <p:txBody>
          <a:bodyPr anchor="t">
            <a:noAutofit/>
          </a:bodyPr>
          <a:lstStyle>
            <a:lvl1pPr algn="l">
              <a:defRPr sz="24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2895"/>
            <a:ext cx="9144000" cy="342987"/>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b="0" i="0" dirty="0">
              <a:solidFill>
                <a:schemeClr val="accent3">
                  <a:lumMod val="75000"/>
                </a:schemeClr>
              </a:solidFill>
              <a:latin typeface="Gotham Bold" charset="0"/>
              <a:ea typeface="Gotham Bold" charset="0"/>
              <a:cs typeface="Gotham Bold" charset="0"/>
            </a:endParaRPr>
          </a:p>
        </p:txBody>
      </p:sp>
      <p:cxnSp>
        <p:nvCxnSpPr>
          <p:cNvPr id="4" name="Straight Connector 3"/>
          <p:cNvCxnSpPr/>
          <p:nvPr userDrawn="1"/>
        </p:nvCxnSpPr>
        <p:spPr>
          <a:xfrm>
            <a:off x="0" y="4929981"/>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79835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08194" indent="0" algn="ctr">
              <a:buNone/>
              <a:defRPr>
                <a:solidFill>
                  <a:schemeClr val="tx1">
                    <a:tint val="75000"/>
                  </a:schemeClr>
                </a:solidFill>
              </a:defRPr>
            </a:lvl2pPr>
            <a:lvl3pPr marL="816388" indent="0" algn="ctr">
              <a:buNone/>
              <a:defRPr>
                <a:solidFill>
                  <a:schemeClr val="tx1">
                    <a:tint val="75000"/>
                  </a:schemeClr>
                </a:solidFill>
              </a:defRPr>
            </a:lvl3pPr>
            <a:lvl4pPr marL="1224582" indent="0" algn="ctr">
              <a:buNone/>
              <a:defRPr>
                <a:solidFill>
                  <a:schemeClr val="tx1">
                    <a:tint val="75000"/>
                  </a:schemeClr>
                </a:solidFill>
              </a:defRPr>
            </a:lvl4pPr>
            <a:lvl5pPr marL="1632776" indent="0" algn="ctr">
              <a:buNone/>
              <a:defRPr>
                <a:solidFill>
                  <a:schemeClr val="tx1">
                    <a:tint val="75000"/>
                  </a:schemeClr>
                </a:solidFill>
              </a:defRPr>
            </a:lvl5pPr>
            <a:lvl6pPr marL="2040969" indent="0" algn="ctr">
              <a:buNone/>
              <a:defRPr>
                <a:solidFill>
                  <a:schemeClr val="tx1">
                    <a:tint val="75000"/>
                  </a:schemeClr>
                </a:solidFill>
              </a:defRPr>
            </a:lvl6pPr>
            <a:lvl7pPr marL="2449163" indent="0" algn="ctr">
              <a:buNone/>
              <a:defRPr>
                <a:solidFill>
                  <a:schemeClr val="tx1">
                    <a:tint val="75000"/>
                  </a:schemeClr>
                </a:solidFill>
              </a:defRPr>
            </a:lvl7pPr>
            <a:lvl8pPr marL="2857357" indent="0" algn="ctr">
              <a:buNone/>
              <a:defRPr>
                <a:solidFill>
                  <a:schemeClr val="tx1">
                    <a:tint val="75000"/>
                  </a:schemeClr>
                </a:solidFill>
              </a:defRPr>
            </a:lvl8pPr>
            <a:lvl9pPr marL="326555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B7E626C-5FF4-8F49-B625-E790000774BA}" type="datetimeFigureOut">
              <a:rPr lang="en-US" smtClean="0"/>
              <a:t>9/4/2019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133CD5-0DE1-E346-ACAC-76A87C7EB46A}" type="slidenum">
              <a:rPr lang="en-US" smtClean="0"/>
              <a:t>‹#›</a:t>
            </a:fld>
            <a:endParaRPr lang="en-US"/>
          </a:p>
        </p:txBody>
      </p:sp>
    </p:spTree>
    <p:extLst>
      <p:ext uri="{BB962C8B-B14F-4D97-AF65-F5344CB8AC3E}">
        <p14:creationId xmlns:p14="http://schemas.microsoft.com/office/powerpoint/2010/main" val="4169821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 Photo - No Colo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itle 1"/>
          <p:cNvSpPr>
            <a:spLocks noGrp="1"/>
          </p:cNvSpPr>
          <p:nvPr>
            <p:ph type="ctrTitle" hasCustomPrompt="1"/>
          </p:nvPr>
        </p:nvSpPr>
        <p:spPr>
          <a:xfrm>
            <a:off x="914400" y="2000250"/>
            <a:ext cx="5486400" cy="1085850"/>
          </a:xfrm>
        </p:spPr>
        <p:txBody>
          <a:bodyPr anchor="ctr" anchorCtr="0">
            <a:normAutofit/>
          </a:bodyPr>
          <a:lstStyle>
            <a:lvl1pPr>
              <a:defRPr sz="3200" baseline="0">
                <a:solidFill>
                  <a:srgbClr val="FFFFFF"/>
                </a:solidFill>
              </a:defRPr>
            </a:lvl1pPr>
          </a:lstStyle>
          <a:p>
            <a:r>
              <a:rPr lang="en-US" dirty="0"/>
              <a:t>Click to Edit Master </a:t>
            </a:r>
            <a:br>
              <a:rPr lang="en-US" dirty="0"/>
            </a:br>
            <a:r>
              <a:rPr lang="en-US" dirty="0"/>
              <a:t>Photo Title Style</a:t>
            </a:r>
          </a:p>
        </p:txBody>
      </p:sp>
      <p:sp>
        <p:nvSpPr>
          <p:cNvPr id="15" name="Subtitle 2"/>
          <p:cNvSpPr>
            <a:spLocks noGrp="1"/>
          </p:cNvSpPr>
          <p:nvPr>
            <p:ph type="subTitle" idx="1" hasCustomPrompt="1"/>
          </p:nvPr>
        </p:nvSpPr>
        <p:spPr>
          <a:xfrm>
            <a:off x="914400" y="3257550"/>
            <a:ext cx="5562600" cy="800100"/>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6" name="Straight Connector 15"/>
          <p:cNvCxnSpPr/>
          <p:nvPr userDrawn="1"/>
        </p:nvCxnSpPr>
        <p:spPr>
          <a:xfrm>
            <a:off x="1066800" y="3086100"/>
            <a:ext cx="4191000" cy="0"/>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1" name="Text Placeholder 4"/>
          <p:cNvSpPr>
            <a:spLocks noGrp="1"/>
          </p:cNvSpPr>
          <p:nvPr>
            <p:ph type="body" sz="quarter" idx="12" hasCustomPrompt="1"/>
          </p:nvPr>
        </p:nvSpPr>
        <p:spPr>
          <a:xfrm rot="16200000">
            <a:off x="7870567" y="1050666"/>
            <a:ext cx="20574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pic>
        <p:nvPicPr>
          <p:cNvPr id="7" name="Picture 6" descr="Logo for HHS and ACF. Office of Child Support Enforcement" title="HHS/ACF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90600" y="4400550"/>
            <a:ext cx="3048000" cy="465035"/>
          </a:xfrm>
          <a:prstGeom prst="rect">
            <a:avLst/>
          </a:prstGeom>
        </p:spPr>
      </p:pic>
    </p:spTree>
    <p:extLst>
      <p:ext uri="{BB962C8B-B14F-4D97-AF65-F5344CB8AC3E}">
        <p14:creationId xmlns:p14="http://schemas.microsoft.com/office/powerpoint/2010/main" val="38616078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7E626C-5FF4-8F49-B625-E790000774BA}" type="datetimeFigureOut">
              <a:rPr lang="en-US" smtClean="0"/>
              <a:t>9/4/2019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133CD5-0DE1-E346-ACAC-76A87C7EB46A}" type="slidenum">
              <a:rPr lang="en-US" smtClean="0"/>
              <a:t>‹#›</a:t>
            </a:fld>
            <a:endParaRPr lang="en-US"/>
          </a:p>
        </p:txBody>
      </p:sp>
    </p:spTree>
    <p:extLst>
      <p:ext uri="{BB962C8B-B14F-4D97-AF65-F5344CB8AC3E}">
        <p14:creationId xmlns:p14="http://schemas.microsoft.com/office/powerpoint/2010/main" val="7693034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563"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813">
                <a:solidFill>
                  <a:schemeClr val="tx1">
                    <a:tint val="75000"/>
                  </a:schemeClr>
                </a:solidFill>
              </a:defRPr>
            </a:lvl1pPr>
            <a:lvl2pPr marL="408194" indent="0">
              <a:buNone/>
              <a:defRPr sz="1625">
                <a:solidFill>
                  <a:schemeClr val="tx1">
                    <a:tint val="75000"/>
                  </a:schemeClr>
                </a:solidFill>
              </a:defRPr>
            </a:lvl2pPr>
            <a:lvl3pPr marL="816388" indent="0">
              <a:buNone/>
              <a:defRPr sz="1438">
                <a:solidFill>
                  <a:schemeClr val="tx1">
                    <a:tint val="75000"/>
                  </a:schemeClr>
                </a:solidFill>
              </a:defRPr>
            </a:lvl3pPr>
            <a:lvl4pPr marL="1224582" indent="0">
              <a:buNone/>
              <a:defRPr sz="1250">
                <a:solidFill>
                  <a:schemeClr val="tx1">
                    <a:tint val="75000"/>
                  </a:schemeClr>
                </a:solidFill>
              </a:defRPr>
            </a:lvl4pPr>
            <a:lvl5pPr marL="1632776" indent="0">
              <a:buNone/>
              <a:defRPr sz="1250">
                <a:solidFill>
                  <a:schemeClr val="tx1">
                    <a:tint val="75000"/>
                  </a:schemeClr>
                </a:solidFill>
              </a:defRPr>
            </a:lvl5pPr>
            <a:lvl6pPr marL="2040969" indent="0">
              <a:buNone/>
              <a:defRPr sz="1250">
                <a:solidFill>
                  <a:schemeClr val="tx1">
                    <a:tint val="75000"/>
                  </a:schemeClr>
                </a:solidFill>
              </a:defRPr>
            </a:lvl6pPr>
            <a:lvl7pPr marL="2449163" indent="0">
              <a:buNone/>
              <a:defRPr sz="1250">
                <a:solidFill>
                  <a:schemeClr val="tx1">
                    <a:tint val="75000"/>
                  </a:schemeClr>
                </a:solidFill>
              </a:defRPr>
            </a:lvl7pPr>
            <a:lvl8pPr marL="2857357" indent="0">
              <a:buNone/>
              <a:defRPr sz="1250">
                <a:solidFill>
                  <a:schemeClr val="tx1">
                    <a:tint val="75000"/>
                  </a:schemeClr>
                </a:solidFill>
              </a:defRPr>
            </a:lvl8pPr>
            <a:lvl9pPr marL="3265551" indent="0">
              <a:buNone/>
              <a:defRPr sz="12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7E626C-5FF4-8F49-B625-E790000774BA}" type="datetimeFigureOut">
              <a:rPr lang="en-US" smtClean="0"/>
              <a:t>9/4/2019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133CD5-0DE1-E346-ACAC-76A87C7EB46A}" type="slidenum">
              <a:rPr lang="en-US" smtClean="0"/>
              <a:t>‹#›</a:t>
            </a:fld>
            <a:endParaRPr lang="en-US"/>
          </a:p>
        </p:txBody>
      </p:sp>
    </p:spTree>
    <p:extLst>
      <p:ext uri="{BB962C8B-B14F-4D97-AF65-F5344CB8AC3E}">
        <p14:creationId xmlns:p14="http://schemas.microsoft.com/office/powerpoint/2010/main" val="28029892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31838" y="1440656"/>
            <a:ext cx="6507162" cy="4073129"/>
          </a:xfrm>
        </p:spPr>
        <p:txBody>
          <a:bodyPr/>
          <a:lstStyle>
            <a:lvl1pPr>
              <a:defRPr sz="2500"/>
            </a:lvl1pPr>
            <a:lvl2pPr>
              <a:defRPr sz="2125"/>
            </a:lvl2pPr>
            <a:lvl3pPr>
              <a:defRPr sz="1813"/>
            </a:lvl3pPr>
            <a:lvl4pPr>
              <a:defRPr sz="1625"/>
            </a:lvl4pPr>
            <a:lvl5pPr>
              <a:defRPr sz="1625"/>
            </a:lvl5pPr>
            <a:lvl6pPr>
              <a:defRPr sz="1625"/>
            </a:lvl6pPr>
            <a:lvl7pPr>
              <a:defRPr sz="1625"/>
            </a:lvl7pPr>
            <a:lvl8pPr>
              <a:defRPr sz="1625"/>
            </a:lvl8pPr>
            <a:lvl9pPr>
              <a:defRPr sz="16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391401" y="1440656"/>
            <a:ext cx="6507163" cy="4073129"/>
          </a:xfrm>
        </p:spPr>
        <p:txBody>
          <a:bodyPr/>
          <a:lstStyle>
            <a:lvl1pPr>
              <a:defRPr sz="2500"/>
            </a:lvl1pPr>
            <a:lvl2pPr>
              <a:defRPr sz="2125"/>
            </a:lvl2pPr>
            <a:lvl3pPr>
              <a:defRPr sz="1813"/>
            </a:lvl3pPr>
            <a:lvl4pPr>
              <a:defRPr sz="1625"/>
            </a:lvl4pPr>
            <a:lvl5pPr>
              <a:defRPr sz="1625"/>
            </a:lvl5pPr>
            <a:lvl6pPr>
              <a:defRPr sz="1625"/>
            </a:lvl6pPr>
            <a:lvl7pPr>
              <a:defRPr sz="1625"/>
            </a:lvl7pPr>
            <a:lvl8pPr>
              <a:defRPr sz="1625"/>
            </a:lvl8pPr>
            <a:lvl9pPr>
              <a:defRPr sz="16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B7E626C-5FF4-8F49-B625-E790000774BA}" type="datetimeFigureOut">
              <a:rPr lang="en-US" smtClean="0"/>
              <a:t>9/4/2019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133CD5-0DE1-E346-ACAC-76A87C7EB46A}" type="slidenum">
              <a:rPr lang="en-US" smtClean="0"/>
              <a:t>‹#›</a:t>
            </a:fld>
            <a:endParaRPr lang="en-US"/>
          </a:p>
        </p:txBody>
      </p:sp>
    </p:spTree>
    <p:extLst>
      <p:ext uri="{BB962C8B-B14F-4D97-AF65-F5344CB8AC3E}">
        <p14:creationId xmlns:p14="http://schemas.microsoft.com/office/powerpoint/2010/main" val="39996843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1"/>
          </a:xfrm>
        </p:spPr>
        <p:txBody>
          <a:bodyPr anchor="b"/>
          <a:lstStyle>
            <a:lvl1pPr marL="0" indent="0">
              <a:buNone/>
              <a:defRPr sz="2125" b="1"/>
            </a:lvl1pPr>
            <a:lvl2pPr marL="408194" indent="0">
              <a:buNone/>
              <a:defRPr sz="1813" b="1"/>
            </a:lvl2pPr>
            <a:lvl3pPr marL="816388" indent="0">
              <a:buNone/>
              <a:defRPr sz="1625" b="1"/>
            </a:lvl3pPr>
            <a:lvl4pPr marL="1224582" indent="0">
              <a:buNone/>
              <a:defRPr sz="1438" b="1"/>
            </a:lvl4pPr>
            <a:lvl5pPr marL="1632776" indent="0">
              <a:buNone/>
              <a:defRPr sz="1438" b="1"/>
            </a:lvl5pPr>
            <a:lvl6pPr marL="2040969" indent="0">
              <a:buNone/>
              <a:defRPr sz="1438" b="1"/>
            </a:lvl6pPr>
            <a:lvl7pPr marL="2449163" indent="0">
              <a:buNone/>
              <a:defRPr sz="1438" b="1"/>
            </a:lvl7pPr>
            <a:lvl8pPr marL="2857357" indent="0">
              <a:buNone/>
              <a:defRPr sz="1438" b="1"/>
            </a:lvl8pPr>
            <a:lvl9pPr marL="3265551" indent="0">
              <a:buNone/>
              <a:defRPr sz="1438"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125"/>
            </a:lvl1pPr>
            <a:lvl2pPr>
              <a:defRPr sz="1813"/>
            </a:lvl2pPr>
            <a:lvl3pPr>
              <a:defRPr sz="1625"/>
            </a:lvl3pPr>
            <a:lvl4pPr>
              <a:defRPr sz="1438"/>
            </a:lvl4pPr>
            <a:lvl5pPr>
              <a:defRPr sz="1438"/>
            </a:lvl5pPr>
            <a:lvl6pPr>
              <a:defRPr sz="1438"/>
            </a:lvl6pPr>
            <a:lvl7pPr>
              <a:defRPr sz="1438"/>
            </a:lvl7pPr>
            <a:lvl8pPr>
              <a:defRPr sz="1438"/>
            </a:lvl8pPr>
            <a:lvl9pPr>
              <a:defRPr sz="143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1"/>
          </a:xfrm>
        </p:spPr>
        <p:txBody>
          <a:bodyPr anchor="b"/>
          <a:lstStyle>
            <a:lvl1pPr marL="0" indent="0">
              <a:buNone/>
              <a:defRPr sz="2125" b="1"/>
            </a:lvl1pPr>
            <a:lvl2pPr marL="408194" indent="0">
              <a:buNone/>
              <a:defRPr sz="1813" b="1"/>
            </a:lvl2pPr>
            <a:lvl3pPr marL="816388" indent="0">
              <a:buNone/>
              <a:defRPr sz="1625" b="1"/>
            </a:lvl3pPr>
            <a:lvl4pPr marL="1224582" indent="0">
              <a:buNone/>
              <a:defRPr sz="1438" b="1"/>
            </a:lvl4pPr>
            <a:lvl5pPr marL="1632776" indent="0">
              <a:buNone/>
              <a:defRPr sz="1438" b="1"/>
            </a:lvl5pPr>
            <a:lvl6pPr marL="2040969" indent="0">
              <a:buNone/>
              <a:defRPr sz="1438" b="1"/>
            </a:lvl6pPr>
            <a:lvl7pPr marL="2449163" indent="0">
              <a:buNone/>
              <a:defRPr sz="1438" b="1"/>
            </a:lvl7pPr>
            <a:lvl8pPr marL="2857357" indent="0">
              <a:buNone/>
              <a:defRPr sz="1438" b="1"/>
            </a:lvl8pPr>
            <a:lvl9pPr marL="3265551" indent="0">
              <a:buNone/>
              <a:defRPr sz="1438"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125"/>
            </a:lvl1pPr>
            <a:lvl2pPr>
              <a:defRPr sz="1813"/>
            </a:lvl2pPr>
            <a:lvl3pPr>
              <a:defRPr sz="1625"/>
            </a:lvl3pPr>
            <a:lvl4pPr>
              <a:defRPr sz="1438"/>
            </a:lvl4pPr>
            <a:lvl5pPr>
              <a:defRPr sz="1438"/>
            </a:lvl5pPr>
            <a:lvl6pPr>
              <a:defRPr sz="1438"/>
            </a:lvl6pPr>
            <a:lvl7pPr>
              <a:defRPr sz="1438"/>
            </a:lvl7pPr>
            <a:lvl8pPr>
              <a:defRPr sz="1438"/>
            </a:lvl8pPr>
            <a:lvl9pPr>
              <a:defRPr sz="143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B7E626C-5FF4-8F49-B625-E790000774BA}" type="datetimeFigureOut">
              <a:rPr lang="en-US" smtClean="0"/>
              <a:t>9/4/2019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133CD5-0DE1-E346-ACAC-76A87C7EB46A}" type="slidenum">
              <a:rPr lang="en-US" smtClean="0"/>
              <a:t>‹#›</a:t>
            </a:fld>
            <a:endParaRPr lang="en-US"/>
          </a:p>
        </p:txBody>
      </p:sp>
    </p:spTree>
    <p:extLst>
      <p:ext uri="{BB962C8B-B14F-4D97-AF65-F5344CB8AC3E}">
        <p14:creationId xmlns:p14="http://schemas.microsoft.com/office/powerpoint/2010/main" val="6416889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B7E626C-5FF4-8F49-B625-E790000774BA}" type="datetimeFigureOut">
              <a:rPr lang="en-US" smtClean="0"/>
              <a:t>9/4/2019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133CD5-0DE1-E346-ACAC-76A87C7EB46A}" type="slidenum">
              <a:rPr lang="en-US" smtClean="0"/>
              <a:t>‹#›</a:t>
            </a:fld>
            <a:endParaRPr lang="en-US"/>
          </a:p>
        </p:txBody>
      </p:sp>
    </p:spTree>
    <p:extLst>
      <p:ext uri="{BB962C8B-B14F-4D97-AF65-F5344CB8AC3E}">
        <p14:creationId xmlns:p14="http://schemas.microsoft.com/office/powerpoint/2010/main" val="18309275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7E626C-5FF4-8F49-B625-E790000774BA}" type="datetimeFigureOut">
              <a:rPr lang="en-US" smtClean="0"/>
              <a:t>9/4/2019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133CD5-0DE1-E346-ACAC-76A87C7EB46A}" type="slidenum">
              <a:rPr lang="en-US" smtClean="0"/>
              <a:t>‹#›</a:t>
            </a:fld>
            <a:endParaRPr lang="en-US"/>
          </a:p>
        </p:txBody>
      </p:sp>
    </p:spTree>
    <p:extLst>
      <p:ext uri="{BB962C8B-B14F-4D97-AF65-F5344CB8AC3E}">
        <p14:creationId xmlns:p14="http://schemas.microsoft.com/office/powerpoint/2010/main" val="15660322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813"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875"/>
            </a:lvl1pPr>
            <a:lvl2pPr>
              <a:defRPr sz="2500"/>
            </a:lvl2pPr>
            <a:lvl3pPr>
              <a:defRPr sz="2125"/>
            </a:lvl3pPr>
            <a:lvl4pPr>
              <a:defRPr sz="1813"/>
            </a:lvl4pPr>
            <a:lvl5pPr>
              <a:defRPr sz="1813"/>
            </a:lvl5pPr>
            <a:lvl6pPr>
              <a:defRPr sz="1813"/>
            </a:lvl6pPr>
            <a:lvl7pPr>
              <a:defRPr sz="1813"/>
            </a:lvl7pPr>
            <a:lvl8pPr>
              <a:defRPr sz="1813"/>
            </a:lvl8pPr>
            <a:lvl9pPr>
              <a:defRPr sz="18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5"/>
            <a:ext cx="3008313" cy="3518298"/>
          </a:xfrm>
        </p:spPr>
        <p:txBody>
          <a:bodyPr/>
          <a:lstStyle>
            <a:lvl1pPr marL="0" indent="0">
              <a:buNone/>
              <a:defRPr sz="1250"/>
            </a:lvl1pPr>
            <a:lvl2pPr marL="408194" indent="0">
              <a:buNone/>
              <a:defRPr sz="1063"/>
            </a:lvl2pPr>
            <a:lvl3pPr marL="816388" indent="0">
              <a:buNone/>
              <a:defRPr sz="875"/>
            </a:lvl3pPr>
            <a:lvl4pPr marL="1224582" indent="0">
              <a:buNone/>
              <a:defRPr sz="813"/>
            </a:lvl4pPr>
            <a:lvl5pPr marL="1632776" indent="0">
              <a:buNone/>
              <a:defRPr sz="813"/>
            </a:lvl5pPr>
            <a:lvl6pPr marL="2040969" indent="0">
              <a:buNone/>
              <a:defRPr sz="813"/>
            </a:lvl6pPr>
            <a:lvl7pPr marL="2449163" indent="0">
              <a:buNone/>
              <a:defRPr sz="813"/>
            </a:lvl7pPr>
            <a:lvl8pPr marL="2857357" indent="0">
              <a:buNone/>
              <a:defRPr sz="813"/>
            </a:lvl8pPr>
            <a:lvl9pPr marL="3265551" indent="0">
              <a:buNone/>
              <a:defRPr sz="813"/>
            </a:lvl9pPr>
          </a:lstStyle>
          <a:p>
            <a:pPr lvl="0"/>
            <a:r>
              <a:rPr lang="en-US"/>
              <a:t>Click to edit Master text styles</a:t>
            </a:r>
          </a:p>
        </p:txBody>
      </p:sp>
      <p:sp>
        <p:nvSpPr>
          <p:cNvPr id="5" name="Date Placeholder 4"/>
          <p:cNvSpPr>
            <a:spLocks noGrp="1"/>
          </p:cNvSpPr>
          <p:nvPr>
            <p:ph type="dt" sz="half" idx="10"/>
          </p:nvPr>
        </p:nvSpPr>
        <p:spPr/>
        <p:txBody>
          <a:bodyPr/>
          <a:lstStyle/>
          <a:p>
            <a:fld id="{3B7E626C-5FF4-8F49-B625-E790000774BA}" type="datetimeFigureOut">
              <a:rPr lang="en-US" smtClean="0"/>
              <a:t>9/4/2019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133CD5-0DE1-E346-ACAC-76A87C7EB46A}" type="slidenum">
              <a:rPr lang="en-US" smtClean="0"/>
              <a:t>‹#›</a:t>
            </a:fld>
            <a:endParaRPr lang="en-US"/>
          </a:p>
        </p:txBody>
      </p:sp>
    </p:spTree>
    <p:extLst>
      <p:ext uri="{BB962C8B-B14F-4D97-AF65-F5344CB8AC3E}">
        <p14:creationId xmlns:p14="http://schemas.microsoft.com/office/powerpoint/2010/main" val="37067553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813"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875"/>
            </a:lvl1pPr>
            <a:lvl2pPr marL="408194" indent="0">
              <a:buNone/>
              <a:defRPr sz="2500"/>
            </a:lvl2pPr>
            <a:lvl3pPr marL="816388" indent="0">
              <a:buNone/>
              <a:defRPr sz="2125"/>
            </a:lvl3pPr>
            <a:lvl4pPr marL="1224582" indent="0">
              <a:buNone/>
              <a:defRPr sz="1813"/>
            </a:lvl4pPr>
            <a:lvl5pPr marL="1632776" indent="0">
              <a:buNone/>
              <a:defRPr sz="1813"/>
            </a:lvl5pPr>
            <a:lvl6pPr marL="2040969" indent="0">
              <a:buNone/>
              <a:defRPr sz="1813"/>
            </a:lvl6pPr>
            <a:lvl7pPr marL="2449163" indent="0">
              <a:buNone/>
              <a:defRPr sz="1813"/>
            </a:lvl7pPr>
            <a:lvl8pPr marL="2857357" indent="0">
              <a:buNone/>
              <a:defRPr sz="1813"/>
            </a:lvl8pPr>
            <a:lvl9pPr marL="3265551" indent="0">
              <a:buNone/>
              <a:defRPr sz="1813"/>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250"/>
            </a:lvl1pPr>
            <a:lvl2pPr marL="408194" indent="0">
              <a:buNone/>
              <a:defRPr sz="1063"/>
            </a:lvl2pPr>
            <a:lvl3pPr marL="816388" indent="0">
              <a:buNone/>
              <a:defRPr sz="875"/>
            </a:lvl3pPr>
            <a:lvl4pPr marL="1224582" indent="0">
              <a:buNone/>
              <a:defRPr sz="813"/>
            </a:lvl4pPr>
            <a:lvl5pPr marL="1632776" indent="0">
              <a:buNone/>
              <a:defRPr sz="813"/>
            </a:lvl5pPr>
            <a:lvl6pPr marL="2040969" indent="0">
              <a:buNone/>
              <a:defRPr sz="813"/>
            </a:lvl6pPr>
            <a:lvl7pPr marL="2449163" indent="0">
              <a:buNone/>
              <a:defRPr sz="813"/>
            </a:lvl7pPr>
            <a:lvl8pPr marL="2857357" indent="0">
              <a:buNone/>
              <a:defRPr sz="813"/>
            </a:lvl8pPr>
            <a:lvl9pPr marL="3265551" indent="0">
              <a:buNone/>
              <a:defRPr sz="813"/>
            </a:lvl9pPr>
          </a:lstStyle>
          <a:p>
            <a:pPr lvl="0"/>
            <a:r>
              <a:rPr lang="en-US"/>
              <a:t>Click to edit Master text styles</a:t>
            </a:r>
          </a:p>
        </p:txBody>
      </p:sp>
      <p:sp>
        <p:nvSpPr>
          <p:cNvPr id="5" name="Date Placeholder 4"/>
          <p:cNvSpPr>
            <a:spLocks noGrp="1"/>
          </p:cNvSpPr>
          <p:nvPr>
            <p:ph type="dt" sz="half" idx="10"/>
          </p:nvPr>
        </p:nvSpPr>
        <p:spPr/>
        <p:txBody>
          <a:bodyPr/>
          <a:lstStyle/>
          <a:p>
            <a:fld id="{3B7E626C-5FF4-8F49-B625-E790000774BA}" type="datetimeFigureOut">
              <a:rPr lang="en-US" smtClean="0"/>
              <a:t>9/4/2019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133CD5-0DE1-E346-ACAC-76A87C7EB46A}" type="slidenum">
              <a:rPr lang="en-US" smtClean="0"/>
              <a:t>‹#›</a:t>
            </a:fld>
            <a:endParaRPr lang="en-US"/>
          </a:p>
        </p:txBody>
      </p:sp>
    </p:spTree>
    <p:extLst>
      <p:ext uri="{BB962C8B-B14F-4D97-AF65-F5344CB8AC3E}">
        <p14:creationId xmlns:p14="http://schemas.microsoft.com/office/powerpoint/2010/main" val="1875414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7E626C-5FF4-8F49-B625-E790000774BA}" type="datetimeFigureOut">
              <a:rPr lang="en-US" smtClean="0"/>
              <a:t>9/4/2019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133CD5-0DE1-E346-ACAC-76A87C7EB46A}" type="slidenum">
              <a:rPr lang="en-US" smtClean="0"/>
              <a:t>‹#›</a:t>
            </a:fld>
            <a:endParaRPr lang="en-US"/>
          </a:p>
        </p:txBody>
      </p:sp>
    </p:spTree>
    <p:extLst>
      <p:ext uri="{BB962C8B-B14F-4D97-AF65-F5344CB8AC3E}">
        <p14:creationId xmlns:p14="http://schemas.microsoft.com/office/powerpoint/2010/main" val="184065917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675" y="247650"/>
            <a:ext cx="3290888" cy="526613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31839" y="247650"/>
            <a:ext cx="9723437" cy="526613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7E626C-5FF4-8F49-B625-E790000774BA}" type="datetimeFigureOut">
              <a:rPr lang="en-US" smtClean="0"/>
              <a:t>9/4/2019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133CD5-0DE1-E346-ACAC-76A87C7EB46A}" type="slidenum">
              <a:rPr lang="en-US" smtClean="0"/>
              <a:t>‹#›</a:t>
            </a:fld>
            <a:endParaRPr lang="en-US"/>
          </a:p>
        </p:txBody>
      </p:sp>
    </p:spTree>
    <p:extLst>
      <p:ext uri="{BB962C8B-B14F-4D97-AF65-F5344CB8AC3E}">
        <p14:creationId xmlns:p14="http://schemas.microsoft.com/office/powerpoint/2010/main" val="4007120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Divider - Dark Blue">
    <p:bg>
      <p:bgPr>
        <a:solidFill>
          <a:srgbClr val="264A6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5300" y="1192337"/>
            <a:ext cx="8153400" cy="523220"/>
          </a:xfrm>
        </p:spPr>
        <p:txBody>
          <a:bodyPr wrap="square" anchor="t" anchorCtr="0">
            <a:spAutoFit/>
          </a:bodyPr>
          <a:lstStyle>
            <a:lvl1pPr algn="ctr">
              <a:defRPr sz="2800">
                <a:solidFill>
                  <a:srgbClr val="FFFFFF"/>
                </a:solidFill>
              </a:defRPr>
            </a:lvl1pPr>
          </a:lstStyle>
          <a:p>
            <a:r>
              <a:rPr lang="en-US" dirty="0"/>
              <a:t>Click to Edit Master Divider Title Style</a:t>
            </a:r>
          </a:p>
        </p:txBody>
      </p:sp>
    </p:spTree>
    <p:extLst>
      <p:ext uri="{BB962C8B-B14F-4D97-AF65-F5344CB8AC3E}">
        <p14:creationId xmlns:p14="http://schemas.microsoft.com/office/powerpoint/2010/main" val="183496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 Photo - Dark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123825" y="3136106"/>
            <a:ext cx="6543675" cy="1200150"/>
          </a:xfrm>
          <a:prstGeom prst="rect">
            <a:avLst/>
          </a:prstGeom>
          <a:solidFill>
            <a:srgbClr val="264A6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 Placeholder 4"/>
          <p:cNvSpPr>
            <a:spLocks noGrp="1"/>
          </p:cNvSpPr>
          <p:nvPr>
            <p:ph type="body" sz="quarter" idx="12" hasCustomPrompt="1"/>
          </p:nvPr>
        </p:nvSpPr>
        <p:spPr>
          <a:xfrm rot="16200000">
            <a:off x="7870567" y="1050666"/>
            <a:ext cx="20574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7" name="Title 1"/>
          <p:cNvSpPr>
            <a:spLocks noGrp="1"/>
          </p:cNvSpPr>
          <p:nvPr>
            <p:ph type="ctrTitle" hasCustomPrompt="1"/>
          </p:nvPr>
        </p:nvSpPr>
        <p:spPr>
          <a:xfrm>
            <a:off x="914400" y="3136106"/>
            <a:ext cx="5486400" cy="1200150"/>
          </a:xfrm>
          <a:noFill/>
        </p:spPr>
        <p:txBody>
          <a:bodyPr anchor="ctr" anchorCtr="0">
            <a:normAutofit/>
          </a:bodyPr>
          <a:lstStyle>
            <a:lvl1pPr marL="0" algn="l">
              <a:defRPr sz="2800" baseline="0">
                <a:solidFill>
                  <a:srgbClr val="FFFFFF"/>
                </a:solidFill>
              </a:defRPr>
            </a:lvl1pPr>
          </a:lstStyle>
          <a:p>
            <a:r>
              <a:rPr lang="en-US" dirty="0"/>
              <a:t>Click to Edit Photo Divider </a:t>
            </a:r>
            <a:br>
              <a:rPr lang="en-US" dirty="0"/>
            </a:br>
            <a:r>
              <a:rPr lang="en-US" dirty="0"/>
              <a:t>Title Style</a:t>
            </a:r>
          </a:p>
        </p:txBody>
      </p:sp>
    </p:spTree>
    <p:extLst>
      <p:ext uri="{BB962C8B-B14F-4D97-AF65-F5344CB8AC3E}">
        <p14:creationId xmlns:p14="http://schemas.microsoft.com/office/powerpoint/2010/main" val="2452134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ver - 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itle 1"/>
          <p:cNvSpPr>
            <a:spLocks noGrp="1"/>
          </p:cNvSpPr>
          <p:nvPr>
            <p:ph type="ctrTitle" hasCustomPrompt="1"/>
          </p:nvPr>
        </p:nvSpPr>
        <p:spPr>
          <a:xfrm>
            <a:off x="914400" y="800100"/>
            <a:ext cx="7315200" cy="742950"/>
          </a:xfrm>
          <a:noFill/>
        </p:spPr>
        <p:txBody>
          <a:bodyPr anchor="b" anchorCtr="0">
            <a:normAutofit/>
          </a:bodyPr>
          <a:lstStyle>
            <a:lvl1pPr marL="0" algn="l">
              <a:defRPr sz="3200" baseline="0">
                <a:solidFill>
                  <a:srgbClr val="FFFFFF"/>
                </a:solidFill>
              </a:defRPr>
            </a:lvl1pPr>
          </a:lstStyle>
          <a:p>
            <a:r>
              <a:rPr lang="en-US" dirty="0"/>
              <a:t>Click to Edit Photo Divider </a:t>
            </a:r>
            <a:br>
              <a:rPr lang="en-US" dirty="0"/>
            </a:br>
            <a:r>
              <a:rPr lang="en-US" dirty="0"/>
              <a:t>Title Style</a:t>
            </a:r>
          </a:p>
        </p:txBody>
      </p:sp>
      <p:sp>
        <p:nvSpPr>
          <p:cNvPr id="11" name="Text Placeholder 4"/>
          <p:cNvSpPr>
            <a:spLocks noGrp="1"/>
          </p:cNvSpPr>
          <p:nvPr>
            <p:ph type="body" sz="quarter" idx="12" hasCustomPrompt="1"/>
          </p:nvPr>
        </p:nvSpPr>
        <p:spPr>
          <a:xfrm rot="16200000">
            <a:off x="7870567" y="1050666"/>
            <a:ext cx="20574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1616166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ue/Gray 1 Content">
    <p:bg>
      <p:bgPr>
        <a:solidFill>
          <a:srgbClr val="F6F3EE"/>
        </a:solid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85800" y="1200150"/>
            <a:ext cx="7543800" cy="3429000"/>
          </a:xfrm>
        </p:spPr>
        <p:txBody>
          <a:bodyPr/>
          <a:lstStyle>
            <a:lvl1pPr>
              <a:defRPr baseline="0">
                <a:solidFill>
                  <a:srgbClr val="5B616B"/>
                </a:solidFill>
              </a:defRPr>
            </a:lvl1pPr>
            <a:lvl2pPr>
              <a:defRPr>
                <a:solidFill>
                  <a:srgbClr val="5B616B"/>
                </a:solidFill>
              </a:defRPr>
            </a:lvl2pPr>
            <a:lvl3pPr>
              <a:defRPr sz="1600">
                <a:latin typeface="Arial" panose="020B0604020202020204" pitchFamily="34" charset="0"/>
                <a:cs typeface="Arial" panose="020B0604020202020204" pitchFamily="34" charset="0"/>
              </a:defRPr>
            </a:lvl3pPr>
          </a:lstStyle>
          <a:p>
            <a:pPr lvl="0"/>
            <a:r>
              <a:rPr lang="en-US" dirty="0"/>
              <a:t>Level 1 bullet goes here</a:t>
            </a:r>
          </a:p>
          <a:p>
            <a:pPr lvl="1"/>
            <a:r>
              <a:rPr lang="en-US" dirty="0"/>
              <a:t>Level 2 bullet goes here</a:t>
            </a:r>
          </a:p>
          <a:p>
            <a:pPr lvl="2"/>
            <a:r>
              <a:rPr lang="en-US" dirty="0"/>
              <a:t>Level 3 bullet goes here</a:t>
            </a:r>
          </a:p>
        </p:txBody>
      </p:sp>
      <p:sp>
        <p:nvSpPr>
          <p:cNvPr id="10" name="Slide Number Placeholder 5"/>
          <p:cNvSpPr>
            <a:spLocks noGrp="1"/>
          </p:cNvSpPr>
          <p:nvPr>
            <p:ph type="sldNum" sz="quarter" idx="4"/>
          </p:nvPr>
        </p:nvSpPr>
        <p:spPr>
          <a:xfrm>
            <a:off x="6858000" y="4852229"/>
            <a:ext cx="2133600" cy="215444"/>
          </a:xfrm>
          <a:prstGeom prst="rect">
            <a:avLst/>
          </a:prstGeom>
        </p:spPr>
        <p:txBody>
          <a:bodyPr vert="horz" lIns="91440" tIns="45720" rIns="91440" bIns="45720" rtlCol="0" anchor="ctr">
            <a:spAutoFit/>
          </a:bodyPr>
          <a:lstStyle>
            <a:lvl1pPr algn="r">
              <a:defRPr sz="800" b="0" i="0">
                <a:solidFill>
                  <a:srgbClr val="6C6463"/>
                </a:solidFill>
                <a:latin typeface="Arial" panose="020B0604020202020204" pitchFamily="34" charset="0"/>
                <a:cs typeface="Arial" panose="020B0604020202020204" pitchFamily="34" charset="0"/>
              </a:defRPr>
            </a:lvl1pPr>
          </a:lstStyle>
          <a:p>
            <a:fld id="{42782948-4DBE-204D-AB9E-B65E067054AE}" type="slidenum">
              <a:rPr lang="en-US" smtClean="0"/>
              <a:pPr/>
              <a:t>‹#›</a:t>
            </a:fld>
            <a:endParaRPr lang="en-US" dirty="0"/>
          </a:p>
        </p:txBody>
      </p:sp>
      <p:sp>
        <p:nvSpPr>
          <p:cNvPr id="11" name="Title 1"/>
          <p:cNvSpPr>
            <a:spLocks noGrp="1"/>
          </p:cNvSpPr>
          <p:nvPr>
            <p:ph type="title" hasCustomPrompt="1"/>
          </p:nvPr>
        </p:nvSpPr>
        <p:spPr>
          <a:xfrm>
            <a:off x="685800" y="505480"/>
            <a:ext cx="7543800" cy="523220"/>
          </a:xfrm>
        </p:spPr>
        <p:txBody>
          <a:bodyPr wrap="square" anchor="b" anchorCtr="0">
            <a:spAutoFit/>
          </a:bodyPr>
          <a:lstStyle>
            <a:lvl1pPr>
              <a:defRPr baseline="0">
                <a:solidFill>
                  <a:srgbClr val="336A90"/>
                </a:solidFill>
              </a:defRPr>
            </a:lvl1pPr>
          </a:lstStyle>
          <a:p>
            <a:r>
              <a:rPr lang="en-US" dirty="0"/>
              <a:t>Title Goes Here &amp; Can Run Two Lines</a:t>
            </a:r>
          </a:p>
        </p:txBody>
      </p:sp>
      <p:sp>
        <p:nvSpPr>
          <p:cNvPr id="2" name="TextBox 1"/>
          <p:cNvSpPr txBox="1"/>
          <p:nvPr userDrawn="1"/>
        </p:nvSpPr>
        <p:spPr>
          <a:xfrm>
            <a:off x="3124200" y="4871993"/>
            <a:ext cx="2895600" cy="215444"/>
          </a:xfrm>
          <a:prstGeom prst="rect">
            <a:avLst/>
          </a:prstGeom>
          <a:noFill/>
        </p:spPr>
        <p:txBody>
          <a:bodyPr wrap="square" rtlCol="0">
            <a:spAutoFit/>
          </a:bodyPr>
          <a:lstStyle/>
          <a:p>
            <a:pPr algn="ctr"/>
            <a:r>
              <a:rPr lang="en-US" sz="800" dirty="0">
                <a:solidFill>
                  <a:srgbClr val="5B616B"/>
                </a:solidFill>
                <a:latin typeface="Arial" panose="020B0604020202020204" pitchFamily="34" charset="0"/>
                <a:cs typeface="Arial" panose="020B0604020202020204" pitchFamily="34" charset="0"/>
              </a:rPr>
              <a:t>Office of Child Support Enforcement</a:t>
            </a:r>
          </a:p>
        </p:txBody>
      </p:sp>
    </p:spTree>
    <p:extLst>
      <p:ext uri="{BB962C8B-B14F-4D97-AF65-F5344CB8AC3E}">
        <p14:creationId xmlns:p14="http://schemas.microsoft.com/office/powerpoint/2010/main" val="1116097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ue/Gray 2 Content">
    <p:bg>
      <p:bgPr>
        <a:solidFill>
          <a:srgbClr val="F6F3EE"/>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85800" y="1200150"/>
            <a:ext cx="3657296" cy="3543300"/>
          </a:xfrm>
        </p:spPr>
        <p:txBody>
          <a:bodyPr>
            <a:normAutofit/>
          </a:bodyPr>
          <a:lstStyle>
            <a:lvl1pPr>
              <a:defRPr sz="2000" baseline="0">
                <a:solidFill>
                  <a:srgbClr val="5B616B"/>
                </a:solidFill>
              </a:defRPr>
            </a:lvl1pPr>
            <a:lvl2pPr>
              <a:defRPr sz="1800" baseline="0">
                <a:solidFill>
                  <a:srgbClr val="5B616B"/>
                </a:solidFill>
              </a:defRPr>
            </a:lvl2pPr>
            <a:lvl3pPr>
              <a:defRPr sz="1600">
                <a:solidFill>
                  <a:srgbClr val="6C6463"/>
                </a:solidFill>
                <a:latin typeface="Arial" panose="020B0604020202020204" pitchFamily="34" charset="0"/>
                <a:cs typeface="Arial" panose="020B0604020202020204" pitchFamily="34" charset="0"/>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dirty="0"/>
              <a:t>Level 1 bullet goes here</a:t>
            </a:r>
          </a:p>
          <a:p>
            <a:pPr lvl="1"/>
            <a:r>
              <a:rPr lang="en-US" dirty="0"/>
              <a:t>Level 2 bullet goes here</a:t>
            </a:r>
          </a:p>
          <a:p>
            <a:pPr lvl="2"/>
            <a:r>
              <a:rPr lang="en-US" dirty="0"/>
              <a:t>Level 3 bullet goes here</a:t>
            </a:r>
          </a:p>
        </p:txBody>
      </p:sp>
      <p:sp>
        <p:nvSpPr>
          <p:cNvPr id="6" name="Content Placeholder 2"/>
          <p:cNvSpPr>
            <a:spLocks noGrp="1"/>
          </p:cNvSpPr>
          <p:nvPr>
            <p:ph sz="half" idx="11" hasCustomPrompt="1"/>
          </p:nvPr>
        </p:nvSpPr>
        <p:spPr>
          <a:xfrm>
            <a:off x="4724400" y="1200150"/>
            <a:ext cx="3505200" cy="3543300"/>
          </a:xfrm>
        </p:spPr>
        <p:txBody>
          <a:bodyPr>
            <a:normAutofit/>
          </a:bodyPr>
          <a:lstStyle>
            <a:lvl1pPr>
              <a:defRPr sz="2000">
                <a:solidFill>
                  <a:srgbClr val="5B616B"/>
                </a:solidFill>
              </a:defRPr>
            </a:lvl1pPr>
            <a:lvl2pPr>
              <a:defRPr sz="1800">
                <a:solidFill>
                  <a:srgbClr val="5B616B"/>
                </a:solidFill>
              </a:defRPr>
            </a:lvl2pPr>
            <a:lvl3pPr>
              <a:defRPr sz="1600">
                <a:solidFill>
                  <a:srgbClr val="6C6463"/>
                </a:solidFill>
                <a:latin typeface="Arial" panose="020B0604020202020204" pitchFamily="34" charset="0"/>
                <a:cs typeface="Arial" panose="020B0604020202020204" pitchFamily="34" charset="0"/>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dirty="0"/>
              <a:t>Level 1 bullet goes here</a:t>
            </a:r>
          </a:p>
          <a:p>
            <a:pPr lvl="1"/>
            <a:r>
              <a:rPr lang="en-US" dirty="0"/>
              <a:t>Level 2 bullet goes here</a:t>
            </a:r>
          </a:p>
          <a:p>
            <a:pPr lvl="2"/>
            <a:r>
              <a:rPr lang="en-US" dirty="0"/>
              <a:t>Level 3 bullet goes here</a:t>
            </a:r>
          </a:p>
        </p:txBody>
      </p:sp>
      <p:sp>
        <p:nvSpPr>
          <p:cNvPr id="9" name="Slide Number Placeholder 5"/>
          <p:cNvSpPr>
            <a:spLocks noGrp="1"/>
          </p:cNvSpPr>
          <p:nvPr>
            <p:ph type="sldNum" sz="quarter" idx="4"/>
          </p:nvPr>
        </p:nvSpPr>
        <p:spPr>
          <a:xfrm>
            <a:off x="6858000" y="4852229"/>
            <a:ext cx="2133600" cy="215444"/>
          </a:xfrm>
          <a:prstGeom prst="rect">
            <a:avLst/>
          </a:prstGeom>
        </p:spPr>
        <p:txBody>
          <a:bodyPr vert="horz" lIns="91440" tIns="45720" rIns="91440" bIns="45720" rtlCol="0" anchor="ctr">
            <a:spAutoFit/>
          </a:bodyPr>
          <a:lstStyle>
            <a:lvl1pPr algn="r">
              <a:defRPr sz="800" b="0" i="0">
                <a:solidFill>
                  <a:srgbClr val="6C6463"/>
                </a:solidFill>
                <a:latin typeface="Arial" panose="020B0604020202020204" pitchFamily="34" charset="0"/>
                <a:cs typeface="Arial" panose="020B0604020202020204" pitchFamily="34" charset="0"/>
              </a:defRPr>
            </a:lvl1pPr>
          </a:lstStyle>
          <a:p>
            <a:fld id="{42782948-4DBE-204D-AB9E-B65E067054AE}" type="slidenum">
              <a:rPr lang="en-US" smtClean="0"/>
              <a:pPr/>
              <a:t>‹#›</a:t>
            </a:fld>
            <a:endParaRPr lang="en-US" dirty="0"/>
          </a:p>
        </p:txBody>
      </p:sp>
      <p:sp>
        <p:nvSpPr>
          <p:cNvPr id="11" name="TextBox 10"/>
          <p:cNvSpPr txBox="1"/>
          <p:nvPr userDrawn="1"/>
        </p:nvSpPr>
        <p:spPr>
          <a:xfrm>
            <a:off x="3124200" y="4871993"/>
            <a:ext cx="2895600" cy="215444"/>
          </a:xfrm>
          <a:prstGeom prst="rect">
            <a:avLst/>
          </a:prstGeom>
          <a:noFill/>
        </p:spPr>
        <p:txBody>
          <a:bodyPr wrap="square" rtlCol="0">
            <a:spAutoFit/>
          </a:bodyPr>
          <a:lstStyle/>
          <a:p>
            <a:pPr algn="ctr"/>
            <a:r>
              <a:rPr lang="en-US" sz="800" dirty="0">
                <a:solidFill>
                  <a:srgbClr val="5B616B"/>
                </a:solidFill>
                <a:latin typeface="Arial" panose="020B0604020202020204" pitchFamily="34" charset="0"/>
                <a:cs typeface="Arial" panose="020B0604020202020204" pitchFamily="34" charset="0"/>
              </a:rPr>
              <a:t>Office of Child Support Enforcement</a:t>
            </a:r>
          </a:p>
        </p:txBody>
      </p:sp>
      <p:sp>
        <p:nvSpPr>
          <p:cNvPr id="12" name="Title 1"/>
          <p:cNvSpPr>
            <a:spLocks noGrp="1"/>
          </p:cNvSpPr>
          <p:nvPr>
            <p:ph type="title" hasCustomPrompt="1"/>
          </p:nvPr>
        </p:nvSpPr>
        <p:spPr>
          <a:xfrm>
            <a:off x="685800" y="505480"/>
            <a:ext cx="7543800" cy="523220"/>
          </a:xfrm>
        </p:spPr>
        <p:txBody>
          <a:bodyPr wrap="square" anchor="b" anchorCtr="0">
            <a:spAutoFit/>
          </a:bodyPr>
          <a:lstStyle>
            <a:lvl1pPr>
              <a:defRPr baseline="0">
                <a:solidFill>
                  <a:srgbClr val="336A90"/>
                </a:solidFill>
              </a:defRPr>
            </a:lvl1pPr>
          </a:lstStyle>
          <a:p>
            <a:r>
              <a:rPr lang="en-US" dirty="0"/>
              <a:t>Title Goes Here</a:t>
            </a:r>
          </a:p>
        </p:txBody>
      </p:sp>
    </p:spTree>
    <p:extLst>
      <p:ext uri="{BB962C8B-B14F-4D97-AF65-F5344CB8AC3E}">
        <p14:creationId xmlns:p14="http://schemas.microsoft.com/office/powerpoint/2010/main" val="2224755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10" Type="http://schemas.openxmlformats.org/officeDocument/2006/relationships/theme" Target="../theme/theme3.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6F3EE"/>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6104" y="342900"/>
            <a:ext cx="7772400" cy="685800"/>
          </a:xfrm>
          <a:prstGeom prst="rect">
            <a:avLst/>
          </a:prstGeom>
        </p:spPr>
        <p:txBody>
          <a:bodyPr vert="horz" lIns="91440" tIns="45720" rIns="91440" bIns="45720" rtlCol="0" anchor="b" anchorCtr="0">
            <a:normAutofit/>
          </a:bodyPr>
          <a:lstStyle/>
          <a:p>
            <a:r>
              <a:rPr lang="en-US" dirty="0"/>
              <a:t>Click to edit Master title style</a:t>
            </a:r>
          </a:p>
        </p:txBody>
      </p:sp>
      <p:sp>
        <p:nvSpPr>
          <p:cNvPr id="3" name="Text Placeholder 2"/>
          <p:cNvSpPr>
            <a:spLocks noGrp="1"/>
          </p:cNvSpPr>
          <p:nvPr>
            <p:ph type="body" idx="1"/>
          </p:nvPr>
        </p:nvSpPr>
        <p:spPr>
          <a:xfrm>
            <a:off x="685800" y="1200150"/>
            <a:ext cx="7772400" cy="30861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7" name="Frame 6"/>
          <p:cNvSpPr/>
          <p:nvPr/>
        </p:nvSpPr>
        <p:spPr>
          <a:xfrm>
            <a:off x="0" y="0"/>
            <a:ext cx="9144000" cy="5143500"/>
          </a:xfrm>
          <a:prstGeom prst="frame">
            <a:avLst>
              <a:gd name="adj1" fmla="val 2222"/>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solidFill>
                <a:srgbClr val="FFFFFF"/>
              </a:solidFill>
              <a:latin typeface="Gill Sans MT"/>
              <a:cs typeface="Gill Sans MT"/>
            </a:endParaRPr>
          </a:p>
        </p:txBody>
      </p:sp>
      <p:sp>
        <p:nvSpPr>
          <p:cNvPr id="9" name="Footer Placeholder 4"/>
          <p:cNvSpPr>
            <a:spLocks noGrp="1"/>
          </p:cNvSpPr>
          <p:nvPr>
            <p:ph type="ftr" sz="quarter" idx="3"/>
          </p:nvPr>
        </p:nvSpPr>
        <p:spPr>
          <a:xfrm>
            <a:off x="3124200" y="4852229"/>
            <a:ext cx="2895600" cy="215444"/>
          </a:xfrm>
          <a:prstGeom prst="rect">
            <a:avLst/>
          </a:prstGeom>
        </p:spPr>
        <p:txBody>
          <a:bodyPr vert="horz" lIns="91440" tIns="45720" rIns="91440" bIns="45720" rtlCol="0" anchor="ctr">
            <a:spAutoFit/>
          </a:bodyPr>
          <a:lstStyle>
            <a:lvl1pPr algn="ctr">
              <a:defRPr sz="800" b="0" i="0">
                <a:solidFill>
                  <a:srgbClr val="6C6463"/>
                </a:solidFill>
                <a:latin typeface="Arial" panose="020B0604020202020204" pitchFamily="34" charset="0"/>
                <a:cs typeface="Arial" panose="020B0604020202020204" pitchFamily="34" charset="0"/>
              </a:defRPr>
            </a:lvl1pPr>
          </a:lstStyle>
          <a:p>
            <a:r>
              <a:rPr lang="en-US" dirty="0"/>
              <a:t>Office of Child Support Enforcement</a:t>
            </a:r>
          </a:p>
        </p:txBody>
      </p:sp>
      <p:sp>
        <p:nvSpPr>
          <p:cNvPr id="10" name="Slide Number Placeholder 5"/>
          <p:cNvSpPr>
            <a:spLocks noGrp="1"/>
          </p:cNvSpPr>
          <p:nvPr>
            <p:ph type="sldNum" sz="quarter" idx="4"/>
          </p:nvPr>
        </p:nvSpPr>
        <p:spPr>
          <a:xfrm>
            <a:off x="6858000" y="4852229"/>
            <a:ext cx="2133600" cy="215444"/>
          </a:xfrm>
          <a:prstGeom prst="rect">
            <a:avLst/>
          </a:prstGeom>
        </p:spPr>
        <p:txBody>
          <a:bodyPr vert="horz" lIns="91440" tIns="45720" rIns="91440" bIns="45720" rtlCol="0" anchor="ctr">
            <a:spAutoFit/>
          </a:bodyPr>
          <a:lstStyle>
            <a:lvl1pPr algn="r">
              <a:defRPr sz="800" b="0" i="0">
                <a:solidFill>
                  <a:srgbClr val="6C6463"/>
                </a:solidFill>
                <a:latin typeface="Arial" panose="020B0604020202020204" pitchFamily="34" charset="0"/>
                <a:cs typeface="Arial" panose="020B0604020202020204" pitchFamily="34" charset="0"/>
              </a:defRPr>
            </a:lvl1pPr>
          </a:lstStyle>
          <a:p>
            <a:fld id="{42782948-4DBE-204D-AB9E-B65E067054AE}" type="slidenum">
              <a:rPr lang="en-US" smtClean="0"/>
              <a:pPr/>
              <a:t>‹#›</a:t>
            </a:fld>
            <a:endParaRPr lang="en-US" dirty="0"/>
          </a:p>
        </p:txBody>
      </p:sp>
    </p:spTree>
    <p:extLst>
      <p:ext uri="{BB962C8B-B14F-4D97-AF65-F5344CB8AC3E}">
        <p14:creationId xmlns:p14="http://schemas.microsoft.com/office/powerpoint/2010/main" val="881333492"/>
      </p:ext>
    </p:extLst>
  </p:cSld>
  <p:clrMap bg1="lt1" tx1="dk1" bg2="lt2" tx2="dk2" accent1="accent1" accent2="accent2" accent3="accent3" accent4="accent4" accent5="accent5" accent6="accent6" hlink="hlink" folHlink="folHlink"/>
  <p:sldLayoutIdLst>
    <p:sldLayoutId id="2147483738" r:id="rId1"/>
    <p:sldLayoutId id="2147483741" r:id="rId2"/>
    <p:sldLayoutId id="2147483743" r:id="rId3"/>
    <p:sldLayoutId id="2147483742" r:id="rId4"/>
    <p:sldLayoutId id="2147483654" r:id="rId5"/>
    <p:sldLayoutId id="2147483745" r:id="rId6"/>
    <p:sldLayoutId id="2147483746" r:id="rId7"/>
    <p:sldLayoutId id="2147483708" r:id="rId8"/>
    <p:sldLayoutId id="2147483774" r:id="rId9"/>
    <p:sldLayoutId id="2147483710" r:id="rId10"/>
    <p:sldLayoutId id="2147483748" r:id="rId11"/>
    <p:sldLayoutId id="2147483744" r:id="rId12"/>
    <p:sldLayoutId id="2147483775" r:id="rId13"/>
  </p:sldLayoutIdLst>
  <p:hf hdr="0" dt="0"/>
  <p:txStyles>
    <p:titleStyle>
      <a:lvl1pPr algn="l" defTabSz="457200" rtl="0" eaLnBrk="1" latinLnBrk="0" hangingPunct="1">
        <a:spcBef>
          <a:spcPct val="0"/>
        </a:spcBef>
        <a:buNone/>
        <a:defRPr sz="2800" b="0" i="0" kern="1200" baseline="0">
          <a:solidFill>
            <a:srgbClr val="336A90"/>
          </a:solidFill>
          <a:latin typeface="Arial" panose="020B0604020202020204" pitchFamily="34" charset="0"/>
          <a:ea typeface="+mj-ea"/>
          <a:cs typeface="Gill Sans MT"/>
        </a:defRPr>
      </a:lvl1pPr>
    </p:titleStyle>
    <p:bodyStyle>
      <a:lvl1pPr marL="230188" indent="-230188" algn="l" defTabSz="457200" rtl="0" eaLnBrk="1" latinLnBrk="0" hangingPunct="1">
        <a:spcBef>
          <a:spcPts val="0"/>
        </a:spcBef>
        <a:spcAft>
          <a:spcPts val="1200"/>
        </a:spcAft>
        <a:buFont typeface="Arial"/>
        <a:buChar char="•"/>
        <a:defRPr sz="2000" b="0" i="0" kern="1200" baseline="0">
          <a:solidFill>
            <a:srgbClr val="5B616B"/>
          </a:solidFill>
          <a:latin typeface="Arial" panose="020B0604020202020204" pitchFamily="34" charset="0"/>
          <a:ea typeface="+mn-ea"/>
          <a:cs typeface="Gill Sans MT"/>
        </a:defRPr>
      </a:lvl1pPr>
      <a:lvl2pPr marL="684213" indent="-230188" algn="l" defTabSz="457200" rtl="0" eaLnBrk="1" latinLnBrk="0" hangingPunct="1">
        <a:spcBef>
          <a:spcPts val="0"/>
        </a:spcBef>
        <a:spcAft>
          <a:spcPts val="1200"/>
        </a:spcAft>
        <a:buFont typeface="Arial"/>
        <a:buChar char="–"/>
        <a:defRPr sz="2000" b="0" i="0" kern="1200" baseline="0">
          <a:solidFill>
            <a:srgbClr val="5B616B"/>
          </a:solidFill>
          <a:latin typeface="Arial" panose="020B0604020202020204" pitchFamily="34" charset="0"/>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764DE79-268F-4C1A-8933-263129D2AF90}" type="datetimeFigureOut">
              <a:rPr lang="en-US" dirty="0"/>
              <a:t>9/6/2019</a:t>
            </a:fld>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48F63A3B-78C7-47BE-AE5E-E10140E04643}" type="slidenum">
              <a:rPr lang="en-US" dirty="0"/>
              <a:t>‹#›</a:t>
            </a:fld>
            <a:endParaRPr lang="en-US" dirty="0"/>
          </a:p>
        </p:txBody>
      </p:sp>
      <p:sp>
        <p:nvSpPr>
          <p:cNvPr id="7" name="Text Placeholder 8">
            <a:extLst>
              <a:ext uri="{FF2B5EF4-FFF2-40B4-BE49-F238E27FC236}">
                <a16:creationId xmlns:a16="http://schemas.microsoft.com/office/drawing/2014/main" id="{4E5D4DB1-C3B5-4EE0-BE60-C89636244399}"/>
              </a:ext>
            </a:extLst>
          </p:cNvPr>
          <p:cNvSpPr txBox="1">
            <a:spLocks/>
          </p:cNvSpPr>
          <p:nvPr userDrawn="1"/>
        </p:nvSpPr>
        <p:spPr>
          <a:xfrm>
            <a:off x="522288" y="4952499"/>
            <a:ext cx="7994651" cy="200025"/>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675" b="1" i="0" dirty="0">
                <a:latin typeface="Arial" panose="020B0604020202020204" pitchFamily="34" charset="0"/>
                <a:cs typeface="Arial" panose="020B0604020202020204" pitchFamily="34" charset="0"/>
              </a:rPr>
              <a:t>State of North Carolina Child Support Services | North Carolina Incentive Exemption Process | September 9, 2019</a:t>
            </a:r>
          </a:p>
        </p:txBody>
      </p:sp>
      <p:sp>
        <p:nvSpPr>
          <p:cNvPr id="8" name="Text Placeholder 13">
            <a:extLst>
              <a:ext uri="{FF2B5EF4-FFF2-40B4-BE49-F238E27FC236}">
                <a16:creationId xmlns:a16="http://schemas.microsoft.com/office/drawing/2014/main" id="{7DB8D1AD-711D-40CE-9CAF-362C5DCC2861}"/>
              </a:ext>
            </a:extLst>
          </p:cNvPr>
          <p:cNvSpPr txBox="1">
            <a:spLocks/>
          </p:cNvSpPr>
          <p:nvPr userDrawn="1"/>
        </p:nvSpPr>
        <p:spPr>
          <a:xfrm>
            <a:off x="8627269" y="4950119"/>
            <a:ext cx="406400" cy="202406"/>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a:solidFill>
                  <a:srgbClr val="15365E"/>
                </a:solidFill>
                <a:latin typeface="Gotham Bold" charset="0"/>
                <a:ea typeface="Gotham Bold" charset="0"/>
                <a:cs typeface="Gotham Bold"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fld id="{0ED8F5E8-15B1-AB47-A7E0-4212F4A2D8F9}" type="slidenum">
              <a:rPr lang="en-US" sz="675" b="1" i="0" smtClean="0">
                <a:latin typeface="Arial" panose="020B0604020202020204" pitchFamily="34" charset="0"/>
                <a:cs typeface="Arial" panose="020B0604020202020204" pitchFamily="34" charset="0"/>
              </a:rPr>
              <a:pPr/>
              <a:t>‹#›</a:t>
            </a:fld>
            <a:endParaRPr lang="en-US" sz="675" b="1" i="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70382629"/>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 id="2147483789" r:id="rId13"/>
    <p:sldLayoutId id="2147483790" r:id="rId14"/>
    <p:sldLayoutId id="2147483791" r:id="rId15"/>
    <p:sldLayoutId id="2147483792" r:id="rId16"/>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Placeholder 8"/>
          <p:cNvSpPr txBox="1">
            <a:spLocks/>
          </p:cNvSpPr>
          <p:nvPr userDrawn="1"/>
        </p:nvSpPr>
        <p:spPr>
          <a:xfrm>
            <a:off x="522288" y="4952499"/>
            <a:ext cx="7994651" cy="200025"/>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675" b="1" i="0" dirty="0">
                <a:latin typeface="Arial" panose="020B0604020202020204" pitchFamily="34" charset="0"/>
                <a:cs typeface="Arial" panose="020B0604020202020204" pitchFamily="34" charset="0"/>
              </a:rPr>
              <a:t>NCDHHS, Child Support Services | Federal Incentives and Waivers | September 9, 2019</a:t>
            </a:r>
          </a:p>
        </p:txBody>
      </p:sp>
      <p:sp>
        <p:nvSpPr>
          <p:cNvPr id="5" name="Text Placeholder 13"/>
          <p:cNvSpPr txBox="1">
            <a:spLocks/>
          </p:cNvSpPr>
          <p:nvPr userDrawn="1"/>
        </p:nvSpPr>
        <p:spPr>
          <a:xfrm>
            <a:off x="8627269" y="4950119"/>
            <a:ext cx="406400" cy="202406"/>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a:solidFill>
                  <a:srgbClr val="15365E"/>
                </a:solidFill>
                <a:latin typeface="Gotham Bold" charset="0"/>
                <a:ea typeface="Gotham Bold" charset="0"/>
                <a:cs typeface="Gotham Bold"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fld id="{0ED8F5E8-15B1-AB47-A7E0-4212F4A2D8F9}" type="slidenum">
              <a:rPr lang="en-US" sz="675" b="1" i="0" smtClean="0">
                <a:latin typeface="Arial" panose="020B0604020202020204" pitchFamily="34" charset="0"/>
                <a:cs typeface="Arial" panose="020B0604020202020204" pitchFamily="34" charset="0"/>
              </a:rPr>
              <a:pPr/>
              <a:t>‹#›</a:t>
            </a:fld>
            <a:endParaRPr lang="en-US" sz="675" b="1" i="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4950088"/>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Lst>
  <p:hf hdr="0" dt="0"/>
  <p:txStyles>
    <p:titleStyle>
      <a:lvl1pPr algn="l" defTabSz="514350" rtl="0" eaLnBrk="1" latinLnBrk="0" hangingPunct="1">
        <a:lnSpc>
          <a:spcPct val="90000"/>
        </a:lnSpc>
        <a:spcBef>
          <a:spcPct val="0"/>
        </a:spcBef>
        <a:buNone/>
        <a:defRPr sz="2475" b="1" i="0" kern="1200">
          <a:solidFill>
            <a:schemeClr val="tx1"/>
          </a:solidFill>
          <a:latin typeface="Helvetica" charset="0"/>
          <a:ea typeface="Helvetica" charset="0"/>
          <a:cs typeface="Helvetica" charset="0"/>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b="1" i="0" kern="1200">
          <a:solidFill>
            <a:schemeClr val="tx1"/>
          </a:solidFill>
          <a:latin typeface="Helvetica" charset="0"/>
          <a:ea typeface="Helvetica" charset="0"/>
          <a:cs typeface="Helvetica" charset="0"/>
        </a:defRPr>
      </a:lvl1pPr>
      <a:lvl2pPr marL="385763" indent="-128588" algn="l" defTabSz="514350" rtl="0" eaLnBrk="1" latinLnBrk="0" hangingPunct="1">
        <a:lnSpc>
          <a:spcPct val="90000"/>
        </a:lnSpc>
        <a:spcBef>
          <a:spcPts val="281"/>
        </a:spcBef>
        <a:buFont typeface="Arial" panose="020B0604020202020204" pitchFamily="34" charset="0"/>
        <a:buChar char="•"/>
        <a:defRPr sz="1350" b="1" i="0" kern="1200">
          <a:solidFill>
            <a:schemeClr val="tx1"/>
          </a:solidFill>
          <a:latin typeface="Helvetica" charset="0"/>
          <a:ea typeface="Helvetica" charset="0"/>
          <a:cs typeface="Helvetica" charset="0"/>
        </a:defRPr>
      </a:lvl2pPr>
      <a:lvl3pPr marL="642938" indent="-128588" algn="l" defTabSz="514350" rtl="0" eaLnBrk="1" latinLnBrk="0" hangingPunct="1">
        <a:lnSpc>
          <a:spcPct val="90000"/>
        </a:lnSpc>
        <a:spcBef>
          <a:spcPts val="281"/>
        </a:spcBef>
        <a:buFont typeface="Arial" panose="020B0604020202020204" pitchFamily="34" charset="0"/>
        <a:buChar char="•"/>
        <a:defRPr sz="1125" b="1" i="0" kern="1200">
          <a:solidFill>
            <a:schemeClr val="tx1"/>
          </a:solidFill>
          <a:latin typeface="Helvetica" charset="0"/>
          <a:ea typeface="Helvetica" charset="0"/>
          <a:cs typeface="Helvetica" charset="0"/>
        </a:defRPr>
      </a:lvl3pPr>
      <a:lvl4pPr marL="900113" indent="-128588" algn="l" defTabSz="514350" rtl="0" eaLnBrk="1" latinLnBrk="0" hangingPunct="1">
        <a:lnSpc>
          <a:spcPct val="90000"/>
        </a:lnSpc>
        <a:spcBef>
          <a:spcPts val="281"/>
        </a:spcBef>
        <a:buFont typeface="Arial" panose="020B0604020202020204" pitchFamily="34" charset="0"/>
        <a:buChar char="•"/>
        <a:defRPr sz="1013" b="1" i="0" kern="1200">
          <a:solidFill>
            <a:schemeClr val="tx1"/>
          </a:solidFill>
          <a:latin typeface="Helvetica" charset="0"/>
          <a:ea typeface="Helvetica" charset="0"/>
          <a:cs typeface="Helvetica" charset="0"/>
        </a:defRPr>
      </a:lvl4pPr>
      <a:lvl5pPr marL="1157288" indent="-128588" algn="l" defTabSz="514350" rtl="0" eaLnBrk="1" latinLnBrk="0" hangingPunct="1">
        <a:lnSpc>
          <a:spcPct val="90000"/>
        </a:lnSpc>
        <a:spcBef>
          <a:spcPts val="281"/>
        </a:spcBef>
        <a:buFont typeface="Arial" panose="020B0604020202020204" pitchFamily="34" charset="0"/>
        <a:buChar char="•"/>
        <a:defRPr sz="1013" b="1" i="0" kern="1200">
          <a:solidFill>
            <a:schemeClr val="tx1"/>
          </a:solidFill>
          <a:latin typeface="Helvetica" charset="0"/>
          <a:ea typeface="Helvetica" charset="0"/>
          <a:cs typeface="Helvetica"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130622" tIns="65311" rIns="130622" bIns="65311"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3"/>
          </a:xfrm>
          <a:prstGeom prst="rect">
            <a:avLst/>
          </a:prstGeom>
        </p:spPr>
        <p:txBody>
          <a:bodyPr vert="horz" lIns="130622" tIns="65311" rIns="130622" bIns="6531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130622" tIns="65311" rIns="130622" bIns="65311" rtlCol="0" anchor="ctr"/>
          <a:lstStyle>
            <a:lvl1pPr algn="l">
              <a:defRPr sz="1063">
                <a:solidFill>
                  <a:schemeClr val="tx1">
                    <a:tint val="75000"/>
                  </a:schemeClr>
                </a:solidFill>
              </a:defRPr>
            </a:lvl1pPr>
          </a:lstStyle>
          <a:p>
            <a:fld id="{3B7E626C-5FF4-8F49-B625-E790000774BA}" type="datetimeFigureOut">
              <a:rPr lang="en-US" smtClean="0"/>
              <a:t>9/4/2019</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130622" tIns="65311" rIns="130622" bIns="65311" rtlCol="0" anchor="ctr"/>
          <a:lstStyle>
            <a:lvl1pPr algn="ctr">
              <a:defRPr sz="106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130622" tIns="65311" rIns="130622" bIns="65311" rtlCol="0" anchor="ctr"/>
          <a:lstStyle>
            <a:lvl1pPr algn="r">
              <a:defRPr sz="1063">
                <a:solidFill>
                  <a:schemeClr val="tx1">
                    <a:tint val="75000"/>
                  </a:schemeClr>
                </a:solidFill>
              </a:defRPr>
            </a:lvl1pPr>
          </a:lstStyle>
          <a:p>
            <a:fld id="{2E133CD5-0DE1-E346-ACAC-76A87C7EB46A}" type="slidenum">
              <a:rPr lang="en-US" smtClean="0"/>
              <a:t>‹#›</a:t>
            </a:fld>
            <a:endParaRPr lang="en-US"/>
          </a:p>
        </p:txBody>
      </p:sp>
    </p:spTree>
    <p:extLst>
      <p:ext uri="{BB962C8B-B14F-4D97-AF65-F5344CB8AC3E}">
        <p14:creationId xmlns:p14="http://schemas.microsoft.com/office/powerpoint/2010/main" val="2062074750"/>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txStyles>
    <p:titleStyle>
      <a:lvl1pPr algn="ctr" defTabSz="408194" rtl="0" eaLnBrk="1" latinLnBrk="0" hangingPunct="1">
        <a:spcBef>
          <a:spcPct val="0"/>
        </a:spcBef>
        <a:buNone/>
        <a:defRPr sz="3938" kern="1200">
          <a:solidFill>
            <a:schemeClr val="tx1"/>
          </a:solidFill>
          <a:latin typeface="+mj-lt"/>
          <a:ea typeface="+mj-ea"/>
          <a:cs typeface="+mj-cs"/>
        </a:defRPr>
      </a:lvl1pPr>
    </p:titleStyle>
    <p:bodyStyle>
      <a:lvl1pPr marL="306146" indent="-306146" algn="l" defTabSz="408194" rtl="0" eaLnBrk="1" latinLnBrk="0" hangingPunct="1">
        <a:spcBef>
          <a:spcPct val="20000"/>
        </a:spcBef>
        <a:buFont typeface="Arial"/>
        <a:buChar char="•"/>
        <a:defRPr sz="2875" kern="1200">
          <a:solidFill>
            <a:schemeClr val="tx1"/>
          </a:solidFill>
          <a:latin typeface="+mn-lt"/>
          <a:ea typeface="+mn-ea"/>
          <a:cs typeface="+mn-cs"/>
        </a:defRPr>
      </a:lvl1pPr>
      <a:lvl2pPr marL="663315" indent="-255121" algn="l" defTabSz="408194" rtl="0" eaLnBrk="1" latinLnBrk="0" hangingPunct="1">
        <a:spcBef>
          <a:spcPct val="20000"/>
        </a:spcBef>
        <a:buFont typeface="Arial"/>
        <a:buChar char="–"/>
        <a:defRPr sz="2500" kern="1200">
          <a:solidFill>
            <a:schemeClr val="tx1"/>
          </a:solidFill>
          <a:latin typeface="+mn-lt"/>
          <a:ea typeface="+mn-ea"/>
          <a:cs typeface="+mn-cs"/>
        </a:defRPr>
      </a:lvl2pPr>
      <a:lvl3pPr marL="1020485" indent="-204097" algn="l" defTabSz="408194" rtl="0" eaLnBrk="1" latinLnBrk="0" hangingPunct="1">
        <a:spcBef>
          <a:spcPct val="20000"/>
        </a:spcBef>
        <a:buFont typeface="Arial"/>
        <a:buChar char="•"/>
        <a:defRPr sz="2125" kern="1200">
          <a:solidFill>
            <a:schemeClr val="tx1"/>
          </a:solidFill>
          <a:latin typeface="+mn-lt"/>
          <a:ea typeface="+mn-ea"/>
          <a:cs typeface="+mn-cs"/>
        </a:defRPr>
      </a:lvl3pPr>
      <a:lvl4pPr marL="1428679" indent="-204097" algn="l" defTabSz="408194" rtl="0" eaLnBrk="1" latinLnBrk="0" hangingPunct="1">
        <a:spcBef>
          <a:spcPct val="20000"/>
        </a:spcBef>
        <a:buFont typeface="Arial"/>
        <a:buChar char="–"/>
        <a:defRPr sz="1813" kern="1200">
          <a:solidFill>
            <a:schemeClr val="tx1"/>
          </a:solidFill>
          <a:latin typeface="+mn-lt"/>
          <a:ea typeface="+mn-ea"/>
          <a:cs typeface="+mn-cs"/>
        </a:defRPr>
      </a:lvl4pPr>
      <a:lvl5pPr marL="1836873" indent="-204097" algn="l" defTabSz="408194" rtl="0" eaLnBrk="1" latinLnBrk="0" hangingPunct="1">
        <a:spcBef>
          <a:spcPct val="20000"/>
        </a:spcBef>
        <a:buFont typeface="Arial"/>
        <a:buChar char="»"/>
        <a:defRPr sz="1813" kern="1200">
          <a:solidFill>
            <a:schemeClr val="tx1"/>
          </a:solidFill>
          <a:latin typeface="+mn-lt"/>
          <a:ea typeface="+mn-ea"/>
          <a:cs typeface="+mn-cs"/>
        </a:defRPr>
      </a:lvl5pPr>
      <a:lvl6pPr marL="2245066" indent="-204097" algn="l" defTabSz="408194" rtl="0" eaLnBrk="1" latinLnBrk="0" hangingPunct="1">
        <a:spcBef>
          <a:spcPct val="20000"/>
        </a:spcBef>
        <a:buFont typeface="Arial"/>
        <a:buChar char="•"/>
        <a:defRPr sz="1813" kern="1200">
          <a:solidFill>
            <a:schemeClr val="tx1"/>
          </a:solidFill>
          <a:latin typeface="+mn-lt"/>
          <a:ea typeface="+mn-ea"/>
          <a:cs typeface="+mn-cs"/>
        </a:defRPr>
      </a:lvl6pPr>
      <a:lvl7pPr marL="2653260" indent="-204097" algn="l" defTabSz="408194" rtl="0" eaLnBrk="1" latinLnBrk="0" hangingPunct="1">
        <a:spcBef>
          <a:spcPct val="20000"/>
        </a:spcBef>
        <a:buFont typeface="Arial"/>
        <a:buChar char="•"/>
        <a:defRPr sz="1813" kern="1200">
          <a:solidFill>
            <a:schemeClr val="tx1"/>
          </a:solidFill>
          <a:latin typeface="+mn-lt"/>
          <a:ea typeface="+mn-ea"/>
          <a:cs typeface="+mn-cs"/>
        </a:defRPr>
      </a:lvl7pPr>
      <a:lvl8pPr marL="3061454" indent="-204097" algn="l" defTabSz="408194" rtl="0" eaLnBrk="1" latinLnBrk="0" hangingPunct="1">
        <a:spcBef>
          <a:spcPct val="20000"/>
        </a:spcBef>
        <a:buFont typeface="Arial"/>
        <a:buChar char="•"/>
        <a:defRPr sz="1813" kern="1200">
          <a:solidFill>
            <a:schemeClr val="tx1"/>
          </a:solidFill>
          <a:latin typeface="+mn-lt"/>
          <a:ea typeface="+mn-ea"/>
          <a:cs typeface="+mn-cs"/>
        </a:defRPr>
      </a:lvl8pPr>
      <a:lvl9pPr marL="3469648" indent="-204097" algn="l" defTabSz="408194" rtl="0" eaLnBrk="1" latinLnBrk="0" hangingPunct="1">
        <a:spcBef>
          <a:spcPct val="20000"/>
        </a:spcBef>
        <a:buFont typeface="Arial"/>
        <a:buChar char="•"/>
        <a:defRPr sz="1813" kern="1200">
          <a:solidFill>
            <a:schemeClr val="tx1"/>
          </a:solidFill>
          <a:latin typeface="+mn-lt"/>
          <a:ea typeface="+mn-ea"/>
          <a:cs typeface="+mn-cs"/>
        </a:defRPr>
      </a:lvl9pPr>
    </p:bodyStyle>
    <p:otherStyle>
      <a:defPPr>
        <a:defRPr lang="en-US"/>
      </a:defPPr>
      <a:lvl1pPr marL="0" algn="l" defTabSz="408194" rtl="0" eaLnBrk="1" latinLnBrk="0" hangingPunct="1">
        <a:defRPr sz="1625" kern="1200">
          <a:solidFill>
            <a:schemeClr val="tx1"/>
          </a:solidFill>
          <a:latin typeface="+mn-lt"/>
          <a:ea typeface="+mn-ea"/>
          <a:cs typeface="+mn-cs"/>
        </a:defRPr>
      </a:lvl1pPr>
      <a:lvl2pPr marL="408194" algn="l" defTabSz="408194" rtl="0" eaLnBrk="1" latinLnBrk="0" hangingPunct="1">
        <a:defRPr sz="1625" kern="1200">
          <a:solidFill>
            <a:schemeClr val="tx1"/>
          </a:solidFill>
          <a:latin typeface="+mn-lt"/>
          <a:ea typeface="+mn-ea"/>
          <a:cs typeface="+mn-cs"/>
        </a:defRPr>
      </a:lvl2pPr>
      <a:lvl3pPr marL="816388" algn="l" defTabSz="408194" rtl="0" eaLnBrk="1" latinLnBrk="0" hangingPunct="1">
        <a:defRPr sz="1625" kern="1200">
          <a:solidFill>
            <a:schemeClr val="tx1"/>
          </a:solidFill>
          <a:latin typeface="+mn-lt"/>
          <a:ea typeface="+mn-ea"/>
          <a:cs typeface="+mn-cs"/>
        </a:defRPr>
      </a:lvl3pPr>
      <a:lvl4pPr marL="1224582" algn="l" defTabSz="408194" rtl="0" eaLnBrk="1" latinLnBrk="0" hangingPunct="1">
        <a:defRPr sz="1625" kern="1200">
          <a:solidFill>
            <a:schemeClr val="tx1"/>
          </a:solidFill>
          <a:latin typeface="+mn-lt"/>
          <a:ea typeface="+mn-ea"/>
          <a:cs typeface="+mn-cs"/>
        </a:defRPr>
      </a:lvl4pPr>
      <a:lvl5pPr marL="1632776" algn="l" defTabSz="408194" rtl="0" eaLnBrk="1" latinLnBrk="0" hangingPunct="1">
        <a:defRPr sz="1625" kern="1200">
          <a:solidFill>
            <a:schemeClr val="tx1"/>
          </a:solidFill>
          <a:latin typeface="+mn-lt"/>
          <a:ea typeface="+mn-ea"/>
          <a:cs typeface="+mn-cs"/>
        </a:defRPr>
      </a:lvl5pPr>
      <a:lvl6pPr marL="2040969" algn="l" defTabSz="408194" rtl="0" eaLnBrk="1" latinLnBrk="0" hangingPunct="1">
        <a:defRPr sz="1625" kern="1200">
          <a:solidFill>
            <a:schemeClr val="tx1"/>
          </a:solidFill>
          <a:latin typeface="+mn-lt"/>
          <a:ea typeface="+mn-ea"/>
          <a:cs typeface="+mn-cs"/>
        </a:defRPr>
      </a:lvl6pPr>
      <a:lvl7pPr marL="2449163" algn="l" defTabSz="408194" rtl="0" eaLnBrk="1" latinLnBrk="0" hangingPunct="1">
        <a:defRPr sz="1625" kern="1200">
          <a:solidFill>
            <a:schemeClr val="tx1"/>
          </a:solidFill>
          <a:latin typeface="+mn-lt"/>
          <a:ea typeface="+mn-ea"/>
          <a:cs typeface="+mn-cs"/>
        </a:defRPr>
      </a:lvl7pPr>
      <a:lvl8pPr marL="2857357" algn="l" defTabSz="408194" rtl="0" eaLnBrk="1" latinLnBrk="0" hangingPunct="1">
        <a:defRPr sz="1625" kern="1200">
          <a:solidFill>
            <a:schemeClr val="tx1"/>
          </a:solidFill>
          <a:latin typeface="+mn-lt"/>
          <a:ea typeface="+mn-ea"/>
          <a:cs typeface="+mn-cs"/>
        </a:defRPr>
      </a:lvl8pPr>
      <a:lvl9pPr marL="3265551" algn="l" defTabSz="408194" rtl="0" eaLnBrk="1" latinLnBrk="0" hangingPunct="1">
        <a:defRPr sz="162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notesSlide" Target="../notesSlides/notesSlide8.xml"/><Relationship Id="rId1" Type="http://schemas.openxmlformats.org/officeDocument/2006/relationships/slideLayout" Target="../slideLayouts/slideLayout26.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6.xml"/><Relationship Id="rId4" Type="http://schemas.openxmlformats.org/officeDocument/2006/relationships/hyperlink" Target="http://onlyyouforever.com/parenting-for-benefit-of-your-marriage"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6.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hyperlink" Target="mailto:carla.west@dhhs.nc.gov" TargetMode="Externa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39.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2.xml"/><Relationship Id="rId1" Type="http://schemas.openxmlformats.org/officeDocument/2006/relationships/slideLayout" Target="../slideLayouts/slideLayout41.xml"/><Relationship Id="rId5" Type="http://schemas.openxmlformats.org/officeDocument/2006/relationships/image" Target="../media/image30.emf"/><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3.xml"/><Relationship Id="rId1" Type="http://schemas.openxmlformats.org/officeDocument/2006/relationships/slideLayout" Target="../slideLayouts/slideLayout39.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40.xml"/><Relationship Id="rId5" Type="http://schemas.openxmlformats.org/officeDocument/2006/relationships/image" Target="../media/image32.png"/><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40.xml"/></Relationships>
</file>

<file path=ppt/slides/_rels/slide3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40.xml"/><Relationship Id="rId5" Type="http://schemas.openxmlformats.org/officeDocument/2006/relationships/image" Target="../media/image34.png"/><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ctrTitle"/>
          </p:nvPr>
        </p:nvSpPr>
        <p:spPr>
          <a:xfrm>
            <a:off x="914400" y="1028700"/>
            <a:ext cx="7772400" cy="1200150"/>
          </a:xfrm>
        </p:spPr>
        <p:txBody>
          <a:bodyPr>
            <a:noAutofit/>
          </a:bodyPr>
          <a:lstStyle/>
          <a:p>
            <a:r>
              <a:rPr lang="en-US" sz="2800" dirty="0"/>
              <a:t>Exemptions and Waivers for Activities that Improve the Child Support Program</a:t>
            </a:r>
          </a:p>
        </p:txBody>
      </p:sp>
      <p:sp>
        <p:nvSpPr>
          <p:cNvPr id="13" name="Subtitle 12"/>
          <p:cNvSpPr>
            <a:spLocks noGrp="1"/>
          </p:cNvSpPr>
          <p:nvPr>
            <p:ph type="subTitle" idx="1"/>
          </p:nvPr>
        </p:nvSpPr>
        <p:spPr/>
        <p:txBody>
          <a:bodyPr/>
          <a:lstStyle/>
          <a:p>
            <a:r>
              <a:rPr lang="en-US" dirty="0"/>
              <a:t>2019 NCCSD Conference</a:t>
            </a:r>
          </a:p>
          <a:p>
            <a:r>
              <a:rPr lang="en-US" dirty="0"/>
              <a:t>Great Lakes, Great Future</a:t>
            </a:r>
          </a:p>
        </p:txBody>
      </p:sp>
    </p:spTree>
    <p:extLst>
      <p:ext uri="{BB962C8B-B14F-4D97-AF65-F5344CB8AC3E}">
        <p14:creationId xmlns:p14="http://schemas.microsoft.com/office/powerpoint/2010/main" val="9552446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9447" y="519623"/>
            <a:ext cx="7843267" cy="411480"/>
          </a:xfrm>
        </p:spPr>
        <p:txBody>
          <a:bodyPr/>
          <a:lstStyle/>
          <a:p>
            <a:r>
              <a:rPr lang="en-US" dirty="0"/>
              <a:t>Guidance Received from OCSE</a:t>
            </a:r>
          </a:p>
        </p:txBody>
      </p:sp>
      <p:sp>
        <p:nvSpPr>
          <p:cNvPr id="6" name="Text Placeholder 5"/>
          <p:cNvSpPr>
            <a:spLocks noGrp="1"/>
          </p:cNvSpPr>
          <p:nvPr>
            <p:ph type="body" sz="quarter" idx="10"/>
          </p:nvPr>
        </p:nvSpPr>
        <p:spPr>
          <a:xfrm>
            <a:off x="309447" y="982686"/>
            <a:ext cx="8204846" cy="3596480"/>
          </a:xfrm>
        </p:spPr>
        <p:txBody>
          <a:bodyPr/>
          <a:lstStyle/>
          <a:p>
            <a:pPr marL="0" indent="0">
              <a:buNone/>
            </a:pPr>
            <a:r>
              <a:rPr lang="en-US" sz="2400" dirty="0"/>
              <a:t>IM-18-02 </a:t>
            </a:r>
          </a:p>
          <a:p>
            <a:r>
              <a:rPr lang="en-US" sz="2400" dirty="0"/>
              <a:t>Clarifies that HHS approves exemption requests to use incentive funds for employment programs for non-custodial parents</a:t>
            </a:r>
          </a:p>
          <a:p>
            <a:endParaRPr lang="en-US" sz="1350" dirty="0"/>
          </a:p>
          <a:p>
            <a:pPr marL="0" indent="0">
              <a:buNone/>
            </a:pPr>
            <a:r>
              <a:rPr lang="en-US" sz="2400" dirty="0"/>
              <a:t>TANF-ACF-IM-2018-01</a:t>
            </a:r>
          </a:p>
          <a:p>
            <a:r>
              <a:rPr lang="en-US" sz="2400" dirty="0"/>
              <a:t>Reminds states that they may use TANF funds to serve noncustodial parents in employment programs</a:t>
            </a:r>
          </a:p>
        </p:txBody>
      </p:sp>
      <p:sp>
        <p:nvSpPr>
          <p:cNvPr id="3" name="Text Placeholder 2">
            <a:extLst>
              <a:ext uri="{FF2B5EF4-FFF2-40B4-BE49-F238E27FC236}">
                <a16:creationId xmlns:a16="http://schemas.microsoft.com/office/drawing/2014/main" id="{F01739C0-2552-4B38-8F7A-78A47E405687}"/>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9538650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EC382-793B-43DE-A574-7FDED27746DF}"/>
              </a:ext>
            </a:extLst>
          </p:cNvPr>
          <p:cNvSpPr>
            <a:spLocks noGrp="1"/>
          </p:cNvSpPr>
          <p:nvPr>
            <p:ph type="title"/>
          </p:nvPr>
        </p:nvSpPr>
        <p:spPr>
          <a:xfrm>
            <a:off x="526896" y="461169"/>
            <a:ext cx="7843267" cy="411480"/>
          </a:xfrm>
        </p:spPr>
        <p:txBody>
          <a:bodyPr/>
          <a:lstStyle/>
          <a:p>
            <a:r>
              <a:rPr lang="en-US" dirty="0"/>
              <a:t>Guidance Received from OCSE</a:t>
            </a:r>
          </a:p>
        </p:txBody>
      </p:sp>
      <p:sp>
        <p:nvSpPr>
          <p:cNvPr id="3" name="Text Placeholder 2">
            <a:extLst>
              <a:ext uri="{FF2B5EF4-FFF2-40B4-BE49-F238E27FC236}">
                <a16:creationId xmlns:a16="http://schemas.microsoft.com/office/drawing/2014/main" id="{535DE978-2DD3-4B6A-A2BC-49BE6FB6A4A8}"/>
              </a:ext>
            </a:extLst>
          </p:cNvPr>
          <p:cNvSpPr>
            <a:spLocks noGrp="1"/>
          </p:cNvSpPr>
          <p:nvPr>
            <p:ph type="body" sz="quarter" idx="10"/>
          </p:nvPr>
        </p:nvSpPr>
        <p:spPr>
          <a:xfrm>
            <a:off x="183995" y="1085851"/>
            <a:ext cx="8798312" cy="3596480"/>
          </a:xfrm>
        </p:spPr>
        <p:txBody>
          <a:bodyPr/>
          <a:lstStyle/>
          <a:p>
            <a:r>
              <a:rPr lang="en-US" sz="2400" dirty="0"/>
              <a:t>Other non-IV-D activities that may qualify for funding with incentive payments include, but are not limited to:</a:t>
            </a:r>
          </a:p>
          <a:p>
            <a:pPr lvl="1"/>
            <a:r>
              <a:rPr lang="en-US" sz="2100" dirty="0"/>
              <a:t>Programs targeting incarcerated or putative fathers</a:t>
            </a:r>
          </a:p>
          <a:p>
            <a:pPr lvl="1"/>
            <a:r>
              <a:rPr lang="en-US" sz="2100" dirty="0"/>
              <a:t>Teen pregnancy programs</a:t>
            </a:r>
          </a:p>
          <a:p>
            <a:pPr lvl="1"/>
            <a:r>
              <a:rPr lang="en-US" sz="2100" dirty="0"/>
              <a:t>Mediation or couples counseling</a:t>
            </a:r>
          </a:p>
          <a:p>
            <a:pPr lvl="1"/>
            <a:r>
              <a:rPr lang="en-US" sz="2100" dirty="0"/>
              <a:t>Visitation issue resolution when linked to nonpayment of support</a:t>
            </a:r>
          </a:p>
          <a:p>
            <a:r>
              <a:rPr lang="en-US" sz="2400" dirty="0"/>
              <a:t>The requested activity must show a clear connection to and collaboration with the state CSE program</a:t>
            </a:r>
          </a:p>
          <a:p>
            <a:endParaRPr lang="en-US" dirty="0"/>
          </a:p>
        </p:txBody>
      </p:sp>
    </p:spTree>
    <p:extLst>
      <p:ext uri="{BB962C8B-B14F-4D97-AF65-F5344CB8AC3E}">
        <p14:creationId xmlns:p14="http://schemas.microsoft.com/office/powerpoint/2010/main" val="17622885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51434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5" name="Picture 4" descr="A picture containing object&#10;&#10;Description generated with high confidence">
            <a:extLst>
              <a:ext uri="{FF2B5EF4-FFF2-40B4-BE49-F238E27FC236}">
                <a16:creationId xmlns:a16="http://schemas.microsoft.com/office/drawing/2014/main" id="{8D5F82D2-3BE1-4674-AEC7-368F6F86682C}"/>
              </a:ext>
            </a:extLst>
          </p:cNvPr>
          <p:cNvPicPr>
            <a:picLocks noChangeAspect="1"/>
          </p:cNvPicPr>
          <p:nvPr/>
        </p:nvPicPr>
        <p:blipFill rotWithShape="1">
          <a:blip r:embed="rId3">
            <a:alphaModFix amt="50000"/>
            <a:extLst/>
          </a:blip>
          <a:srcRect r="8444" b="-1"/>
          <a:stretch/>
        </p:blipFill>
        <p:spPr>
          <a:xfrm>
            <a:off x="15" y="1"/>
            <a:ext cx="9143985" cy="5143499"/>
          </a:xfrm>
          <a:prstGeom prst="rect">
            <a:avLst/>
          </a:prstGeom>
        </p:spPr>
      </p:pic>
      <p:sp>
        <p:nvSpPr>
          <p:cNvPr id="2" name="Title 1">
            <a:extLst>
              <a:ext uri="{FF2B5EF4-FFF2-40B4-BE49-F238E27FC236}">
                <a16:creationId xmlns:a16="http://schemas.microsoft.com/office/drawing/2014/main" id="{C6C8A631-C60D-4103-801C-9394C7CB15A4}"/>
              </a:ext>
            </a:extLst>
          </p:cNvPr>
          <p:cNvSpPr>
            <a:spLocks noGrp="1"/>
          </p:cNvSpPr>
          <p:nvPr>
            <p:ph type="title"/>
          </p:nvPr>
        </p:nvSpPr>
        <p:spPr>
          <a:xfrm>
            <a:off x="1143000" y="841771"/>
            <a:ext cx="6858000" cy="2175389"/>
          </a:xfrm>
        </p:spPr>
        <p:txBody>
          <a:bodyPr vert="horz" lIns="68580" tIns="34290" rIns="68580" bIns="34290" rtlCol="0" anchor="b">
            <a:normAutofit/>
          </a:bodyPr>
          <a:lstStyle/>
          <a:p>
            <a:pPr algn="ctr"/>
            <a:r>
              <a:rPr lang="en-US" sz="4500">
                <a:solidFill>
                  <a:srgbClr val="FFFFFF"/>
                </a:solidFill>
                <a:latin typeface="+mj-lt"/>
                <a:ea typeface="+mj-ea"/>
                <a:cs typeface="+mj-cs"/>
              </a:rPr>
              <a:t>It starts with a vision…</a:t>
            </a:r>
          </a:p>
        </p:txBody>
      </p:sp>
    </p:spTree>
    <p:extLst>
      <p:ext uri="{BB962C8B-B14F-4D97-AF65-F5344CB8AC3E}">
        <p14:creationId xmlns:p14="http://schemas.microsoft.com/office/powerpoint/2010/main" val="328587954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a:extLst>
              <a:ext uri="{FF2B5EF4-FFF2-40B4-BE49-F238E27FC236}">
                <a16:creationId xmlns:a16="http://schemas.microsoft.com/office/drawing/2014/main" id="{1C7C9A93-E959-4D68-B9B7-E277EC2A84E7}"/>
              </a:ext>
            </a:extLst>
          </p:cNvPr>
          <p:cNvSpPr txBox="1"/>
          <p:nvPr/>
        </p:nvSpPr>
        <p:spPr>
          <a:xfrm>
            <a:off x="1220176" y="3929458"/>
            <a:ext cx="2553191" cy="923330"/>
          </a:xfrm>
          <a:prstGeom prst="rect">
            <a:avLst/>
          </a:prstGeom>
          <a:noFill/>
        </p:spPr>
        <p:txBody>
          <a:bodyPr wrap="square" rtlCol="0">
            <a:spAutoFit/>
          </a:bodyPr>
          <a:lstStyle/>
          <a:p>
            <a:pPr defTabSz="685800"/>
            <a:r>
              <a:rPr lang="en-US" sz="1350" dirty="0">
                <a:solidFill>
                  <a:prstClr val="black"/>
                </a:solidFill>
                <a:latin typeface="Calibri" panose="020F0502020204030204"/>
              </a:rPr>
              <a:t>Current:</a:t>
            </a:r>
          </a:p>
          <a:p>
            <a:pPr marL="214313" indent="-214313" defTabSz="685800">
              <a:buFont typeface="Arial" panose="020B0604020202020204" pitchFamily="34" charset="0"/>
              <a:buChar char="•"/>
            </a:pPr>
            <a:r>
              <a:rPr lang="en-US" sz="1350" dirty="0">
                <a:solidFill>
                  <a:prstClr val="black"/>
                </a:solidFill>
                <a:latin typeface="Calibri" panose="020F0502020204030204"/>
              </a:rPr>
              <a:t>New Hanover County</a:t>
            </a:r>
          </a:p>
          <a:p>
            <a:pPr marL="214313" indent="-214313" defTabSz="685800">
              <a:buFont typeface="Arial" panose="020B0604020202020204" pitchFamily="34" charset="0"/>
              <a:buChar char="•"/>
            </a:pPr>
            <a:r>
              <a:rPr lang="en-US" sz="1350" dirty="0">
                <a:solidFill>
                  <a:prstClr val="black"/>
                </a:solidFill>
                <a:latin typeface="Calibri" panose="020F0502020204030204"/>
              </a:rPr>
              <a:t>Mecklenburg County</a:t>
            </a:r>
          </a:p>
          <a:p>
            <a:pPr marL="214313" indent="-214313" defTabSz="685800">
              <a:buFont typeface="Arial" panose="020B0604020202020204" pitchFamily="34" charset="0"/>
              <a:buChar char="•"/>
            </a:pPr>
            <a:r>
              <a:rPr lang="en-US" sz="1350" dirty="0">
                <a:solidFill>
                  <a:prstClr val="black"/>
                </a:solidFill>
                <a:latin typeface="Calibri" panose="020F0502020204030204"/>
              </a:rPr>
              <a:t>Wilson County</a:t>
            </a:r>
          </a:p>
        </p:txBody>
      </p:sp>
      <p:sp>
        <p:nvSpPr>
          <p:cNvPr id="52" name="TextBox 51">
            <a:extLst>
              <a:ext uri="{FF2B5EF4-FFF2-40B4-BE49-F238E27FC236}">
                <a16:creationId xmlns:a16="http://schemas.microsoft.com/office/drawing/2014/main" id="{A534982D-A979-4BFF-AC0C-6538CB7DB52D}"/>
              </a:ext>
            </a:extLst>
          </p:cNvPr>
          <p:cNvSpPr txBox="1"/>
          <p:nvPr/>
        </p:nvSpPr>
        <p:spPr>
          <a:xfrm>
            <a:off x="3549160" y="3929458"/>
            <a:ext cx="2553191" cy="923330"/>
          </a:xfrm>
          <a:prstGeom prst="rect">
            <a:avLst/>
          </a:prstGeom>
          <a:noFill/>
        </p:spPr>
        <p:txBody>
          <a:bodyPr wrap="square" rtlCol="0">
            <a:spAutoFit/>
          </a:bodyPr>
          <a:lstStyle/>
          <a:p>
            <a:pPr defTabSz="685800"/>
            <a:r>
              <a:rPr lang="en-US" sz="1350" dirty="0">
                <a:solidFill>
                  <a:prstClr val="black"/>
                </a:solidFill>
                <a:latin typeface="Calibri" panose="020F0502020204030204"/>
              </a:rPr>
              <a:t>Submitted:</a:t>
            </a:r>
          </a:p>
          <a:p>
            <a:pPr marL="214313" indent="-214313" defTabSz="685800">
              <a:buFont typeface="Arial" panose="020B0604020202020204" pitchFamily="34" charset="0"/>
              <a:buChar char="•"/>
            </a:pPr>
            <a:r>
              <a:rPr lang="en-US" sz="1350" dirty="0">
                <a:solidFill>
                  <a:prstClr val="black"/>
                </a:solidFill>
                <a:latin typeface="Calibri" panose="020F0502020204030204"/>
              </a:rPr>
              <a:t>Pitt County</a:t>
            </a:r>
          </a:p>
          <a:p>
            <a:pPr marL="214313" indent="-214313" defTabSz="685800">
              <a:buFont typeface="Arial" panose="020B0604020202020204" pitchFamily="34" charset="0"/>
              <a:buChar char="•"/>
            </a:pPr>
            <a:r>
              <a:rPr lang="en-US" sz="1350" dirty="0">
                <a:solidFill>
                  <a:prstClr val="black"/>
                </a:solidFill>
                <a:latin typeface="Calibri" panose="020F0502020204030204"/>
              </a:rPr>
              <a:t>Durham County</a:t>
            </a:r>
          </a:p>
          <a:p>
            <a:pPr marL="214313" indent="-214313" defTabSz="685800">
              <a:buFont typeface="Arial" panose="020B0604020202020204" pitchFamily="34" charset="0"/>
              <a:buChar char="•"/>
            </a:pPr>
            <a:r>
              <a:rPr lang="en-US" sz="1350" dirty="0">
                <a:solidFill>
                  <a:prstClr val="black"/>
                </a:solidFill>
                <a:latin typeface="Calibri" panose="020F0502020204030204"/>
              </a:rPr>
              <a:t>Edgecombe County</a:t>
            </a:r>
          </a:p>
        </p:txBody>
      </p:sp>
      <p:sp>
        <p:nvSpPr>
          <p:cNvPr id="53" name="TextBox 52">
            <a:extLst>
              <a:ext uri="{FF2B5EF4-FFF2-40B4-BE49-F238E27FC236}">
                <a16:creationId xmlns:a16="http://schemas.microsoft.com/office/drawing/2014/main" id="{279B45AF-0964-4C4F-B7C6-B7326E257E9C}"/>
              </a:ext>
            </a:extLst>
          </p:cNvPr>
          <p:cNvSpPr txBox="1"/>
          <p:nvPr/>
        </p:nvSpPr>
        <p:spPr>
          <a:xfrm>
            <a:off x="5925502" y="3955689"/>
            <a:ext cx="1861415" cy="715581"/>
          </a:xfrm>
          <a:prstGeom prst="rect">
            <a:avLst/>
          </a:prstGeom>
          <a:noFill/>
        </p:spPr>
        <p:txBody>
          <a:bodyPr wrap="square" rtlCol="0">
            <a:spAutoFit/>
          </a:bodyPr>
          <a:lstStyle/>
          <a:p>
            <a:pPr defTabSz="685800"/>
            <a:r>
              <a:rPr lang="en-US" sz="1350" dirty="0">
                <a:solidFill>
                  <a:prstClr val="black"/>
                </a:solidFill>
                <a:latin typeface="Calibri" panose="020F0502020204030204"/>
              </a:rPr>
              <a:t>Completed:</a:t>
            </a:r>
          </a:p>
          <a:p>
            <a:pPr marL="214313" indent="-214313" defTabSz="685800">
              <a:buFont typeface="Arial" panose="020B0604020202020204" pitchFamily="34" charset="0"/>
              <a:buChar char="•"/>
            </a:pPr>
            <a:r>
              <a:rPr lang="en-US" sz="1350" dirty="0">
                <a:solidFill>
                  <a:prstClr val="black"/>
                </a:solidFill>
                <a:latin typeface="Calibri" panose="020F0502020204030204"/>
              </a:rPr>
              <a:t>Edgecombe County</a:t>
            </a:r>
          </a:p>
          <a:p>
            <a:pPr marL="214313" indent="-214313" defTabSz="685800">
              <a:buFont typeface="Arial" panose="020B0604020202020204" pitchFamily="34" charset="0"/>
              <a:buChar char="•"/>
            </a:pPr>
            <a:r>
              <a:rPr lang="en-US" sz="1350" dirty="0">
                <a:solidFill>
                  <a:prstClr val="black"/>
                </a:solidFill>
                <a:latin typeface="Calibri" panose="020F0502020204030204"/>
              </a:rPr>
              <a:t>Durham County</a:t>
            </a:r>
          </a:p>
        </p:txBody>
      </p:sp>
      <p:sp>
        <p:nvSpPr>
          <p:cNvPr id="54" name="TextBox 53">
            <a:extLst>
              <a:ext uri="{FF2B5EF4-FFF2-40B4-BE49-F238E27FC236}">
                <a16:creationId xmlns:a16="http://schemas.microsoft.com/office/drawing/2014/main" id="{9DAC9540-4D18-41AD-A125-12782FE60AFF}"/>
              </a:ext>
            </a:extLst>
          </p:cNvPr>
          <p:cNvSpPr txBox="1"/>
          <p:nvPr/>
        </p:nvSpPr>
        <p:spPr>
          <a:xfrm>
            <a:off x="262825" y="313796"/>
            <a:ext cx="5301983" cy="461665"/>
          </a:xfrm>
          <a:prstGeom prst="rect">
            <a:avLst/>
          </a:prstGeom>
          <a:noFill/>
        </p:spPr>
        <p:txBody>
          <a:bodyPr wrap="square" rtlCol="0">
            <a:spAutoFit/>
          </a:bodyPr>
          <a:lstStyle/>
          <a:p>
            <a:pPr defTabSz="685800"/>
            <a:r>
              <a:rPr lang="en-US" sz="2400" dirty="0">
                <a:solidFill>
                  <a:srgbClr val="44546A">
                    <a:lumMod val="75000"/>
                  </a:srgbClr>
                </a:solidFill>
                <a:latin typeface="Calibri" panose="020F0502020204030204"/>
              </a:rPr>
              <a:t>North Carolina Incentive Exemptions</a:t>
            </a:r>
          </a:p>
        </p:txBody>
      </p:sp>
      <mc:AlternateContent xmlns:mc="http://schemas.openxmlformats.org/markup-compatibility/2006">
        <mc:Choice xmlns:cx4="http://schemas.microsoft.com/office/drawing/2016/5/10/chartex" Requires="cx4">
          <p:graphicFrame>
            <p:nvGraphicFramePr>
              <p:cNvPr id="50" name="Chart 49">
                <a:extLst>
                  <a:ext uri="{FF2B5EF4-FFF2-40B4-BE49-F238E27FC236}">
                    <a16:creationId xmlns:a16="http://schemas.microsoft.com/office/drawing/2014/main" id="{AB6E3F3A-BC4D-48BC-97B1-DF03B2370965}"/>
                  </a:ext>
                </a:extLst>
              </p:cNvPr>
              <p:cNvGraphicFramePr/>
              <p:nvPr>
                <p:extLst/>
              </p:nvPr>
            </p:nvGraphicFramePr>
            <p:xfrm>
              <a:off x="919975" y="495314"/>
              <a:ext cx="7276171" cy="3519125"/>
            </p:xfrm>
            <a:graphic>
              <a:graphicData uri="http://schemas.microsoft.com/office/drawing/2014/chartex">
                <cx:chart xmlns:cx="http://schemas.microsoft.com/office/drawing/2014/chartex" xmlns:r="http://schemas.openxmlformats.org/officeDocument/2006/relationships" r:id="rId3"/>
              </a:graphicData>
            </a:graphic>
          </p:graphicFrame>
        </mc:Choice>
        <mc:Fallback>
          <p:pic>
            <p:nvPicPr>
              <p:cNvPr id="50" name="Chart 49">
                <a:extLst>
                  <a:ext uri="{FF2B5EF4-FFF2-40B4-BE49-F238E27FC236}">
                    <a16:creationId xmlns:a16="http://schemas.microsoft.com/office/drawing/2014/main" id="{AB6E3F3A-BC4D-48BC-97B1-DF03B2370965}"/>
                  </a:ext>
                </a:extLst>
              </p:cNvPr>
              <p:cNvPicPr>
                <a:picLocks noGrp="1" noRot="1" noChangeAspect="1" noMove="1" noResize="1" noEditPoints="1" noAdjustHandles="1" noChangeArrowheads="1" noChangeShapeType="1"/>
              </p:cNvPicPr>
              <p:nvPr/>
            </p:nvPicPr>
            <p:blipFill>
              <a:blip r:embed="rId4"/>
              <a:stretch>
                <a:fillRect/>
              </a:stretch>
            </p:blipFill>
            <p:spPr>
              <a:xfrm>
                <a:off x="919975" y="495314"/>
                <a:ext cx="7276171" cy="3519125"/>
              </a:xfrm>
              <a:prstGeom prst="rect">
                <a:avLst/>
              </a:prstGeom>
            </p:spPr>
          </p:pic>
        </mc:Fallback>
      </mc:AlternateContent>
    </p:spTree>
    <p:extLst>
      <p:ext uri="{BB962C8B-B14F-4D97-AF65-F5344CB8AC3E}">
        <p14:creationId xmlns:p14="http://schemas.microsoft.com/office/powerpoint/2010/main" val="311517204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DBFC1-B168-40B9-8E65-8D09DD744543}"/>
              </a:ext>
            </a:extLst>
          </p:cNvPr>
          <p:cNvSpPr>
            <a:spLocks noGrp="1"/>
          </p:cNvSpPr>
          <p:nvPr>
            <p:ph type="title"/>
          </p:nvPr>
        </p:nvSpPr>
        <p:spPr>
          <a:xfrm>
            <a:off x="285947" y="267031"/>
            <a:ext cx="3840086" cy="1269596"/>
          </a:xfrm>
        </p:spPr>
        <p:txBody>
          <a:bodyPr vert="horz" lIns="68580" tIns="34290" rIns="68580" bIns="34290" rtlCol="0" anchor="ctr">
            <a:normAutofit/>
          </a:bodyPr>
          <a:lstStyle/>
          <a:p>
            <a:r>
              <a:rPr lang="en-US" sz="4050" dirty="0">
                <a:solidFill>
                  <a:schemeClr val="tx1"/>
                </a:solidFill>
                <a:latin typeface="+mj-lt"/>
                <a:ea typeface="+mj-ea"/>
                <a:cs typeface="+mj-cs"/>
              </a:rPr>
              <a:t>Plans vary…</a:t>
            </a:r>
          </a:p>
        </p:txBody>
      </p:sp>
      <p:cxnSp>
        <p:nvCxnSpPr>
          <p:cNvPr id="11" name="Straight Arrow Connector 10">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173736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6" name="Picture 5" descr="A group of people standing in front of a sunset&#10;&#10;Description generated with very high confidence">
            <a:extLst>
              <a:ext uri="{FF2B5EF4-FFF2-40B4-BE49-F238E27FC236}">
                <a16:creationId xmlns:a16="http://schemas.microsoft.com/office/drawing/2014/main" id="{B69D73DA-860B-4895-9472-E15BA472770E}"/>
              </a:ext>
            </a:extLst>
          </p:cNvPr>
          <p:cNvPicPr>
            <a:picLocks noChangeAspect="1"/>
          </p:cNvPicPr>
          <p:nvPr/>
        </p:nvPicPr>
        <p:blipFill rotWithShape="1">
          <a:blip r:embed="rId3" cstate="email">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b="-1"/>
          <a:stretch/>
        </p:blipFill>
        <p:spPr>
          <a:xfrm>
            <a:off x="4409137" y="8"/>
            <a:ext cx="4734863" cy="5143490"/>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3" name="Text Placeholder 2">
            <a:extLst>
              <a:ext uri="{FF2B5EF4-FFF2-40B4-BE49-F238E27FC236}">
                <a16:creationId xmlns:a16="http://schemas.microsoft.com/office/drawing/2014/main" id="{6094B975-D513-4989-AB43-1F4974D7A7C2}"/>
              </a:ext>
            </a:extLst>
          </p:cNvPr>
          <p:cNvSpPr>
            <a:spLocks noGrp="1"/>
          </p:cNvSpPr>
          <p:nvPr>
            <p:ph type="body" sz="quarter" idx="10"/>
          </p:nvPr>
        </p:nvSpPr>
        <p:spPr>
          <a:xfrm>
            <a:off x="125452" y="1737361"/>
            <a:ext cx="5100902" cy="3205404"/>
          </a:xfrm>
        </p:spPr>
        <p:txBody>
          <a:bodyPr vert="horz" lIns="68580" tIns="34290" rIns="68580" bIns="34290" rtlCol="0">
            <a:normAutofit fontScale="92500" lnSpcReduction="10000"/>
          </a:bodyPr>
          <a:lstStyle/>
          <a:p>
            <a:pPr>
              <a:lnSpc>
                <a:spcPct val="90000"/>
              </a:lnSpc>
            </a:pPr>
            <a:r>
              <a:rPr lang="en-US" dirty="0">
                <a:latin typeface="+mn-lt"/>
                <a:ea typeface="+mn-ea"/>
                <a:cs typeface="+mn-cs"/>
              </a:rPr>
              <a:t>Women’s Empowerment Conference</a:t>
            </a:r>
          </a:p>
          <a:p>
            <a:pPr>
              <a:lnSpc>
                <a:spcPct val="90000"/>
              </a:lnSpc>
            </a:pPr>
            <a:r>
              <a:rPr lang="en-US" dirty="0">
                <a:latin typeface="+mn-lt"/>
                <a:ea typeface="+mn-ea"/>
                <a:cs typeface="+mn-cs"/>
              </a:rPr>
              <a:t>Job Readiness &amp; Placement Programs</a:t>
            </a:r>
          </a:p>
          <a:p>
            <a:pPr>
              <a:lnSpc>
                <a:spcPct val="90000"/>
              </a:lnSpc>
            </a:pPr>
            <a:r>
              <a:rPr lang="en-US" dirty="0">
                <a:latin typeface="+mn-lt"/>
                <a:ea typeface="+mn-ea"/>
                <a:cs typeface="+mn-cs"/>
              </a:rPr>
              <a:t>Fatherhood Initiative - 24/7 Dad Curriculum</a:t>
            </a:r>
          </a:p>
          <a:p>
            <a:pPr>
              <a:lnSpc>
                <a:spcPct val="90000"/>
              </a:lnSpc>
            </a:pPr>
            <a:r>
              <a:rPr lang="en-US" dirty="0">
                <a:latin typeface="+mn-lt"/>
                <a:ea typeface="+mn-ea"/>
                <a:cs typeface="+mn-cs"/>
              </a:rPr>
              <a:t>Parenting skills</a:t>
            </a:r>
          </a:p>
          <a:p>
            <a:pPr>
              <a:lnSpc>
                <a:spcPct val="90000"/>
              </a:lnSpc>
            </a:pPr>
            <a:r>
              <a:rPr lang="en-US" dirty="0">
                <a:latin typeface="+mn-lt"/>
                <a:ea typeface="+mn-ea"/>
                <a:cs typeface="+mn-cs"/>
              </a:rPr>
              <a:t>Strengthening economic mobility and stability</a:t>
            </a:r>
          </a:p>
          <a:p>
            <a:pPr>
              <a:lnSpc>
                <a:spcPct val="90000"/>
              </a:lnSpc>
            </a:pPr>
            <a:r>
              <a:rPr lang="en-US" dirty="0">
                <a:latin typeface="+mn-lt"/>
                <a:ea typeface="+mn-ea"/>
                <a:cs typeface="+mn-cs"/>
              </a:rPr>
              <a:t>Life Skills</a:t>
            </a:r>
          </a:p>
          <a:p>
            <a:pPr>
              <a:lnSpc>
                <a:spcPct val="90000"/>
              </a:lnSpc>
            </a:pPr>
            <a:r>
              <a:rPr lang="en-US" dirty="0">
                <a:latin typeface="+mn-lt"/>
                <a:ea typeface="+mn-ea"/>
                <a:cs typeface="+mn-cs"/>
              </a:rPr>
              <a:t>Conflict Resolution</a:t>
            </a:r>
          </a:p>
          <a:p>
            <a:pPr>
              <a:lnSpc>
                <a:spcPct val="90000"/>
              </a:lnSpc>
            </a:pPr>
            <a:r>
              <a:rPr lang="en-US" dirty="0">
                <a:latin typeface="+mn-lt"/>
                <a:ea typeface="+mn-ea"/>
                <a:cs typeface="+mn-cs"/>
              </a:rPr>
              <a:t>Family Mediation</a:t>
            </a:r>
          </a:p>
          <a:p>
            <a:pPr>
              <a:lnSpc>
                <a:spcPct val="90000"/>
              </a:lnSpc>
            </a:pPr>
            <a:r>
              <a:rPr lang="en-US" dirty="0">
                <a:latin typeface="+mn-lt"/>
                <a:ea typeface="+mn-ea"/>
                <a:cs typeface="+mn-cs"/>
              </a:rPr>
              <a:t>Education and Job training</a:t>
            </a:r>
          </a:p>
          <a:p>
            <a:pPr>
              <a:lnSpc>
                <a:spcPct val="90000"/>
              </a:lnSpc>
            </a:pPr>
            <a:endParaRPr lang="en-US" sz="1275" dirty="0">
              <a:latin typeface="+mn-lt"/>
              <a:ea typeface="+mn-ea"/>
              <a:cs typeface="+mn-cs"/>
            </a:endParaRPr>
          </a:p>
        </p:txBody>
      </p:sp>
    </p:spTree>
    <p:extLst>
      <p:ext uri="{BB962C8B-B14F-4D97-AF65-F5344CB8AC3E}">
        <p14:creationId xmlns:p14="http://schemas.microsoft.com/office/powerpoint/2010/main" val="8887825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BBF16-0281-4EF7-AC53-D723E7794783}"/>
              </a:ext>
            </a:extLst>
          </p:cNvPr>
          <p:cNvSpPr>
            <a:spLocks noGrp="1"/>
          </p:cNvSpPr>
          <p:nvPr>
            <p:ph type="title"/>
          </p:nvPr>
        </p:nvSpPr>
        <p:spPr>
          <a:xfrm>
            <a:off x="301083" y="461759"/>
            <a:ext cx="7843267" cy="411480"/>
          </a:xfrm>
        </p:spPr>
        <p:txBody>
          <a:bodyPr/>
          <a:lstStyle/>
          <a:p>
            <a:r>
              <a:rPr lang="en-US" dirty="0"/>
              <a:t>Exemption Application</a:t>
            </a:r>
          </a:p>
        </p:txBody>
      </p:sp>
      <p:sp>
        <p:nvSpPr>
          <p:cNvPr id="3" name="Text Placeholder 2">
            <a:extLst>
              <a:ext uri="{FF2B5EF4-FFF2-40B4-BE49-F238E27FC236}">
                <a16:creationId xmlns:a16="http://schemas.microsoft.com/office/drawing/2014/main" id="{BC7AC136-0F0D-4979-B416-82732058D960}"/>
              </a:ext>
            </a:extLst>
          </p:cNvPr>
          <p:cNvSpPr>
            <a:spLocks noGrp="1"/>
          </p:cNvSpPr>
          <p:nvPr>
            <p:ph type="body" sz="quarter" idx="10"/>
          </p:nvPr>
        </p:nvSpPr>
        <p:spPr>
          <a:xfrm>
            <a:off x="158905" y="879521"/>
            <a:ext cx="8881946" cy="3887625"/>
          </a:xfrm>
        </p:spPr>
        <p:txBody>
          <a:bodyPr/>
          <a:lstStyle/>
          <a:p>
            <a:pPr>
              <a:lnSpc>
                <a:spcPct val="150000"/>
              </a:lnSpc>
              <a:buFont typeface="Wingdings" panose="05000000000000000000" pitchFamily="2" charset="2"/>
              <a:buChar char="Ø"/>
            </a:pPr>
            <a:r>
              <a:rPr lang="en-US" sz="1913" dirty="0"/>
              <a:t>A letter detailing specific information on the activity the incentive payment will fund</a:t>
            </a:r>
          </a:p>
          <a:p>
            <a:pPr>
              <a:lnSpc>
                <a:spcPct val="150000"/>
              </a:lnSpc>
              <a:buFont typeface="Wingdings" panose="05000000000000000000" pitchFamily="2" charset="2"/>
              <a:buChar char="Ø"/>
            </a:pPr>
            <a:r>
              <a:rPr lang="en-US" sz="1913" dirty="0"/>
              <a:t>A detailed budget</a:t>
            </a:r>
          </a:p>
          <a:p>
            <a:pPr>
              <a:lnSpc>
                <a:spcPct val="150000"/>
              </a:lnSpc>
              <a:buFont typeface="Wingdings" panose="05000000000000000000" pitchFamily="2" charset="2"/>
              <a:buChar char="Ø"/>
            </a:pPr>
            <a:r>
              <a:rPr lang="en-US" sz="1913" dirty="0"/>
              <a:t>An explanation on how the activity will improve the effectiveness or efficiency of the state's CSE program</a:t>
            </a:r>
          </a:p>
          <a:p>
            <a:pPr>
              <a:lnSpc>
                <a:spcPct val="150000"/>
              </a:lnSpc>
              <a:buFont typeface="Wingdings" panose="05000000000000000000" pitchFamily="2" charset="2"/>
              <a:buChar char="Ø"/>
            </a:pPr>
            <a:r>
              <a:rPr lang="en-US" sz="1913" dirty="0"/>
              <a:t>Show a clear connection to and collaboration with the state CSE program</a:t>
            </a:r>
          </a:p>
          <a:p>
            <a:pPr>
              <a:lnSpc>
                <a:spcPct val="150000"/>
              </a:lnSpc>
              <a:buFont typeface="Wingdings" panose="05000000000000000000" pitchFamily="2" charset="2"/>
              <a:buChar char="Ø"/>
            </a:pPr>
            <a:r>
              <a:rPr lang="en-US" sz="1913" dirty="0"/>
              <a:t>Give the time period for this activity</a:t>
            </a:r>
          </a:p>
        </p:txBody>
      </p:sp>
    </p:spTree>
    <p:extLst>
      <p:ext uri="{BB962C8B-B14F-4D97-AF65-F5344CB8AC3E}">
        <p14:creationId xmlns:p14="http://schemas.microsoft.com/office/powerpoint/2010/main" val="22140101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7B9613AF-5D17-4974-A6CB-7AB7703823C2}"/>
              </a:ext>
            </a:extLst>
          </p:cNvPr>
          <p:cNvSpPr>
            <a:spLocks noGrp="1"/>
          </p:cNvSpPr>
          <p:nvPr>
            <p:ph type="title"/>
          </p:nvPr>
        </p:nvSpPr>
        <p:spPr>
          <a:xfrm>
            <a:off x="242540" y="461169"/>
            <a:ext cx="7843267" cy="411480"/>
          </a:xfrm>
        </p:spPr>
        <p:txBody>
          <a:bodyPr/>
          <a:lstStyle/>
          <a:p>
            <a:r>
              <a:rPr lang="en-US" dirty="0"/>
              <a:t>Exemption Budget</a:t>
            </a:r>
          </a:p>
        </p:txBody>
      </p:sp>
      <p:sp>
        <p:nvSpPr>
          <p:cNvPr id="13" name="Text Placeholder 12">
            <a:extLst>
              <a:ext uri="{FF2B5EF4-FFF2-40B4-BE49-F238E27FC236}">
                <a16:creationId xmlns:a16="http://schemas.microsoft.com/office/drawing/2014/main" id="{F26435B2-D8D3-4031-9AB8-CD6F57542B1F}"/>
              </a:ext>
            </a:extLst>
          </p:cNvPr>
          <p:cNvSpPr>
            <a:spLocks noGrp="1"/>
          </p:cNvSpPr>
          <p:nvPr>
            <p:ph type="body" sz="quarter" idx="10"/>
          </p:nvPr>
        </p:nvSpPr>
        <p:spPr>
          <a:xfrm>
            <a:off x="242540" y="1085851"/>
            <a:ext cx="8274399" cy="3596480"/>
          </a:xfrm>
        </p:spPr>
        <p:txBody>
          <a:bodyPr/>
          <a:lstStyle/>
          <a:p>
            <a:r>
              <a:rPr lang="en-US" sz="2400" dirty="0"/>
              <a:t>For staffing – include salary and benefits</a:t>
            </a:r>
          </a:p>
          <a:p>
            <a:r>
              <a:rPr lang="en-US" sz="2400" dirty="0"/>
              <a:t>For contracting – include entire cost of the contract</a:t>
            </a:r>
          </a:p>
          <a:p>
            <a:r>
              <a:rPr lang="en-US" sz="2400" dirty="0"/>
              <a:t>For participants – include detailed explanation of all costs </a:t>
            </a:r>
          </a:p>
          <a:p>
            <a:pPr lvl="1"/>
            <a:r>
              <a:rPr lang="en-US" sz="2100" dirty="0"/>
              <a:t>Supplies and training materials</a:t>
            </a:r>
          </a:p>
          <a:p>
            <a:pPr lvl="1"/>
            <a:r>
              <a:rPr lang="en-US" sz="2100" dirty="0"/>
              <a:t>Education expenses</a:t>
            </a:r>
          </a:p>
          <a:p>
            <a:pPr lvl="1"/>
            <a:r>
              <a:rPr lang="en-US" sz="2100" dirty="0"/>
              <a:t>Events</a:t>
            </a:r>
          </a:p>
          <a:p>
            <a:pPr lvl="1"/>
            <a:r>
              <a:rPr lang="en-US" sz="2100" dirty="0"/>
              <a:t>Advertising and Marketing</a:t>
            </a:r>
          </a:p>
          <a:p>
            <a:pPr lvl="1"/>
            <a:endParaRPr lang="en-US" dirty="0"/>
          </a:p>
        </p:txBody>
      </p:sp>
      <p:sp>
        <p:nvSpPr>
          <p:cNvPr id="14" name="Text Placeholder 13">
            <a:extLst>
              <a:ext uri="{FF2B5EF4-FFF2-40B4-BE49-F238E27FC236}">
                <a16:creationId xmlns:a16="http://schemas.microsoft.com/office/drawing/2014/main" id="{712ACEEE-8511-49FA-9CD4-AA0E8EE349B8}"/>
              </a:ext>
            </a:extLst>
          </p:cNvPr>
          <p:cNvSpPr>
            <a:spLocks noGrp="1"/>
          </p:cNvSpPr>
          <p:nvPr>
            <p:ph type="body" sz="quarter" idx="11"/>
          </p:nvPr>
        </p:nvSpPr>
        <p:spPr/>
        <p:txBody>
          <a:bodyPr/>
          <a:lstStyle/>
          <a:p>
            <a:endParaRPr lang="en-US"/>
          </a:p>
        </p:txBody>
      </p:sp>
      <p:pic>
        <p:nvPicPr>
          <p:cNvPr id="2055" name="Picture 7" descr="clip_image001">
            <a:extLst>
              <a:ext uri="{FF2B5EF4-FFF2-40B4-BE49-F238E27FC236}">
                <a16:creationId xmlns:a16="http://schemas.microsoft.com/office/drawing/2014/main" id="{7C2CB5DE-B466-49E6-895E-0C5EA973FC87}"/>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143001" y="1"/>
            <a:ext cx="178594" cy="20716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lip_image002">
            <a:extLst>
              <a:ext uri="{FF2B5EF4-FFF2-40B4-BE49-F238E27FC236}">
                <a16:creationId xmlns:a16="http://schemas.microsoft.com/office/drawing/2014/main" id="{572E8680-B677-4476-9B49-22F1A2CC06F8}"/>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43001" y="1"/>
            <a:ext cx="178594" cy="192881"/>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clip_image003">
            <a:extLst>
              <a:ext uri="{FF2B5EF4-FFF2-40B4-BE49-F238E27FC236}">
                <a16:creationId xmlns:a16="http://schemas.microsoft.com/office/drawing/2014/main" id="{4D1515A8-0526-4D23-A9BF-E06BDB323927}"/>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143001" y="0"/>
            <a:ext cx="178594" cy="20002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clip_image003">
            <a:extLst>
              <a:ext uri="{FF2B5EF4-FFF2-40B4-BE49-F238E27FC236}">
                <a16:creationId xmlns:a16="http://schemas.microsoft.com/office/drawing/2014/main" id="{2CBEEDBC-F7D3-4E4C-A064-32E07C2D71A1}"/>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143001" y="0"/>
            <a:ext cx="178594" cy="200025"/>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clip_image001">
            <a:extLst>
              <a:ext uri="{FF2B5EF4-FFF2-40B4-BE49-F238E27FC236}">
                <a16:creationId xmlns:a16="http://schemas.microsoft.com/office/drawing/2014/main" id="{BBACF404-07D7-438A-8588-E98EAEE80675}"/>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143001" y="1"/>
            <a:ext cx="178594" cy="207169"/>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clip_image002">
            <a:extLst>
              <a:ext uri="{FF2B5EF4-FFF2-40B4-BE49-F238E27FC236}">
                <a16:creationId xmlns:a16="http://schemas.microsoft.com/office/drawing/2014/main" id="{4A36FCB4-B033-413F-ADFF-1AC0C9C51392}"/>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43001" y="1"/>
            <a:ext cx="178594" cy="192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60080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616" y="0"/>
            <a:ext cx="8182719" cy="51435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latin typeface="Arial"/>
            </a:endParaRPr>
          </a:p>
        </p:txBody>
      </p:sp>
      <p:pic>
        <p:nvPicPr>
          <p:cNvPr id="16" name="Picture 15">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cstate="email">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id="{DBD33C8F-3D46-4853-A31E-F7B58E496791}"/>
              </a:ext>
            </a:extLst>
          </p:cNvPr>
          <p:cNvSpPr>
            <a:spLocks noGrp="1"/>
          </p:cNvSpPr>
          <p:nvPr>
            <p:ph type="title"/>
          </p:nvPr>
        </p:nvSpPr>
        <p:spPr>
          <a:xfrm>
            <a:off x="2284026" y="1532748"/>
            <a:ext cx="4578896" cy="1523291"/>
          </a:xfrm>
          <a:prstGeom prst="rect">
            <a:avLst/>
          </a:prstGeom>
        </p:spPr>
        <p:txBody>
          <a:bodyPr vert="horz" lIns="68580" tIns="34290" rIns="68580" bIns="34290" rtlCol="0" anchor="b">
            <a:normAutofit/>
          </a:bodyPr>
          <a:lstStyle/>
          <a:p>
            <a:pPr algn="ctr" defTabSz="685800"/>
            <a:r>
              <a:rPr lang="en-US" sz="4500" dirty="0">
                <a:solidFill>
                  <a:srgbClr val="FFFFFF"/>
                </a:solidFill>
                <a:latin typeface="+mj-lt"/>
                <a:ea typeface="+mj-ea"/>
                <a:cs typeface="+mj-cs"/>
              </a:rPr>
              <a:t>How we track…</a:t>
            </a:r>
          </a:p>
        </p:txBody>
      </p:sp>
    </p:spTree>
    <p:extLst>
      <p:ext uri="{BB962C8B-B14F-4D97-AF65-F5344CB8AC3E}">
        <p14:creationId xmlns:p14="http://schemas.microsoft.com/office/powerpoint/2010/main" val="27447601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711A021-CB09-42AA-88A1-81567A0ABAF2}"/>
              </a:ext>
            </a:extLst>
          </p:cNvPr>
          <p:cNvPicPr>
            <a:picLocks noChangeAspect="1"/>
          </p:cNvPicPr>
          <p:nvPr/>
        </p:nvPicPr>
        <p:blipFill>
          <a:blip r:embed="rId2"/>
          <a:stretch>
            <a:fillRect/>
          </a:stretch>
        </p:blipFill>
        <p:spPr>
          <a:xfrm>
            <a:off x="344294" y="1"/>
            <a:ext cx="8455412" cy="4928825"/>
          </a:xfrm>
          <a:prstGeom prst="rect">
            <a:avLst/>
          </a:prstGeom>
        </p:spPr>
      </p:pic>
    </p:spTree>
    <p:extLst>
      <p:ext uri="{BB962C8B-B14F-4D97-AF65-F5344CB8AC3E}">
        <p14:creationId xmlns:p14="http://schemas.microsoft.com/office/powerpoint/2010/main" val="41721621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28CE52-21CD-4C14-914C-632E275251F2}"/>
              </a:ext>
            </a:extLst>
          </p:cNvPr>
          <p:cNvPicPr>
            <a:picLocks noChangeAspect="1"/>
          </p:cNvPicPr>
          <p:nvPr/>
        </p:nvPicPr>
        <p:blipFill>
          <a:blip r:embed="rId2"/>
          <a:stretch>
            <a:fillRect/>
          </a:stretch>
        </p:blipFill>
        <p:spPr>
          <a:xfrm>
            <a:off x="735980" y="0"/>
            <a:ext cx="7418349" cy="4940191"/>
          </a:xfrm>
          <a:prstGeom prst="rect">
            <a:avLst/>
          </a:prstGeom>
        </p:spPr>
      </p:pic>
    </p:spTree>
    <p:extLst>
      <p:ext uri="{BB962C8B-B14F-4D97-AF65-F5344CB8AC3E}">
        <p14:creationId xmlns:p14="http://schemas.microsoft.com/office/powerpoint/2010/main" val="36526872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p:cNvSpPr>
            <a:spLocks noGrp="1"/>
          </p:cNvSpPr>
          <p:nvPr>
            <p:ph sz="half" idx="1"/>
          </p:nvPr>
        </p:nvSpPr>
        <p:spPr>
          <a:xfrm>
            <a:off x="304800" y="1527138"/>
            <a:ext cx="4419600" cy="3543300"/>
          </a:xfrm>
        </p:spPr>
        <p:txBody>
          <a:bodyPr/>
          <a:lstStyle/>
          <a:p>
            <a:r>
              <a:rPr lang="en-US" dirty="0"/>
              <a:t>Incentive Exemption</a:t>
            </a:r>
          </a:p>
          <a:p>
            <a:r>
              <a:rPr lang="en-US" b="1" dirty="0"/>
              <a:t>Section 458(f) </a:t>
            </a:r>
            <a:r>
              <a:rPr lang="en-US" dirty="0"/>
              <a:t> </a:t>
            </a:r>
          </a:p>
          <a:p>
            <a:r>
              <a:rPr lang="en-US" dirty="0"/>
              <a:t>IM-18-02 Use of IV-D Incentive Funds for NCP Work Activities</a:t>
            </a:r>
          </a:p>
          <a:p>
            <a:r>
              <a:rPr lang="en-US" dirty="0"/>
              <a:t>AT-01-04 Reinvestment of Child Support Incentive Payments</a:t>
            </a:r>
          </a:p>
          <a:p>
            <a:pPr marL="0" indent="0">
              <a:buNone/>
            </a:pPr>
            <a:endParaRPr lang="en-US" sz="1800" dirty="0"/>
          </a:p>
        </p:txBody>
      </p:sp>
      <p:sp>
        <p:nvSpPr>
          <p:cNvPr id="21" name="Content Placeholder 20"/>
          <p:cNvSpPr>
            <a:spLocks noGrp="1"/>
          </p:cNvSpPr>
          <p:nvPr>
            <p:ph sz="half" idx="11"/>
          </p:nvPr>
        </p:nvSpPr>
        <p:spPr>
          <a:xfrm>
            <a:off x="4343400" y="1527138"/>
            <a:ext cx="4724400" cy="3543300"/>
          </a:xfrm>
        </p:spPr>
        <p:txBody>
          <a:bodyPr/>
          <a:lstStyle/>
          <a:p>
            <a:r>
              <a:rPr lang="en-US" dirty="0"/>
              <a:t>Waiver Project</a:t>
            </a:r>
          </a:p>
          <a:p>
            <a:r>
              <a:rPr lang="en-US" b="1" dirty="0"/>
              <a:t>Section 1115 </a:t>
            </a:r>
          </a:p>
          <a:p>
            <a:r>
              <a:rPr lang="en-US" dirty="0"/>
              <a:t>IM-19-04 Availability of Section 1115 Waivers to Fund NCP Work Activities</a:t>
            </a:r>
          </a:p>
          <a:p>
            <a:r>
              <a:rPr lang="en-US" dirty="0"/>
              <a:t>Memo 88-1 Social Security Act Waivers</a:t>
            </a:r>
          </a:p>
        </p:txBody>
      </p:sp>
      <p:sp>
        <p:nvSpPr>
          <p:cNvPr id="22" name="Slide Number Placeholder 5"/>
          <p:cNvSpPr>
            <a:spLocks noGrp="1"/>
          </p:cNvSpPr>
          <p:nvPr>
            <p:ph type="sldNum" sz="quarter" idx="4"/>
          </p:nvPr>
        </p:nvSpPr>
        <p:spPr/>
        <p:txBody>
          <a:bodyPr/>
          <a:lstStyle/>
          <a:p>
            <a:fld id="{42782948-4DBE-204D-AB9E-B65E067054AE}" type="slidenum">
              <a:rPr lang="en-US" smtClean="0"/>
              <a:pPr/>
              <a:t>2</a:t>
            </a:fld>
            <a:endParaRPr lang="en-US" dirty="0"/>
          </a:p>
        </p:txBody>
      </p:sp>
      <p:sp>
        <p:nvSpPr>
          <p:cNvPr id="19" name="Title 18"/>
          <p:cNvSpPr>
            <a:spLocks noGrp="1"/>
          </p:cNvSpPr>
          <p:nvPr>
            <p:ph type="title"/>
          </p:nvPr>
        </p:nvSpPr>
        <p:spPr>
          <a:xfrm>
            <a:off x="685800" y="505480"/>
            <a:ext cx="7543800" cy="523220"/>
          </a:xfrm>
        </p:spPr>
        <p:txBody>
          <a:bodyPr/>
          <a:lstStyle/>
          <a:p>
            <a:pPr algn="ctr"/>
            <a:r>
              <a:rPr lang="en-US" dirty="0"/>
              <a:t>Authority and Guidance </a:t>
            </a:r>
          </a:p>
        </p:txBody>
      </p:sp>
    </p:spTree>
    <p:extLst>
      <p:ext uri="{BB962C8B-B14F-4D97-AF65-F5344CB8AC3E}">
        <p14:creationId xmlns:p14="http://schemas.microsoft.com/office/powerpoint/2010/main" val="17809913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8096F9-5B57-45DE-8E41-9CEA2B1E9A33}"/>
              </a:ext>
            </a:extLst>
          </p:cNvPr>
          <p:cNvPicPr>
            <a:picLocks noChangeAspect="1"/>
          </p:cNvPicPr>
          <p:nvPr/>
        </p:nvPicPr>
        <p:blipFill>
          <a:blip r:embed="rId2"/>
          <a:stretch>
            <a:fillRect/>
          </a:stretch>
        </p:blipFill>
        <p:spPr>
          <a:xfrm>
            <a:off x="783374" y="0"/>
            <a:ext cx="7161870" cy="4923787"/>
          </a:xfrm>
          <a:prstGeom prst="rect">
            <a:avLst/>
          </a:prstGeom>
        </p:spPr>
      </p:pic>
    </p:spTree>
    <p:extLst>
      <p:ext uri="{BB962C8B-B14F-4D97-AF65-F5344CB8AC3E}">
        <p14:creationId xmlns:p14="http://schemas.microsoft.com/office/powerpoint/2010/main" val="24255525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8096F9-5B57-45DE-8E41-9CEA2B1E9A33}"/>
              </a:ext>
            </a:extLst>
          </p:cNvPr>
          <p:cNvPicPr>
            <a:picLocks noChangeAspect="1"/>
          </p:cNvPicPr>
          <p:nvPr/>
        </p:nvPicPr>
        <p:blipFill>
          <a:blip r:embed="rId2"/>
          <a:stretch>
            <a:fillRect/>
          </a:stretch>
        </p:blipFill>
        <p:spPr>
          <a:xfrm>
            <a:off x="983336" y="1"/>
            <a:ext cx="7177328" cy="4934414"/>
          </a:xfrm>
          <a:prstGeom prst="rect">
            <a:avLst/>
          </a:prstGeom>
        </p:spPr>
      </p:pic>
      <p:sp>
        <p:nvSpPr>
          <p:cNvPr id="5" name="Speech Bubble: Rectangle 4">
            <a:extLst>
              <a:ext uri="{FF2B5EF4-FFF2-40B4-BE49-F238E27FC236}">
                <a16:creationId xmlns:a16="http://schemas.microsoft.com/office/drawing/2014/main" id="{D464B8D4-CBBB-4D34-870F-B066834D9662}"/>
              </a:ext>
            </a:extLst>
          </p:cNvPr>
          <p:cNvSpPr/>
          <p:nvPr/>
        </p:nvSpPr>
        <p:spPr>
          <a:xfrm>
            <a:off x="1480325" y="2224671"/>
            <a:ext cx="4658422" cy="1890131"/>
          </a:xfrm>
          <a:prstGeom prst="wedgeRectCallout">
            <a:avLst>
              <a:gd name="adj1" fmla="val 30664"/>
              <a:gd name="adj2" fmla="val -12245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dirty="0">
                <a:solidFill>
                  <a:prstClr val="white"/>
                </a:solidFill>
                <a:latin typeface="Calibri" panose="020F0502020204030204"/>
              </a:rPr>
              <a:t>We track collections that were made specifically due to the activities conducted specified in their plan separately from other forms of payment</a:t>
            </a:r>
          </a:p>
        </p:txBody>
      </p:sp>
    </p:spTree>
    <p:extLst>
      <p:ext uri="{BB962C8B-B14F-4D97-AF65-F5344CB8AC3E}">
        <p14:creationId xmlns:p14="http://schemas.microsoft.com/office/powerpoint/2010/main" val="14919976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7A49AFD-06F9-49C1-B6EB-4E8EF95FE36E}"/>
              </a:ext>
            </a:extLst>
          </p:cNvPr>
          <p:cNvPicPr>
            <a:picLocks noChangeAspect="1"/>
          </p:cNvPicPr>
          <p:nvPr/>
        </p:nvPicPr>
        <p:blipFill>
          <a:blip r:embed="rId2"/>
          <a:stretch>
            <a:fillRect/>
          </a:stretch>
        </p:blipFill>
        <p:spPr>
          <a:xfrm>
            <a:off x="1218271" y="0"/>
            <a:ext cx="6659848" cy="4934415"/>
          </a:xfrm>
          <a:prstGeom prst="rect">
            <a:avLst/>
          </a:prstGeom>
        </p:spPr>
      </p:pic>
    </p:spTree>
    <p:extLst>
      <p:ext uri="{BB962C8B-B14F-4D97-AF65-F5344CB8AC3E}">
        <p14:creationId xmlns:p14="http://schemas.microsoft.com/office/powerpoint/2010/main" val="37986354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7A49AFD-06F9-49C1-B6EB-4E8EF95FE36E}"/>
              </a:ext>
            </a:extLst>
          </p:cNvPr>
          <p:cNvPicPr>
            <a:picLocks noChangeAspect="1"/>
          </p:cNvPicPr>
          <p:nvPr/>
        </p:nvPicPr>
        <p:blipFill>
          <a:blip r:embed="rId2"/>
          <a:stretch>
            <a:fillRect/>
          </a:stretch>
        </p:blipFill>
        <p:spPr>
          <a:xfrm>
            <a:off x="1218271" y="0"/>
            <a:ext cx="6590371" cy="4882938"/>
          </a:xfrm>
          <a:prstGeom prst="rect">
            <a:avLst/>
          </a:prstGeom>
        </p:spPr>
      </p:pic>
      <p:sp>
        <p:nvSpPr>
          <p:cNvPr id="2" name="Speech Bubble: Rectangle 1">
            <a:extLst>
              <a:ext uri="{FF2B5EF4-FFF2-40B4-BE49-F238E27FC236}">
                <a16:creationId xmlns:a16="http://schemas.microsoft.com/office/drawing/2014/main" id="{F47F9DD4-3F14-4336-BD15-801B581B8DEF}"/>
              </a:ext>
            </a:extLst>
          </p:cNvPr>
          <p:cNvSpPr/>
          <p:nvPr/>
        </p:nvSpPr>
        <p:spPr>
          <a:xfrm>
            <a:off x="3108404" y="2341757"/>
            <a:ext cx="4368489" cy="1639229"/>
          </a:xfrm>
          <a:prstGeom prst="wedgeRectCallout">
            <a:avLst>
              <a:gd name="adj1" fmla="val -57946"/>
              <a:gd name="adj2" fmla="val -839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dirty="0">
                <a:solidFill>
                  <a:prstClr val="white"/>
                </a:solidFill>
                <a:latin typeface="Calibri" panose="020F0502020204030204"/>
              </a:rPr>
              <a:t>Drop down boxes are added for each program that they have specified that they are working with to make it easier to track the success rate.</a:t>
            </a:r>
          </a:p>
        </p:txBody>
      </p:sp>
    </p:spTree>
    <p:extLst>
      <p:ext uri="{BB962C8B-B14F-4D97-AF65-F5344CB8AC3E}">
        <p14:creationId xmlns:p14="http://schemas.microsoft.com/office/powerpoint/2010/main" val="36288800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F9B9ECC-BEC3-493C-B9D9-BBEF59082E38}"/>
              </a:ext>
            </a:extLst>
          </p:cNvPr>
          <p:cNvPicPr>
            <a:picLocks noChangeAspect="1"/>
          </p:cNvPicPr>
          <p:nvPr/>
        </p:nvPicPr>
        <p:blipFill>
          <a:blip r:embed="rId2"/>
          <a:stretch>
            <a:fillRect/>
          </a:stretch>
        </p:blipFill>
        <p:spPr>
          <a:xfrm>
            <a:off x="1371966" y="1"/>
            <a:ext cx="6400069" cy="4929346"/>
          </a:xfrm>
          <a:prstGeom prst="rect">
            <a:avLst/>
          </a:prstGeom>
        </p:spPr>
      </p:pic>
    </p:spTree>
    <p:extLst>
      <p:ext uri="{BB962C8B-B14F-4D97-AF65-F5344CB8AC3E}">
        <p14:creationId xmlns:p14="http://schemas.microsoft.com/office/powerpoint/2010/main" val="9298774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F9B9ECC-BEC3-493C-B9D9-BBEF59082E38}"/>
              </a:ext>
            </a:extLst>
          </p:cNvPr>
          <p:cNvPicPr>
            <a:picLocks noChangeAspect="1"/>
          </p:cNvPicPr>
          <p:nvPr/>
        </p:nvPicPr>
        <p:blipFill>
          <a:blip r:embed="rId2"/>
          <a:stretch>
            <a:fillRect/>
          </a:stretch>
        </p:blipFill>
        <p:spPr>
          <a:xfrm>
            <a:off x="1371966" y="1"/>
            <a:ext cx="6400069" cy="4929346"/>
          </a:xfrm>
          <a:prstGeom prst="rect">
            <a:avLst/>
          </a:prstGeom>
        </p:spPr>
      </p:pic>
      <p:sp>
        <p:nvSpPr>
          <p:cNvPr id="2" name="Speech Bubble: Rectangle 1">
            <a:extLst>
              <a:ext uri="{FF2B5EF4-FFF2-40B4-BE49-F238E27FC236}">
                <a16:creationId xmlns:a16="http://schemas.microsoft.com/office/drawing/2014/main" id="{81D4752D-3559-4CBA-9060-9EBF0E2F9129}"/>
              </a:ext>
            </a:extLst>
          </p:cNvPr>
          <p:cNvSpPr/>
          <p:nvPr/>
        </p:nvSpPr>
        <p:spPr>
          <a:xfrm>
            <a:off x="1494265" y="3094465"/>
            <a:ext cx="3992136" cy="1379963"/>
          </a:xfrm>
          <a:prstGeom prst="wedgeRectCallout">
            <a:avLst>
              <a:gd name="adj1" fmla="val 47513"/>
              <a:gd name="adj2" fmla="val -1708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dirty="0">
                <a:solidFill>
                  <a:prstClr val="white"/>
                </a:solidFill>
                <a:latin typeface="Calibri" panose="020F0502020204030204"/>
              </a:rPr>
              <a:t>They have a place to easily track their expenses for their budget.</a:t>
            </a:r>
          </a:p>
        </p:txBody>
      </p:sp>
    </p:spTree>
    <p:extLst>
      <p:ext uri="{BB962C8B-B14F-4D97-AF65-F5344CB8AC3E}">
        <p14:creationId xmlns:p14="http://schemas.microsoft.com/office/powerpoint/2010/main" val="14056086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F9B9ECC-BEC3-493C-B9D9-BBEF59082E38}"/>
              </a:ext>
            </a:extLst>
          </p:cNvPr>
          <p:cNvPicPr>
            <a:picLocks noChangeAspect="1"/>
          </p:cNvPicPr>
          <p:nvPr/>
        </p:nvPicPr>
        <p:blipFill>
          <a:blip r:embed="rId2"/>
          <a:stretch>
            <a:fillRect/>
          </a:stretch>
        </p:blipFill>
        <p:spPr>
          <a:xfrm>
            <a:off x="1371966" y="1"/>
            <a:ext cx="6400069" cy="4929346"/>
          </a:xfrm>
          <a:prstGeom prst="rect">
            <a:avLst/>
          </a:prstGeom>
        </p:spPr>
      </p:pic>
      <p:sp>
        <p:nvSpPr>
          <p:cNvPr id="2" name="Speech Bubble: Rectangle 1">
            <a:extLst>
              <a:ext uri="{FF2B5EF4-FFF2-40B4-BE49-F238E27FC236}">
                <a16:creationId xmlns:a16="http://schemas.microsoft.com/office/drawing/2014/main" id="{989D0932-382F-4A20-BB6E-3EDCEEF1F222}"/>
              </a:ext>
            </a:extLst>
          </p:cNvPr>
          <p:cNvSpPr/>
          <p:nvPr/>
        </p:nvSpPr>
        <p:spPr>
          <a:xfrm>
            <a:off x="1598259" y="2956467"/>
            <a:ext cx="4532971" cy="1074699"/>
          </a:xfrm>
          <a:prstGeom prst="wedgeRectCallout">
            <a:avLst>
              <a:gd name="adj1" fmla="val 61455"/>
              <a:gd name="adj2" fmla="val -1413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dirty="0">
                <a:solidFill>
                  <a:prstClr val="white"/>
                </a:solidFill>
                <a:latin typeface="Calibri" panose="020F0502020204030204"/>
              </a:rPr>
              <a:t>And a place to keep notes each month to track each individual’s journey through the program.</a:t>
            </a:r>
          </a:p>
        </p:txBody>
      </p:sp>
    </p:spTree>
    <p:extLst>
      <p:ext uri="{BB962C8B-B14F-4D97-AF65-F5344CB8AC3E}">
        <p14:creationId xmlns:p14="http://schemas.microsoft.com/office/powerpoint/2010/main" val="3869356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A0E7F87-AC14-4588-98AD-71DF8585B21A}"/>
              </a:ext>
            </a:extLst>
          </p:cNvPr>
          <p:cNvPicPr>
            <a:picLocks noChangeAspect="1"/>
          </p:cNvPicPr>
          <p:nvPr/>
        </p:nvPicPr>
        <p:blipFill>
          <a:blip r:embed="rId2"/>
          <a:stretch>
            <a:fillRect/>
          </a:stretch>
        </p:blipFill>
        <p:spPr>
          <a:xfrm>
            <a:off x="-6439" y="0"/>
            <a:ext cx="9150439" cy="4921971"/>
          </a:xfrm>
          <a:prstGeom prst="rect">
            <a:avLst/>
          </a:prstGeom>
        </p:spPr>
      </p:pic>
      <p:sp>
        <p:nvSpPr>
          <p:cNvPr id="2" name="Title 1">
            <a:extLst>
              <a:ext uri="{FF2B5EF4-FFF2-40B4-BE49-F238E27FC236}">
                <a16:creationId xmlns:a16="http://schemas.microsoft.com/office/drawing/2014/main" id="{73DCB793-2013-41DA-8F1F-1EB698998044}"/>
              </a:ext>
            </a:extLst>
          </p:cNvPr>
          <p:cNvSpPr>
            <a:spLocks noGrp="1"/>
          </p:cNvSpPr>
          <p:nvPr>
            <p:ph type="title"/>
          </p:nvPr>
        </p:nvSpPr>
        <p:spPr>
          <a:xfrm>
            <a:off x="2039893" y="2207942"/>
            <a:ext cx="5057775" cy="1555595"/>
          </a:xfrm>
          <a:solidFill>
            <a:schemeClr val="accent1">
              <a:lumMod val="75000"/>
            </a:schemeClr>
          </a:solidFill>
          <a:ln w="38100">
            <a:solidFill>
              <a:srgbClr val="404040"/>
            </a:solidFill>
            <a:miter lim="800000"/>
          </a:ln>
        </p:spPr>
        <p:txBody>
          <a:bodyPr vert="horz" lIns="68580" tIns="34290" rIns="68580" bIns="34290" rtlCol="0" anchor="ctr">
            <a:noAutofit/>
          </a:bodyPr>
          <a:lstStyle/>
          <a:p>
            <a:pPr algn="ctr"/>
            <a:r>
              <a:rPr lang="en-US" dirty="0">
                <a:solidFill>
                  <a:schemeClr val="bg1"/>
                </a:solidFill>
                <a:latin typeface="+mj-lt"/>
                <a:ea typeface="+mj-ea"/>
                <a:cs typeface="+mj-cs"/>
              </a:rPr>
              <a:t>The summary page makes it easier to complete the end of the year report and renewal request as well as determine if the program was successful</a:t>
            </a:r>
          </a:p>
        </p:txBody>
      </p:sp>
    </p:spTree>
    <p:extLst>
      <p:ext uri="{BB962C8B-B14F-4D97-AF65-F5344CB8AC3E}">
        <p14:creationId xmlns:p14="http://schemas.microsoft.com/office/powerpoint/2010/main" val="15889715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118AE1A-46C5-4CBD-BA7A-A86F5D6E1A93}"/>
              </a:ext>
            </a:extLst>
          </p:cNvPr>
          <p:cNvSpPr>
            <a:spLocks noGrp="1"/>
          </p:cNvSpPr>
          <p:nvPr>
            <p:ph type="body" sz="quarter" idx="18"/>
          </p:nvPr>
        </p:nvSpPr>
        <p:spPr>
          <a:xfrm>
            <a:off x="5233171" y="1459138"/>
            <a:ext cx="3414410" cy="3301603"/>
          </a:xfrm>
        </p:spPr>
        <p:txBody>
          <a:bodyPr/>
          <a:lstStyle/>
          <a:p>
            <a:pPr>
              <a:buFont typeface="Wingdings" panose="05000000000000000000" pitchFamily="2" charset="2"/>
              <a:buChar char="Ø"/>
            </a:pPr>
            <a:r>
              <a:rPr lang="en-US" sz="1800" dirty="0"/>
              <a:t>Increased participation</a:t>
            </a:r>
          </a:p>
          <a:p>
            <a:pPr>
              <a:buFont typeface="Wingdings" panose="05000000000000000000" pitchFamily="2" charset="2"/>
              <a:buChar char="Ø"/>
            </a:pPr>
            <a:endParaRPr lang="en-US" sz="1800" dirty="0"/>
          </a:p>
          <a:p>
            <a:pPr>
              <a:buFont typeface="Wingdings" panose="05000000000000000000" pitchFamily="2" charset="2"/>
              <a:buChar char="Ø"/>
            </a:pPr>
            <a:r>
              <a:rPr lang="en-US" sz="1800" dirty="0"/>
              <a:t>Increased ability to pay </a:t>
            </a:r>
          </a:p>
          <a:p>
            <a:pPr>
              <a:buFont typeface="Wingdings" panose="05000000000000000000" pitchFamily="2" charset="2"/>
              <a:buChar char="Ø"/>
            </a:pPr>
            <a:endParaRPr lang="en-US" sz="1800" dirty="0"/>
          </a:p>
          <a:p>
            <a:pPr>
              <a:buFont typeface="Wingdings" panose="05000000000000000000" pitchFamily="2" charset="2"/>
              <a:buChar char="Ø"/>
            </a:pPr>
            <a:r>
              <a:rPr lang="en-US" sz="1800" dirty="0"/>
              <a:t>Increased Collections</a:t>
            </a:r>
          </a:p>
          <a:p>
            <a:pPr>
              <a:buFont typeface="Wingdings" panose="05000000000000000000" pitchFamily="2" charset="2"/>
              <a:buChar char="Ø"/>
            </a:pPr>
            <a:endParaRPr lang="en-US" sz="1800" dirty="0"/>
          </a:p>
          <a:p>
            <a:pPr>
              <a:buFont typeface="Wingdings" panose="05000000000000000000" pitchFamily="2" charset="2"/>
              <a:buChar char="Ø"/>
            </a:pPr>
            <a:r>
              <a:rPr lang="en-US" sz="1800" dirty="0"/>
              <a:t>Increased involvement</a:t>
            </a:r>
          </a:p>
          <a:p>
            <a:pPr>
              <a:buFont typeface="Wingdings" panose="05000000000000000000" pitchFamily="2" charset="2"/>
              <a:buChar char="Ø"/>
            </a:pPr>
            <a:endParaRPr lang="en-US" sz="1800" dirty="0"/>
          </a:p>
          <a:p>
            <a:pPr>
              <a:buFont typeface="Wingdings" panose="05000000000000000000" pitchFamily="2" charset="2"/>
              <a:buChar char="Ø"/>
            </a:pPr>
            <a:r>
              <a:rPr lang="en-US" sz="1800" dirty="0"/>
              <a:t>Strengthen the family</a:t>
            </a:r>
          </a:p>
          <a:p>
            <a:pPr>
              <a:buFont typeface="Wingdings" panose="05000000000000000000" pitchFamily="2" charset="2"/>
              <a:buChar char="Ø"/>
            </a:pPr>
            <a:endParaRPr lang="en-US" sz="1800" dirty="0"/>
          </a:p>
          <a:p>
            <a:pPr>
              <a:buFont typeface="Wingdings" panose="05000000000000000000" pitchFamily="2" charset="2"/>
              <a:buChar char="Ø"/>
            </a:pPr>
            <a:r>
              <a:rPr lang="en-US" sz="1800" dirty="0"/>
              <a:t>Strengthen the program</a:t>
            </a:r>
          </a:p>
          <a:p>
            <a:endParaRPr lang="en-US" dirty="0"/>
          </a:p>
        </p:txBody>
      </p:sp>
      <p:sp>
        <p:nvSpPr>
          <p:cNvPr id="2" name="Title 1">
            <a:extLst>
              <a:ext uri="{FF2B5EF4-FFF2-40B4-BE49-F238E27FC236}">
                <a16:creationId xmlns:a16="http://schemas.microsoft.com/office/drawing/2014/main" id="{C18495CA-71DB-496E-BC7E-DDAD98F93D64}"/>
              </a:ext>
            </a:extLst>
          </p:cNvPr>
          <p:cNvSpPr>
            <a:spLocks noGrp="1"/>
          </p:cNvSpPr>
          <p:nvPr>
            <p:ph type="title"/>
          </p:nvPr>
        </p:nvSpPr>
        <p:spPr>
          <a:xfrm>
            <a:off x="205830" y="381930"/>
            <a:ext cx="523004" cy="4378811"/>
          </a:xfrm>
        </p:spPr>
        <p:txBody>
          <a:bodyPr/>
          <a:lstStyle/>
          <a:p>
            <a:r>
              <a:rPr lang="en-US" sz="4050" dirty="0"/>
              <a:t>R</a:t>
            </a:r>
            <a:br>
              <a:rPr lang="en-US" sz="4500" dirty="0"/>
            </a:br>
            <a:r>
              <a:rPr lang="en-US" sz="4500" dirty="0"/>
              <a:t>E</a:t>
            </a:r>
            <a:br>
              <a:rPr lang="en-US" sz="4500" dirty="0"/>
            </a:br>
            <a:r>
              <a:rPr lang="en-US" sz="4500" dirty="0"/>
              <a:t>S</a:t>
            </a:r>
            <a:br>
              <a:rPr lang="en-US" sz="4500" dirty="0"/>
            </a:br>
            <a:r>
              <a:rPr lang="en-US" sz="4500" dirty="0"/>
              <a:t>U</a:t>
            </a:r>
            <a:br>
              <a:rPr lang="en-US" sz="4500" dirty="0"/>
            </a:br>
            <a:r>
              <a:rPr lang="en-US" sz="4500" dirty="0"/>
              <a:t>L</a:t>
            </a:r>
            <a:br>
              <a:rPr lang="en-US" sz="4500" dirty="0"/>
            </a:br>
            <a:r>
              <a:rPr lang="en-US" sz="4500" dirty="0"/>
              <a:t>T</a:t>
            </a:r>
            <a:br>
              <a:rPr lang="en-US" sz="4500" dirty="0"/>
            </a:br>
            <a:r>
              <a:rPr lang="en-US" sz="4500" dirty="0"/>
              <a:t>S</a:t>
            </a:r>
            <a:br>
              <a:rPr lang="en-US" sz="3600" dirty="0"/>
            </a:br>
            <a:endParaRPr lang="en-US" sz="3600" dirty="0"/>
          </a:p>
        </p:txBody>
      </p:sp>
      <p:sp>
        <p:nvSpPr>
          <p:cNvPr id="5" name="Text Placeholder 4">
            <a:extLst>
              <a:ext uri="{FF2B5EF4-FFF2-40B4-BE49-F238E27FC236}">
                <a16:creationId xmlns:a16="http://schemas.microsoft.com/office/drawing/2014/main" id="{3985998E-EACA-49DA-BED7-B86B33B80C5E}"/>
              </a:ext>
            </a:extLst>
          </p:cNvPr>
          <p:cNvSpPr>
            <a:spLocks noGrp="1"/>
          </p:cNvSpPr>
          <p:nvPr>
            <p:ph type="body" sz="quarter" idx="11"/>
          </p:nvPr>
        </p:nvSpPr>
        <p:spPr>
          <a:xfrm>
            <a:off x="1025508" y="381930"/>
            <a:ext cx="4741713" cy="375047"/>
          </a:xfrm>
        </p:spPr>
        <p:txBody>
          <a:bodyPr/>
          <a:lstStyle/>
          <a:p>
            <a:r>
              <a:rPr lang="en-US" sz="2100" dirty="0"/>
              <a:t>In the most recent exemption year:</a:t>
            </a:r>
          </a:p>
        </p:txBody>
      </p:sp>
      <p:sp>
        <p:nvSpPr>
          <p:cNvPr id="6" name="Text Placeholder 5">
            <a:extLst>
              <a:ext uri="{FF2B5EF4-FFF2-40B4-BE49-F238E27FC236}">
                <a16:creationId xmlns:a16="http://schemas.microsoft.com/office/drawing/2014/main" id="{1343B9B0-134D-43EA-8D23-37B958062E0E}"/>
              </a:ext>
            </a:extLst>
          </p:cNvPr>
          <p:cNvSpPr>
            <a:spLocks noGrp="1"/>
          </p:cNvSpPr>
          <p:nvPr>
            <p:ph type="body" sz="quarter" idx="16"/>
          </p:nvPr>
        </p:nvSpPr>
        <p:spPr>
          <a:xfrm>
            <a:off x="5432685" y="1046333"/>
            <a:ext cx="2880360" cy="375047"/>
          </a:xfrm>
        </p:spPr>
        <p:txBody>
          <a:bodyPr/>
          <a:lstStyle/>
          <a:p>
            <a:r>
              <a:rPr lang="en-US" sz="2100" dirty="0"/>
              <a:t>Future Plans</a:t>
            </a:r>
          </a:p>
        </p:txBody>
      </p:sp>
      <p:sp>
        <p:nvSpPr>
          <p:cNvPr id="7" name="Text Placeholder 6">
            <a:extLst>
              <a:ext uri="{FF2B5EF4-FFF2-40B4-BE49-F238E27FC236}">
                <a16:creationId xmlns:a16="http://schemas.microsoft.com/office/drawing/2014/main" id="{360173AE-8A72-400B-8D4B-8DD8F6D210BF}"/>
              </a:ext>
            </a:extLst>
          </p:cNvPr>
          <p:cNvSpPr>
            <a:spLocks noGrp="1"/>
          </p:cNvSpPr>
          <p:nvPr>
            <p:ph type="body" sz="quarter" idx="17"/>
          </p:nvPr>
        </p:nvSpPr>
        <p:spPr>
          <a:xfrm>
            <a:off x="1166596" y="569453"/>
            <a:ext cx="3539219" cy="1516331"/>
          </a:xfrm>
        </p:spPr>
        <p:txBody>
          <a:bodyPr/>
          <a:lstStyle/>
          <a:p>
            <a:pPr>
              <a:buFont typeface="Wingdings" panose="05000000000000000000" pitchFamily="2" charset="2"/>
              <a:buChar char="ü"/>
            </a:pPr>
            <a:r>
              <a:rPr lang="en-US" dirty="0"/>
              <a:t>Assisted over 350 Non-Custodial Parents</a:t>
            </a:r>
          </a:p>
          <a:p>
            <a:pPr>
              <a:buFont typeface="Wingdings" panose="05000000000000000000" pitchFamily="2" charset="2"/>
              <a:buChar char="ü"/>
            </a:pPr>
            <a:endParaRPr lang="en-US" sz="1350" dirty="0"/>
          </a:p>
          <a:p>
            <a:pPr>
              <a:buFont typeface="Wingdings" panose="05000000000000000000" pitchFamily="2" charset="2"/>
              <a:buChar char="ü"/>
            </a:pPr>
            <a:r>
              <a:rPr lang="en-US" dirty="0"/>
              <a:t>Collected over $50,000.00</a:t>
            </a:r>
          </a:p>
        </p:txBody>
      </p:sp>
      <p:pic>
        <p:nvPicPr>
          <p:cNvPr id="9" name="Picture 8">
            <a:extLst>
              <a:ext uri="{FF2B5EF4-FFF2-40B4-BE49-F238E27FC236}">
                <a16:creationId xmlns:a16="http://schemas.microsoft.com/office/drawing/2014/main" id="{30417839-01B8-4892-9934-FC634DBCAF7D}"/>
              </a:ext>
            </a:extLst>
          </p:cNvPr>
          <p:cNvPicPr>
            <a:picLocks noChangeAspect="1"/>
          </p:cNvPicPr>
          <p:nvPr/>
        </p:nvPicPr>
        <p:blipFill>
          <a:blip r:embed="rId3"/>
          <a:stretch>
            <a:fillRect/>
          </a:stretch>
        </p:blipFill>
        <p:spPr>
          <a:xfrm>
            <a:off x="1665152" y="2132672"/>
            <a:ext cx="2631701" cy="2606116"/>
          </a:xfrm>
          <a:prstGeom prst="rect">
            <a:avLst/>
          </a:prstGeom>
        </p:spPr>
      </p:pic>
    </p:spTree>
    <p:extLst>
      <p:ext uri="{BB962C8B-B14F-4D97-AF65-F5344CB8AC3E}">
        <p14:creationId xmlns:p14="http://schemas.microsoft.com/office/powerpoint/2010/main" val="190316972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7A3B459-6346-4ABE-9184-91ED935DA937}"/>
              </a:ext>
            </a:extLst>
          </p:cNvPr>
          <p:cNvSpPr>
            <a:spLocks noGrp="1"/>
          </p:cNvSpPr>
          <p:nvPr>
            <p:ph type="body" sz="quarter" idx="10"/>
          </p:nvPr>
        </p:nvSpPr>
        <p:spPr>
          <a:xfrm>
            <a:off x="3219448" y="1538257"/>
            <a:ext cx="4330700" cy="1875835"/>
          </a:xfrm>
        </p:spPr>
        <p:txBody>
          <a:bodyPr/>
          <a:lstStyle/>
          <a:p>
            <a:pPr algn="ctr"/>
            <a:r>
              <a:rPr lang="en-US" dirty="0"/>
              <a:t>Carla West</a:t>
            </a:r>
          </a:p>
          <a:p>
            <a:pPr algn="ctr"/>
            <a:r>
              <a:rPr lang="en-US" dirty="0">
                <a:hlinkClick r:id="rId2"/>
              </a:rPr>
              <a:t>carla.west@dhhs.nc.gov</a:t>
            </a:r>
            <a:endParaRPr lang="en-US" dirty="0"/>
          </a:p>
          <a:p>
            <a:pPr algn="ctr"/>
            <a:r>
              <a:rPr lang="en-US" dirty="0"/>
              <a:t>919-855-4405</a:t>
            </a:r>
          </a:p>
        </p:txBody>
      </p:sp>
    </p:spTree>
    <p:extLst>
      <p:ext uri="{BB962C8B-B14F-4D97-AF65-F5344CB8AC3E}">
        <p14:creationId xmlns:p14="http://schemas.microsoft.com/office/powerpoint/2010/main" val="202094832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200149"/>
            <a:ext cx="7543800" cy="3652079"/>
          </a:xfrm>
        </p:spPr>
        <p:txBody>
          <a:bodyPr>
            <a:normAutofit/>
          </a:bodyPr>
          <a:lstStyle/>
          <a:p>
            <a:pPr lvl="0"/>
            <a:r>
              <a:rPr lang="en-US" dirty="0"/>
              <a:t>Not eligible to receive Federal Financial Participation</a:t>
            </a:r>
          </a:p>
          <a:p>
            <a:pPr lvl="0"/>
            <a:r>
              <a:rPr lang="en-US" dirty="0"/>
              <a:t>State can determine amount to invest in exemption activity</a:t>
            </a:r>
          </a:p>
          <a:p>
            <a:pPr lvl="0"/>
            <a:r>
              <a:rPr lang="en-US" dirty="0"/>
              <a:t>Apply to OCSE before the funds are actually used for the activity</a:t>
            </a:r>
          </a:p>
          <a:p>
            <a:pPr lvl="0"/>
            <a:r>
              <a:rPr lang="en-US" dirty="0"/>
              <a:t>Follow the guidance provided in AT-01-04 when applying for OCSE approval</a:t>
            </a:r>
          </a:p>
          <a:p>
            <a:r>
              <a:rPr lang="en-US" dirty="0"/>
              <a:t>Renew with an annual request for approval, including the amount to be expended in the upcoming year and the amount expended in the preceding year</a:t>
            </a:r>
          </a:p>
        </p:txBody>
      </p:sp>
      <p:sp>
        <p:nvSpPr>
          <p:cNvPr id="5" name="Slide Number Placeholder 4"/>
          <p:cNvSpPr>
            <a:spLocks noGrp="1"/>
          </p:cNvSpPr>
          <p:nvPr>
            <p:ph type="sldNum" sz="quarter" idx="4"/>
          </p:nvPr>
        </p:nvSpPr>
        <p:spPr/>
        <p:txBody>
          <a:bodyPr/>
          <a:lstStyle/>
          <a:p>
            <a:fld id="{42782948-4DBE-204D-AB9E-B65E067054AE}" type="slidenum">
              <a:rPr lang="en-US" smtClean="0"/>
              <a:pPr/>
              <a:t>3</a:t>
            </a:fld>
            <a:endParaRPr lang="en-US" dirty="0"/>
          </a:p>
        </p:txBody>
      </p:sp>
      <p:sp>
        <p:nvSpPr>
          <p:cNvPr id="3" name="Title 2"/>
          <p:cNvSpPr>
            <a:spLocks noGrp="1"/>
          </p:cNvSpPr>
          <p:nvPr>
            <p:ph type="title"/>
          </p:nvPr>
        </p:nvSpPr>
        <p:spPr>
          <a:xfrm>
            <a:off x="685800" y="505480"/>
            <a:ext cx="7543800" cy="523220"/>
          </a:xfrm>
        </p:spPr>
        <p:txBody>
          <a:bodyPr/>
          <a:lstStyle/>
          <a:p>
            <a:r>
              <a:rPr lang="en-US" dirty="0"/>
              <a:t>Incentive Exemption Quick Facts</a:t>
            </a:r>
          </a:p>
        </p:txBody>
      </p:sp>
    </p:spTree>
    <p:extLst>
      <p:ext uri="{BB962C8B-B14F-4D97-AF65-F5344CB8AC3E}">
        <p14:creationId xmlns:p14="http://schemas.microsoft.com/office/powerpoint/2010/main" val="5762165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woop Horizontal 16x9.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128588"/>
            <a:ext cx="9144000" cy="5143500"/>
          </a:xfrm>
          <a:prstGeom prst="rect">
            <a:avLst/>
          </a:prstGeom>
        </p:spPr>
      </p:pic>
      <p:sp>
        <p:nvSpPr>
          <p:cNvPr id="3" name="Subtitle 2"/>
          <p:cNvSpPr>
            <a:spLocks noGrp="1"/>
          </p:cNvSpPr>
          <p:nvPr>
            <p:ph type="subTitle" idx="1"/>
          </p:nvPr>
        </p:nvSpPr>
        <p:spPr>
          <a:xfrm>
            <a:off x="1371600" y="3329668"/>
            <a:ext cx="6400800" cy="1314450"/>
          </a:xfrm>
        </p:spPr>
        <p:txBody>
          <a:bodyPr>
            <a:normAutofit fontScale="92500"/>
          </a:bodyPr>
          <a:lstStyle/>
          <a:p>
            <a:r>
              <a:rPr lang="en-US" dirty="0"/>
              <a:t>Sharon Redmond, Director</a:t>
            </a:r>
          </a:p>
          <a:p>
            <a:r>
              <a:rPr lang="en-US" dirty="0"/>
              <a:t>Washington State Division of Child Support</a:t>
            </a:r>
          </a:p>
        </p:txBody>
      </p:sp>
      <p:sp>
        <p:nvSpPr>
          <p:cNvPr id="2" name="Title 1"/>
          <p:cNvSpPr>
            <a:spLocks noGrp="1"/>
          </p:cNvSpPr>
          <p:nvPr>
            <p:ph type="ctrTitle"/>
          </p:nvPr>
        </p:nvSpPr>
        <p:spPr/>
        <p:txBody>
          <a:bodyPr>
            <a:normAutofit/>
          </a:bodyPr>
          <a:lstStyle/>
          <a:p>
            <a:r>
              <a:rPr lang="en-US" dirty="0"/>
              <a:t>An Overview of Funding Alternatives</a:t>
            </a:r>
          </a:p>
        </p:txBody>
      </p:sp>
    </p:spTree>
    <p:extLst>
      <p:ext uri="{BB962C8B-B14F-4D97-AF65-F5344CB8AC3E}">
        <p14:creationId xmlns:p14="http://schemas.microsoft.com/office/powerpoint/2010/main" val="8063377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696B77A-2C68-204A-84CE-6D60D4AD04C2}"/>
              </a:ext>
            </a:extLst>
          </p:cNvPr>
          <p:cNvPicPr>
            <a:picLocks noGrp="1" noChangeAspect="1"/>
          </p:cNvPicPr>
          <p:nvPr>
            <p:ph idx="4294967295"/>
          </p:nvPr>
        </p:nvPicPr>
        <p:blipFill>
          <a:blip r:embed="rId3"/>
          <a:stretch>
            <a:fillRect/>
          </a:stretch>
        </p:blipFill>
        <p:spPr>
          <a:xfrm>
            <a:off x="0" y="0"/>
            <a:ext cx="9144000" cy="1283891"/>
          </a:xfrm>
        </p:spPr>
      </p:pic>
      <p:sp>
        <p:nvSpPr>
          <p:cNvPr id="4" name="Rectangle 3"/>
          <p:cNvSpPr/>
          <p:nvPr/>
        </p:nvSpPr>
        <p:spPr>
          <a:xfrm>
            <a:off x="146027" y="1492953"/>
            <a:ext cx="8783836" cy="4247317"/>
          </a:xfrm>
          <a:prstGeom prst="rect">
            <a:avLst/>
          </a:prstGeom>
        </p:spPr>
        <p:txBody>
          <a:bodyPr wrap="square">
            <a:spAutoFit/>
          </a:bodyPr>
          <a:lstStyle/>
          <a:p>
            <a:pPr defTabSz="408194" fontAlgn="base"/>
            <a:r>
              <a:rPr lang="en-US" sz="2375" b="1" dirty="0">
                <a:solidFill>
                  <a:prstClr val="black"/>
                </a:solidFill>
                <a:latin typeface="Calibri"/>
              </a:rPr>
              <a:t>INFORMATION MEMORANDUM</a:t>
            </a:r>
            <a:endParaRPr lang="en-US" sz="2375" b="1"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defTabSz="408194" fontAlgn="base"/>
            <a:r>
              <a:rPr lang="en-US" sz="2375" b="1" dirty="0">
                <a:solidFill>
                  <a:prstClr val="black"/>
                </a:solidFill>
                <a:latin typeface="Calibri"/>
                <a:ea typeface="Arial Unicode MS" panose="020B0604020202020204" pitchFamily="34" charset="-128"/>
                <a:cs typeface="Arial Unicode MS" panose="020B0604020202020204" pitchFamily="34" charset="-128"/>
              </a:rPr>
              <a:t>IM-19-04</a:t>
            </a:r>
            <a:endParaRPr lang="en-US" sz="2375" dirty="0">
              <a:solidFill>
                <a:prstClr val="black"/>
              </a:solidFill>
              <a:latin typeface="Calibri"/>
              <a:ea typeface="Arial Unicode MS" panose="020B0604020202020204" pitchFamily="34" charset="-128"/>
              <a:cs typeface="Arial Unicode MS" panose="020B0604020202020204" pitchFamily="34" charset="-128"/>
            </a:endParaRPr>
          </a:p>
          <a:p>
            <a:pPr defTabSz="408194" fontAlgn="base"/>
            <a:r>
              <a:rPr lang="en-US" sz="2375" b="1" dirty="0">
                <a:solidFill>
                  <a:prstClr val="black"/>
                </a:solidFill>
                <a:latin typeface="Calibri"/>
                <a:ea typeface="Arial Unicode MS" panose="020B0604020202020204" pitchFamily="34" charset="-128"/>
                <a:cs typeface="Arial Unicode MS" panose="020B0604020202020204" pitchFamily="34" charset="-128"/>
              </a:rPr>
              <a:t>DATE: </a:t>
            </a:r>
            <a:r>
              <a:rPr lang="en-US" sz="2375" dirty="0">
                <a:solidFill>
                  <a:prstClr val="black"/>
                </a:solidFill>
                <a:latin typeface="Calibri"/>
                <a:ea typeface="Arial Unicode MS" panose="020B0604020202020204" pitchFamily="34" charset="-128"/>
                <a:cs typeface="Arial Unicode MS" panose="020B0604020202020204" pitchFamily="34" charset="-128"/>
              </a:rPr>
              <a:t>July 23, 2019</a:t>
            </a:r>
          </a:p>
          <a:p>
            <a:pPr defTabSz="408194" fontAlgn="base"/>
            <a:r>
              <a:rPr lang="en-US" sz="2375" b="1" dirty="0">
                <a:solidFill>
                  <a:prstClr val="black"/>
                </a:solidFill>
                <a:latin typeface="Calibri"/>
                <a:ea typeface="Arial Unicode MS" panose="020B0604020202020204" pitchFamily="34" charset="-128"/>
                <a:cs typeface="Arial Unicode MS" panose="020B0604020202020204" pitchFamily="34" charset="-128"/>
              </a:rPr>
              <a:t>TO:</a:t>
            </a:r>
            <a:r>
              <a:rPr lang="en-US" sz="2375" dirty="0">
                <a:solidFill>
                  <a:prstClr val="black"/>
                </a:solidFill>
                <a:latin typeface="Calibri"/>
                <a:ea typeface="Arial Unicode MS" panose="020B0604020202020204" pitchFamily="34" charset="-128"/>
                <a:cs typeface="Arial Unicode MS" panose="020B0604020202020204" pitchFamily="34" charset="-128"/>
              </a:rPr>
              <a:t> State and Tribal IV-D Agencies</a:t>
            </a:r>
          </a:p>
          <a:p>
            <a:pPr defTabSz="408194" fontAlgn="base"/>
            <a:r>
              <a:rPr lang="en-US" sz="2250" b="1" dirty="0">
                <a:solidFill>
                  <a:prstClr val="black"/>
                </a:solidFill>
                <a:latin typeface="Calibri"/>
                <a:ea typeface="Arial Unicode MS" panose="020B0604020202020204" pitchFamily="34" charset="-128"/>
                <a:cs typeface="Arial Unicode MS" panose="020B0604020202020204" pitchFamily="34" charset="-128"/>
              </a:rPr>
              <a:t>SUBJECT:</a:t>
            </a:r>
            <a:r>
              <a:rPr lang="en-US" sz="2250" dirty="0">
                <a:solidFill>
                  <a:prstClr val="black"/>
                </a:solidFill>
                <a:latin typeface="Calibri"/>
                <a:ea typeface="Arial Unicode MS" panose="020B0604020202020204" pitchFamily="34" charset="-128"/>
                <a:cs typeface="Arial Unicode MS" panose="020B0604020202020204" pitchFamily="34" charset="-128"/>
              </a:rPr>
              <a:t> Availability of Section 1115 Waivers to Fund NCP Work Activities</a:t>
            </a:r>
          </a:p>
          <a:p>
            <a:pPr defTabSz="408194" fontAlgn="base"/>
            <a:endParaRPr lang="en-US" sz="2250" dirty="0">
              <a:solidFill>
                <a:prstClr val="black"/>
              </a:solidFill>
              <a:latin typeface="Calibri"/>
              <a:ea typeface="Arial Unicode MS" panose="020B0604020202020204" pitchFamily="34" charset="-128"/>
              <a:cs typeface="Arial Unicode MS" panose="020B0604020202020204" pitchFamily="34" charset="-128"/>
            </a:endParaRPr>
          </a:p>
          <a:p>
            <a:pPr marL="357188" indent="-357188" defTabSz="408194" fontAlgn="base">
              <a:buFont typeface="Arial" panose="020B0604020202020204" pitchFamily="34" charset="0"/>
              <a:buChar char="•"/>
            </a:pPr>
            <a:r>
              <a:rPr lang="en-US" sz="2125" dirty="0">
                <a:solidFill>
                  <a:prstClr val="black"/>
                </a:solidFill>
                <a:latin typeface="Calibri"/>
                <a:ea typeface="Arial Unicode MS" panose="020B0604020202020204" pitchFamily="34" charset="-128"/>
                <a:cs typeface="Arial Unicode MS" panose="020B0604020202020204" pitchFamily="34" charset="-128"/>
              </a:rPr>
              <a:t>States must </a:t>
            </a:r>
            <a:r>
              <a:rPr lang="en-US" sz="2125" dirty="0">
                <a:solidFill>
                  <a:prstClr val="black"/>
                </a:solidFill>
                <a:latin typeface="Calibri"/>
              </a:rPr>
              <a:t>invest new funds to pay their share of the cost of the pilot activities and cannot re-direct funds that would have been spent on the child support program.</a:t>
            </a:r>
          </a:p>
          <a:p>
            <a:pPr marL="357188" indent="-357188" defTabSz="408194" fontAlgn="base">
              <a:buFont typeface="Arial" panose="020B0604020202020204" pitchFamily="34" charset="0"/>
              <a:buChar char="•"/>
            </a:pPr>
            <a:r>
              <a:rPr lang="en-US" sz="2125" dirty="0">
                <a:solidFill>
                  <a:prstClr val="black"/>
                </a:solidFill>
                <a:latin typeface="Calibri"/>
              </a:rPr>
              <a:t>Agency share or private funds are eligible for federal financial participation</a:t>
            </a:r>
            <a:endParaRPr lang="en-US" sz="2125" dirty="0">
              <a:solidFill>
                <a:prstClr val="black"/>
              </a:solidFill>
              <a:latin typeface="Calibri"/>
              <a:ea typeface="Arial Unicode MS" panose="020B0604020202020204" pitchFamily="34" charset="-128"/>
              <a:cs typeface="Arial Unicode MS" panose="020B0604020202020204" pitchFamily="34" charset="-128"/>
            </a:endParaRPr>
          </a:p>
          <a:p>
            <a:pPr defTabSz="408194" fontAlgn="base"/>
            <a:endParaRPr lang="en-US" sz="2250" dirty="0">
              <a:solidFill>
                <a:prstClr val="black"/>
              </a:solidFill>
              <a:latin typeface="Calibri"/>
              <a:ea typeface="Arial Unicode MS" panose="020B0604020202020204" pitchFamily="34" charset="-128"/>
              <a:cs typeface="Arial Unicode MS" panose="020B0604020202020204" pitchFamily="34" charset="-128"/>
            </a:endParaRPr>
          </a:p>
          <a:p>
            <a:pPr defTabSz="408194" fontAlgn="base"/>
            <a:endParaRPr lang="en-US" sz="2250" dirty="0">
              <a:solidFill>
                <a:prstClr val="black"/>
              </a:solidFill>
              <a:latin typeface="Calibri"/>
              <a:ea typeface="Arial Unicode MS" panose="020B0604020202020204" pitchFamily="34" charset="-128"/>
              <a:cs typeface="Arial Unicode MS" panose="020B0604020202020204" pitchFamily="34" charset="-128"/>
            </a:endParaRPr>
          </a:p>
        </p:txBody>
      </p:sp>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04858" y="796436"/>
            <a:ext cx="4851797" cy="654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215902" y="1229542"/>
            <a:ext cx="2693293" cy="1795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43329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F3E05-4F58-4F4D-87BD-74B23E59C331}"/>
              </a:ext>
            </a:extLst>
          </p:cNvPr>
          <p:cNvSpPr>
            <a:spLocks noGrp="1"/>
          </p:cNvSpPr>
          <p:nvPr>
            <p:ph type="ctrTitle"/>
          </p:nvPr>
        </p:nvSpPr>
        <p:spPr>
          <a:xfrm>
            <a:off x="0" y="909124"/>
            <a:ext cx="7772400" cy="1102519"/>
          </a:xfrm>
        </p:spPr>
        <p:txBody>
          <a:bodyPr>
            <a:normAutofit/>
          </a:bodyPr>
          <a:lstStyle/>
          <a:p>
            <a:r>
              <a:rPr lang="en-US" sz="3375" dirty="0"/>
              <a:t>Returns on Investments of Incentive Funds</a:t>
            </a:r>
          </a:p>
        </p:txBody>
      </p:sp>
      <p:sp>
        <p:nvSpPr>
          <p:cNvPr id="3" name="Subtitle 2"/>
          <p:cNvSpPr>
            <a:spLocks noGrp="1"/>
          </p:cNvSpPr>
          <p:nvPr>
            <p:ph type="subTitle" idx="1"/>
          </p:nvPr>
        </p:nvSpPr>
        <p:spPr>
          <a:xfrm>
            <a:off x="391646" y="1806949"/>
            <a:ext cx="8029575" cy="2907926"/>
          </a:xfrm>
        </p:spPr>
        <p:txBody>
          <a:bodyPr>
            <a:normAutofit fontScale="77500" lnSpcReduction="20000"/>
          </a:bodyPr>
          <a:lstStyle/>
          <a:p>
            <a:pPr marL="428625" indent="-428625" algn="l">
              <a:buFont typeface="Arial" panose="020B0604020202020204" pitchFamily="34" charset="0"/>
              <a:buChar char="•"/>
            </a:pPr>
            <a:r>
              <a:rPr lang="en-US" dirty="0"/>
              <a:t>AT-01-04: Reinvestment of Child Support Incentive Payments</a:t>
            </a:r>
          </a:p>
          <a:p>
            <a:pPr marL="428625" indent="-428625" algn="l">
              <a:buFont typeface="Arial" panose="020B0604020202020204" pitchFamily="34" charset="0"/>
              <a:buChar char="•"/>
            </a:pPr>
            <a:r>
              <a:rPr lang="en-US" dirty="0"/>
              <a:t>Contribute to improving the effectiveness and efficiency of the  IV-D program</a:t>
            </a:r>
          </a:p>
          <a:p>
            <a:pPr marL="428625" indent="-428625" algn="l">
              <a:buFont typeface="Arial" panose="020B0604020202020204" pitchFamily="34" charset="0"/>
              <a:buChar char="•"/>
            </a:pPr>
            <a:r>
              <a:rPr lang="en-US" dirty="0"/>
              <a:t>Show a clear connection to and collaboration with the child support program</a:t>
            </a:r>
          </a:p>
          <a:p>
            <a:pPr marL="428625" indent="-428625" algn="l">
              <a:buFont typeface="Arial" panose="020B0604020202020204" pitchFamily="34" charset="0"/>
              <a:buChar char="•"/>
            </a:pPr>
            <a:r>
              <a:rPr lang="en-US" dirty="0"/>
              <a:t>Expenditures not eligible fore federal financial participation </a:t>
            </a:r>
          </a:p>
          <a:p>
            <a:pPr marL="428625" indent="-428625" algn="l">
              <a:buFont typeface="Arial" panose="020B0604020202020204" pitchFamily="34" charset="0"/>
              <a:buChar char="•"/>
            </a:pPr>
            <a:r>
              <a:rPr lang="en-US" dirty="0"/>
              <a:t>Washington has requested use of incentive funds for paternity program every year since 2008 to fund no-cost genetic testing for parents outside the IV-D caseload</a:t>
            </a:r>
          </a:p>
          <a:p>
            <a:pPr marL="428625" indent="-428625" algn="l">
              <a:buFont typeface="Arial" panose="020B0604020202020204" pitchFamily="34" charset="0"/>
              <a:buChar char="•"/>
            </a:pPr>
            <a:endParaRPr lang="en-US" dirty="0"/>
          </a:p>
        </p:txBody>
      </p:sp>
      <p:pic>
        <p:nvPicPr>
          <p:cNvPr id="5" name="Content Placeholder 4">
            <a:extLst>
              <a:ext uri="{FF2B5EF4-FFF2-40B4-BE49-F238E27FC236}">
                <a16:creationId xmlns:a16="http://schemas.microsoft.com/office/drawing/2014/main" id="{E696B77A-2C68-204A-84CE-6D60D4AD04C2}"/>
              </a:ext>
            </a:extLst>
          </p:cNvPr>
          <p:cNvPicPr>
            <a:picLocks noGrp="1" noChangeAspect="1"/>
          </p:cNvPicPr>
          <p:nvPr>
            <p:ph idx="4294967295"/>
          </p:nvPr>
        </p:nvPicPr>
        <p:blipFill>
          <a:blip r:embed="rId3"/>
          <a:stretch>
            <a:fillRect/>
          </a:stretch>
        </p:blipFill>
        <p:spPr>
          <a:xfrm>
            <a:off x="0" y="0"/>
            <a:ext cx="9144000" cy="1283891"/>
          </a:xfrm>
        </p:spPr>
      </p:pic>
    </p:spTree>
    <p:extLst>
      <p:ext uri="{BB962C8B-B14F-4D97-AF65-F5344CB8AC3E}">
        <p14:creationId xmlns:p14="http://schemas.microsoft.com/office/powerpoint/2010/main" val="40980158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woop Horizontal 16x9.jpg">
            <a:extLst>
              <a:ext uri="{FF2B5EF4-FFF2-40B4-BE49-F238E27FC236}">
                <a16:creationId xmlns:a16="http://schemas.microsoft.com/office/drawing/2014/main" id="{FBD6F1B9-4936-3144-BC4F-DE980DF57A9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id="{BF3D7849-3326-3148-B881-5407FBB5509E}"/>
              </a:ext>
            </a:extLst>
          </p:cNvPr>
          <p:cNvSpPr>
            <a:spLocks noGrp="1"/>
          </p:cNvSpPr>
          <p:nvPr>
            <p:ph type="title"/>
          </p:nvPr>
        </p:nvSpPr>
        <p:spPr/>
        <p:txBody>
          <a:bodyPr/>
          <a:lstStyle/>
          <a:p>
            <a:endParaRPr lang="en-US" dirty="0"/>
          </a:p>
        </p:txBody>
      </p:sp>
      <p:sp>
        <p:nvSpPr>
          <p:cNvPr id="5" name="Content Placeholder 4"/>
          <p:cNvSpPr>
            <a:spLocks noGrp="1"/>
          </p:cNvSpPr>
          <p:nvPr>
            <p:ph idx="1"/>
          </p:nvPr>
        </p:nvSpPr>
        <p:spPr/>
        <p:txBody>
          <a:bodyPr/>
          <a:lstStyle/>
          <a:p>
            <a:pPr marL="0" indent="0">
              <a:buNone/>
            </a:pPr>
            <a:r>
              <a:rPr lang="en-US" sz="3375" dirty="0"/>
              <a:t>Pending Requests</a:t>
            </a:r>
          </a:p>
          <a:p>
            <a:pPr lvl="1"/>
            <a:r>
              <a:rPr lang="en-US" dirty="0"/>
              <a:t>Pierce County Parenting Plan Pilot</a:t>
            </a:r>
          </a:p>
          <a:p>
            <a:pPr lvl="1"/>
            <a:r>
              <a:rPr lang="en-US" dirty="0"/>
              <a:t>Transit Assistance</a:t>
            </a:r>
          </a:p>
        </p:txBody>
      </p:sp>
      <p:pic>
        <p:nvPicPr>
          <p:cNvPr id="6" name="Pictur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413250" y="2413323"/>
            <a:ext cx="4475416" cy="2259611"/>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308894" y="2833021"/>
            <a:ext cx="2605088" cy="1981200"/>
          </a:xfrm>
          <a:prstGeom prst="rect">
            <a:avLst/>
          </a:prstGeom>
        </p:spPr>
      </p:pic>
    </p:spTree>
    <p:extLst>
      <p:ext uri="{BB962C8B-B14F-4D97-AF65-F5344CB8AC3E}">
        <p14:creationId xmlns:p14="http://schemas.microsoft.com/office/powerpoint/2010/main" val="1301209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woop Horizontal 16x9.jpg">
            <a:extLst>
              <a:ext uri="{FF2B5EF4-FFF2-40B4-BE49-F238E27FC236}">
                <a16:creationId xmlns:a16="http://schemas.microsoft.com/office/drawing/2014/main" id="{FBD6F1B9-4936-3144-BC4F-DE980DF57A9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id="{BF3D7849-3326-3148-B881-5407FBB5509E}"/>
              </a:ext>
            </a:extLst>
          </p:cNvPr>
          <p:cNvSpPr>
            <a:spLocks noGrp="1"/>
          </p:cNvSpPr>
          <p:nvPr>
            <p:ph type="title"/>
          </p:nvPr>
        </p:nvSpPr>
        <p:spPr>
          <a:xfrm>
            <a:off x="175186" y="785509"/>
            <a:ext cx="8229600" cy="857250"/>
          </a:xfrm>
        </p:spPr>
        <p:txBody>
          <a:bodyPr>
            <a:normAutofit/>
          </a:bodyPr>
          <a:lstStyle/>
          <a:p>
            <a:r>
              <a:rPr lang="en-US" sz="3750" dirty="0"/>
              <a:t>Wavering about a Waiver?</a:t>
            </a:r>
          </a:p>
        </p:txBody>
      </p:sp>
      <p:sp>
        <p:nvSpPr>
          <p:cNvPr id="3" name="Content Placeholder 2">
            <a:extLst>
              <a:ext uri="{FF2B5EF4-FFF2-40B4-BE49-F238E27FC236}">
                <a16:creationId xmlns:a16="http://schemas.microsoft.com/office/drawing/2014/main" id="{79FFAF1F-1608-7A46-9665-1892D23C6C0D}"/>
              </a:ext>
            </a:extLst>
          </p:cNvPr>
          <p:cNvSpPr>
            <a:spLocks noGrp="1"/>
          </p:cNvSpPr>
          <p:nvPr>
            <p:ph idx="1"/>
          </p:nvPr>
        </p:nvSpPr>
        <p:spPr>
          <a:xfrm>
            <a:off x="385763" y="1495985"/>
            <a:ext cx="8229600" cy="3449078"/>
          </a:xfrm>
        </p:spPr>
        <p:txBody>
          <a:bodyPr>
            <a:normAutofit fontScale="92500" lnSpcReduction="10000"/>
          </a:bodyPr>
          <a:lstStyle/>
          <a:p>
            <a:r>
              <a:rPr lang="en-US" sz="2375" dirty="0"/>
              <a:t>States may utilize other strategies when Section 1115 demonstration waivers or requests to use incentive funding is not feasible</a:t>
            </a:r>
          </a:p>
          <a:p>
            <a:r>
              <a:rPr lang="en-US" sz="2250" dirty="0"/>
              <a:t>Clear language in contracts in the statement of work and around funding sources can be used to ensure IV-D funds only used for allowable activities</a:t>
            </a:r>
            <a:endParaRPr lang="en-US" sz="2375" dirty="0"/>
          </a:p>
          <a:p>
            <a:r>
              <a:rPr lang="en-US" sz="2375" dirty="0"/>
              <a:t>PIQ-12-02 provides some clarification around allowable child support expenditures if the activities are “</a:t>
            </a:r>
            <a:r>
              <a:rPr lang="en-US" sz="2375" i="1" dirty="0"/>
              <a:t>incidental and related to </a:t>
            </a:r>
            <a:r>
              <a:rPr lang="en-US" sz="2375" dirty="0"/>
              <a:t>establishing paternity, or establishing, modifying, enforcing, and obtaining support.” </a:t>
            </a:r>
          </a:p>
          <a:p>
            <a:pPr marL="0" indent="0">
              <a:buNone/>
            </a:pPr>
            <a:endParaRPr lang="en-US" sz="2375" dirty="0"/>
          </a:p>
        </p:txBody>
      </p:sp>
    </p:spTree>
    <p:extLst>
      <p:ext uri="{BB962C8B-B14F-4D97-AF65-F5344CB8AC3E}">
        <p14:creationId xmlns:p14="http://schemas.microsoft.com/office/powerpoint/2010/main" val="12673550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woop Horizontal 16x9.jpg">
            <a:extLst>
              <a:ext uri="{FF2B5EF4-FFF2-40B4-BE49-F238E27FC236}">
                <a16:creationId xmlns:a16="http://schemas.microsoft.com/office/drawing/2014/main" id="{FBD6F1B9-4936-3144-BC4F-DE980DF57A9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Content Placeholder 2">
            <a:extLst>
              <a:ext uri="{FF2B5EF4-FFF2-40B4-BE49-F238E27FC236}">
                <a16:creationId xmlns:a16="http://schemas.microsoft.com/office/drawing/2014/main" id="{79FFAF1F-1608-7A46-9665-1892D23C6C0D}"/>
              </a:ext>
            </a:extLst>
          </p:cNvPr>
          <p:cNvSpPr>
            <a:spLocks noGrp="1"/>
          </p:cNvSpPr>
          <p:nvPr>
            <p:ph idx="1"/>
          </p:nvPr>
        </p:nvSpPr>
        <p:spPr>
          <a:xfrm>
            <a:off x="0" y="857250"/>
            <a:ext cx="8229600" cy="3174533"/>
          </a:xfrm>
        </p:spPr>
        <p:txBody>
          <a:bodyPr>
            <a:normAutofit/>
          </a:bodyPr>
          <a:lstStyle/>
          <a:p>
            <a:r>
              <a:rPr lang="en-US" sz="2250" dirty="0"/>
              <a:t>Partnership with Employment Security Department in different offices, funded different ways and captured in contract</a:t>
            </a:r>
          </a:p>
          <a:p>
            <a:pPr marL="0" indent="0">
              <a:buNone/>
            </a:pPr>
            <a:endParaRPr lang="en-US" sz="2250" dirty="0"/>
          </a:p>
          <a:p>
            <a:pPr marL="0" indent="0">
              <a:buNone/>
            </a:pPr>
            <a:endParaRPr lang="en-US" sz="2250" dirty="0"/>
          </a:p>
          <a:p>
            <a:pPr marL="0" indent="0">
              <a:buNone/>
            </a:pPr>
            <a:endParaRPr lang="en-US" sz="2250" dirty="0"/>
          </a:p>
          <a:p>
            <a:r>
              <a:rPr lang="en-US" sz="2250" dirty="0"/>
              <a:t>Partnership with South Seattle College for formerly incarcerated NCPS and funds limited to allowable activities</a:t>
            </a:r>
          </a:p>
          <a:p>
            <a:endParaRPr lang="en-US" sz="2250" dirty="0"/>
          </a:p>
          <a:p>
            <a:endParaRPr lang="en-US" sz="2250" dirty="0"/>
          </a:p>
          <a:p>
            <a:endParaRPr lang="en-US" sz="2250" dirty="0"/>
          </a:p>
          <a:p>
            <a:pPr marL="0" indent="0">
              <a:buNone/>
            </a:pPr>
            <a:endParaRPr lang="en-US" sz="2250" dirty="0"/>
          </a:p>
        </p:txBody>
      </p:sp>
      <p:pic>
        <p:nvPicPr>
          <p:cNvPr id="2050"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76492" y="1746113"/>
            <a:ext cx="7894194" cy="11213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42035" y="3660355"/>
            <a:ext cx="8116094" cy="1150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3807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230406"/>
            <a:ext cx="7543800" cy="3551144"/>
          </a:xfrm>
        </p:spPr>
        <p:txBody>
          <a:bodyPr>
            <a:normAutofit lnSpcReduction="10000"/>
          </a:bodyPr>
          <a:lstStyle/>
          <a:p>
            <a:pPr lvl="0"/>
            <a:r>
              <a:rPr lang="en-US" dirty="0"/>
              <a:t>State funding share is 34%, as with normal child support program operations</a:t>
            </a:r>
          </a:p>
          <a:p>
            <a:r>
              <a:rPr lang="en-US" dirty="0"/>
              <a:t>Federal funding share is 66%, up to a maximum of $2 million for the duration of the project</a:t>
            </a:r>
          </a:p>
          <a:p>
            <a:r>
              <a:rPr lang="en-US" dirty="0"/>
              <a:t>Funding typically for 2-5 years, depending on costs</a:t>
            </a:r>
          </a:p>
          <a:p>
            <a:r>
              <a:rPr lang="en-US" dirty="0"/>
              <a:t>Can be public-private partnership, if a foundation or other private funder contributes the state’s share</a:t>
            </a:r>
          </a:p>
          <a:p>
            <a:r>
              <a:rPr lang="en-US" dirty="0"/>
              <a:t>Private funding of state share requires a waiver from the requirement to fund the state share with public dollars</a:t>
            </a:r>
          </a:p>
          <a:p>
            <a:endParaRPr lang="en-US" dirty="0"/>
          </a:p>
        </p:txBody>
      </p:sp>
      <p:sp>
        <p:nvSpPr>
          <p:cNvPr id="5" name="Slide Number Placeholder 4"/>
          <p:cNvSpPr>
            <a:spLocks noGrp="1"/>
          </p:cNvSpPr>
          <p:nvPr>
            <p:ph type="sldNum" sz="quarter" idx="4"/>
          </p:nvPr>
        </p:nvSpPr>
        <p:spPr/>
        <p:txBody>
          <a:bodyPr/>
          <a:lstStyle/>
          <a:p>
            <a:fld id="{42782948-4DBE-204D-AB9E-B65E067054AE}" type="slidenum">
              <a:rPr lang="en-US" smtClean="0"/>
              <a:pPr/>
              <a:t>4</a:t>
            </a:fld>
            <a:endParaRPr lang="en-US" dirty="0"/>
          </a:p>
        </p:txBody>
      </p:sp>
      <p:sp>
        <p:nvSpPr>
          <p:cNvPr id="3" name="Title 2"/>
          <p:cNvSpPr>
            <a:spLocks noGrp="1"/>
          </p:cNvSpPr>
          <p:nvPr>
            <p:ph type="title"/>
          </p:nvPr>
        </p:nvSpPr>
        <p:spPr>
          <a:xfrm>
            <a:off x="685800" y="505480"/>
            <a:ext cx="7543800" cy="523220"/>
          </a:xfrm>
        </p:spPr>
        <p:txBody>
          <a:bodyPr/>
          <a:lstStyle/>
          <a:p>
            <a:r>
              <a:rPr lang="en-US" dirty="0"/>
              <a:t>Waiver Project Quick Facts</a:t>
            </a:r>
          </a:p>
        </p:txBody>
      </p:sp>
    </p:spTree>
    <p:extLst>
      <p:ext uri="{BB962C8B-B14F-4D97-AF65-F5344CB8AC3E}">
        <p14:creationId xmlns:p14="http://schemas.microsoft.com/office/powerpoint/2010/main" val="30483866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200149"/>
            <a:ext cx="7543800" cy="3652079"/>
          </a:xfrm>
        </p:spPr>
        <p:txBody>
          <a:bodyPr>
            <a:normAutofit/>
          </a:bodyPr>
          <a:lstStyle/>
          <a:p>
            <a:r>
              <a:rPr lang="en-US" dirty="0"/>
              <a:t>give specific, detailed information on the activity the incentive payment will fund</a:t>
            </a:r>
          </a:p>
          <a:p>
            <a:r>
              <a:rPr lang="en-US" dirty="0"/>
              <a:t>state what portion of the payment will be spent on this activity</a:t>
            </a:r>
          </a:p>
          <a:p>
            <a:r>
              <a:rPr lang="en-US" dirty="0"/>
              <a:t>explain how this activity will improve the effectiveness or efficiency of the state's CSE program</a:t>
            </a:r>
          </a:p>
          <a:p>
            <a:r>
              <a:rPr lang="en-US" dirty="0"/>
              <a:t>show a clear connection to and collaboration with the state CSE program</a:t>
            </a:r>
          </a:p>
          <a:p>
            <a:r>
              <a:rPr lang="en-US" dirty="0"/>
              <a:t>give the time period for this activity (is this a one-year or ongoing request)</a:t>
            </a:r>
          </a:p>
        </p:txBody>
      </p:sp>
      <p:sp>
        <p:nvSpPr>
          <p:cNvPr id="3" name="Slide Number Placeholder 2"/>
          <p:cNvSpPr>
            <a:spLocks noGrp="1"/>
          </p:cNvSpPr>
          <p:nvPr>
            <p:ph type="sldNum" sz="quarter" idx="4"/>
          </p:nvPr>
        </p:nvSpPr>
        <p:spPr/>
        <p:txBody>
          <a:bodyPr/>
          <a:lstStyle/>
          <a:p>
            <a:fld id="{42782948-4DBE-204D-AB9E-B65E067054AE}" type="slidenum">
              <a:rPr lang="en-US" smtClean="0"/>
              <a:pPr/>
              <a:t>5</a:t>
            </a:fld>
            <a:endParaRPr lang="en-US" dirty="0"/>
          </a:p>
        </p:txBody>
      </p:sp>
      <p:sp>
        <p:nvSpPr>
          <p:cNvPr id="4" name="Title 3"/>
          <p:cNvSpPr>
            <a:spLocks noGrp="1"/>
          </p:cNvSpPr>
          <p:nvPr>
            <p:ph type="title"/>
          </p:nvPr>
        </p:nvSpPr>
        <p:spPr>
          <a:xfrm>
            <a:off x="685800" y="505480"/>
            <a:ext cx="7543800" cy="523220"/>
          </a:xfrm>
        </p:spPr>
        <p:txBody>
          <a:bodyPr/>
          <a:lstStyle/>
          <a:p>
            <a:r>
              <a:rPr lang="en-US" dirty="0"/>
              <a:t>Letter Requesting to use Incentive Exemption</a:t>
            </a:r>
          </a:p>
        </p:txBody>
      </p:sp>
    </p:spTree>
    <p:extLst>
      <p:ext uri="{BB962C8B-B14F-4D97-AF65-F5344CB8AC3E}">
        <p14:creationId xmlns:p14="http://schemas.microsoft.com/office/powerpoint/2010/main" val="2553432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200150"/>
            <a:ext cx="7543800" cy="3505200"/>
          </a:xfrm>
        </p:spPr>
        <p:txBody>
          <a:bodyPr>
            <a:normAutofit/>
          </a:bodyPr>
          <a:lstStyle/>
          <a:p>
            <a:pPr lvl="0"/>
            <a:r>
              <a:rPr lang="en-US" dirty="0"/>
              <a:t>goals and objectives</a:t>
            </a:r>
          </a:p>
          <a:p>
            <a:pPr lvl="0"/>
            <a:r>
              <a:rPr lang="en-US" dirty="0"/>
              <a:t>program requirements to be waived, or services that are not funded under current regulations</a:t>
            </a:r>
          </a:p>
          <a:p>
            <a:pPr lvl="0"/>
            <a:r>
              <a:rPr lang="en-US" dirty="0"/>
              <a:t>project description</a:t>
            </a:r>
          </a:p>
          <a:p>
            <a:pPr lvl="0"/>
            <a:r>
              <a:rPr lang="en-US" dirty="0"/>
              <a:t>implementation plan</a:t>
            </a:r>
          </a:p>
          <a:p>
            <a:pPr lvl="0"/>
            <a:r>
              <a:rPr lang="en-US" dirty="0"/>
              <a:t>evaluation plan</a:t>
            </a:r>
          </a:p>
          <a:p>
            <a:pPr lvl="0"/>
            <a:r>
              <a:rPr lang="en-US" dirty="0"/>
              <a:t>budget</a:t>
            </a:r>
          </a:p>
          <a:p>
            <a:pPr lvl="0"/>
            <a:r>
              <a:rPr lang="en-US" dirty="0"/>
              <a:t>population to be served</a:t>
            </a:r>
          </a:p>
        </p:txBody>
      </p:sp>
      <p:sp>
        <p:nvSpPr>
          <p:cNvPr id="3" name="Slide Number Placeholder 2"/>
          <p:cNvSpPr>
            <a:spLocks noGrp="1"/>
          </p:cNvSpPr>
          <p:nvPr>
            <p:ph type="sldNum" sz="quarter" idx="4"/>
          </p:nvPr>
        </p:nvSpPr>
        <p:spPr/>
        <p:txBody>
          <a:bodyPr/>
          <a:lstStyle/>
          <a:p>
            <a:fld id="{42782948-4DBE-204D-AB9E-B65E067054AE}" type="slidenum">
              <a:rPr lang="en-US" smtClean="0"/>
              <a:pPr/>
              <a:t>6</a:t>
            </a:fld>
            <a:endParaRPr lang="en-US" dirty="0"/>
          </a:p>
        </p:txBody>
      </p:sp>
      <p:sp>
        <p:nvSpPr>
          <p:cNvPr id="4" name="Title 3"/>
          <p:cNvSpPr>
            <a:spLocks noGrp="1"/>
          </p:cNvSpPr>
          <p:nvPr>
            <p:ph type="title"/>
          </p:nvPr>
        </p:nvSpPr>
        <p:spPr/>
        <p:txBody>
          <a:bodyPr/>
          <a:lstStyle/>
          <a:p>
            <a:r>
              <a:rPr lang="en-US" dirty="0"/>
              <a:t>Application for Waiver Project</a:t>
            </a:r>
          </a:p>
        </p:txBody>
      </p:sp>
    </p:spTree>
    <p:extLst>
      <p:ext uri="{BB962C8B-B14F-4D97-AF65-F5344CB8AC3E}">
        <p14:creationId xmlns:p14="http://schemas.microsoft.com/office/powerpoint/2010/main" val="40608197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200150"/>
            <a:ext cx="7315200" cy="3124200"/>
          </a:xfrm>
        </p:spPr>
        <p:txBody>
          <a:bodyPr>
            <a:normAutofit/>
          </a:bodyPr>
          <a:lstStyle/>
          <a:p>
            <a:pPr>
              <a:spcAft>
                <a:spcPts val="3000"/>
              </a:spcAft>
            </a:pPr>
            <a:r>
              <a:rPr lang="en-US" sz="2400" dirty="0">
                <a:solidFill>
                  <a:srgbClr val="336A90"/>
                </a:solidFill>
              </a:rPr>
              <a:t>OCSE Division of Policy</a:t>
            </a:r>
          </a:p>
          <a:p>
            <a:pPr>
              <a:spcAft>
                <a:spcPts val="3000"/>
              </a:spcAft>
            </a:pPr>
            <a:r>
              <a:rPr lang="en-US" sz="2400" dirty="0">
                <a:solidFill>
                  <a:srgbClr val="336A90"/>
                </a:solidFill>
              </a:rPr>
              <a:t>OCSE Division of Program Innovation</a:t>
            </a:r>
          </a:p>
          <a:p>
            <a:pPr>
              <a:spcAft>
                <a:spcPts val="3000"/>
              </a:spcAft>
            </a:pPr>
            <a:r>
              <a:rPr lang="en-US" sz="2400" dirty="0">
                <a:solidFill>
                  <a:srgbClr val="336A90"/>
                </a:solidFill>
              </a:rPr>
              <a:t>OCSE Regional Offices</a:t>
            </a:r>
          </a:p>
          <a:p>
            <a:pPr>
              <a:spcAft>
                <a:spcPts val="3000"/>
              </a:spcAft>
            </a:pPr>
            <a:r>
              <a:rPr lang="en-US" sz="2400" dirty="0">
                <a:solidFill>
                  <a:srgbClr val="336A90"/>
                </a:solidFill>
              </a:rPr>
              <a:t>Knowledge Works! Resource and Toolkit</a:t>
            </a:r>
          </a:p>
        </p:txBody>
      </p:sp>
      <p:sp>
        <p:nvSpPr>
          <p:cNvPr id="5" name="Slide Number Placeholder 4"/>
          <p:cNvSpPr>
            <a:spLocks noGrp="1"/>
          </p:cNvSpPr>
          <p:nvPr>
            <p:ph type="sldNum" sz="quarter" idx="4"/>
          </p:nvPr>
        </p:nvSpPr>
        <p:spPr/>
        <p:txBody>
          <a:bodyPr/>
          <a:lstStyle/>
          <a:p>
            <a:fld id="{42782948-4DBE-204D-AB9E-B65E067054AE}" type="slidenum">
              <a:rPr lang="en-US" smtClean="0"/>
              <a:pPr/>
              <a:t>7</a:t>
            </a:fld>
            <a:endParaRPr lang="en-US" dirty="0"/>
          </a:p>
        </p:txBody>
      </p:sp>
      <p:sp>
        <p:nvSpPr>
          <p:cNvPr id="3" name="Title 2"/>
          <p:cNvSpPr>
            <a:spLocks noGrp="1"/>
          </p:cNvSpPr>
          <p:nvPr>
            <p:ph type="title"/>
          </p:nvPr>
        </p:nvSpPr>
        <p:spPr/>
        <p:txBody>
          <a:bodyPr/>
          <a:lstStyle/>
          <a:p>
            <a:r>
              <a:rPr lang="en-US" dirty="0"/>
              <a:t>Technical Assistance</a:t>
            </a:r>
          </a:p>
        </p:txBody>
      </p:sp>
    </p:spTree>
    <p:extLst>
      <p:ext uri="{BB962C8B-B14F-4D97-AF65-F5344CB8AC3E}">
        <p14:creationId xmlns:p14="http://schemas.microsoft.com/office/powerpoint/2010/main" val="14537308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95300" y="1192337"/>
            <a:ext cx="8153400" cy="2246769"/>
          </a:xfrm>
        </p:spPr>
        <p:txBody>
          <a:bodyPr/>
          <a:lstStyle/>
          <a:p>
            <a:r>
              <a:rPr lang="en-US" dirty="0"/>
              <a:t>Questions and Information</a:t>
            </a:r>
            <a:br>
              <a:rPr lang="en-US" dirty="0"/>
            </a:br>
            <a:br>
              <a:rPr lang="en-US" dirty="0"/>
            </a:br>
            <a:r>
              <a:rPr lang="en-US" dirty="0"/>
              <a:t>Barbara Lacina</a:t>
            </a:r>
            <a:br>
              <a:rPr lang="en-US" dirty="0"/>
            </a:br>
            <a:br>
              <a:rPr lang="en-US" dirty="0"/>
            </a:br>
            <a:r>
              <a:rPr lang="en-US" dirty="0">
                <a:solidFill>
                  <a:schemeClr val="bg1"/>
                </a:solidFill>
              </a:rPr>
              <a:t>barbara.lacina@acf.hhs.gov</a:t>
            </a:r>
          </a:p>
        </p:txBody>
      </p:sp>
    </p:spTree>
    <p:extLst>
      <p:ext uri="{BB962C8B-B14F-4D97-AF65-F5344CB8AC3E}">
        <p14:creationId xmlns:p14="http://schemas.microsoft.com/office/powerpoint/2010/main" val="1193701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2977376" y="1223531"/>
            <a:ext cx="5483612" cy="2448008"/>
          </a:xfrm>
        </p:spPr>
        <p:txBody>
          <a:bodyPr/>
          <a:lstStyle/>
          <a:p>
            <a:r>
              <a:rPr lang="en-US" sz="1500" dirty="0"/>
              <a:t>National Council of Child Support Directors </a:t>
            </a:r>
          </a:p>
          <a:p>
            <a:r>
              <a:rPr lang="en-US" sz="1500" dirty="0"/>
              <a:t>2019 Annual Meeting and Conference</a:t>
            </a:r>
          </a:p>
          <a:p>
            <a:r>
              <a:rPr lang="en-US" sz="1500" dirty="0"/>
              <a:t>Great Lakes, Great Future</a:t>
            </a:r>
          </a:p>
          <a:p>
            <a:endParaRPr lang="en-US" dirty="0"/>
          </a:p>
          <a:p>
            <a:r>
              <a:rPr lang="en-US" sz="2700" dirty="0">
                <a:solidFill>
                  <a:schemeClr val="tx2">
                    <a:lumMod val="50000"/>
                  </a:schemeClr>
                </a:solidFill>
              </a:rPr>
              <a:t>State of North Carolina </a:t>
            </a:r>
          </a:p>
          <a:p>
            <a:r>
              <a:rPr lang="en-US" sz="2700" dirty="0">
                <a:solidFill>
                  <a:schemeClr val="tx2">
                    <a:lumMod val="50000"/>
                  </a:schemeClr>
                </a:solidFill>
              </a:rPr>
              <a:t>Incentive Exemption Process</a:t>
            </a:r>
          </a:p>
        </p:txBody>
      </p:sp>
      <p:sp>
        <p:nvSpPr>
          <p:cNvPr id="9" name="Text Placeholder 8"/>
          <p:cNvSpPr>
            <a:spLocks noGrp="1"/>
          </p:cNvSpPr>
          <p:nvPr>
            <p:ph type="body" sz="quarter" idx="11"/>
          </p:nvPr>
        </p:nvSpPr>
        <p:spPr>
          <a:xfrm>
            <a:off x="4130288" y="3196935"/>
            <a:ext cx="4330700" cy="1310306"/>
          </a:xfrm>
        </p:spPr>
        <p:txBody>
          <a:bodyPr/>
          <a:lstStyle/>
          <a:p>
            <a:pPr algn="r"/>
            <a:r>
              <a:rPr lang="en-US" sz="1050" dirty="0"/>
              <a:t>Carla West</a:t>
            </a:r>
          </a:p>
          <a:p>
            <a:pPr algn="r"/>
            <a:r>
              <a:rPr lang="en-US" sz="1050" dirty="0"/>
              <a:t>Director</a:t>
            </a:r>
          </a:p>
          <a:p>
            <a:pPr algn="r"/>
            <a:r>
              <a:rPr lang="en-US" sz="825" dirty="0"/>
              <a:t>State of North Carolina</a:t>
            </a:r>
          </a:p>
          <a:p>
            <a:pPr algn="r"/>
            <a:r>
              <a:rPr lang="en-US" sz="825" dirty="0"/>
              <a:t>Division of Social Service</a:t>
            </a:r>
          </a:p>
          <a:p>
            <a:pPr algn="r"/>
            <a:r>
              <a:rPr lang="en-US" sz="825" dirty="0"/>
              <a:t>Child Support Services</a:t>
            </a:r>
          </a:p>
        </p:txBody>
      </p:sp>
      <p:sp>
        <p:nvSpPr>
          <p:cNvPr id="10" name="Text Placeholder 9"/>
          <p:cNvSpPr>
            <a:spLocks noGrp="1"/>
          </p:cNvSpPr>
          <p:nvPr>
            <p:ph type="body" sz="quarter" idx="12"/>
          </p:nvPr>
        </p:nvSpPr>
        <p:spPr>
          <a:xfrm>
            <a:off x="4130288" y="4507240"/>
            <a:ext cx="4330700" cy="366170"/>
          </a:xfrm>
        </p:spPr>
        <p:txBody>
          <a:bodyPr>
            <a:normAutofit/>
          </a:bodyPr>
          <a:lstStyle/>
          <a:p>
            <a:pPr algn="r"/>
            <a:r>
              <a:rPr lang="en-US" sz="1500" dirty="0"/>
              <a:t>September 9, 2019</a:t>
            </a:r>
          </a:p>
        </p:txBody>
      </p:sp>
    </p:spTree>
    <p:extLst>
      <p:ext uri="{BB962C8B-B14F-4D97-AF65-F5344CB8AC3E}">
        <p14:creationId xmlns:p14="http://schemas.microsoft.com/office/powerpoint/2010/main" val="695022584"/>
      </p:ext>
    </p:extLst>
  </p:cSld>
  <p:clrMapOvr>
    <a:masterClrMapping/>
  </p:clrMapOvr>
</p:sld>
</file>

<file path=ppt/theme/theme1.xml><?xml version="1.0" encoding="utf-8"?>
<a:theme xmlns:a="http://schemas.openxmlformats.org/drawingml/2006/main" name="4.3-Template_4.29.2016">
  <a:themeElements>
    <a:clrScheme name="Blue Hyperlinks">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336A90"/>
      </a:hlink>
      <a:folHlink>
        <a:srgbClr val="336A90"/>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600" dirty="0" smtClean="0">
            <a:solidFill>
              <a:schemeClr val="bg1"/>
            </a:solidFill>
            <a:latin typeface="Arial" panose="020B0604020202020204" pitchFamily="34" charset="0"/>
            <a:cs typeface="Arial" panose="020B0604020202020204" pitchFamily="34" charset="0"/>
          </a:defRPr>
        </a:defPPr>
      </a:lstStyle>
    </a:txDef>
  </a:objectDefaults>
  <a:extraClrSchemeLst/>
</a:theme>
</file>

<file path=ppt/theme/theme2.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1BD4087B2E67248A091C291FCC43B38" ma:contentTypeVersion="5" ma:contentTypeDescription="Create a new document." ma:contentTypeScope="" ma:versionID="5d3c06784dd5e9c6decb1f473fc88500">
  <xsd:schema xmlns:xsd="http://www.w3.org/2001/XMLSchema" xmlns:xs="http://www.w3.org/2001/XMLSchema" xmlns:p="http://schemas.microsoft.com/office/2006/metadata/properties" xmlns:ns2="4e7512b7-f267-4950-a789-16d6ae86b79c" targetNamespace="http://schemas.microsoft.com/office/2006/metadata/properties" ma:root="true" ma:fieldsID="1922eb94bd7aae37ca31323e37ada55e" ns2:_="">
    <xsd:import namespace="4e7512b7-f267-4950-a789-16d6ae86b79c"/>
    <xsd:element name="properties">
      <xsd:complexType>
        <xsd:sequence>
          <xsd:element name="documentManagement">
            <xsd:complexType>
              <xsd:all>
                <xsd:element ref="ns2:Template_x0020_Type"/>
                <xsd:element ref="ns2:Relate_x0020_To" minOccurs="0"/>
                <xsd:element ref="ns2:Division"/>
                <xsd:element ref="ns2:Notes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7512b7-f267-4950-a789-16d6ae86b79c" elementFormDefault="qualified">
    <xsd:import namespace="http://schemas.microsoft.com/office/2006/documentManagement/types"/>
    <xsd:import namespace="http://schemas.microsoft.com/office/infopath/2007/PartnerControls"/>
    <xsd:element name="Template_x0020_Type" ma:index="8" ma:displayName="Chapter" ma:format="Dropdown" ma:internalName="Template_x0020_Type">
      <xsd:simpleType>
        <xsd:restriction base="dms:Choice">
          <xsd:enumeration value="1 -     Brand"/>
          <xsd:enumeration value="1.1 -    Key Messaging"/>
          <xsd:enumeration value="2 -     Communications Products &amp; Services"/>
          <xsd:enumeration value="2.1 -    Products"/>
          <xsd:enumeration value="2.1.1 - CSR"/>
          <xsd:enumeration value="2.1.2 - XPress"/>
          <xsd:enumeration value="2.1.3 - Chirps"/>
          <xsd:enumeration value="2.1.4 - Voice blog, Analyze This blog"/>
          <xsd:enumeration value="2.1.5 - ATs, IMs, DCLs, etc."/>
          <xsd:enumeration value="2.1.6 - Special products"/>
          <xsd:enumeration value="2.2 -    Comms Plan"/>
          <xsd:enumeration value="3 -     Content Development"/>
          <xsd:enumeration value="3.1 -    General guidelines"/>
          <xsd:enumeration value="3.1.1 -  Microsoft &amp; product knowledge"/>
          <xsd:enumeration value="3.1.2 -  Microsoft Word advice"/>
          <xsd:enumeration value="3.1.3 -  Plain language"/>
          <xsd:enumeration value="3.2 -     OCSE style elements"/>
          <xsd:enumeration value="4 -      Visual"/>
          <xsd:enumeration value="4.1 -     Fonts &amp; typography"/>
          <xsd:enumeration value="4.2 -     Color palette"/>
          <xsd:enumeration value="5 -      Brand Application"/>
          <xsd:enumeration value="5.1 -     Administrative materials"/>
          <xsd:enumeration value="5.1.1 -  Letterhead"/>
          <xsd:enumeration value="5.1.2 -  Business cards"/>
          <xsd:enumeration value="5.1.3 -  Email signature blocks"/>
          <xsd:enumeration value="5.1.4 -  PowerPoint presentations"/>
          <xsd:enumeration value="5.1.5 -  Factsheets and briefs"/>
          <xsd:enumeration value="5.1.6 -  Official policy documents"/>
          <xsd:enumeration value="6 -      Clearance Procedure &amp; Flowcharts"/>
        </xsd:restriction>
      </xsd:simpleType>
    </xsd:element>
    <xsd:element name="Relate_x0020_To" ma:index="9" nillable="true" ma:displayName="Related To" ma:default="ACA" ma:format="Dropdown" ma:internalName="Relate_x0020_To">
      <xsd:simpleType>
        <xsd:restriction base="dms:Choice">
          <xsd:enumeration value="ACA"/>
          <xsd:enumeration value="Bubble Chart"/>
          <xsd:enumeration value="Courts"/>
          <xsd:enumeration value="Employers"/>
          <xsd:enumeration value="International"/>
          <xsd:enumeration value="Medical Support"/>
          <xsd:enumeration value="Military &amp; Veterans"/>
          <xsd:enumeration value="PAID"/>
          <xsd:enumeration value="SBTN"/>
          <xsd:enumeration value="Tribes"/>
          <xsd:enumeration value="Others"/>
        </xsd:restriction>
      </xsd:simpleType>
    </xsd:element>
    <xsd:element name="Division" ma:index="10" ma:displayName="Division" ma:default="Audit" ma:format="Dropdown" ma:internalName="Division">
      <xsd:simpleType>
        <xsd:restriction base="dms:Choice">
          <xsd:enumeration value="Audit"/>
          <xsd:enumeration value="DBRM"/>
          <xsd:enumeration value="DCC"/>
          <xsd:enumeration value="DFS"/>
          <xsd:enumeration value="DPI"/>
          <xsd:enumeration value="DPSA"/>
          <xsd:enumeration value="DPT"/>
          <xsd:enumeration value="DRO"/>
          <xsd:enumeration value="DSTS"/>
          <xsd:enumeration value="OC"/>
        </xsd:restriction>
      </xsd:simpleType>
    </xsd:element>
    <xsd:element name="Notes0" ma:index="11" nillable="true" ma:displayName="Notes" ma:internalName="Notes0">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emplate_x0020_Type xmlns="4e7512b7-f267-4950-a789-16d6ae86b79c">5.1.4 -  PowerPoint presentations</Template_x0020_Type>
    <Relate_x0020_To xmlns="4e7512b7-f267-4950-a789-16d6ae86b79c">Others</Relate_x0020_To>
    <Division xmlns="4e7512b7-f267-4950-a789-16d6ae86b79c">DCC</Division>
    <Notes0 xmlns="4e7512b7-f267-4950-a789-16d6ae86b79c">PowerPoint template for use by all (including regions) for presentations given outside OCSE</Notes0>
  </documentManagement>
</p:properties>
</file>

<file path=customXml/itemProps1.xml><?xml version="1.0" encoding="utf-8"?>
<ds:datastoreItem xmlns:ds="http://schemas.openxmlformats.org/officeDocument/2006/customXml" ds:itemID="{54339F21-93E3-4134-9953-BF6C6CA74CC0}">
  <ds:schemaRefs>
    <ds:schemaRef ds:uri="http://schemas.microsoft.com/sharepoint/v3/contenttype/forms"/>
  </ds:schemaRefs>
</ds:datastoreItem>
</file>

<file path=customXml/itemProps2.xml><?xml version="1.0" encoding="utf-8"?>
<ds:datastoreItem xmlns:ds="http://schemas.openxmlformats.org/officeDocument/2006/customXml" ds:itemID="{E0B3DA08-DDB4-458B-AE34-38369B4DC3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e7512b7-f267-4950-a789-16d6ae86b7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0CA9566-EE70-42A3-AFE7-D5A0A9887BD6}">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4e7512b7-f267-4950-a789-16d6ae86b79c"/>
    <ds:schemaRef ds:uri="http://schemas.microsoft.com/office/2006/documentManagement/typ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0</TotalTime>
  <Words>1484</Words>
  <Application>Microsoft Office PowerPoint</Application>
  <PresentationFormat>On-screen Show (16:9)</PresentationFormat>
  <Paragraphs>264</Paragraphs>
  <Slides>35</Slides>
  <Notes>16</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35</vt:i4>
      </vt:variant>
    </vt:vector>
  </HeadingPairs>
  <TitlesOfParts>
    <vt:vector size="51" baseType="lpstr">
      <vt:lpstr>Arial</vt:lpstr>
      <vt:lpstr>Arial Unicode MS</vt:lpstr>
      <vt:lpstr>Calibri</vt:lpstr>
      <vt:lpstr>Calibri Light</vt:lpstr>
      <vt:lpstr>Franklin Gothic Demi Cond</vt:lpstr>
      <vt:lpstr>Franklin Gothic Medium</vt:lpstr>
      <vt:lpstr>Franklin Gothic Medium Cond</vt:lpstr>
      <vt:lpstr>Gill Sans MT</vt:lpstr>
      <vt:lpstr>Gotham Bold</vt:lpstr>
      <vt:lpstr>Helvetica</vt:lpstr>
      <vt:lpstr>Times New Roman</vt:lpstr>
      <vt:lpstr>Wingdings</vt:lpstr>
      <vt:lpstr>4.3-Template_4.29.2016</vt:lpstr>
      <vt:lpstr>4_Office Theme</vt:lpstr>
      <vt:lpstr>5_Office Theme</vt:lpstr>
      <vt:lpstr>Office Theme</vt:lpstr>
      <vt:lpstr>Exemptions and Waivers for Activities that Improve the Child Support Program</vt:lpstr>
      <vt:lpstr>Authority and Guidance </vt:lpstr>
      <vt:lpstr>Incentive Exemption Quick Facts</vt:lpstr>
      <vt:lpstr>Waiver Project Quick Facts</vt:lpstr>
      <vt:lpstr>Letter Requesting to use Incentive Exemption</vt:lpstr>
      <vt:lpstr>Application for Waiver Project</vt:lpstr>
      <vt:lpstr>Technical Assistance</vt:lpstr>
      <vt:lpstr>Questions and Information  Barbara Lacina  barbara.lacina@acf.hhs.gov</vt:lpstr>
      <vt:lpstr>PowerPoint Presentation</vt:lpstr>
      <vt:lpstr>Guidance Received from OCSE</vt:lpstr>
      <vt:lpstr>Guidance Received from OCSE</vt:lpstr>
      <vt:lpstr>It starts with a vision…</vt:lpstr>
      <vt:lpstr>PowerPoint Presentation</vt:lpstr>
      <vt:lpstr>Plans vary…</vt:lpstr>
      <vt:lpstr>Exemption Application</vt:lpstr>
      <vt:lpstr>Exemption Budget</vt:lpstr>
      <vt:lpstr>How we track…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summary page makes it easier to complete the end of the year report and renewal request as well as determine if the program was successful</vt:lpstr>
      <vt:lpstr>R E S U L T S </vt:lpstr>
      <vt:lpstr>PowerPoint Presentation</vt:lpstr>
      <vt:lpstr>An Overview of Funding Alternatives</vt:lpstr>
      <vt:lpstr>PowerPoint Presentation</vt:lpstr>
      <vt:lpstr>Returns on Investments of Incentive Funds</vt:lpstr>
      <vt:lpstr>PowerPoint Presentation</vt:lpstr>
      <vt:lpstr>Wavering about a Waiver?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2017-02-01T13:55:39Z</dcterms:created>
  <dcterms:modified xsi:type="dcterms:W3CDTF">2019-09-06T13:59:29Z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0x01010051BD4087B2E67248A091C291FCC43B38</vt:lpwstr>
  </property>
</Properties>
</file>