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2" r:id="rId5"/>
    <p:sldId id="261" r:id="rId6"/>
    <p:sldId id="258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76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58A8046-D1D1-4C3C-8562-6D9425E1D329}" type="datetimeFigureOut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A8917B-D492-4F91-969C-AF2ADC7606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609602"/>
            <a:ext cx="7772400" cy="3276599"/>
          </a:xfrm>
        </p:spPr>
        <p:txBody>
          <a:bodyPr>
            <a:normAutofit/>
          </a:bodyPr>
          <a:lstStyle/>
          <a:p>
            <a:r>
              <a:rPr lang="en-US" sz="4000" dirty="0"/>
              <a:t>Implementation of COMETS HD</a:t>
            </a:r>
            <a:br>
              <a:rPr lang="en-US" sz="4000" dirty="0"/>
            </a:br>
            <a:r>
              <a:rPr lang="en-US" sz="4000" dirty="0"/>
              <a:t>Lessons Learned from MA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Michele Cristello</a:t>
            </a:r>
          </a:p>
          <a:p>
            <a:r>
              <a:rPr lang="en-US" dirty="0" smtClean="0"/>
              <a:t>IV-D Director</a:t>
            </a:r>
          </a:p>
          <a:p>
            <a:r>
              <a:rPr lang="en-US" dirty="0" smtClean="0"/>
              <a:t>Massachusetts Department of Revenue</a:t>
            </a:r>
          </a:p>
          <a:p>
            <a:r>
              <a:rPr lang="en-US" dirty="0" smtClean="0"/>
              <a:t>Child Support Enforcement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69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600"/>
          </a:xfrm>
        </p:spPr>
        <p:txBody>
          <a:bodyPr/>
          <a:lstStyle/>
          <a:p>
            <a:r>
              <a:rPr lang="en-US" sz="4000" dirty="0"/>
              <a:t>COMETS HD Vision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cs typeface="Arial" pitchFamily="34" charset="0"/>
              </a:rPr>
              <a:t>MA CSE’s new child support system would:</a:t>
            </a:r>
          </a:p>
          <a:p>
            <a:r>
              <a:rPr lang="en-US" dirty="0" smtClean="0">
                <a:cs typeface="Arial" pitchFamily="34" charset="0"/>
              </a:rPr>
              <a:t>allow CSE to improve performance, increase and improve customer service and be more streamlined and efficient;</a:t>
            </a:r>
          </a:p>
          <a:p>
            <a:r>
              <a:rPr lang="en-US" dirty="0">
                <a:cs typeface="Arial" pitchFamily="34" charset="0"/>
              </a:rPr>
              <a:t>s</a:t>
            </a:r>
            <a:r>
              <a:rPr lang="en-US" dirty="0" smtClean="0">
                <a:cs typeface="Arial" pitchFamily="34" charset="0"/>
              </a:rPr>
              <a:t>upport proactive rather than reactive case management, empower decision making and not let cases fall through the cracks;</a:t>
            </a:r>
          </a:p>
          <a:p>
            <a:r>
              <a:rPr lang="en-US" dirty="0" smtClean="0">
                <a:cs typeface="Arial" pitchFamily="34" charset="0"/>
              </a:rPr>
              <a:t>be more usable for staff by integrating multiple supporting technologies;</a:t>
            </a:r>
          </a:p>
          <a:p>
            <a:r>
              <a:rPr lang="en-US" dirty="0" smtClean="0">
                <a:cs typeface="Arial" pitchFamily="34" charset="0"/>
              </a:rPr>
              <a:t>be more secure, flexible, available and accessible and be built for the future; and</a:t>
            </a:r>
          </a:p>
          <a:p>
            <a:r>
              <a:rPr lang="en-US" dirty="0">
                <a:cs typeface="Arial" pitchFamily="34" charset="0"/>
              </a:rPr>
              <a:t>m</a:t>
            </a:r>
            <a:r>
              <a:rPr lang="en-US" dirty="0" smtClean="0">
                <a:cs typeface="Arial" pitchFamily="34" charset="0"/>
              </a:rPr>
              <a:t>odernize our technology.  </a:t>
            </a:r>
          </a:p>
          <a:p>
            <a:endParaRPr lang="en-US" dirty="0"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24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600"/>
          </a:xfrm>
        </p:spPr>
        <p:txBody>
          <a:bodyPr/>
          <a:lstStyle/>
          <a:p>
            <a:r>
              <a:rPr lang="en-US" sz="4000" dirty="0"/>
              <a:t>COMETS HD – MA’s Original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dirty="0" smtClean="0">
                <a:cs typeface="Arial" pitchFamily="34" charset="0"/>
              </a:rPr>
              <a:t>A complete system replacement that included: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cs typeface="Arial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all </a:t>
            </a:r>
            <a:r>
              <a:rPr lang="en-US" dirty="0">
                <a:cs typeface="Arial" pitchFamily="34" charset="0"/>
              </a:rPr>
              <a:t>core functions of the child support </a:t>
            </a:r>
            <a:r>
              <a:rPr lang="en-US" dirty="0" smtClean="0">
                <a:cs typeface="Arial" pitchFamily="34" charset="0"/>
              </a:rPr>
              <a:t>system (case initiation through case closure)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all </a:t>
            </a:r>
            <a:r>
              <a:rPr lang="en-US" dirty="0">
                <a:cs typeface="Arial" pitchFamily="34" charset="0"/>
              </a:rPr>
              <a:t>supporting functions required including data </a:t>
            </a:r>
            <a:r>
              <a:rPr lang="en-US" dirty="0" smtClean="0">
                <a:cs typeface="Arial" pitchFamily="34" charset="0"/>
              </a:rPr>
              <a:t>   </a:t>
            </a:r>
            <a:r>
              <a:rPr lang="en-US" dirty="0">
                <a:cs typeface="Arial" pitchFamily="34" charset="0"/>
              </a:rPr>
              <a:t>warehouse, document management </a:t>
            </a:r>
            <a:r>
              <a:rPr lang="en-US" dirty="0" smtClean="0">
                <a:cs typeface="Arial" pitchFamily="34" charset="0"/>
              </a:rPr>
              <a:t>and generation</a:t>
            </a:r>
            <a:endParaRPr lang="en-US" dirty="0">
              <a:cs typeface="Arial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all </a:t>
            </a:r>
            <a:r>
              <a:rPr lang="en-US" dirty="0">
                <a:cs typeface="Arial" pitchFamily="34" charset="0"/>
              </a:rPr>
              <a:t>customer-facing functions including </a:t>
            </a:r>
            <a:r>
              <a:rPr lang="en-US" dirty="0" smtClean="0">
                <a:cs typeface="Arial" pitchFamily="34" charset="0"/>
              </a:rPr>
              <a:t>voice response, call center and customer website, and</a:t>
            </a:r>
            <a:endParaRPr lang="en-US" dirty="0">
              <a:cs typeface="Arial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>
                <a:cs typeface="Arial" pitchFamily="34" charset="0"/>
              </a:rPr>
              <a:t>All interfaces with external partners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system had to meet our state’s technical standards and was to be implemented incrementally.  </a:t>
            </a:r>
          </a:p>
        </p:txBody>
      </p:sp>
    </p:spTree>
    <p:extLst>
      <p:ext uri="{BB962C8B-B14F-4D97-AF65-F5344CB8AC3E}">
        <p14:creationId xmlns:p14="http://schemas.microsoft.com/office/powerpoint/2010/main" val="127436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600"/>
          </a:xfrm>
        </p:spPr>
        <p:txBody>
          <a:bodyPr/>
          <a:lstStyle/>
          <a:p>
            <a:r>
              <a:rPr lang="en-US" sz="4000" dirty="0"/>
              <a:t>COMETS HD – Starting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4953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dirty="0" smtClean="0">
                <a:cs typeface="Arial" pitchFamily="34" charset="0"/>
              </a:rPr>
              <a:t>At the onset of our project, our approach for the new system was a custom build with existing assets (i.e. pieces for common child support functionality) brought by the vendor.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dirty="0">
                <a:cs typeface="Arial" pitchFamily="34" charset="0"/>
              </a:rPr>
              <a:t>	</a:t>
            </a:r>
            <a:endParaRPr lang="en-US" dirty="0" smtClean="0">
              <a:cs typeface="Arial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Existing assets were anticipated by the vendor to be used in 75% of the core system while 25% would be custom built.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An incremental approach but with pretty limited increments.  Document management/generation, customer website and essentially a big-bang core child support implementation.</a:t>
            </a:r>
          </a:p>
          <a:p>
            <a:pPr>
              <a:spcBef>
                <a:spcPts val="0"/>
              </a:spcBef>
              <a:defRPr/>
            </a:pPr>
            <a:endParaRPr lang="en-US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606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52400"/>
            <a:ext cx="8763000" cy="990600"/>
          </a:xfrm>
        </p:spPr>
        <p:txBody>
          <a:bodyPr/>
          <a:lstStyle/>
          <a:p>
            <a:r>
              <a:rPr lang="en-US" sz="3600" dirty="0"/>
              <a:t>COMETS HD – Costs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49530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b="1" dirty="0" smtClean="0"/>
              <a:t>Total Estimated/Actual Project Costs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b="1" dirty="0"/>
          </a:p>
          <a:p>
            <a:pPr marL="0" indent="0">
              <a:spcBef>
                <a:spcPts val="0"/>
              </a:spcBef>
              <a:buNone/>
              <a:defRPr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566307"/>
              </p:ext>
            </p:extLst>
          </p:nvPr>
        </p:nvGraphicFramePr>
        <p:xfrm>
          <a:off x="2895600" y="2438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Start</a:t>
                      </a:r>
                      <a:r>
                        <a:rPr lang="en-US" baseline="0" dirty="0" smtClean="0"/>
                        <a:t> of Project (9/2012)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$151.9M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</a:t>
                      </a:r>
                      <a:r>
                        <a:rPr lang="en-US" baseline="0" dirty="0" smtClean="0"/>
                        <a:t> of 12/31/18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$187.9M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+23.7%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647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990600"/>
          </a:xfrm>
        </p:spPr>
        <p:txBody>
          <a:bodyPr/>
          <a:lstStyle/>
          <a:p>
            <a:r>
              <a:rPr lang="en-US" sz="3600" dirty="0"/>
              <a:t>COMETS HD – Key Milestones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First release – document generation/management implemented in March 2014 (generally on schedule)</a:t>
            </a:r>
          </a:p>
          <a:p>
            <a:endParaRPr lang="en-US" dirty="0" smtClean="0"/>
          </a:p>
          <a:p>
            <a:r>
              <a:rPr lang="en-US" dirty="0" smtClean="0"/>
              <a:t>Second release – customer website not implemented, rolled into third and final release</a:t>
            </a:r>
          </a:p>
          <a:p>
            <a:endParaRPr lang="en-US" dirty="0" smtClean="0"/>
          </a:p>
          <a:p>
            <a:r>
              <a:rPr lang="en-US" dirty="0" smtClean="0"/>
              <a:t>Final release – big  bang release implemented in January 2018 (behind original schedule)</a:t>
            </a:r>
          </a:p>
          <a:p>
            <a:pPr lvl="1"/>
            <a:r>
              <a:rPr lang="en-US" sz="2000" dirty="0"/>
              <a:t>All core child support functions</a:t>
            </a:r>
          </a:p>
          <a:p>
            <a:pPr lvl="1"/>
            <a:r>
              <a:rPr lang="en-US" sz="2000" dirty="0"/>
              <a:t>Customer website for case participants</a:t>
            </a:r>
          </a:p>
          <a:p>
            <a:pPr lvl="1"/>
            <a:r>
              <a:rPr lang="en-US" sz="2000" dirty="0"/>
              <a:t>Call center and voice response technology</a:t>
            </a:r>
          </a:p>
          <a:p>
            <a:pPr lvl="1"/>
            <a:r>
              <a:rPr lang="en-US" sz="2000" dirty="0"/>
              <a:t>Data warehouse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988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990600"/>
          </a:xfrm>
        </p:spPr>
        <p:txBody>
          <a:bodyPr/>
          <a:lstStyle/>
          <a:p>
            <a:r>
              <a:rPr lang="en-US" sz="3600" dirty="0"/>
              <a:t>COMETS HD – Current Status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954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System:</a:t>
            </a:r>
          </a:p>
          <a:p>
            <a:r>
              <a:rPr lang="en-US" dirty="0" smtClean="0"/>
              <a:t>Focus on defect resolution and implementing remaining required functionality and interfaces.</a:t>
            </a:r>
          </a:p>
          <a:p>
            <a:r>
              <a:rPr lang="en-US" dirty="0" smtClean="0"/>
              <a:t>Working towards System Acceptance </a:t>
            </a:r>
          </a:p>
          <a:p>
            <a:r>
              <a:rPr lang="en-US" dirty="0" smtClean="0"/>
              <a:t>Preparing for Federal Certification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Organization:</a:t>
            </a:r>
          </a:p>
          <a:p>
            <a:r>
              <a:rPr lang="en-US" dirty="0" smtClean="0"/>
              <a:t>Adjusting to new processes, workflows and organizational structure</a:t>
            </a:r>
          </a:p>
          <a:p>
            <a:r>
              <a:rPr lang="en-US" dirty="0" smtClean="0"/>
              <a:t>Re-focusing on core child support functions and improving performance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6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990600"/>
          </a:xfrm>
        </p:spPr>
        <p:txBody>
          <a:bodyPr/>
          <a:lstStyle/>
          <a:p>
            <a:r>
              <a:rPr lang="en-US" sz="4000" dirty="0"/>
              <a:t>COMETS HD Lessons Learned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dirty="0" smtClean="0">
                <a:cs typeface="Arial" pitchFamily="34" charset="0"/>
              </a:rPr>
              <a:t>Key Areas (there are many!):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dirty="0">
              <a:cs typeface="Arial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Existing assets vs. custom development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Amount of change at any given time; amount of effort to take on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Impact on operations and on your customers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Looks good on paper…theory v. reality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Experienced and knowledgeable resources both from the state and vendor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Technology and the rate at which it changes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Ability to support these new technologies</a:t>
            </a:r>
          </a:p>
          <a:p>
            <a:pPr>
              <a:spcBef>
                <a:spcPts val="0"/>
              </a:spcBef>
              <a:defRPr/>
            </a:pPr>
            <a:r>
              <a:rPr lang="en-US" dirty="0" smtClean="0">
                <a:cs typeface="Arial" pitchFamily="34" charset="0"/>
              </a:rPr>
              <a:t>Preparing staff and preparing them again and again…never enough communication</a:t>
            </a:r>
          </a:p>
        </p:txBody>
      </p:sp>
    </p:spTree>
    <p:extLst>
      <p:ext uri="{BB962C8B-B14F-4D97-AF65-F5344CB8AC3E}">
        <p14:creationId xmlns:p14="http://schemas.microsoft.com/office/powerpoint/2010/main" val="9278973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518</TotalTime>
  <Words>429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Courier New</vt:lpstr>
      <vt:lpstr>Palatino Linotype</vt:lpstr>
      <vt:lpstr>Executive</vt:lpstr>
      <vt:lpstr>Implementation of COMETS HD Lessons Learned from MA</vt:lpstr>
      <vt:lpstr>COMETS HD Vision</vt:lpstr>
      <vt:lpstr>COMETS HD – MA’s Original Plan</vt:lpstr>
      <vt:lpstr>COMETS HD – Starting Plan</vt:lpstr>
      <vt:lpstr>COMETS HD – Costs</vt:lpstr>
      <vt:lpstr>COMETS HD – Key Milestones</vt:lpstr>
      <vt:lpstr>COMETS HD – Current Status</vt:lpstr>
      <vt:lpstr>COMETS HD Lessons Learned</vt:lpstr>
    </vt:vector>
  </TitlesOfParts>
  <Company>Commonwealth of 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COMETS HD Lessons Learned from MA</dc:title>
  <dc:creator>Commonwealth of Massachusetts</dc:creator>
  <cp:lastModifiedBy>Bogart, Zachary (ACF) (CTR)</cp:lastModifiedBy>
  <cp:revision>20</cp:revision>
  <dcterms:created xsi:type="dcterms:W3CDTF">2019-01-31T17:46:07Z</dcterms:created>
  <dcterms:modified xsi:type="dcterms:W3CDTF">2019-02-04T20:08:55Z</dcterms:modified>
</cp:coreProperties>
</file>