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6" r:id="rId2"/>
    <p:sldId id="935" r:id="rId3"/>
    <p:sldId id="884" r:id="rId4"/>
    <p:sldId id="890" r:id="rId5"/>
    <p:sldId id="941" r:id="rId6"/>
    <p:sldId id="942" r:id="rId7"/>
    <p:sldId id="937" r:id="rId8"/>
    <p:sldId id="933" r:id="rId9"/>
    <p:sldId id="944" r:id="rId10"/>
    <p:sldId id="278" r:id="rId11"/>
    <p:sldId id="277" r:id="rId12"/>
    <p:sldId id="875" r:id="rId13"/>
    <p:sldId id="943" r:id="rId14"/>
    <p:sldId id="274" r:id="rId15"/>
    <p:sldId id="271" r:id="rId16"/>
    <p:sldId id="270" r:id="rId17"/>
    <p:sldId id="269" r:id="rId18"/>
    <p:sldId id="948" r:id="rId19"/>
    <p:sldId id="939" r:id="rId20"/>
    <p:sldId id="947" r:id="rId21"/>
    <p:sldId id="946" r:id="rId22"/>
    <p:sldId id="273"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00"/>
    <a:srgbClr val="EEB500"/>
    <a:srgbClr val="7F7F7F"/>
    <a:srgbClr val="800000"/>
    <a:srgbClr val="A6A6A6"/>
    <a:srgbClr val="525254"/>
    <a:srgbClr val="137DA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77" autoAdjust="0"/>
  </p:normalViewPr>
  <p:slideViewPr>
    <p:cSldViewPr>
      <p:cViewPr varScale="1">
        <p:scale>
          <a:sx n="79" d="100"/>
          <a:sy n="79" d="100"/>
        </p:scale>
        <p:origin x="96" y="64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1E940E4-E5D0-4025-94A1-5364AE12616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099" name="Rectangle 3">
            <a:extLst>
              <a:ext uri="{FF2B5EF4-FFF2-40B4-BE49-F238E27FC236}">
                <a16:creationId xmlns:a16="http://schemas.microsoft.com/office/drawing/2014/main" id="{3C78CFC0-BBDA-46EC-B680-20505B747BE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525FC759-0CF8-4375-A4DE-BF25680D3142}"/>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BC37DD98-2EF6-4343-828D-58A51E010EF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8AF26CC2-D1AB-4AC8-B841-318C1660E2E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4103" name="Rectangle 7">
            <a:extLst>
              <a:ext uri="{FF2B5EF4-FFF2-40B4-BE49-F238E27FC236}">
                <a16:creationId xmlns:a16="http://schemas.microsoft.com/office/drawing/2014/main" id="{06A1A756-B94D-4FFF-B778-478D3B74C60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8E443A2-EB6F-4EBD-8401-1EF38F5EDA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Shape 274">
            <a:extLst>
              <a:ext uri="{FF2B5EF4-FFF2-40B4-BE49-F238E27FC236}">
                <a16:creationId xmlns:a16="http://schemas.microsoft.com/office/drawing/2014/main" id="{6CC125DC-5E66-4E36-94B8-840C786AC8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buClr>
                <a:srgbClr val="000000"/>
              </a:buClr>
              <a:buSzPts val="1100"/>
            </a:pPr>
            <a:endParaRPr lang="en-US" altLang="en-US" sz="110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6147" name="Shape 275">
            <a:extLst>
              <a:ext uri="{FF2B5EF4-FFF2-40B4-BE49-F238E27FC236}">
                <a16:creationId xmlns:a16="http://schemas.microsoft.com/office/drawing/2014/main" id="{D9C521A1-5B0D-44A4-AB33-7AC3E71F868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AFF8BBB3-F29A-4CC4-8D5A-37B1408A8C52}"/>
              </a:ext>
            </a:extLst>
          </p:cNvPr>
          <p:cNvSpPr>
            <a:spLocks noGrp="1" noRot="1" noChangeAspect="1" noChangeArrowheads="1" noTextEdit="1"/>
          </p:cNvSpPr>
          <p:nvPr>
            <p:ph type="sldImg"/>
          </p:nvPr>
        </p:nvSpPr>
        <p:spPr>
          <a:xfrm>
            <a:off x="717550" y="1162050"/>
            <a:ext cx="5575300" cy="3136900"/>
          </a:xfrm>
          <a:ln/>
        </p:spPr>
      </p:sp>
      <p:sp>
        <p:nvSpPr>
          <p:cNvPr id="12291" name="Notes Placeholder 2">
            <a:extLst>
              <a:ext uri="{FF2B5EF4-FFF2-40B4-BE49-F238E27FC236}">
                <a16:creationId xmlns:a16="http://schemas.microsoft.com/office/drawing/2014/main" id="{E13AD274-6F60-4CAF-BC18-594CFB3CF4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497B347F-9061-478B-850A-30D1247B0F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626382-CA37-4BFC-A42E-CDFB4FB2322F}" type="slidenum">
              <a:rPr lang="en-US" altLang="en-US" smtClean="0"/>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49B813F-7581-40AD-8E36-190AF166D2FE}"/>
              </a:ext>
            </a:extLst>
          </p:cNvPr>
          <p:cNvSpPr>
            <a:spLocks noGrp="1" noRot="1" noChangeAspect="1" noChangeArrowheads="1" noTextEdit="1"/>
          </p:cNvSpPr>
          <p:nvPr>
            <p:ph type="sldImg"/>
          </p:nvPr>
        </p:nvSpPr>
        <p:spPr>
          <a:xfrm>
            <a:off x="717550" y="1162050"/>
            <a:ext cx="5575300" cy="3136900"/>
          </a:xfrm>
          <a:ln/>
        </p:spPr>
      </p:sp>
      <p:sp>
        <p:nvSpPr>
          <p:cNvPr id="14339" name="Notes Placeholder 2">
            <a:extLst>
              <a:ext uri="{FF2B5EF4-FFF2-40B4-BE49-F238E27FC236}">
                <a16:creationId xmlns:a16="http://schemas.microsoft.com/office/drawing/2014/main" id="{38350DB4-6A88-47E8-93CC-F2113FC236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FC1072EC-81D3-49DB-8734-75832222A0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B0542D6-422C-4D5E-9BB7-BA5DC3F3AD7A}" type="slidenum">
              <a:rPr lang="en-US" altLang="en-US" smtClean="0">
                <a:solidFill>
                  <a:srgbClr val="000000"/>
                </a:solidFill>
              </a:rPr>
              <a:pPr/>
              <a:t>8</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Shape 234">
            <a:extLst>
              <a:ext uri="{FF2B5EF4-FFF2-40B4-BE49-F238E27FC236}">
                <a16:creationId xmlns:a16="http://schemas.microsoft.com/office/drawing/2014/main" id="{C1C7AA54-1EBC-433D-878D-93D9658FF9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3" tIns="45339" rIns="90703" bIns="45339"/>
          <a:lstStyle/>
          <a:p>
            <a:endParaRPr lang="en-US" altLang="en-US">
              <a:latin typeface="Arial" panose="020B0604020202020204" pitchFamily="34" charset="0"/>
              <a:cs typeface="Arial" panose="020B0604020202020204" pitchFamily="34" charset="0"/>
            </a:endParaRPr>
          </a:p>
        </p:txBody>
      </p:sp>
      <p:sp>
        <p:nvSpPr>
          <p:cNvPr id="17411" name="Shape 235">
            <a:extLst>
              <a:ext uri="{FF2B5EF4-FFF2-40B4-BE49-F238E27FC236}">
                <a16:creationId xmlns:a16="http://schemas.microsoft.com/office/drawing/2014/main" id="{5B6EDDB5-7388-444D-A787-BA754139414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Shape 234">
            <a:extLst>
              <a:ext uri="{FF2B5EF4-FFF2-40B4-BE49-F238E27FC236}">
                <a16:creationId xmlns:a16="http://schemas.microsoft.com/office/drawing/2014/main" id="{4CD1E4FE-0EEF-4783-A9E1-86EA35035D77}"/>
              </a:ext>
            </a:extLst>
          </p:cNvPr>
          <p:cNvSpPr>
            <a:spLocks noGrp="1" noChangeArrowheads="1"/>
          </p:cNvSpPr>
          <p:nvPr>
            <p:ph type="body" idx="1"/>
          </p:nvPr>
        </p:nvSpPr>
        <p:spPr>
          <a:xfrm>
            <a:off x="688975" y="4416425"/>
            <a:ext cx="55038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9" tIns="46542" rIns="93109" bIns="46542"/>
          <a:lstStyle/>
          <a:p>
            <a:endParaRPr lang="en-US" altLang="en-US">
              <a:latin typeface="Arial" panose="020B0604020202020204" pitchFamily="34" charset="0"/>
              <a:cs typeface="Arial" panose="020B0604020202020204" pitchFamily="34" charset="0"/>
            </a:endParaRPr>
          </a:p>
        </p:txBody>
      </p:sp>
      <p:sp>
        <p:nvSpPr>
          <p:cNvPr id="20483" name="Shape 235">
            <a:extLst>
              <a:ext uri="{FF2B5EF4-FFF2-40B4-BE49-F238E27FC236}">
                <a16:creationId xmlns:a16="http://schemas.microsoft.com/office/drawing/2014/main" id="{858A0CEC-7BCA-42F7-B9BE-918BF7F0A8DD}"/>
              </a:ext>
            </a:extLst>
          </p:cNvPr>
          <p:cNvSpPr>
            <a:spLocks noGrp="1" noRot="1" noChangeAspect="1" noTextEdit="1"/>
          </p:cNvSpPr>
          <p:nvPr>
            <p:ph type="sldImg" idx="2"/>
          </p:nvPr>
        </p:nvSpPr>
        <p:spPr>
          <a:xfrm>
            <a:off x="342900" y="696913"/>
            <a:ext cx="6196013" cy="34861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83B915B-E556-41CE-92FC-5BFC7800AC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D05F09-AC64-417B-A4E5-1E8455C8D5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9E69E2-283D-4423-B743-2B22E2B2C1E6}"/>
              </a:ext>
            </a:extLst>
          </p:cNvPr>
          <p:cNvSpPr>
            <a:spLocks noGrp="1" noChangeArrowheads="1"/>
          </p:cNvSpPr>
          <p:nvPr>
            <p:ph type="sldNum" sz="quarter" idx="12"/>
          </p:nvPr>
        </p:nvSpPr>
        <p:spPr>
          <a:ln/>
        </p:spPr>
        <p:txBody>
          <a:bodyPr/>
          <a:lstStyle>
            <a:lvl1pPr>
              <a:defRPr/>
            </a:lvl1pPr>
          </a:lstStyle>
          <a:p>
            <a:pPr>
              <a:defRPr/>
            </a:pPr>
            <a:fld id="{75846C8C-FD7A-480D-930C-045609DFB1E0}" type="slidenum">
              <a:rPr lang="en-US" altLang="en-US"/>
              <a:pPr>
                <a:defRPr/>
              </a:pPr>
              <a:t>‹#›</a:t>
            </a:fld>
            <a:endParaRPr lang="en-US" altLang="en-US"/>
          </a:p>
        </p:txBody>
      </p:sp>
    </p:spTree>
    <p:extLst>
      <p:ext uri="{BB962C8B-B14F-4D97-AF65-F5344CB8AC3E}">
        <p14:creationId xmlns:p14="http://schemas.microsoft.com/office/powerpoint/2010/main" val="191162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F1EF00-DA8E-4746-B59A-F83B620F0E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97282E-5B62-4738-87D7-DE706F5053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CAF0F0-75E9-484E-9B2D-B5F578D0A7E6}"/>
              </a:ext>
            </a:extLst>
          </p:cNvPr>
          <p:cNvSpPr>
            <a:spLocks noGrp="1" noChangeArrowheads="1"/>
          </p:cNvSpPr>
          <p:nvPr>
            <p:ph type="sldNum" sz="quarter" idx="12"/>
          </p:nvPr>
        </p:nvSpPr>
        <p:spPr>
          <a:ln/>
        </p:spPr>
        <p:txBody>
          <a:bodyPr/>
          <a:lstStyle>
            <a:lvl1pPr>
              <a:defRPr/>
            </a:lvl1pPr>
          </a:lstStyle>
          <a:p>
            <a:pPr>
              <a:defRPr/>
            </a:pPr>
            <a:fld id="{3D1DF163-852D-4FF8-8D65-94A47EA81F03}" type="slidenum">
              <a:rPr lang="en-US" altLang="en-US"/>
              <a:pPr>
                <a:defRPr/>
              </a:pPr>
              <a:t>‹#›</a:t>
            </a:fld>
            <a:endParaRPr lang="en-US" altLang="en-US"/>
          </a:p>
        </p:txBody>
      </p:sp>
    </p:spTree>
    <p:extLst>
      <p:ext uri="{BB962C8B-B14F-4D97-AF65-F5344CB8AC3E}">
        <p14:creationId xmlns:p14="http://schemas.microsoft.com/office/powerpoint/2010/main" val="3788679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7F09CA-F6FB-4A63-AC11-2F3AE365BC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61B275F-5D51-4B89-911E-EC57D5BF76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0DA5E28-6E44-4F39-B8E7-4ABE3194E924}"/>
              </a:ext>
            </a:extLst>
          </p:cNvPr>
          <p:cNvSpPr>
            <a:spLocks noGrp="1" noChangeArrowheads="1"/>
          </p:cNvSpPr>
          <p:nvPr>
            <p:ph type="sldNum" sz="quarter" idx="12"/>
          </p:nvPr>
        </p:nvSpPr>
        <p:spPr>
          <a:ln/>
        </p:spPr>
        <p:txBody>
          <a:bodyPr/>
          <a:lstStyle>
            <a:lvl1pPr>
              <a:defRPr/>
            </a:lvl1pPr>
          </a:lstStyle>
          <a:p>
            <a:pPr>
              <a:defRPr/>
            </a:pPr>
            <a:fld id="{82EC46A0-4DB9-4DB4-A5A9-ECC56BB4F370}" type="slidenum">
              <a:rPr lang="en-US" altLang="en-US"/>
              <a:pPr>
                <a:defRPr/>
              </a:pPr>
              <a:t>‹#›</a:t>
            </a:fld>
            <a:endParaRPr lang="en-US" altLang="en-US"/>
          </a:p>
        </p:txBody>
      </p:sp>
    </p:spTree>
    <p:extLst>
      <p:ext uri="{BB962C8B-B14F-4D97-AF65-F5344CB8AC3E}">
        <p14:creationId xmlns:p14="http://schemas.microsoft.com/office/powerpoint/2010/main" val="96714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1"/>
        <p:cNvGrpSpPr/>
        <p:nvPr/>
      </p:nvGrpSpPr>
      <p:grpSpPr>
        <a:xfrm>
          <a:off x="0" y="0"/>
          <a:ext cx="0" cy="0"/>
          <a:chOff x="0" y="0"/>
          <a:chExt cx="0" cy="0"/>
        </a:xfrm>
      </p:grpSpPr>
      <p:sp>
        <p:nvSpPr>
          <p:cNvPr id="2" name="Shape 92">
            <a:extLst>
              <a:ext uri="{FF2B5EF4-FFF2-40B4-BE49-F238E27FC236}">
                <a16:creationId xmlns:a16="http://schemas.microsoft.com/office/drawing/2014/main" id="{9E88C348-F385-4A7D-9D37-43F673E0FD30}"/>
              </a:ext>
            </a:extLst>
          </p:cNvPr>
          <p:cNvSpPr>
            <a:spLocks noChangeArrowheads="1"/>
          </p:cNvSpPr>
          <p:nvPr/>
        </p:nvSpPr>
        <p:spPr bwMode="auto">
          <a:xfrm>
            <a:off x="2133600" y="2209800"/>
            <a:ext cx="8916988" cy="3200400"/>
          </a:xfrm>
          <a:prstGeom prst="rect">
            <a:avLst/>
          </a:prstGeom>
          <a:solidFill>
            <a:schemeClr val="bg1">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75" tIns="45575" rIns="91175" bIns="4557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sz="19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41987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E5C564-73DD-44D7-B4C2-3BE9891E60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B839A2-946B-4773-9A4F-1CA57EEF54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9540A3-78A9-49EE-A81D-380D530E5247}"/>
              </a:ext>
            </a:extLst>
          </p:cNvPr>
          <p:cNvSpPr>
            <a:spLocks noGrp="1" noChangeArrowheads="1"/>
          </p:cNvSpPr>
          <p:nvPr>
            <p:ph type="sldNum" sz="quarter" idx="12"/>
          </p:nvPr>
        </p:nvSpPr>
        <p:spPr>
          <a:ln/>
        </p:spPr>
        <p:txBody>
          <a:bodyPr/>
          <a:lstStyle>
            <a:lvl1pPr>
              <a:defRPr/>
            </a:lvl1pPr>
          </a:lstStyle>
          <a:p>
            <a:pPr>
              <a:defRPr/>
            </a:pPr>
            <a:fld id="{428EDC13-7FF4-4310-8A48-8DC8F2916344}" type="slidenum">
              <a:rPr lang="en-US" altLang="en-US"/>
              <a:pPr>
                <a:defRPr/>
              </a:pPr>
              <a:t>‹#›</a:t>
            </a:fld>
            <a:endParaRPr lang="en-US" altLang="en-US"/>
          </a:p>
        </p:txBody>
      </p:sp>
    </p:spTree>
    <p:extLst>
      <p:ext uri="{BB962C8B-B14F-4D97-AF65-F5344CB8AC3E}">
        <p14:creationId xmlns:p14="http://schemas.microsoft.com/office/powerpoint/2010/main" val="24327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11B6AA-07A1-45E2-AFCD-23B1863E0A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52F581-3A93-43E9-AE76-376AFB3DD9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76B0D68-D668-4E6D-A79D-6A72332E8EFB}"/>
              </a:ext>
            </a:extLst>
          </p:cNvPr>
          <p:cNvSpPr>
            <a:spLocks noGrp="1" noChangeArrowheads="1"/>
          </p:cNvSpPr>
          <p:nvPr>
            <p:ph type="sldNum" sz="quarter" idx="12"/>
          </p:nvPr>
        </p:nvSpPr>
        <p:spPr>
          <a:ln/>
        </p:spPr>
        <p:txBody>
          <a:bodyPr/>
          <a:lstStyle>
            <a:lvl1pPr>
              <a:defRPr/>
            </a:lvl1pPr>
          </a:lstStyle>
          <a:p>
            <a:pPr>
              <a:defRPr/>
            </a:pPr>
            <a:fld id="{E5238239-8BE9-474A-8F6D-F62CE78AEA04}" type="slidenum">
              <a:rPr lang="en-US" altLang="en-US"/>
              <a:pPr>
                <a:defRPr/>
              </a:pPr>
              <a:t>‹#›</a:t>
            </a:fld>
            <a:endParaRPr lang="en-US" altLang="en-US"/>
          </a:p>
        </p:txBody>
      </p:sp>
    </p:spTree>
    <p:extLst>
      <p:ext uri="{BB962C8B-B14F-4D97-AF65-F5344CB8AC3E}">
        <p14:creationId xmlns:p14="http://schemas.microsoft.com/office/powerpoint/2010/main" val="324499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205F8C7-793F-42EE-B8EF-36137CF8D6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353348-09ED-4307-859B-45AAF4EDFB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5C51E3-4DB6-4682-AC92-364627FBCBD3}"/>
              </a:ext>
            </a:extLst>
          </p:cNvPr>
          <p:cNvSpPr>
            <a:spLocks noGrp="1" noChangeArrowheads="1"/>
          </p:cNvSpPr>
          <p:nvPr>
            <p:ph type="sldNum" sz="quarter" idx="12"/>
          </p:nvPr>
        </p:nvSpPr>
        <p:spPr>
          <a:ln/>
        </p:spPr>
        <p:txBody>
          <a:bodyPr/>
          <a:lstStyle>
            <a:lvl1pPr>
              <a:defRPr/>
            </a:lvl1pPr>
          </a:lstStyle>
          <a:p>
            <a:pPr>
              <a:defRPr/>
            </a:pPr>
            <a:fld id="{0098A218-366B-4E3C-AD93-3F098FE2177D}" type="slidenum">
              <a:rPr lang="en-US" altLang="en-US"/>
              <a:pPr>
                <a:defRPr/>
              </a:pPr>
              <a:t>‹#›</a:t>
            </a:fld>
            <a:endParaRPr lang="en-US" altLang="en-US"/>
          </a:p>
        </p:txBody>
      </p:sp>
    </p:spTree>
    <p:extLst>
      <p:ext uri="{BB962C8B-B14F-4D97-AF65-F5344CB8AC3E}">
        <p14:creationId xmlns:p14="http://schemas.microsoft.com/office/powerpoint/2010/main" val="53937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8F784B7-2DFA-4CB2-A2D2-95AF403B12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EA93B96-900A-4174-BDCE-6852665493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6EFAA5E-9DD2-4966-B7DF-46137FC7C766}"/>
              </a:ext>
            </a:extLst>
          </p:cNvPr>
          <p:cNvSpPr>
            <a:spLocks noGrp="1" noChangeArrowheads="1"/>
          </p:cNvSpPr>
          <p:nvPr>
            <p:ph type="sldNum" sz="quarter" idx="12"/>
          </p:nvPr>
        </p:nvSpPr>
        <p:spPr>
          <a:ln/>
        </p:spPr>
        <p:txBody>
          <a:bodyPr/>
          <a:lstStyle>
            <a:lvl1pPr>
              <a:defRPr/>
            </a:lvl1pPr>
          </a:lstStyle>
          <a:p>
            <a:pPr>
              <a:defRPr/>
            </a:pPr>
            <a:fld id="{F3EA73F9-FB5A-43EA-81F2-4F68ED1444B0}" type="slidenum">
              <a:rPr lang="en-US" altLang="en-US"/>
              <a:pPr>
                <a:defRPr/>
              </a:pPr>
              <a:t>‹#›</a:t>
            </a:fld>
            <a:endParaRPr lang="en-US" altLang="en-US"/>
          </a:p>
        </p:txBody>
      </p:sp>
    </p:spTree>
    <p:extLst>
      <p:ext uri="{BB962C8B-B14F-4D97-AF65-F5344CB8AC3E}">
        <p14:creationId xmlns:p14="http://schemas.microsoft.com/office/powerpoint/2010/main" val="95051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B875B50-C102-4646-BBF8-8D9087E1C6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26D7EF3-3B26-49DC-B8E1-34EB9C42D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BCBDC80-6CE3-48BF-9FD1-EC721F170A63}"/>
              </a:ext>
            </a:extLst>
          </p:cNvPr>
          <p:cNvSpPr>
            <a:spLocks noGrp="1" noChangeArrowheads="1"/>
          </p:cNvSpPr>
          <p:nvPr>
            <p:ph type="sldNum" sz="quarter" idx="12"/>
          </p:nvPr>
        </p:nvSpPr>
        <p:spPr>
          <a:ln/>
        </p:spPr>
        <p:txBody>
          <a:bodyPr/>
          <a:lstStyle>
            <a:lvl1pPr>
              <a:defRPr/>
            </a:lvl1pPr>
          </a:lstStyle>
          <a:p>
            <a:pPr>
              <a:defRPr/>
            </a:pPr>
            <a:fld id="{8E7972F5-AC05-4862-A70C-3A5051FAF71A}" type="slidenum">
              <a:rPr lang="en-US" altLang="en-US"/>
              <a:pPr>
                <a:defRPr/>
              </a:pPr>
              <a:t>‹#›</a:t>
            </a:fld>
            <a:endParaRPr lang="en-US" altLang="en-US"/>
          </a:p>
        </p:txBody>
      </p:sp>
    </p:spTree>
    <p:extLst>
      <p:ext uri="{BB962C8B-B14F-4D97-AF65-F5344CB8AC3E}">
        <p14:creationId xmlns:p14="http://schemas.microsoft.com/office/powerpoint/2010/main" val="2670091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3AD2D7-BA31-457C-A947-523038B58A5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C8E49DA-D196-4EE7-A7DB-E4BF834D92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B7EB5BF-84A1-4543-ADF9-77ADCD70C586}"/>
              </a:ext>
            </a:extLst>
          </p:cNvPr>
          <p:cNvSpPr>
            <a:spLocks noGrp="1" noChangeArrowheads="1"/>
          </p:cNvSpPr>
          <p:nvPr>
            <p:ph type="sldNum" sz="quarter" idx="12"/>
          </p:nvPr>
        </p:nvSpPr>
        <p:spPr>
          <a:ln/>
        </p:spPr>
        <p:txBody>
          <a:bodyPr/>
          <a:lstStyle>
            <a:lvl1pPr>
              <a:defRPr/>
            </a:lvl1pPr>
          </a:lstStyle>
          <a:p>
            <a:pPr>
              <a:defRPr/>
            </a:pPr>
            <a:fld id="{5A8E7F7C-BBFB-4CA2-A7B2-95DDFFB23C31}" type="slidenum">
              <a:rPr lang="en-US" altLang="en-US"/>
              <a:pPr>
                <a:defRPr/>
              </a:pPr>
              <a:t>‹#›</a:t>
            </a:fld>
            <a:endParaRPr lang="en-US" altLang="en-US"/>
          </a:p>
        </p:txBody>
      </p:sp>
    </p:spTree>
    <p:extLst>
      <p:ext uri="{BB962C8B-B14F-4D97-AF65-F5344CB8AC3E}">
        <p14:creationId xmlns:p14="http://schemas.microsoft.com/office/powerpoint/2010/main" val="394626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D339AC4-6CB8-443E-BE3B-01B89A4EC69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760F24-D94A-4CE7-9E8D-A1276FE51E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839CB8-099D-4C24-A04B-A495D193FEAE}"/>
              </a:ext>
            </a:extLst>
          </p:cNvPr>
          <p:cNvSpPr>
            <a:spLocks noGrp="1" noChangeArrowheads="1"/>
          </p:cNvSpPr>
          <p:nvPr>
            <p:ph type="sldNum" sz="quarter" idx="12"/>
          </p:nvPr>
        </p:nvSpPr>
        <p:spPr>
          <a:ln/>
        </p:spPr>
        <p:txBody>
          <a:bodyPr/>
          <a:lstStyle>
            <a:lvl1pPr>
              <a:defRPr/>
            </a:lvl1pPr>
          </a:lstStyle>
          <a:p>
            <a:pPr>
              <a:defRPr/>
            </a:pPr>
            <a:fld id="{07071A1D-18BB-496F-8A29-C823A704691E}" type="slidenum">
              <a:rPr lang="en-US" altLang="en-US"/>
              <a:pPr>
                <a:defRPr/>
              </a:pPr>
              <a:t>‹#›</a:t>
            </a:fld>
            <a:endParaRPr lang="en-US" altLang="en-US"/>
          </a:p>
        </p:txBody>
      </p:sp>
    </p:spTree>
    <p:extLst>
      <p:ext uri="{BB962C8B-B14F-4D97-AF65-F5344CB8AC3E}">
        <p14:creationId xmlns:p14="http://schemas.microsoft.com/office/powerpoint/2010/main" val="84593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D03F52-64CA-402A-9E5A-A4E1B7D98F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2CC9ABA-9FC1-481C-8F6F-3D45336281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54AE1D-0B97-432A-9EB7-42DE91850673}"/>
              </a:ext>
            </a:extLst>
          </p:cNvPr>
          <p:cNvSpPr>
            <a:spLocks noGrp="1" noChangeArrowheads="1"/>
          </p:cNvSpPr>
          <p:nvPr>
            <p:ph type="sldNum" sz="quarter" idx="12"/>
          </p:nvPr>
        </p:nvSpPr>
        <p:spPr>
          <a:ln/>
        </p:spPr>
        <p:txBody>
          <a:bodyPr/>
          <a:lstStyle>
            <a:lvl1pPr>
              <a:defRPr/>
            </a:lvl1pPr>
          </a:lstStyle>
          <a:p>
            <a:pPr>
              <a:defRPr/>
            </a:pPr>
            <a:fld id="{B8C7CA1E-5D01-4355-8DD0-AE22641B2509}" type="slidenum">
              <a:rPr lang="en-US" altLang="en-US"/>
              <a:pPr>
                <a:defRPr/>
              </a:pPr>
              <a:t>‹#›</a:t>
            </a:fld>
            <a:endParaRPr lang="en-US" altLang="en-US"/>
          </a:p>
        </p:txBody>
      </p:sp>
    </p:spTree>
    <p:extLst>
      <p:ext uri="{BB962C8B-B14F-4D97-AF65-F5344CB8AC3E}">
        <p14:creationId xmlns:p14="http://schemas.microsoft.com/office/powerpoint/2010/main" val="424276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1D272C-81E1-4214-9FB6-C73318B2887A}"/>
              </a:ext>
            </a:extLst>
          </p:cNvPr>
          <p:cNvSpPr/>
          <p:nvPr userDrawn="1"/>
        </p:nvSpPr>
        <p:spPr>
          <a:xfrm>
            <a:off x="9753600" y="5638800"/>
            <a:ext cx="23622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 name="Rectangle 2">
            <a:extLst>
              <a:ext uri="{FF2B5EF4-FFF2-40B4-BE49-F238E27FC236}">
                <a16:creationId xmlns:a16="http://schemas.microsoft.com/office/drawing/2014/main" id="{D603188D-B28F-4DA6-ABBD-89B21914AF3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8FE9522-10E2-4566-BBC2-E058CFF67BA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a:extLst>
              <a:ext uri="{FF2B5EF4-FFF2-40B4-BE49-F238E27FC236}">
                <a16:creationId xmlns:a16="http://schemas.microsoft.com/office/drawing/2014/main" id="{6ECD46A6-5D85-4ED6-8842-F46476FA1BF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291B41F-FFFD-44B0-88D7-51C592A8314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7987C8CB-E4DD-4D65-A4E5-8F4E87C6F5A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7182C57-8A8D-4919-8F70-45309AE361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26" Type="http://schemas.openxmlformats.org/officeDocument/2006/relationships/image" Target="../media/image55.png"/><Relationship Id="rId3" Type="http://schemas.openxmlformats.org/officeDocument/2006/relationships/image" Target="../media/image32.png"/><Relationship Id="rId21" Type="http://schemas.openxmlformats.org/officeDocument/2006/relationships/image" Target="../media/image50.png"/><Relationship Id="rId34" Type="http://schemas.openxmlformats.org/officeDocument/2006/relationships/image" Target="../media/image63.pn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33" Type="http://schemas.openxmlformats.org/officeDocument/2006/relationships/image" Target="../media/image62.png"/><Relationship Id="rId2" Type="http://schemas.openxmlformats.org/officeDocument/2006/relationships/image" Target="../media/image31.png"/><Relationship Id="rId16" Type="http://schemas.openxmlformats.org/officeDocument/2006/relationships/image" Target="../media/image45.png"/><Relationship Id="rId20" Type="http://schemas.openxmlformats.org/officeDocument/2006/relationships/image" Target="../media/image49.png"/><Relationship Id="rId29"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png"/><Relationship Id="rId5" Type="http://schemas.openxmlformats.org/officeDocument/2006/relationships/image" Target="../media/image34.png"/><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60.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png"/><Relationship Id="rId30" Type="http://schemas.openxmlformats.org/officeDocument/2006/relationships/image" Target="../media/image59.png"/><Relationship Id="rId35" Type="http://schemas.openxmlformats.org/officeDocument/2006/relationships/image" Target="../media/image6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41.png"/><Relationship Id="rId26" Type="http://schemas.openxmlformats.org/officeDocument/2006/relationships/image" Target="../media/image85.png"/><Relationship Id="rId3" Type="http://schemas.openxmlformats.org/officeDocument/2006/relationships/image" Target="../media/image68.png"/><Relationship Id="rId21" Type="http://schemas.openxmlformats.org/officeDocument/2006/relationships/image" Target="../media/image54.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84.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3.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58.png"/><Relationship Id="rId10" Type="http://schemas.openxmlformats.org/officeDocument/2006/relationships/image" Target="../media/image75.png"/><Relationship Id="rId19" Type="http://schemas.openxmlformats.org/officeDocument/2006/relationships/image" Target="../media/image43.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53.png"/><Relationship Id="rId7" Type="http://schemas.openxmlformats.org/officeDocument/2006/relationships/image" Target="../media/image89.png"/><Relationship Id="rId12" Type="http://schemas.openxmlformats.org/officeDocument/2006/relationships/image" Target="../media/image94.jpeg"/><Relationship Id="rId2"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54.png"/><Relationship Id="rId9" Type="http://schemas.openxmlformats.org/officeDocument/2006/relationships/image" Target="../media/image91.png"/><Relationship Id="rId14" Type="http://schemas.openxmlformats.org/officeDocument/2006/relationships/image" Target="../media/image96.png"/></Relationships>
</file>

<file path=ppt/slides/_rels/slide2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D9ADBF5-A784-48A6-8E63-C9B6AA71BA24}"/>
              </a:ext>
            </a:extLst>
          </p:cNvPr>
          <p:cNvSpPr>
            <a:spLocks noGrp="1" noChangeArrowheads="1"/>
          </p:cNvSpPr>
          <p:nvPr>
            <p:ph type="ctrTitle"/>
          </p:nvPr>
        </p:nvSpPr>
        <p:spPr>
          <a:xfrm>
            <a:off x="914400" y="990600"/>
            <a:ext cx="10363200" cy="1470025"/>
          </a:xfrm>
          <a:solidFill>
            <a:schemeClr val="tx1"/>
          </a:solidFill>
        </p:spPr>
        <p:txBody>
          <a:bodyPr/>
          <a:lstStyle/>
          <a:p>
            <a:r>
              <a:rPr lang="en-US" altLang="en-US" sz="3600" b="1" dirty="0">
                <a:solidFill>
                  <a:schemeClr val="bg1"/>
                </a:solidFill>
              </a:rPr>
              <a:t>Child Support Technology “Scrum”</a:t>
            </a:r>
            <a:r>
              <a:rPr lang="en-US" altLang="en-US" b="1" dirty="0">
                <a:solidFill>
                  <a:schemeClr val="bg1"/>
                </a:solidFill>
              </a:rPr>
              <a:t/>
            </a:r>
            <a:br>
              <a:rPr lang="en-US" altLang="en-US" b="1" dirty="0">
                <a:solidFill>
                  <a:schemeClr val="bg1"/>
                </a:solidFill>
              </a:rPr>
            </a:br>
            <a:r>
              <a:rPr lang="en-US" altLang="en-US" sz="2000" b="1" dirty="0">
                <a:solidFill>
                  <a:schemeClr val="bg1"/>
                </a:solidFill>
              </a:rPr>
              <a:t>M</a:t>
            </a:r>
            <a:r>
              <a:rPr lang="en-US" altLang="en-US" sz="2000" dirty="0">
                <a:solidFill>
                  <a:schemeClr val="bg1"/>
                </a:solidFill>
              </a:rPr>
              <a:t>aryland </a:t>
            </a:r>
            <a:r>
              <a:rPr lang="en-US" altLang="en-US" sz="2000" b="1" dirty="0">
                <a:solidFill>
                  <a:schemeClr val="bg1"/>
                </a:solidFill>
              </a:rPr>
              <a:t>T</a:t>
            </a:r>
            <a:r>
              <a:rPr lang="en-US" altLang="en-US" sz="2000" dirty="0">
                <a:solidFill>
                  <a:schemeClr val="bg1"/>
                </a:solidFill>
              </a:rPr>
              <a:t>otal </a:t>
            </a:r>
            <a:r>
              <a:rPr lang="en-US" altLang="en-US" sz="2000" b="1" dirty="0">
                <a:solidFill>
                  <a:schemeClr val="bg1"/>
                </a:solidFill>
              </a:rPr>
              <a:t>H</a:t>
            </a:r>
            <a:r>
              <a:rPr lang="en-US" altLang="en-US" sz="2000" dirty="0">
                <a:solidFill>
                  <a:schemeClr val="bg1"/>
                </a:solidFill>
              </a:rPr>
              <a:t>uman-services </a:t>
            </a:r>
            <a:r>
              <a:rPr lang="en-US" altLang="en-US" sz="2000" b="1" dirty="0">
                <a:solidFill>
                  <a:schemeClr val="bg1"/>
                </a:solidFill>
              </a:rPr>
              <a:t>I</a:t>
            </a:r>
            <a:r>
              <a:rPr lang="en-US" altLang="en-US" sz="2000" dirty="0">
                <a:solidFill>
                  <a:schemeClr val="bg1"/>
                </a:solidFill>
              </a:rPr>
              <a:t>ntegrated </a:t>
            </a:r>
            <a:r>
              <a:rPr lang="en-US" altLang="en-US" sz="2000" b="1" dirty="0" err="1">
                <a:solidFill>
                  <a:schemeClr val="bg1"/>
                </a:solidFill>
              </a:rPr>
              <a:t>N</a:t>
            </a:r>
            <a:r>
              <a:rPr lang="en-US" altLang="en-US" sz="2000" dirty="0" err="1">
                <a:solidFill>
                  <a:schemeClr val="bg1"/>
                </a:solidFill>
              </a:rPr>
              <a:t>etwor</a:t>
            </a:r>
            <a:r>
              <a:rPr lang="en-US" altLang="en-US" sz="2000" b="1" dirty="0" err="1">
                <a:solidFill>
                  <a:schemeClr val="bg1"/>
                </a:solidFill>
              </a:rPr>
              <a:t>K</a:t>
            </a:r>
            <a:r>
              <a:rPr lang="en-US" altLang="en-US" sz="2000" dirty="0">
                <a:solidFill>
                  <a:schemeClr val="bg1"/>
                </a:solidFill>
              </a:rPr>
              <a:t> (MD THINK)</a:t>
            </a:r>
          </a:p>
        </p:txBody>
      </p:sp>
      <p:sp>
        <p:nvSpPr>
          <p:cNvPr id="4099" name="Subtitle 2">
            <a:extLst>
              <a:ext uri="{FF2B5EF4-FFF2-40B4-BE49-F238E27FC236}">
                <a16:creationId xmlns:a16="http://schemas.microsoft.com/office/drawing/2014/main" id="{84EAB5BA-011B-4B45-8568-6E94B4AE68EA}"/>
              </a:ext>
            </a:extLst>
          </p:cNvPr>
          <p:cNvSpPr>
            <a:spLocks noGrp="1" noChangeArrowheads="1"/>
          </p:cNvSpPr>
          <p:nvPr>
            <p:ph type="subTitle" idx="1"/>
          </p:nvPr>
        </p:nvSpPr>
        <p:spPr>
          <a:xfrm>
            <a:off x="152400" y="4648200"/>
            <a:ext cx="6096000" cy="1600200"/>
          </a:xfrm>
        </p:spPr>
        <p:txBody>
          <a:bodyPr/>
          <a:lstStyle/>
          <a:p>
            <a:r>
              <a:rPr lang="en-US" altLang="en-US" sz="2600" b="1" dirty="0"/>
              <a:t>Kevin P. </a:t>
            </a:r>
            <a:r>
              <a:rPr lang="en-US" altLang="en-US" sz="2600" b="1" dirty="0" err="1"/>
              <a:t>Guistwite</a:t>
            </a:r>
            <a:endParaRPr lang="en-US" altLang="en-US" sz="2600" b="1" dirty="0"/>
          </a:p>
          <a:p>
            <a:r>
              <a:rPr lang="en-US" altLang="en-US" sz="1800" b="1" dirty="0"/>
              <a:t>Title IV-D Child Support Director</a:t>
            </a:r>
          </a:p>
          <a:p>
            <a:r>
              <a:rPr lang="en-US" altLang="en-US" sz="1800" b="1" dirty="0"/>
              <a:t>Maryland Department of Human Services</a:t>
            </a:r>
          </a:p>
          <a:p>
            <a:endParaRPr lang="en-US" altLang="en-US" sz="2600" dirty="0"/>
          </a:p>
        </p:txBody>
      </p:sp>
      <p:sp>
        <p:nvSpPr>
          <p:cNvPr id="4" name="Subtitle 2">
            <a:extLst>
              <a:ext uri="{FF2B5EF4-FFF2-40B4-BE49-F238E27FC236}">
                <a16:creationId xmlns:a16="http://schemas.microsoft.com/office/drawing/2014/main" id="{1694BCE4-8DEF-4A7F-A814-BA0BA5ADB77D}"/>
              </a:ext>
            </a:extLst>
          </p:cNvPr>
          <p:cNvSpPr txBox="1">
            <a:spLocks noChangeArrowheads="1"/>
          </p:cNvSpPr>
          <p:nvPr/>
        </p:nvSpPr>
        <p:spPr bwMode="auto">
          <a:xfrm>
            <a:off x="6159500" y="4648200"/>
            <a:ext cx="5499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cs typeface="+mn-cs"/>
              </a:defRPr>
            </a:lvl2pPr>
            <a:lvl3pPr marL="914400" indent="0" algn="ctr" rtl="0" eaLnBrk="0" fontAlgn="base" hangingPunct="0">
              <a:spcBef>
                <a:spcPct val="20000"/>
              </a:spcBef>
              <a:spcAft>
                <a:spcPct val="0"/>
              </a:spcAft>
              <a:buNone/>
              <a:defRPr sz="2400">
                <a:solidFill>
                  <a:schemeClr val="tx1"/>
                </a:solidFill>
                <a:latin typeface="+mn-lt"/>
                <a:cs typeface="+mn-cs"/>
              </a:defRPr>
            </a:lvl3pPr>
            <a:lvl4pPr marL="1371600" indent="0" algn="ctr" rtl="0" eaLnBrk="0" fontAlgn="base" hangingPunct="0">
              <a:spcBef>
                <a:spcPct val="20000"/>
              </a:spcBef>
              <a:spcAft>
                <a:spcPct val="0"/>
              </a:spcAft>
              <a:buNone/>
              <a:defRPr sz="2000">
                <a:solidFill>
                  <a:schemeClr val="tx1"/>
                </a:solidFill>
                <a:latin typeface="+mn-lt"/>
                <a:cs typeface="+mn-cs"/>
              </a:defRPr>
            </a:lvl4pPr>
            <a:lvl5pPr marL="1828800" indent="0" algn="ctr" rtl="0" eaLnBrk="0" fontAlgn="base" hangingPunct="0">
              <a:spcBef>
                <a:spcPct val="20000"/>
              </a:spcBef>
              <a:spcAft>
                <a:spcPct val="0"/>
              </a:spcAft>
              <a:buNone/>
              <a:defRPr sz="2000">
                <a:solidFill>
                  <a:schemeClr val="tx1"/>
                </a:solidFill>
                <a:latin typeface="+mn-lt"/>
                <a:cs typeface="+mn-cs"/>
              </a:defRPr>
            </a:lvl5pPr>
            <a:lvl6pPr marL="2286000" indent="0" algn="ctr" rtl="0" fontAlgn="base">
              <a:spcBef>
                <a:spcPct val="20000"/>
              </a:spcBef>
              <a:spcAft>
                <a:spcPct val="0"/>
              </a:spcAft>
              <a:buNone/>
              <a:defRPr sz="2000">
                <a:solidFill>
                  <a:schemeClr val="tx1"/>
                </a:solidFill>
                <a:latin typeface="+mn-lt"/>
                <a:cs typeface="+mn-cs"/>
              </a:defRPr>
            </a:lvl6pPr>
            <a:lvl7pPr marL="2743200" indent="0" algn="ctr" rtl="0" fontAlgn="base">
              <a:spcBef>
                <a:spcPct val="20000"/>
              </a:spcBef>
              <a:spcAft>
                <a:spcPct val="0"/>
              </a:spcAft>
              <a:buNone/>
              <a:defRPr sz="2000">
                <a:solidFill>
                  <a:schemeClr val="tx1"/>
                </a:solidFill>
                <a:latin typeface="+mn-lt"/>
                <a:cs typeface="+mn-cs"/>
              </a:defRPr>
            </a:lvl7pPr>
            <a:lvl8pPr marL="3200400" indent="0" algn="ctr" rtl="0" fontAlgn="base">
              <a:spcBef>
                <a:spcPct val="20000"/>
              </a:spcBef>
              <a:spcAft>
                <a:spcPct val="0"/>
              </a:spcAft>
              <a:buNone/>
              <a:defRPr sz="2000">
                <a:solidFill>
                  <a:schemeClr val="tx1"/>
                </a:solidFill>
                <a:latin typeface="+mn-lt"/>
                <a:cs typeface="+mn-cs"/>
              </a:defRPr>
            </a:lvl8pPr>
            <a:lvl9pPr marL="3657600" indent="0" algn="ctr" rtl="0" fontAlgn="base">
              <a:spcBef>
                <a:spcPct val="20000"/>
              </a:spcBef>
              <a:spcAft>
                <a:spcPct val="0"/>
              </a:spcAft>
              <a:buNone/>
              <a:defRPr sz="2000">
                <a:solidFill>
                  <a:schemeClr val="tx1"/>
                </a:solidFill>
                <a:latin typeface="+mn-lt"/>
                <a:cs typeface="+mn-cs"/>
              </a:defRPr>
            </a:lvl9pPr>
          </a:lstStyle>
          <a:p>
            <a:pPr>
              <a:defRPr/>
            </a:pPr>
            <a:r>
              <a:rPr lang="en-US" altLang="en-US" sz="2600" b="1" kern="0" dirty="0"/>
              <a:t>Subramanian Muniasamy</a:t>
            </a:r>
          </a:p>
          <a:p>
            <a:pPr>
              <a:defRPr/>
            </a:pPr>
            <a:r>
              <a:rPr lang="en-US" altLang="en-US" sz="1800" b="1" kern="0" dirty="0"/>
              <a:t>Chief Technology Officer</a:t>
            </a:r>
          </a:p>
          <a:p>
            <a:pPr>
              <a:defRPr/>
            </a:pPr>
            <a:r>
              <a:rPr lang="en-US" altLang="en-US" sz="1800" b="1" dirty="0"/>
              <a:t>Maryland Department of Human Services</a:t>
            </a:r>
          </a:p>
          <a:p>
            <a:pPr>
              <a:defRPr/>
            </a:pPr>
            <a:endParaRPr lang="en-US" altLang="en-US" sz="2000" b="1" kern="0" dirty="0"/>
          </a:p>
        </p:txBody>
      </p:sp>
      <p:pic>
        <p:nvPicPr>
          <p:cNvPr id="3" name="Picture 2">
            <a:extLst>
              <a:ext uri="{FF2B5EF4-FFF2-40B4-BE49-F238E27FC236}">
                <a16:creationId xmlns:a16="http://schemas.microsoft.com/office/drawing/2014/main" id="{A83E1F6C-FEDB-41CC-9D25-25AA7737B2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844" y="2854373"/>
            <a:ext cx="1349111" cy="1687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C92FFF20-9FDC-46A9-BDE6-48101423A8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7200" y="2847416"/>
            <a:ext cx="1349111" cy="1701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667000" y="6096000"/>
            <a:ext cx="5943600" cy="369332"/>
          </a:xfrm>
          <a:prstGeom prst="rect">
            <a:avLst/>
          </a:prstGeom>
          <a:noFill/>
        </p:spPr>
        <p:txBody>
          <a:bodyPr wrap="square" rtlCol="0">
            <a:spAutoFit/>
          </a:bodyPr>
          <a:lstStyle/>
          <a:p>
            <a:pPr algn="ctr"/>
            <a:r>
              <a:rPr lang="en-US" b="1" dirty="0" smtClean="0"/>
              <a:t>August 14, 2019</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203">
            <a:extLst>
              <a:ext uri="{FF2B5EF4-FFF2-40B4-BE49-F238E27FC236}">
                <a16:creationId xmlns:a16="http://schemas.microsoft.com/office/drawing/2014/main" id="{C428DEBA-44DC-4F7D-AB69-0A0FCF7DAF19}"/>
              </a:ext>
            </a:extLst>
          </p:cNvPr>
          <p:cNvSpPr/>
          <p:nvPr/>
        </p:nvSpPr>
        <p:spPr>
          <a:xfrm>
            <a:off x="9401175" y="5451475"/>
            <a:ext cx="2768600" cy="14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93">
            <a:extLst>
              <a:ext uri="{FF2B5EF4-FFF2-40B4-BE49-F238E27FC236}">
                <a16:creationId xmlns:a16="http://schemas.microsoft.com/office/drawing/2014/main" id="{2E7E918F-4472-4C38-A8B9-EFD9C33C8CDC}"/>
              </a:ext>
            </a:extLst>
          </p:cNvPr>
          <p:cNvSpPr/>
          <p:nvPr/>
        </p:nvSpPr>
        <p:spPr>
          <a:xfrm>
            <a:off x="92075" y="1938338"/>
            <a:ext cx="1143000" cy="1231900"/>
          </a:xfrm>
          <a:prstGeom prst="rect">
            <a:avLst/>
          </a:prstGeom>
          <a:noFill/>
          <a:ln w="3175" cap="flat" cmpd="sng" algn="ctr">
            <a:solidFill>
              <a:srgbClr val="4F81BD">
                <a:shade val="50000"/>
              </a:srgbClr>
            </a:solidFill>
            <a:prstDash val="solid"/>
          </a:ln>
          <a:effectLst/>
        </p:spPr>
        <p:txBody>
          <a:bodyPr anchor="ctr"/>
          <a:lstStyle/>
          <a:p>
            <a:pPr algn="ctr" eaLnBrk="1" fontAlgn="auto" hangingPunct="1">
              <a:spcBef>
                <a:spcPts val="0"/>
              </a:spcBef>
              <a:spcAft>
                <a:spcPts val="0"/>
              </a:spcAft>
              <a:buClr>
                <a:srgbClr val="000000"/>
              </a:buClr>
              <a:defRPr/>
            </a:pPr>
            <a:endParaRPr lang="en-US" sz="1500" kern="0">
              <a:solidFill>
                <a:srgbClr val="FFFFFF"/>
              </a:solidFill>
              <a:latin typeface="Calibri" panose="020F0502020204030204" pitchFamily="34" charset="0"/>
              <a:cs typeface="Calibri" panose="020F0502020204030204" pitchFamily="34" charset="0"/>
              <a:sym typeface="Arial"/>
            </a:endParaRPr>
          </a:p>
        </p:txBody>
      </p:sp>
      <p:pic>
        <p:nvPicPr>
          <p:cNvPr id="16388" name="Google Shape;155;p16" descr="Man">
            <a:extLst>
              <a:ext uri="{FF2B5EF4-FFF2-40B4-BE49-F238E27FC236}">
                <a16:creationId xmlns:a16="http://schemas.microsoft.com/office/drawing/2014/main" id="{27F91ED0-169B-4B2D-9652-242ABEF7F0D5}"/>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63" y="2205038"/>
            <a:ext cx="5651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Google Shape;157;p16" descr="Call center">
            <a:extLst>
              <a:ext uri="{FF2B5EF4-FFF2-40B4-BE49-F238E27FC236}">
                <a16:creationId xmlns:a16="http://schemas.microsoft.com/office/drawing/2014/main" id="{D0D68616-19F6-4AC1-87BE-7EBCCB194FBA}"/>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63" y="3657600"/>
            <a:ext cx="58578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Google Shape;161;p16">
            <a:extLst>
              <a:ext uri="{FF2B5EF4-FFF2-40B4-BE49-F238E27FC236}">
                <a16:creationId xmlns:a16="http://schemas.microsoft.com/office/drawing/2014/main" id="{C72D1784-A8A5-4010-9EA8-276B2CFD6735}"/>
              </a:ext>
            </a:extLst>
          </p:cNvPr>
          <p:cNvSpPr>
            <a:spLocks noChangeArrowheads="1"/>
          </p:cNvSpPr>
          <p:nvPr/>
        </p:nvSpPr>
        <p:spPr bwMode="auto">
          <a:xfrm>
            <a:off x="106363" y="1231900"/>
            <a:ext cx="107315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pPr>
            <a:r>
              <a:rPr lang="en-US" altLang="en-US" sz="1200" b="1">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User Groups</a:t>
            </a:r>
            <a:endParaRPr lang="en-US" altLang="en-US" sz="100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6391" name="Google Shape;164;p16">
            <a:extLst>
              <a:ext uri="{FF2B5EF4-FFF2-40B4-BE49-F238E27FC236}">
                <a16:creationId xmlns:a16="http://schemas.microsoft.com/office/drawing/2014/main" id="{3F2638DA-9E4C-4650-94F2-BCF49B362373}"/>
              </a:ext>
            </a:extLst>
          </p:cNvPr>
          <p:cNvSpPr>
            <a:spLocks noChangeArrowheads="1"/>
          </p:cNvSpPr>
          <p:nvPr/>
        </p:nvSpPr>
        <p:spPr bwMode="auto">
          <a:xfrm>
            <a:off x="71438" y="2790825"/>
            <a:ext cx="11636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pPr>
            <a:r>
              <a:rPr lang="en-US" altLang="en-US" sz="1100">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Consumer,</a:t>
            </a:r>
            <a:endParaRPr lang="en-US" altLang="en-US" sz="110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a:p>
            <a:pPr algn="ctr" eaLnBrk="1" hangingPunct="1">
              <a:spcBef>
                <a:spcPct val="0"/>
              </a:spcBef>
              <a:buClr>
                <a:srgbClr val="000000"/>
              </a:buClr>
              <a:buFontTx/>
              <a:buNone/>
            </a:pPr>
            <a:r>
              <a:rPr lang="en-US" altLang="en-US" sz="1100">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Employer</a:t>
            </a:r>
            <a:endParaRPr lang="en-US" altLang="en-US" sz="110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6392" name="Google Shape;166;p16">
            <a:extLst>
              <a:ext uri="{FF2B5EF4-FFF2-40B4-BE49-F238E27FC236}">
                <a16:creationId xmlns:a16="http://schemas.microsoft.com/office/drawing/2014/main" id="{BEED7AEF-3440-42BD-BD27-A1B2364DEBD9}"/>
              </a:ext>
            </a:extLst>
          </p:cNvPr>
          <p:cNvSpPr>
            <a:spLocks noChangeArrowheads="1"/>
          </p:cNvSpPr>
          <p:nvPr/>
        </p:nvSpPr>
        <p:spPr bwMode="auto">
          <a:xfrm>
            <a:off x="104775" y="4268788"/>
            <a:ext cx="1168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pPr>
            <a:r>
              <a:rPr lang="en-US" altLang="en-US" sz="900">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Caseworker, </a:t>
            </a:r>
          </a:p>
          <a:p>
            <a:pPr algn="ctr" eaLnBrk="1" hangingPunct="1">
              <a:spcBef>
                <a:spcPct val="0"/>
              </a:spcBef>
              <a:buClr>
                <a:srgbClr val="000000"/>
              </a:buClr>
              <a:buFontTx/>
              <a:buNone/>
            </a:pPr>
            <a:r>
              <a:rPr lang="en-US" altLang="en-US" sz="900">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Supervisor, Director,</a:t>
            </a:r>
          </a:p>
          <a:p>
            <a:pPr algn="ctr" eaLnBrk="1" hangingPunct="1">
              <a:spcBef>
                <a:spcPct val="0"/>
              </a:spcBef>
              <a:buClr>
                <a:srgbClr val="000000"/>
              </a:buClr>
              <a:buFontTx/>
              <a:buNone/>
            </a:pPr>
            <a:r>
              <a:rPr lang="en-US" altLang="en-US" sz="900">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SDU worker, Sherriff</a:t>
            </a:r>
          </a:p>
          <a:p>
            <a:pPr algn="ctr" eaLnBrk="1" hangingPunct="1">
              <a:spcBef>
                <a:spcPct val="0"/>
              </a:spcBef>
              <a:buClr>
                <a:srgbClr val="000000"/>
              </a:buClr>
              <a:buFontTx/>
              <a:buNone/>
            </a:pPr>
            <a:r>
              <a:rPr lang="en-US" altLang="en-US" sz="900">
                <a:solidFill>
                  <a:srgbClr val="000000"/>
                </a:solidFill>
                <a:latin typeface="Calibri" panose="020F0502020204030204" pitchFamily="34" charset="0"/>
                <a:ea typeface="Lucida Sans" panose="020B0602040502020204" pitchFamily="34" charset="0"/>
                <a:cs typeface="Calibri" panose="020F0502020204030204" pitchFamily="34" charset="0"/>
                <a:sym typeface="Lucida Sans" panose="020B0602040502020204" pitchFamily="34" charset="0"/>
              </a:rPr>
              <a:t> Attorney, </a:t>
            </a:r>
            <a:r>
              <a:rPr lang="en-US" altLang="en-US" sz="900">
                <a:solidFill>
                  <a:srgbClr val="000000"/>
                </a:solidFill>
                <a:latin typeface="Calibri" panose="020F0502020204030204" pitchFamily="34" charset="0"/>
                <a:ea typeface="Arial" panose="020B0604020202020204" pitchFamily="34" charset="0"/>
                <a:cs typeface="Calibri" panose="020F0502020204030204" pitchFamily="34" charset="0"/>
                <a:sym typeface="Lucida Sans" panose="020B0602040502020204" pitchFamily="34" charset="0"/>
              </a:rPr>
              <a:t>Call Center, Help Desk</a:t>
            </a:r>
            <a:endParaRPr lang="en-US" altLang="en-US" sz="90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03" name="Rectangle 102">
            <a:extLst>
              <a:ext uri="{FF2B5EF4-FFF2-40B4-BE49-F238E27FC236}">
                <a16:creationId xmlns:a16="http://schemas.microsoft.com/office/drawing/2014/main" id="{86BB1EC7-DB81-4F82-A88D-F8D75BDAB9AB}"/>
              </a:ext>
            </a:extLst>
          </p:cNvPr>
          <p:cNvSpPr/>
          <p:nvPr/>
        </p:nvSpPr>
        <p:spPr>
          <a:xfrm>
            <a:off x="9210675" y="1241425"/>
            <a:ext cx="2914650" cy="5387975"/>
          </a:xfrm>
          <a:prstGeom prst="rect">
            <a:avLst/>
          </a:prstGeom>
          <a:solidFill>
            <a:srgbClr val="8064A2">
              <a:lumMod val="40000"/>
              <a:lumOff val="60000"/>
            </a:srgbClr>
          </a:solidFill>
          <a:ln w="25400" cap="flat" cmpd="sng" algn="ctr">
            <a:noFill/>
            <a:prstDash val="solid"/>
          </a:ln>
          <a:effectLst/>
        </p:spPr>
        <p:txBody>
          <a:bodyPr anchor="ctr"/>
          <a:lstStyle/>
          <a:p>
            <a:pPr algn="ctr" eaLnBrk="1" fontAlgn="auto" hangingPunct="1">
              <a:spcBef>
                <a:spcPts val="0"/>
              </a:spcBef>
              <a:spcAft>
                <a:spcPts val="0"/>
              </a:spcAft>
              <a:defRPr/>
            </a:pPr>
            <a:endParaRPr lang="en-US" kern="0" dirty="0">
              <a:solidFill>
                <a:srgbClr val="FFFFFF"/>
              </a:solidFill>
              <a:latin typeface="Calibri" panose="020F0502020204030204" pitchFamily="34" charset="0"/>
              <a:cs typeface="Calibri" panose="020F0502020204030204" pitchFamily="34" charset="0"/>
              <a:sym typeface="Arial"/>
            </a:endParaRPr>
          </a:p>
        </p:txBody>
      </p:sp>
      <p:sp>
        <p:nvSpPr>
          <p:cNvPr id="105" name="Rectangle 104">
            <a:extLst>
              <a:ext uri="{FF2B5EF4-FFF2-40B4-BE49-F238E27FC236}">
                <a16:creationId xmlns:a16="http://schemas.microsoft.com/office/drawing/2014/main" id="{AFC87143-CD93-4C2E-99C7-7AF2793B16A3}"/>
              </a:ext>
            </a:extLst>
          </p:cNvPr>
          <p:cNvSpPr/>
          <p:nvPr/>
        </p:nvSpPr>
        <p:spPr>
          <a:xfrm>
            <a:off x="9282113" y="1314450"/>
            <a:ext cx="2765425" cy="995363"/>
          </a:xfrm>
          <a:prstGeom prst="rect">
            <a:avLst/>
          </a:prstGeom>
          <a:solidFill>
            <a:schemeClr val="bg1"/>
          </a:solidFill>
          <a:ln w="9525" cap="flat" cmpd="sng" algn="ctr">
            <a:noFill/>
            <a:prstDash val="solid"/>
          </a:ln>
          <a:effectLst/>
        </p:spPr>
        <p:txBody>
          <a:bodyPr anchor="ctr"/>
          <a:lstStyle/>
          <a:p>
            <a:pPr algn="ctr" eaLnBrk="1" fontAlgn="auto" hangingPunct="1">
              <a:spcBef>
                <a:spcPts val="0"/>
              </a:spcBef>
              <a:spcAft>
                <a:spcPts val="0"/>
              </a:spcAft>
              <a:defRPr/>
            </a:pPr>
            <a:endParaRPr lang="en-US" sz="1000" kern="0" dirty="0">
              <a:latin typeface="Calibri" panose="020F0502020204030204" pitchFamily="34" charset="0"/>
              <a:cs typeface="Calibri" panose="020F0502020204030204" pitchFamily="34" charset="0"/>
              <a:sym typeface="Arial"/>
            </a:endParaRPr>
          </a:p>
        </p:txBody>
      </p:sp>
      <p:sp>
        <p:nvSpPr>
          <p:cNvPr id="106" name="TextBox 105">
            <a:extLst>
              <a:ext uri="{FF2B5EF4-FFF2-40B4-BE49-F238E27FC236}">
                <a16:creationId xmlns:a16="http://schemas.microsoft.com/office/drawing/2014/main" id="{4BB8C807-787C-4AB4-9D9C-8AF686CEF6DE}"/>
              </a:ext>
            </a:extLst>
          </p:cNvPr>
          <p:cNvSpPr txBox="1"/>
          <p:nvPr/>
        </p:nvSpPr>
        <p:spPr>
          <a:xfrm>
            <a:off x="9979025" y="1335088"/>
            <a:ext cx="1363663" cy="217487"/>
          </a:xfrm>
          <a:prstGeom prst="rect">
            <a:avLst/>
          </a:prstGeom>
          <a:solidFill>
            <a:schemeClr val="tx1"/>
          </a:solidFill>
        </p:spPr>
        <p:txBody>
          <a:bodyPr lIns="90000" tIns="46800" rIns="90000" bIns="46800">
            <a:spAutoFit/>
          </a:bodyPr>
          <a:lstStyle/>
          <a:p>
            <a:pPr algn="ctr" eaLnBrk="1" fontAlgn="auto" hangingPunct="1">
              <a:spcBef>
                <a:spcPts val="0"/>
              </a:spcBef>
              <a:spcAft>
                <a:spcPts val="0"/>
              </a:spcAft>
              <a:buClr>
                <a:srgbClr val="000000"/>
              </a:buClr>
              <a:defRPr/>
            </a:pPr>
            <a:r>
              <a:rPr lang="en-US" sz="800" b="1" kern="0" dirty="0">
                <a:solidFill>
                  <a:schemeClr val="bg1"/>
                </a:solidFill>
                <a:latin typeface="Calibri" panose="020F0502020204030204" pitchFamily="34" charset="0"/>
                <a:cs typeface="Calibri" panose="020F0502020204030204" pitchFamily="34" charset="0"/>
                <a:sym typeface="Arial"/>
              </a:rPr>
              <a:t>Federal Interfaces</a:t>
            </a:r>
          </a:p>
        </p:txBody>
      </p:sp>
      <p:sp>
        <p:nvSpPr>
          <p:cNvPr id="107" name="Rectangle 106">
            <a:extLst>
              <a:ext uri="{FF2B5EF4-FFF2-40B4-BE49-F238E27FC236}">
                <a16:creationId xmlns:a16="http://schemas.microsoft.com/office/drawing/2014/main" id="{C0DC11D7-4ECB-4F37-9E67-F7B053BA3178}"/>
              </a:ext>
            </a:extLst>
          </p:cNvPr>
          <p:cNvSpPr/>
          <p:nvPr/>
        </p:nvSpPr>
        <p:spPr>
          <a:xfrm>
            <a:off x="9506660" y="178623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FCR</a:t>
            </a:r>
          </a:p>
        </p:txBody>
      </p:sp>
      <p:sp>
        <p:nvSpPr>
          <p:cNvPr id="108" name="Rectangle 107">
            <a:extLst>
              <a:ext uri="{FF2B5EF4-FFF2-40B4-BE49-F238E27FC236}">
                <a16:creationId xmlns:a16="http://schemas.microsoft.com/office/drawing/2014/main" id="{C38890E8-F63E-458D-9B10-BD0AA6F4B4E8}"/>
              </a:ext>
            </a:extLst>
          </p:cNvPr>
          <p:cNvSpPr/>
          <p:nvPr/>
        </p:nvSpPr>
        <p:spPr>
          <a:xfrm>
            <a:off x="9282113" y="2387600"/>
            <a:ext cx="2765425" cy="568325"/>
          </a:xfrm>
          <a:prstGeom prst="rect">
            <a:avLst/>
          </a:prstGeom>
          <a:solidFill>
            <a:schemeClr val="bg1"/>
          </a:solidFill>
          <a:ln w="9525" cap="flat" cmpd="sng" algn="ctr">
            <a:noFill/>
            <a:prstDash val="solid"/>
          </a:ln>
          <a:effectLst/>
        </p:spPr>
        <p:txBody>
          <a:bodyPr anchor="ctr"/>
          <a:lstStyle/>
          <a:p>
            <a:pPr algn="ctr" eaLnBrk="1" fontAlgn="auto" hangingPunct="1">
              <a:spcBef>
                <a:spcPts val="0"/>
              </a:spcBef>
              <a:spcAft>
                <a:spcPts val="0"/>
              </a:spcAft>
              <a:defRPr/>
            </a:pPr>
            <a:endParaRPr lang="en-US" sz="1000" kern="0" dirty="0">
              <a:latin typeface="Calibri" panose="020F0502020204030204" pitchFamily="34" charset="0"/>
              <a:cs typeface="Calibri" panose="020F0502020204030204" pitchFamily="34" charset="0"/>
              <a:sym typeface="Arial"/>
            </a:endParaRPr>
          </a:p>
        </p:txBody>
      </p:sp>
      <p:sp>
        <p:nvSpPr>
          <p:cNvPr id="109" name="TextBox 108">
            <a:extLst>
              <a:ext uri="{FF2B5EF4-FFF2-40B4-BE49-F238E27FC236}">
                <a16:creationId xmlns:a16="http://schemas.microsoft.com/office/drawing/2014/main" id="{85670001-5EDD-4846-939B-ACE123C9A75D}"/>
              </a:ext>
            </a:extLst>
          </p:cNvPr>
          <p:cNvSpPr txBox="1"/>
          <p:nvPr/>
        </p:nvSpPr>
        <p:spPr>
          <a:xfrm>
            <a:off x="9974263" y="2424113"/>
            <a:ext cx="1363662" cy="219075"/>
          </a:xfrm>
          <a:prstGeom prst="rect">
            <a:avLst/>
          </a:prstGeom>
          <a:solidFill>
            <a:schemeClr val="tx1"/>
          </a:solidFill>
        </p:spPr>
        <p:txBody>
          <a:bodyPr lIns="90000" tIns="46800" rIns="90000" bIns="46800">
            <a:spAutoFit/>
          </a:bodyPr>
          <a:lstStyle>
            <a:defPPr>
              <a:defRPr lang="en-US"/>
            </a:defPPr>
            <a:lvl1pPr lvl="0" algn="ctr" fontAlgn="base">
              <a:spcBef>
                <a:spcPct val="0"/>
              </a:spcBef>
              <a:spcAft>
                <a:spcPct val="0"/>
              </a:spcAft>
              <a:defRPr sz="800" b="1">
                <a:solidFill>
                  <a:srgbClr val="002060"/>
                </a:solidFill>
                <a:latin typeface="Arial"/>
                <a:cs typeface="Arial" pitchFamily="34" charset="0"/>
              </a:defRPr>
            </a:lvl1pPr>
          </a:lstStyle>
          <a:p>
            <a:pPr eaLnBrk="1" hangingPunct="1">
              <a:buClr>
                <a:srgbClr val="000000"/>
              </a:buClr>
              <a:defRPr/>
            </a:pPr>
            <a:r>
              <a:rPr lang="en-US" kern="0" dirty="0">
                <a:solidFill>
                  <a:schemeClr val="bg1"/>
                </a:solidFill>
                <a:latin typeface="Calibri" panose="020F0502020204030204" pitchFamily="34" charset="0"/>
                <a:cs typeface="Calibri" panose="020F0502020204030204" pitchFamily="34" charset="0"/>
                <a:sym typeface="Arial"/>
              </a:rPr>
              <a:t>Inter-State Interfaces</a:t>
            </a:r>
          </a:p>
        </p:txBody>
      </p:sp>
      <p:sp>
        <p:nvSpPr>
          <p:cNvPr id="110" name="Rectangle 109">
            <a:extLst>
              <a:ext uri="{FF2B5EF4-FFF2-40B4-BE49-F238E27FC236}">
                <a16:creationId xmlns:a16="http://schemas.microsoft.com/office/drawing/2014/main" id="{51707551-2683-4C87-B627-56DF0ACC97A7}"/>
              </a:ext>
            </a:extLst>
          </p:cNvPr>
          <p:cNvSpPr/>
          <p:nvPr/>
        </p:nvSpPr>
        <p:spPr>
          <a:xfrm>
            <a:off x="9503760" y="2637391"/>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CSENet</a:t>
            </a:r>
          </a:p>
        </p:txBody>
      </p:sp>
      <p:sp>
        <p:nvSpPr>
          <p:cNvPr id="111" name="Rectangle 110">
            <a:extLst>
              <a:ext uri="{FF2B5EF4-FFF2-40B4-BE49-F238E27FC236}">
                <a16:creationId xmlns:a16="http://schemas.microsoft.com/office/drawing/2014/main" id="{27E4602D-F47C-4D9F-8E39-A79D04E23F60}"/>
              </a:ext>
            </a:extLst>
          </p:cNvPr>
          <p:cNvSpPr/>
          <p:nvPr/>
        </p:nvSpPr>
        <p:spPr>
          <a:xfrm>
            <a:off x="10669455" y="2637391"/>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QUICK</a:t>
            </a:r>
          </a:p>
        </p:txBody>
      </p:sp>
      <p:sp>
        <p:nvSpPr>
          <p:cNvPr id="112" name="Rectangle 111">
            <a:extLst>
              <a:ext uri="{FF2B5EF4-FFF2-40B4-BE49-F238E27FC236}">
                <a16:creationId xmlns:a16="http://schemas.microsoft.com/office/drawing/2014/main" id="{5ADE67B5-1A34-4237-98B8-37DB0F60CF9E}"/>
              </a:ext>
            </a:extLst>
          </p:cNvPr>
          <p:cNvSpPr/>
          <p:nvPr/>
        </p:nvSpPr>
        <p:spPr>
          <a:xfrm>
            <a:off x="9290050" y="3033713"/>
            <a:ext cx="2747963" cy="2563812"/>
          </a:xfrm>
          <a:prstGeom prst="rect">
            <a:avLst/>
          </a:prstGeom>
          <a:solidFill>
            <a:schemeClr val="bg1"/>
          </a:solidFill>
          <a:ln w="9525" cap="flat" cmpd="sng" algn="ctr">
            <a:noFill/>
            <a:prstDash val="solid"/>
          </a:ln>
          <a:effectLst/>
        </p:spPr>
        <p:txBody>
          <a:bodyPr anchor="ctr"/>
          <a:lstStyle/>
          <a:p>
            <a:pPr algn="ctr" eaLnBrk="1" fontAlgn="auto" hangingPunct="1">
              <a:spcBef>
                <a:spcPts val="0"/>
              </a:spcBef>
              <a:spcAft>
                <a:spcPts val="0"/>
              </a:spcAft>
              <a:defRPr/>
            </a:pPr>
            <a:endParaRPr lang="en-US" sz="1000" kern="0" dirty="0">
              <a:latin typeface="Calibri" panose="020F0502020204030204" pitchFamily="34" charset="0"/>
              <a:cs typeface="Calibri" panose="020F0502020204030204" pitchFamily="34" charset="0"/>
              <a:sym typeface="Arial"/>
            </a:endParaRPr>
          </a:p>
        </p:txBody>
      </p:sp>
      <p:sp>
        <p:nvSpPr>
          <p:cNvPr id="113" name="TextBox 112">
            <a:extLst>
              <a:ext uri="{FF2B5EF4-FFF2-40B4-BE49-F238E27FC236}">
                <a16:creationId xmlns:a16="http://schemas.microsoft.com/office/drawing/2014/main" id="{5996A452-CC8A-4990-BF7D-13F7FACD7645}"/>
              </a:ext>
            </a:extLst>
          </p:cNvPr>
          <p:cNvSpPr txBox="1"/>
          <p:nvPr/>
        </p:nvSpPr>
        <p:spPr>
          <a:xfrm>
            <a:off x="9994900" y="3076575"/>
            <a:ext cx="1363663" cy="217488"/>
          </a:xfrm>
          <a:prstGeom prst="rect">
            <a:avLst/>
          </a:prstGeom>
          <a:solidFill>
            <a:schemeClr val="tx1"/>
          </a:solidFill>
        </p:spPr>
        <p:txBody>
          <a:bodyPr lIns="90000" tIns="46800" rIns="90000" bIns="46800">
            <a:spAutoFit/>
          </a:bodyPr>
          <a:lstStyle/>
          <a:p>
            <a:pPr algn="ctr" eaLnBrk="1" fontAlgn="auto" hangingPunct="1">
              <a:spcBef>
                <a:spcPts val="0"/>
              </a:spcBef>
              <a:spcAft>
                <a:spcPts val="0"/>
              </a:spcAft>
              <a:defRPr/>
            </a:pPr>
            <a:r>
              <a:rPr lang="en-US" sz="800" b="1" kern="0" dirty="0">
                <a:solidFill>
                  <a:schemeClr val="bg1"/>
                </a:solidFill>
                <a:latin typeface="Calibri" panose="020F0502020204030204" pitchFamily="34" charset="0"/>
                <a:cs typeface="Calibri" panose="020F0502020204030204" pitchFamily="34" charset="0"/>
                <a:sym typeface="Arial"/>
              </a:rPr>
              <a:t>State Interfaces</a:t>
            </a:r>
          </a:p>
        </p:txBody>
      </p:sp>
      <p:sp>
        <p:nvSpPr>
          <p:cNvPr id="114" name="Rectangle 113">
            <a:extLst>
              <a:ext uri="{FF2B5EF4-FFF2-40B4-BE49-F238E27FC236}">
                <a16:creationId xmlns:a16="http://schemas.microsoft.com/office/drawing/2014/main" id="{089BA993-E0CA-4639-AC19-B8A4F4FF6017}"/>
              </a:ext>
            </a:extLst>
          </p:cNvPr>
          <p:cNvSpPr/>
          <p:nvPr/>
        </p:nvSpPr>
        <p:spPr>
          <a:xfrm>
            <a:off x="9521371" y="381497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MDH-PLS</a:t>
            </a:r>
          </a:p>
        </p:txBody>
      </p:sp>
      <p:sp>
        <p:nvSpPr>
          <p:cNvPr id="115" name="Rectangle 114">
            <a:extLst>
              <a:ext uri="{FF2B5EF4-FFF2-40B4-BE49-F238E27FC236}">
                <a16:creationId xmlns:a16="http://schemas.microsoft.com/office/drawing/2014/main" id="{82EBC3EC-12D3-4911-AE4E-09566B2B75AB}"/>
              </a:ext>
            </a:extLst>
          </p:cNvPr>
          <p:cNvSpPr/>
          <p:nvPr/>
        </p:nvSpPr>
        <p:spPr>
          <a:xfrm>
            <a:off x="9521371" y="4290842"/>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DPSCS</a:t>
            </a:r>
          </a:p>
        </p:txBody>
      </p:sp>
      <p:sp>
        <p:nvSpPr>
          <p:cNvPr id="116" name="Rectangle 115">
            <a:extLst>
              <a:ext uri="{FF2B5EF4-FFF2-40B4-BE49-F238E27FC236}">
                <a16:creationId xmlns:a16="http://schemas.microsoft.com/office/drawing/2014/main" id="{50E32164-F999-4D4F-BD79-C87881B88A54}"/>
              </a:ext>
            </a:extLst>
          </p:cNvPr>
          <p:cNvSpPr/>
          <p:nvPr/>
        </p:nvSpPr>
        <p:spPr>
          <a:xfrm>
            <a:off x="9521371" y="3578616"/>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MVA</a:t>
            </a:r>
          </a:p>
        </p:txBody>
      </p:sp>
      <p:sp>
        <p:nvSpPr>
          <p:cNvPr id="117" name="Rectangle 116">
            <a:extLst>
              <a:ext uri="{FF2B5EF4-FFF2-40B4-BE49-F238E27FC236}">
                <a16:creationId xmlns:a16="http://schemas.microsoft.com/office/drawing/2014/main" id="{C28FD048-9F0C-4BCC-8161-417B25DD60CA}"/>
              </a:ext>
            </a:extLst>
          </p:cNvPr>
          <p:cNvSpPr/>
          <p:nvPr/>
        </p:nvSpPr>
        <p:spPr>
          <a:xfrm>
            <a:off x="9521371" y="3342254"/>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DVR</a:t>
            </a:r>
          </a:p>
        </p:txBody>
      </p:sp>
      <p:sp>
        <p:nvSpPr>
          <p:cNvPr id="118" name="Rectangle 117">
            <a:extLst>
              <a:ext uri="{FF2B5EF4-FFF2-40B4-BE49-F238E27FC236}">
                <a16:creationId xmlns:a16="http://schemas.microsoft.com/office/drawing/2014/main" id="{8CCD68E4-D313-4B24-9F7D-18C040654A01}"/>
              </a:ext>
            </a:extLst>
          </p:cNvPr>
          <p:cNvSpPr/>
          <p:nvPr/>
        </p:nvSpPr>
        <p:spPr>
          <a:xfrm>
            <a:off x="9508289" y="2020533"/>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NDNH</a:t>
            </a:r>
          </a:p>
        </p:txBody>
      </p:sp>
      <p:sp>
        <p:nvSpPr>
          <p:cNvPr id="119" name="Rectangle 118">
            <a:extLst>
              <a:ext uri="{FF2B5EF4-FFF2-40B4-BE49-F238E27FC236}">
                <a16:creationId xmlns:a16="http://schemas.microsoft.com/office/drawing/2014/main" id="{1ED83B85-6BDD-48BD-A771-AE35A49CFE75}"/>
              </a:ext>
            </a:extLst>
          </p:cNvPr>
          <p:cNvSpPr/>
          <p:nvPr/>
        </p:nvSpPr>
        <p:spPr>
          <a:xfrm>
            <a:off x="10673519" y="2020533"/>
            <a:ext cx="1131019"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SSA</a:t>
            </a:r>
          </a:p>
        </p:txBody>
      </p:sp>
      <p:sp>
        <p:nvSpPr>
          <p:cNvPr id="120" name="Rectangle 119">
            <a:extLst>
              <a:ext uri="{FF2B5EF4-FFF2-40B4-BE49-F238E27FC236}">
                <a16:creationId xmlns:a16="http://schemas.microsoft.com/office/drawing/2014/main" id="{998276D3-850A-4211-83A4-32E2ABEE045D}"/>
              </a:ext>
            </a:extLst>
          </p:cNvPr>
          <p:cNvSpPr/>
          <p:nvPr/>
        </p:nvSpPr>
        <p:spPr>
          <a:xfrm>
            <a:off x="9504185" y="1555134"/>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E-FPLS</a:t>
            </a:r>
          </a:p>
        </p:txBody>
      </p:sp>
      <p:sp>
        <p:nvSpPr>
          <p:cNvPr id="121" name="Rectangle 120">
            <a:extLst>
              <a:ext uri="{FF2B5EF4-FFF2-40B4-BE49-F238E27FC236}">
                <a16:creationId xmlns:a16="http://schemas.microsoft.com/office/drawing/2014/main" id="{37FB63C4-631F-4314-B1CB-12385AAACCBC}"/>
              </a:ext>
            </a:extLst>
          </p:cNvPr>
          <p:cNvSpPr/>
          <p:nvPr/>
        </p:nvSpPr>
        <p:spPr>
          <a:xfrm>
            <a:off x="9521371" y="4053600"/>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Comptroller’s Office</a:t>
            </a:r>
          </a:p>
        </p:txBody>
      </p:sp>
      <p:sp>
        <p:nvSpPr>
          <p:cNvPr id="122" name="Rectangle 121">
            <a:extLst>
              <a:ext uri="{FF2B5EF4-FFF2-40B4-BE49-F238E27FC236}">
                <a16:creationId xmlns:a16="http://schemas.microsoft.com/office/drawing/2014/main" id="{5BB34061-9CF1-4DEF-9967-C1530AA5EF59}"/>
              </a:ext>
            </a:extLst>
          </p:cNvPr>
          <p:cNvSpPr/>
          <p:nvPr/>
        </p:nvSpPr>
        <p:spPr>
          <a:xfrm>
            <a:off x="9282113" y="5694363"/>
            <a:ext cx="2751137" cy="860425"/>
          </a:xfrm>
          <a:prstGeom prst="rect">
            <a:avLst/>
          </a:prstGeom>
          <a:solidFill>
            <a:srgbClr val="FFFFFF"/>
          </a:solidFill>
          <a:ln w="9525" cap="flat" cmpd="sng" algn="ctr">
            <a:noFill/>
            <a:prstDash val="solid"/>
          </a:ln>
          <a:effectLst/>
        </p:spPr>
        <p:txBody>
          <a:bodyPr anchor="ctr"/>
          <a:lstStyle/>
          <a:p>
            <a:pPr algn="ctr" eaLnBrk="1" fontAlgn="auto" hangingPunct="1">
              <a:spcBef>
                <a:spcPts val="0"/>
              </a:spcBef>
              <a:spcAft>
                <a:spcPts val="0"/>
              </a:spcAft>
              <a:defRPr/>
            </a:pPr>
            <a:endParaRPr lang="en-US" sz="1000" kern="0" dirty="0">
              <a:latin typeface="Calibri" panose="020F0502020204030204" pitchFamily="34" charset="0"/>
              <a:cs typeface="Calibri" panose="020F0502020204030204" pitchFamily="34" charset="0"/>
              <a:sym typeface="Arial"/>
            </a:endParaRPr>
          </a:p>
        </p:txBody>
      </p:sp>
      <p:sp>
        <p:nvSpPr>
          <p:cNvPr id="123" name="TextBox 122">
            <a:extLst>
              <a:ext uri="{FF2B5EF4-FFF2-40B4-BE49-F238E27FC236}">
                <a16:creationId xmlns:a16="http://schemas.microsoft.com/office/drawing/2014/main" id="{F035E1FC-096D-46FE-9330-E4FA5C70F0D2}"/>
              </a:ext>
            </a:extLst>
          </p:cNvPr>
          <p:cNvSpPr txBox="1"/>
          <p:nvPr/>
        </p:nvSpPr>
        <p:spPr>
          <a:xfrm>
            <a:off x="9972675" y="5743575"/>
            <a:ext cx="1365250" cy="217488"/>
          </a:xfrm>
          <a:prstGeom prst="rect">
            <a:avLst/>
          </a:prstGeom>
          <a:solidFill>
            <a:schemeClr val="tx1"/>
          </a:solidFill>
        </p:spPr>
        <p:txBody>
          <a:bodyPr lIns="90000" tIns="46800" rIns="90000" bIns="46800">
            <a:spAutoFit/>
          </a:bodyPr>
          <a:lstStyle/>
          <a:p>
            <a:pPr algn="ctr" eaLnBrk="1" fontAlgn="auto" hangingPunct="1">
              <a:spcBef>
                <a:spcPts val="0"/>
              </a:spcBef>
              <a:spcAft>
                <a:spcPts val="0"/>
              </a:spcAft>
              <a:defRPr/>
            </a:pPr>
            <a:r>
              <a:rPr lang="en-US" sz="800" b="1" kern="0" dirty="0">
                <a:solidFill>
                  <a:schemeClr val="bg1"/>
                </a:solidFill>
                <a:latin typeface="Calibri" panose="020F0502020204030204" pitchFamily="34" charset="0"/>
                <a:cs typeface="Calibri" panose="020F0502020204030204" pitchFamily="34" charset="0"/>
                <a:sym typeface="Arial"/>
              </a:rPr>
              <a:t>Private Interfaces</a:t>
            </a:r>
          </a:p>
        </p:txBody>
      </p:sp>
      <p:sp>
        <p:nvSpPr>
          <p:cNvPr id="124" name="Rectangle 123">
            <a:extLst>
              <a:ext uri="{FF2B5EF4-FFF2-40B4-BE49-F238E27FC236}">
                <a16:creationId xmlns:a16="http://schemas.microsoft.com/office/drawing/2014/main" id="{B5494376-8CB1-40D1-A9A3-1E294A8698DD}"/>
              </a:ext>
            </a:extLst>
          </p:cNvPr>
          <p:cNvSpPr/>
          <p:nvPr/>
        </p:nvSpPr>
        <p:spPr>
          <a:xfrm>
            <a:off x="9502327" y="595911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BofA</a:t>
            </a:r>
          </a:p>
        </p:txBody>
      </p:sp>
      <p:sp>
        <p:nvSpPr>
          <p:cNvPr id="125" name="Rectangle 124">
            <a:extLst>
              <a:ext uri="{FF2B5EF4-FFF2-40B4-BE49-F238E27FC236}">
                <a16:creationId xmlns:a16="http://schemas.microsoft.com/office/drawing/2014/main" id="{78B9A146-A119-49E9-AEDA-C1712C19FC93}"/>
              </a:ext>
            </a:extLst>
          </p:cNvPr>
          <p:cNvSpPr/>
          <p:nvPr/>
        </p:nvSpPr>
        <p:spPr>
          <a:xfrm>
            <a:off x="9502327" y="619967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NiC</a:t>
            </a:r>
          </a:p>
        </p:txBody>
      </p:sp>
      <p:sp>
        <p:nvSpPr>
          <p:cNvPr id="126" name="Rectangle 125">
            <a:extLst>
              <a:ext uri="{FF2B5EF4-FFF2-40B4-BE49-F238E27FC236}">
                <a16:creationId xmlns:a16="http://schemas.microsoft.com/office/drawing/2014/main" id="{B06BDD74-6259-417A-AF1B-324D7C073EF9}"/>
              </a:ext>
            </a:extLst>
          </p:cNvPr>
          <p:cNvSpPr/>
          <p:nvPr/>
        </p:nvSpPr>
        <p:spPr>
          <a:xfrm>
            <a:off x="10686946" y="5955575"/>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Credit Bureaus</a:t>
            </a:r>
          </a:p>
        </p:txBody>
      </p:sp>
      <p:sp>
        <p:nvSpPr>
          <p:cNvPr id="137" name="Rectangle 136">
            <a:extLst>
              <a:ext uri="{FF2B5EF4-FFF2-40B4-BE49-F238E27FC236}">
                <a16:creationId xmlns:a16="http://schemas.microsoft.com/office/drawing/2014/main" id="{231B8A0A-7090-439C-860B-0E6849824B99}"/>
              </a:ext>
            </a:extLst>
          </p:cNvPr>
          <p:cNvSpPr/>
          <p:nvPr/>
        </p:nvSpPr>
        <p:spPr>
          <a:xfrm>
            <a:off x="10669455" y="178623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Federal Tax Offset</a:t>
            </a:r>
          </a:p>
        </p:txBody>
      </p:sp>
      <p:sp>
        <p:nvSpPr>
          <p:cNvPr id="143" name="Rectangle 142">
            <a:extLst>
              <a:ext uri="{FF2B5EF4-FFF2-40B4-BE49-F238E27FC236}">
                <a16:creationId xmlns:a16="http://schemas.microsoft.com/office/drawing/2014/main" id="{371EFB4A-DABF-49A0-9B91-7BF3B7CADE52}"/>
              </a:ext>
            </a:extLst>
          </p:cNvPr>
          <p:cNvSpPr/>
          <p:nvPr/>
        </p:nvSpPr>
        <p:spPr>
          <a:xfrm>
            <a:off x="10666980" y="1555134"/>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NFIDM</a:t>
            </a:r>
          </a:p>
        </p:txBody>
      </p:sp>
      <p:sp>
        <p:nvSpPr>
          <p:cNvPr id="149" name="Rectangle 148">
            <a:extLst>
              <a:ext uri="{FF2B5EF4-FFF2-40B4-BE49-F238E27FC236}">
                <a16:creationId xmlns:a16="http://schemas.microsoft.com/office/drawing/2014/main" id="{3F877953-3DED-4B27-AEBB-F66DA99DD975}"/>
              </a:ext>
            </a:extLst>
          </p:cNvPr>
          <p:cNvSpPr/>
          <p:nvPr/>
        </p:nvSpPr>
        <p:spPr>
          <a:xfrm>
            <a:off x="9521371" y="4998967"/>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DLLR</a:t>
            </a:r>
          </a:p>
        </p:txBody>
      </p:sp>
      <p:sp>
        <p:nvSpPr>
          <p:cNvPr id="151" name="Rectangle 150">
            <a:extLst>
              <a:ext uri="{FF2B5EF4-FFF2-40B4-BE49-F238E27FC236}">
                <a16:creationId xmlns:a16="http://schemas.microsoft.com/office/drawing/2014/main" id="{75A109F7-214A-4350-8821-BBAFB84BDD7D}"/>
              </a:ext>
            </a:extLst>
          </p:cNvPr>
          <p:cNvSpPr/>
          <p:nvPr/>
        </p:nvSpPr>
        <p:spPr>
          <a:xfrm>
            <a:off x="9521371" y="4762603"/>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State Treasurer Office</a:t>
            </a:r>
          </a:p>
        </p:txBody>
      </p:sp>
      <p:sp>
        <p:nvSpPr>
          <p:cNvPr id="152" name="Rectangle 151">
            <a:extLst>
              <a:ext uri="{FF2B5EF4-FFF2-40B4-BE49-F238E27FC236}">
                <a16:creationId xmlns:a16="http://schemas.microsoft.com/office/drawing/2014/main" id="{0BE24E85-0012-41E7-BEB0-36F1E0C5609A}"/>
              </a:ext>
            </a:extLst>
          </p:cNvPr>
          <p:cNvSpPr/>
          <p:nvPr/>
        </p:nvSpPr>
        <p:spPr>
          <a:xfrm>
            <a:off x="9521371" y="4526242"/>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MLGCA</a:t>
            </a:r>
          </a:p>
        </p:txBody>
      </p:sp>
      <p:sp>
        <p:nvSpPr>
          <p:cNvPr id="153" name="Rectangle 152">
            <a:extLst>
              <a:ext uri="{FF2B5EF4-FFF2-40B4-BE49-F238E27FC236}">
                <a16:creationId xmlns:a16="http://schemas.microsoft.com/office/drawing/2014/main" id="{35E367DE-F753-41F3-8DED-0AA6026FC563}"/>
              </a:ext>
            </a:extLst>
          </p:cNvPr>
          <p:cNvSpPr/>
          <p:nvPr/>
        </p:nvSpPr>
        <p:spPr>
          <a:xfrm>
            <a:off x="9521371" y="523758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 PSC</a:t>
            </a:r>
          </a:p>
        </p:txBody>
      </p:sp>
      <p:sp>
        <p:nvSpPr>
          <p:cNvPr id="154" name="Rectangle 153">
            <a:extLst>
              <a:ext uri="{FF2B5EF4-FFF2-40B4-BE49-F238E27FC236}">
                <a16:creationId xmlns:a16="http://schemas.microsoft.com/office/drawing/2014/main" id="{3C42FCE4-4D0D-4438-A0EF-868789199DF2}"/>
              </a:ext>
            </a:extLst>
          </p:cNvPr>
          <p:cNvSpPr/>
          <p:nvPr/>
        </p:nvSpPr>
        <p:spPr>
          <a:xfrm>
            <a:off x="10694245" y="3806469"/>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SDNH</a:t>
            </a:r>
          </a:p>
        </p:txBody>
      </p:sp>
      <p:sp>
        <p:nvSpPr>
          <p:cNvPr id="155" name="Rectangle 154">
            <a:extLst>
              <a:ext uri="{FF2B5EF4-FFF2-40B4-BE49-F238E27FC236}">
                <a16:creationId xmlns:a16="http://schemas.microsoft.com/office/drawing/2014/main" id="{4B5A3752-0C8B-4A9F-94B3-717E0C5A5963}"/>
              </a:ext>
            </a:extLst>
          </p:cNvPr>
          <p:cNvSpPr/>
          <p:nvPr/>
        </p:nvSpPr>
        <p:spPr>
          <a:xfrm>
            <a:off x="10694245" y="4282332"/>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DRAFS</a:t>
            </a:r>
          </a:p>
        </p:txBody>
      </p:sp>
      <p:sp>
        <p:nvSpPr>
          <p:cNvPr id="160" name="Rectangle 159">
            <a:extLst>
              <a:ext uri="{FF2B5EF4-FFF2-40B4-BE49-F238E27FC236}">
                <a16:creationId xmlns:a16="http://schemas.microsoft.com/office/drawing/2014/main" id="{7264F122-ED52-4B4D-ADED-9561FB0134AD}"/>
              </a:ext>
            </a:extLst>
          </p:cNvPr>
          <p:cNvSpPr/>
          <p:nvPr/>
        </p:nvSpPr>
        <p:spPr>
          <a:xfrm>
            <a:off x="10694245" y="3570106"/>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 DNR</a:t>
            </a:r>
          </a:p>
        </p:txBody>
      </p:sp>
      <p:sp>
        <p:nvSpPr>
          <p:cNvPr id="161" name="Rectangle 160">
            <a:extLst>
              <a:ext uri="{FF2B5EF4-FFF2-40B4-BE49-F238E27FC236}">
                <a16:creationId xmlns:a16="http://schemas.microsoft.com/office/drawing/2014/main" id="{1FEA5F0F-F7FA-4A0B-98BA-A8C7C59E06BE}"/>
              </a:ext>
            </a:extLst>
          </p:cNvPr>
          <p:cNvSpPr/>
          <p:nvPr/>
        </p:nvSpPr>
        <p:spPr>
          <a:xfrm>
            <a:off x="10694245" y="3333744"/>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 OAG</a:t>
            </a:r>
          </a:p>
        </p:txBody>
      </p:sp>
      <p:sp>
        <p:nvSpPr>
          <p:cNvPr id="162" name="Rectangle 161">
            <a:extLst>
              <a:ext uri="{FF2B5EF4-FFF2-40B4-BE49-F238E27FC236}">
                <a16:creationId xmlns:a16="http://schemas.microsoft.com/office/drawing/2014/main" id="{D98F86EA-51B7-48AA-BE88-422E1F86E28A}"/>
              </a:ext>
            </a:extLst>
          </p:cNvPr>
          <p:cNvSpPr/>
          <p:nvPr/>
        </p:nvSpPr>
        <p:spPr>
          <a:xfrm>
            <a:off x="10694245" y="4045091"/>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MDEC</a:t>
            </a:r>
          </a:p>
        </p:txBody>
      </p:sp>
      <p:sp>
        <p:nvSpPr>
          <p:cNvPr id="163" name="Rectangle 162">
            <a:extLst>
              <a:ext uri="{FF2B5EF4-FFF2-40B4-BE49-F238E27FC236}">
                <a16:creationId xmlns:a16="http://schemas.microsoft.com/office/drawing/2014/main" id="{CFE9C19F-1835-44FB-A71B-E8C50D81E3CA}"/>
              </a:ext>
            </a:extLst>
          </p:cNvPr>
          <p:cNvSpPr/>
          <p:nvPr/>
        </p:nvSpPr>
        <p:spPr>
          <a:xfrm>
            <a:off x="10694245" y="5118306"/>
            <a:ext cx="1137558" cy="328849"/>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 Insurance Administration</a:t>
            </a:r>
          </a:p>
        </p:txBody>
      </p:sp>
      <p:sp>
        <p:nvSpPr>
          <p:cNvPr id="164" name="Rectangle 163">
            <a:extLst>
              <a:ext uri="{FF2B5EF4-FFF2-40B4-BE49-F238E27FC236}">
                <a16:creationId xmlns:a16="http://schemas.microsoft.com/office/drawing/2014/main" id="{A658E216-CE89-4646-AAD1-1A3B8119055F}"/>
              </a:ext>
            </a:extLst>
          </p:cNvPr>
          <p:cNvSpPr/>
          <p:nvPr/>
        </p:nvSpPr>
        <p:spPr>
          <a:xfrm>
            <a:off x="10694245" y="4754094"/>
            <a:ext cx="1137558" cy="328849"/>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MDH Boards and Commissions</a:t>
            </a:r>
          </a:p>
        </p:txBody>
      </p:sp>
      <p:sp>
        <p:nvSpPr>
          <p:cNvPr id="165" name="Rectangle 164">
            <a:extLst>
              <a:ext uri="{FF2B5EF4-FFF2-40B4-BE49-F238E27FC236}">
                <a16:creationId xmlns:a16="http://schemas.microsoft.com/office/drawing/2014/main" id="{EE470A77-9DF8-45EF-9AB2-56A78E92F4F5}"/>
              </a:ext>
            </a:extLst>
          </p:cNvPr>
          <p:cNvSpPr/>
          <p:nvPr/>
        </p:nvSpPr>
        <p:spPr>
          <a:xfrm>
            <a:off x="10694245" y="4517732"/>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SDU</a:t>
            </a:r>
          </a:p>
        </p:txBody>
      </p:sp>
      <p:sp>
        <p:nvSpPr>
          <p:cNvPr id="166" name="Rectangle 165">
            <a:extLst>
              <a:ext uri="{FF2B5EF4-FFF2-40B4-BE49-F238E27FC236}">
                <a16:creationId xmlns:a16="http://schemas.microsoft.com/office/drawing/2014/main" id="{AB7CED6C-3A31-4A01-A4E1-5CAB2149B0C2}"/>
              </a:ext>
            </a:extLst>
          </p:cNvPr>
          <p:cNvSpPr/>
          <p:nvPr/>
        </p:nvSpPr>
        <p:spPr>
          <a:xfrm>
            <a:off x="10686946" y="6199678"/>
            <a:ext cx="1137558" cy="209546"/>
          </a:xfrm>
          <a:prstGeom prst="rect">
            <a:avLst/>
          </a:prstGeom>
          <a:solidFill>
            <a:srgbClr val="A6A6A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000" tIns="18000" rIns="18000" bIns="18000" anchor="ctr"/>
          <a:lstStyle/>
          <a:p>
            <a:pPr algn="ctr" eaLnBrk="1" fontAlgn="auto" hangingPunct="1">
              <a:spcBef>
                <a:spcPts val="0"/>
              </a:spcBef>
              <a:spcAft>
                <a:spcPts val="200"/>
              </a:spcAft>
              <a:buClr>
                <a:srgbClr val="000000"/>
              </a:buClr>
              <a:defRPr/>
            </a:pPr>
            <a:r>
              <a:rPr lang="en-US" sz="800" b="1" kern="0" dirty="0">
                <a:latin typeface="Calibri" panose="020F0502020204030204" pitchFamily="34" charset="0"/>
                <a:cs typeface="Calibri" panose="020F0502020204030204" pitchFamily="34" charset="0"/>
                <a:sym typeface="Arial"/>
              </a:rPr>
              <a:t>Casinos</a:t>
            </a:r>
          </a:p>
        </p:txBody>
      </p:sp>
      <p:sp>
        <p:nvSpPr>
          <p:cNvPr id="169" name="Google Shape;145;p16">
            <a:extLst>
              <a:ext uri="{FF2B5EF4-FFF2-40B4-BE49-F238E27FC236}">
                <a16:creationId xmlns:a16="http://schemas.microsoft.com/office/drawing/2014/main" id="{8E25F2A3-EC1F-412D-AF7E-030034E817B7}"/>
              </a:ext>
            </a:extLst>
          </p:cNvPr>
          <p:cNvSpPr/>
          <p:nvPr/>
        </p:nvSpPr>
        <p:spPr>
          <a:xfrm>
            <a:off x="1730375" y="5897563"/>
            <a:ext cx="1009650" cy="704850"/>
          </a:xfrm>
          <a:prstGeom prst="rect">
            <a:avLst/>
          </a:prstGeom>
          <a:solidFill>
            <a:schemeClr val="bg1">
              <a:lumMod val="8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b="1">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Enterprise Search</a:t>
            </a:r>
            <a:endParaRPr lang="en-US" altLang="en-US" sz="1400" b="1">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0" name="Google Shape;146;p16">
            <a:extLst>
              <a:ext uri="{FF2B5EF4-FFF2-40B4-BE49-F238E27FC236}">
                <a16:creationId xmlns:a16="http://schemas.microsoft.com/office/drawing/2014/main" id="{E2E088C9-2E7C-443F-8645-60F07C6670E1}"/>
              </a:ext>
            </a:extLst>
          </p:cNvPr>
          <p:cNvSpPr/>
          <p:nvPr/>
        </p:nvSpPr>
        <p:spPr>
          <a:xfrm>
            <a:off x="3616325" y="5897563"/>
            <a:ext cx="1309688" cy="704850"/>
          </a:xfrm>
          <a:prstGeom prst="rect">
            <a:avLst/>
          </a:prstGeom>
          <a:solidFill>
            <a:schemeClr val="bg1">
              <a:lumMod val="8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b="1">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Master Data Management</a:t>
            </a:r>
            <a:endParaRPr lang="en-US" altLang="en-US" sz="1400" b="1">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1" name="Google Shape;148;p16">
            <a:extLst>
              <a:ext uri="{FF2B5EF4-FFF2-40B4-BE49-F238E27FC236}">
                <a16:creationId xmlns:a16="http://schemas.microsoft.com/office/drawing/2014/main" id="{A26CA817-8C04-42A0-94AB-292479969FDD}"/>
              </a:ext>
            </a:extLst>
          </p:cNvPr>
          <p:cNvSpPr/>
          <p:nvPr/>
        </p:nvSpPr>
        <p:spPr>
          <a:xfrm>
            <a:off x="7729538" y="5897563"/>
            <a:ext cx="1336675" cy="704850"/>
          </a:xfrm>
          <a:prstGeom prst="rect">
            <a:avLst/>
          </a:prstGeom>
          <a:solidFill>
            <a:schemeClr val="bg1">
              <a:lumMod val="6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b="1">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Enterprise Content Management</a:t>
            </a:r>
            <a:endParaRPr lang="en-US" altLang="en-US" sz="1400" b="1">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2" name="Google Shape;158;p16">
            <a:extLst>
              <a:ext uri="{FF2B5EF4-FFF2-40B4-BE49-F238E27FC236}">
                <a16:creationId xmlns:a16="http://schemas.microsoft.com/office/drawing/2014/main" id="{3737C4CA-BE3A-4A32-A848-D994E1FAECD3}"/>
              </a:ext>
            </a:extLst>
          </p:cNvPr>
          <p:cNvSpPr/>
          <p:nvPr/>
        </p:nvSpPr>
        <p:spPr>
          <a:xfrm>
            <a:off x="6138863" y="5897563"/>
            <a:ext cx="1606550" cy="704850"/>
          </a:xfrm>
          <a:prstGeom prst="rect">
            <a:avLst/>
          </a:prstGeom>
          <a:solidFill>
            <a:schemeClr val="bg1">
              <a:lumMod val="8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b="1">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Login, Security, Account, and Role Management</a:t>
            </a:r>
            <a:endParaRPr lang="en-US" altLang="en-US" sz="1400" b="1">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3" name="Google Shape;167;p16">
            <a:extLst>
              <a:ext uri="{FF2B5EF4-FFF2-40B4-BE49-F238E27FC236}">
                <a16:creationId xmlns:a16="http://schemas.microsoft.com/office/drawing/2014/main" id="{F4490176-137D-4BC7-BB48-34706E829BFE}"/>
              </a:ext>
            </a:extLst>
          </p:cNvPr>
          <p:cNvSpPr/>
          <p:nvPr/>
        </p:nvSpPr>
        <p:spPr>
          <a:xfrm>
            <a:off x="2740025" y="5897563"/>
            <a:ext cx="876300" cy="704850"/>
          </a:xfrm>
          <a:prstGeom prst="rect">
            <a:avLst/>
          </a:prstGeom>
          <a:solidFill>
            <a:schemeClr val="bg1">
              <a:lumMod val="6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b="1">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BI Reports &amp; Analytics</a:t>
            </a:r>
            <a:endParaRPr lang="en-US" altLang="en-US" sz="1400" b="1">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4" name="Google Shape;169;p16">
            <a:extLst>
              <a:ext uri="{FF2B5EF4-FFF2-40B4-BE49-F238E27FC236}">
                <a16:creationId xmlns:a16="http://schemas.microsoft.com/office/drawing/2014/main" id="{0BF5E29F-424D-4BC0-AEC3-64E9788DC9DA}"/>
              </a:ext>
            </a:extLst>
          </p:cNvPr>
          <p:cNvSpPr/>
          <p:nvPr/>
        </p:nvSpPr>
        <p:spPr>
          <a:xfrm>
            <a:off x="4932363" y="5897563"/>
            <a:ext cx="1220787" cy="704850"/>
          </a:xfrm>
          <a:prstGeom prst="rect">
            <a:avLst/>
          </a:prstGeom>
          <a:solidFill>
            <a:schemeClr val="bg1">
              <a:lumMod val="6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b="1">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Shared Data Repository</a:t>
            </a:r>
            <a:endParaRPr lang="en-US" altLang="en-US" sz="1400" b="1">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5" name="Google Shape;142;p16">
            <a:extLst>
              <a:ext uri="{FF2B5EF4-FFF2-40B4-BE49-F238E27FC236}">
                <a16:creationId xmlns:a16="http://schemas.microsoft.com/office/drawing/2014/main" id="{0FE8B7D3-B201-41A5-9F8D-CD990450C076}"/>
              </a:ext>
            </a:extLst>
          </p:cNvPr>
          <p:cNvSpPr/>
          <p:nvPr/>
        </p:nvSpPr>
        <p:spPr>
          <a:xfrm>
            <a:off x="1729822" y="5431693"/>
            <a:ext cx="7352902" cy="493738"/>
          </a:xfrm>
          <a:prstGeom prst="rect">
            <a:avLst/>
          </a:prstGeom>
          <a:solidFill>
            <a:schemeClr val="tx1"/>
          </a:solidFill>
          <a:ln w="15875"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lIns="91425" tIns="45700" rIns="91425" bIns="457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fontAlgn="auto" hangingPunct="1">
              <a:defRPr/>
            </a:pPr>
            <a:r>
              <a:rPr lang="en-US" sz="1800" kern="0" dirty="0">
                <a:solidFill>
                  <a:srgbClr val="FFFFFF"/>
                </a:solidFill>
                <a:latin typeface="Calibri" panose="020F0502020204030204" pitchFamily="34" charset="0"/>
                <a:ea typeface="Lucida Sans"/>
                <a:cs typeface="Calibri" panose="020F0502020204030204" pitchFamily="34" charset="0"/>
                <a:sym typeface="Lucida Sans"/>
              </a:rPr>
              <a:t>Enterprise Functions</a:t>
            </a:r>
            <a:endParaRPr sz="1800" kern="0" dirty="0">
              <a:solidFill>
                <a:srgbClr val="FFFFFF"/>
              </a:solidFill>
              <a:latin typeface="Calibri" panose="020F0502020204030204" pitchFamily="34" charset="0"/>
              <a:ea typeface="Lucida Sans"/>
              <a:cs typeface="Calibri" panose="020F0502020204030204" pitchFamily="34" charset="0"/>
              <a:sym typeface="Lucida Sans"/>
            </a:endParaRPr>
          </a:p>
        </p:txBody>
      </p:sp>
      <p:sp>
        <p:nvSpPr>
          <p:cNvPr id="176" name="Google Shape;154;p16">
            <a:extLst>
              <a:ext uri="{FF2B5EF4-FFF2-40B4-BE49-F238E27FC236}">
                <a16:creationId xmlns:a16="http://schemas.microsoft.com/office/drawing/2014/main" id="{B31AE2F6-E4AB-4945-ADD9-D74D415E62AC}"/>
              </a:ext>
            </a:extLst>
          </p:cNvPr>
          <p:cNvSpPr/>
          <p:nvPr/>
        </p:nvSpPr>
        <p:spPr>
          <a:xfrm>
            <a:off x="153988" y="5915025"/>
            <a:ext cx="1468437" cy="711200"/>
          </a:xfrm>
          <a:prstGeom prst="rect">
            <a:avLst/>
          </a:prstGeom>
          <a:solidFill>
            <a:schemeClr val="bg1">
              <a:lumMod val="65000"/>
            </a:schemeClr>
          </a:solidFill>
          <a:ln w="15875" cap="flat" cmpd="sng">
            <a:noFill/>
            <a:prstDash val="solid"/>
            <a:round/>
            <a:headEnd type="none" w="sm" len="sm"/>
            <a:tailEnd type="none" w="sm" len="sm"/>
          </a:ln>
        </p:spPr>
        <p:txBody>
          <a:bodyPr lIns="91425" tIns="45700" rIns="91425" bIns="4570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000000"/>
              </a:buClr>
              <a:buFontTx/>
              <a:buNone/>
              <a:defRPr/>
            </a:pPr>
            <a:r>
              <a:rPr lang="en-US" altLang="en-US" sz="1300">
                <a:solidFill>
                  <a:srgbClr val="000000"/>
                </a:solidFill>
                <a:latin typeface="Calibri" panose="020F0502020204030204" pitchFamily="34" charset="0"/>
                <a:ea typeface="Lucida Sans" panose="020B0602030504020204" pitchFamily="34" charset="0"/>
                <a:cs typeface="Calibri" panose="020F0502020204030204" pitchFamily="34" charset="0"/>
                <a:sym typeface="Lucida Sans" panose="020B0602030504020204" pitchFamily="34" charset="0"/>
              </a:rPr>
              <a:t>Application, Case Financial, Documents</a:t>
            </a:r>
            <a:endParaRPr lang="en-US" altLang="en-US" sz="1400">
              <a:solidFill>
                <a:srgbClr val="000000"/>
              </a:solidFill>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endParaRPr>
          </a:p>
        </p:txBody>
      </p:sp>
      <p:sp>
        <p:nvSpPr>
          <p:cNvPr id="177" name="Google Shape;152;p16">
            <a:extLst>
              <a:ext uri="{FF2B5EF4-FFF2-40B4-BE49-F238E27FC236}">
                <a16:creationId xmlns:a16="http://schemas.microsoft.com/office/drawing/2014/main" id="{76C7B6E3-4134-48AA-ADBD-1E1C4E620CF7}"/>
              </a:ext>
            </a:extLst>
          </p:cNvPr>
          <p:cNvSpPr/>
          <p:nvPr/>
        </p:nvSpPr>
        <p:spPr>
          <a:xfrm>
            <a:off x="153532" y="5431694"/>
            <a:ext cx="1468891" cy="483165"/>
          </a:xfrm>
          <a:prstGeom prst="rect">
            <a:avLst/>
          </a:prstGeom>
          <a:solidFill>
            <a:schemeClr val="tx1"/>
          </a:solidFill>
          <a:ln w="15875" cap="flat" cmpd="sng">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lIns="91425" tIns="45700" rIns="91425" bIns="457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fontAlgn="auto" hangingPunct="1">
              <a:defRPr/>
            </a:pPr>
            <a:r>
              <a:rPr lang="en-US" sz="1800" kern="0" dirty="0">
                <a:solidFill>
                  <a:srgbClr val="FFFFFF"/>
                </a:solidFill>
                <a:latin typeface="Calibri" panose="020F0502020204030204" pitchFamily="34" charset="0"/>
                <a:cs typeface="Calibri" panose="020F0502020204030204" pitchFamily="34" charset="0"/>
                <a:sym typeface="Lucida Sans"/>
              </a:rPr>
              <a:t>Conversion</a:t>
            </a:r>
            <a:endParaRPr sz="1800" kern="0" dirty="0">
              <a:solidFill>
                <a:srgbClr val="FFFFFF"/>
              </a:solidFill>
              <a:latin typeface="Calibri" panose="020F0502020204030204" pitchFamily="34" charset="0"/>
              <a:cs typeface="Calibri" panose="020F0502020204030204" pitchFamily="34" charset="0"/>
              <a:sym typeface="Lucida Sans"/>
            </a:endParaRPr>
          </a:p>
        </p:txBody>
      </p:sp>
      <p:sp>
        <p:nvSpPr>
          <p:cNvPr id="178" name="Rectangle 177">
            <a:extLst>
              <a:ext uri="{FF2B5EF4-FFF2-40B4-BE49-F238E27FC236}">
                <a16:creationId xmlns:a16="http://schemas.microsoft.com/office/drawing/2014/main" id="{922F9A63-F3A0-4A38-8544-389E45234F3C}"/>
              </a:ext>
            </a:extLst>
          </p:cNvPr>
          <p:cNvSpPr/>
          <p:nvPr/>
        </p:nvSpPr>
        <p:spPr>
          <a:xfrm>
            <a:off x="98425" y="3594100"/>
            <a:ext cx="1143000" cy="1404938"/>
          </a:xfrm>
          <a:prstGeom prst="rect">
            <a:avLst/>
          </a:prstGeom>
          <a:noFill/>
          <a:ln w="3175" cap="flat" cmpd="sng" algn="ctr">
            <a:solidFill>
              <a:srgbClr val="4F81BD">
                <a:shade val="50000"/>
              </a:srgbClr>
            </a:solidFill>
            <a:prstDash val="solid"/>
          </a:ln>
          <a:effectLst/>
        </p:spPr>
        <p:txBody>
          <a:bodyPr anchor="ctr"/>
          <a:lstStyle/>
          <a:p>
            <a:pPr algn="ctr" eaLnBrk="1" fontAlgn="auto" hangingPunct="1">
              <a:spcBef>
                <a:spcPts val="0"/>
              </a:spcBef>
              <a:spcAft>
                <a:spcPts val="0"/>
              </a:spcAft>
              <a:buClr>
                <a:srgbClr val="000000"/>
              </a:buClr>
              <a:defRPr/>
            </a:pPr>
            <a:endParaRPr lang="en-US" sz="1500" kern="0">
              <a:solidFill>
                <a:srgbClr val="FFFFFF"/>
              </a:solidFill>
              <a:latin typeface="Calibri" panose="020F0502020204030204" pitchFamily="34" charset="0"/>
              <a:cs typeface="Calibri" panose="020F0502020204030204" pitchFamily="34" charset="0"/>
              <a:sym typeface="Arial"/>
            </a:endParaRPr>
          </a:p>
        </p:txBody>
      </p:sp>
      <p:cxnSp>
        <p:nvCxnSpPr>
          <p:cNvPr id="16503" name="Connector: Elbow 178">
            <a:extLst>
              <a:ext uri="{FF2B5EF4-FFF2-40B4-BE49-F238E27FC236}">
                <a16:creationId xmlns:a16="http://schemas.microsoft.com/office/drawing/2014/main" id="{7569FB39-1B3F-4564-9887-9F4714081364}"/>
              </a:ext>
            </a:extLst>
          </p:cNvPr>
          <p:cNvCxnSpPr>
            <a:cxnSpLocks/>
            <a:stCxn id="94" idx="3"/>
            <a:endCxn id="192" idx="1"/>
          </p:cNvCxnSpPr>
          <p:nvPr/>
        </p:nvCxnSpPr>
        <p:spPr bwMode="auto">
          <a:xfrm flipV="1">
            <a:off x="1235075" y="2428875"/>
            <a:ext cx="292100" cy="125413"/>
          </a:xfrm>
          <a:prstGeom prst="bentConnector3">
            <a:avLst>
              <a:gd name="adj1" fmla="val 50000"/>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cxnSp>
      <p:cxnSp>
        <p:nvCxnSpPr>
          <p:cNvPr id="16504" name="Connector: Elbow 179">
            <a:extLst>
              <a:ext uri="{FF2B5EF4-FFF2-40B4-BE49-F238E27FC236}">
                <a16:creationId xmlns:a16="http://schemas.microsoft.com/office/drawing/2014/main" id="{DAF7E56D-64DC-49E4-BEFB-F9BBB45EAC85}"/>
              </a:ext>
            </a:extLst>
          </p:cNvPr>
          <p:cNvCxnSpPr>
            <a:cxnSpLocks/>
            <a:stCxn id="178" idx="3"/>
            <a:endCxn id="181" idx="1"/>
          </p:cNvCxnSpPr>
          <p:nvPr/>
        </p:nvCxnSpPr>
        <p:spPr bwMode="auto">
          <a:xfrm>
            <a:off x="1241425" y="4297363"/>
            <a:ext cx="300038" cy="68262"/>
          </a:xfrm>
          <a:prstGeom prst="bentConnector3">
            <a:avLst>
              <a:gd name="adj1" fmla="val 50000"/>
            </a:avLst>
          </a:prstGeom>
          <a:noFill/>
          <a:ln w="9525" algn="ctr">
            <a:solidFill>
              <a:srgbClr val="4A7EBB"/>
            </a:solidFill>
            <a:miter lim="800000"/>
            <a:headEnd/>
            <a:tailEnd type="triangle" w="med" len="med"/>
          </a:ln>
          <a:extLst>
            <a:ext uri="{909E8E84-426E-40DD-AFC4-6F175D3DCCD1}">
              <a14:hiddenFill xmlns:a14="http://schemas.microsoft.com/office/drawing/2010/main">
                <a:noFill/>
              </a14:hiddenFill>
            </a:ext>
          </a:extLst>
        </p:spPr>
      </p:cxnSp>
      <p:sp>
        <p:nvSpPr>
          <p:cNvPr id="181" name="Rectangle 180">
            <a:extLst>
              <a:ext uri="{FF2B5EF4-FFF2-40B4-BE49-F238E27FC236}">
                <a16:creationId xmlns:a16="http://schemas.microsoft.com/office/drawing/2014/main" id="{35E500FF-3EEF-4F31-9DA3-7985B05D14C9}"/>
              </a:ext>
            </a:extLst>
          </p:cNvPr>
          <p:cNvSpPr/>
          <p:nvPr/>
        </p:nvSpPr>
        <p:spPr>
          <a:xfrm>
            <a:off x="1541463" y="3413125"/>
            <a:ext cx="7607300" cy="1905000"/>
          </a:xfrm>
          <a:prstGeom prst="rect">
            <a:avLst/>
          </a:prstGeom>
          <a:solidFill>
            <a:srgbClr val="FFFFFF">
              <a:lumMod val="65000"/>
            </a:srgbClr>
          </a:solidFill>
          <a:ln w="25400" cap="flat" cmpd="sng" algn="ctr">
            <a:noFill/>
            <a:prstDash val="solid"/>
          </a:ln>
          <a:effectLst/>
        </p:spPr>
        <p:txBody>
          <a:bodyPr anchor="ctr"/>
          <a:lstStyle/>
          <a:p>
            <a:pPr algn="ctr" eaLnBrk="1" fontAlgn="auto" hangingPunct="1">
              <a:spcBef>
                <a:spcPts val="0"/>
              </a:spcBef>
              <a:spcAft>
                <a:spcPts val="0"/>
              </a:spcAft>
              <a:buClr>
                <a:srgbClr val="000000"/>
              </a:buClr>
              <a:defRPr/>
            </a:pPr>
            <a:endParaRPr lang="en-US" sz="1500" kern="0">
              <a:solidFill>
                <a:srgbClr val="FFFFFF"/>
              </a:solidFill>
              <a:latin typeface="Calibri" panose="020F0502020204030204" pitchFamily="34" charset="0"/>
              <a:cs typeface="Calibri" panose="020F0502020204030204" pitchFamily="34" charset="0"/>
              <a:sym typeface="Arial"/>
            </a:endParaRPr>
          </a:p>
        </p:txBody>
      </p:sp>
      <p:sp>
        <p:nvSpPr>
          <p:cNvPr id="182" name="Rectangle 181">
            <a:extLst>
              <a:ext uri="{FF2B5EF4-FFF2-40B4-BE49-F238E27FC236}">
                <a16:creationId xmlns:a16="http://schemas.microsoft.com/office/drawing/2014/main" id="{36B3A4EB-8072-4169-8E18-D2D584610B39}"/>
              </a:ext>
            </a:extLst>
          </p:cNvPr>
          <p:cNvSpPr/>
          <p:nvPr/>
        </p:nvSpPr>
        <p:spPr>
          <a:xfrm>
            <a:off x="3324225" y="1452563"/>
            <a:ext cx="5824538" cy="1990725"/>
          </a:xfrm>
          <a:prstGeom prst="rect">
            <a:avLst/>
          </a:prstGeom>
          <a:solidFill>
            <a:srgbClr val="FFFFFF">
              <a:lumMod val="65000"/>
            </a:srgbClr>
          </a:solidFill>
          <a:ln w="25400" cap="flat" cmpd="sng" algn="ctr">
            <a:noFill/>
            <a:prstDash val="solid"/>
          </a:ln>
          <a:effectLst/>
        </p:spPr>
        <p:txBody>
          <a:bodyPr anchor="ctr"/>
          <a:lstStyle/>
          <a:p>
            <a:pPr algn="ctr" eaLnBrk="1" fontAlgn="auto" hangingPunct="1">
              <a:spcBef>
                <a:spcPts val="0"/>
              </a:spcBef>
              <a:spcAft>
                <a:spcPts val="0"/>
              </a:spcAft>
              <a:buClr>
                <a:srgbClr val="000000"/>
              </a:buClr>
              <a:defRPr/>
            </a:pPr>
            <a:endParaRPr lang="en-US" sz="1500" kern="0">
              <a:solidFill>
                <a:srgbClr val="FFFFFF"/>
              </a:solidFill>
              <a:latin typeface="Calibri" panose="020F0502020204030204" pitchFamily="34" charset="0"/>
              <a:cs typeface="Calibri" panose="020F0502020204030204" pitchFamily="34" charset="0"/>
              <a:sym typeface="Arial"/>
            </a:endParaRPr>
          </a:p>
        </p:txBody>
      </p:sp>
      <p:sp>
        <p:nvSpPr>
          <p:cNvPr id="183" name="Rectangle 182">
            <a:extLst>
              <a:ext uri="{FF2B5EF4-FFF2-40B4-BE49-F238E27FC236}">
                <a16:creationId xmlns:a16="http://schemas.microsoft.com/office/drawing/2014/main" id="{7EA5E7BC-5BD8-4377-B367-1F1504BB44AB}"/>
              </a:ext>
            </a:extLst>
          </p:cNvPr>
          <p:cNvSpPr/>
          <p:nvPr/>
        </p:nvSpPr>
        <p:spPr>
          <a:xfrm>
            <a:off x="3400425" y="2305050"/>
            <a:ext cx="1366838" cy="993775"/>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a:solidFill>
                  <a:srgbClr val="000000"/>
                </a:solidFill>
                <a:latin typeface="+mn-lt"/>
                <a:cs typeface="Calibri" panose="020F0502020204030204" pitchFamily="34" charset="0"/>
                <a:sym typeface="Arial"/>
              </a:rPr>
              <a:t>IV-D, IV-A, IV-E, </a:t>
            </a:r>
            <a:r>
              <a:rPr lang="en-US" sz="1050" b="1" kern="0" dirty="0">
                <a:solidFill>
                  <a:srgbClr val="000000"/>
                </a:solidFill>
                <a:latin typeface="+mn-lt"/>
                <a:cs typeface="Calibri" panose="020F0502020204030204" pitchFamily="34" charset="0"/>
                <a:sym typeface="Arial"/>
              </a:rPr>
              <a:t>Intergovt.  Case Registration</a:t>
            </a:r>
          </a:p>
        </p:txBody>
      </p:sp>
      <p:sp>
        <p:nvSpPr>
          <p:cNvPr id="184" name="Rectangle 183">
            <a:extLst>
              <a:ext uri="{FF2B5EF4-FFF2-40B4-BE49-F238E27FC236}">
                <a16:creationId xmlns:a16="http://schemas.microsoft.com/office/drawing/2014/main" id="{EA03BD81-F07B-4F29-B970-774BE44D31B8}"/>
              </a:ext>
            </a:extLst>
          </p:cNvPr>
          <p:cNvSpPr/>
          <p:nvPr/>
        </p:nvSpPr>
        <p:spPr>
          <a:xfrm>
            <a:off x="4832350" y="2305050"/>
            <a:ext cx="1366838" cy="993775"/>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Dashboard</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Workload prioritization</a:t>
            </a:r>
          </a:p>
        </p:txBody>
      </p:sp>
      <p:sp>
        <p:nvSpPr>
          <p:cNvPr id="185" name="Rectangle 184">
            <a:extLst>
              <a:ext uri="{FF2B5EF4-FFF2-40B4-BE49-F238E27FC236}">
                <a16:creationId xmlns:a16="http://schemas.microsoft.com/office/drawing/2014/main" id="{1F2D3254-7BF2-4C9A-A211-5F7118C70520}"/>
              </a:ext>
            </a:extLst>
          </p:cNvPr>
          <p:cNvSpPr/>
          <p:nvPr/>
        </p:nvSpPr>
        <p:spPr>
          <a:xfrm>
            <a:off x="6275388" y="2305050"/>
            <a:ext cx="1366837" cy="993775"/>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NCP/CU Locate</a:t>
            </a:r>
          </a:p>
        </p:txBody>
      </p:sp>
      <p:sp>
        <p:nvSpPr>
          <p:cNvPr id="186" name="Rectangle 185">
            <a:extLst>
              <a:ext uri="{FF2B5EF4-FFF2-40B4-BE49-F238E27FC236}">
                <a16:creationId xmlns:a16="http://schemas.microsoft.com/office/drawing/2014/main" id="{7C331226-37B6-46B5-8D42-2C3F34DF503F}"/>
              </a:ext>
            </a:extLst>
          </p:cNvPr>
          <p:cNvSpPr/>
          <p:nvPr/>
        </p:nvSpPr>
        <p:spPr>
          <a:xfrm>
            <a:off x="7720013" y="2305050"/>
            <a:ext cx="1365250" cy="993775"/>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Paternity Establishment</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Support order establishment</a:t>
            </a:r>
          </a:p>
        </p:txBody>
      </p:sp>
      <p:sp>
        <p:nvSpPr>
          <p:cNvPr id="187" name="Rectangle 186">
            <a:extLst>
              <a:ext uri="{FF2B5EF4-FFF2-40B4-BE49-F238E27FC236}">
                <a16:creationId xmlns:a16="http://schemas.microsoft.com/office/drawing/2014/main" id="{7B803AD7-8051-49EE-B556-D5FC77557FC6}"/>
              </a:ext>
            </a:extLst>
          </p:cNvPr>
          <p:cNvSpPr/>
          <p:nvPr/>
        </p:nvSpPr>
        <p:spPr>
          <a:xfrm>
            <a:off x="1835150" y="4197350"/>
            <a:ext cx="1366838" cy="1036638"/>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Enforcement actions</a:t>
            </a:r>
          </a:p>
        </p:txBody>
      </p:sp>
      <p:sp>
        <p:nvSpPr>
          <p:cNvPr id="188" name="Rectangle 187">
            <a:extLst>
              <a:ext uri="{FF2B5EF4-FFF2-40B4-BE49-F238E27FC236}">
                <a16:creationId xmlns:a16="http://schemas.microsoft.com/office/drawing/2014/main" id="{506F2547-16E8-4999-A57B-960FE857D6F6}"/>
              </a:ext>
            </a:extLst>
          </p:cNvPr>
          <p:cNvSpPr/>
          <p:nvPr/>
        </p:nvSpPr>
        <p:spPr>
          <a:xfrm>
            <a:off x="3265488" y="4197350"/>
            <a:ext cx="1366837" cy="1036638"/>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Case Management</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Case modification</a:t>
            </a:r>
          </a:p>
        </p:txBody>
      </p:sp>
      <p:sp>
        <p:nvSpPr>
          <p:cNvPr id="189" name="Rectangle 188">
            <a:extLst>
              <a:ext uri="{FF2B5EF4-FFF2-40B4-BE49-F238E27FC236}">
                <a16:creationId xmlns:a16="http://schemas.microsoft.com/office/drawing/2014/main" id="{69D85719-22A0-45AA-9675-882476A3FBCE}"/>
              </a:ext>
            </a:extLst>
          </p:cNvPr>
          <p:cNvSpPr/>
          <p:nvPr/>
        </p:nvSpPr>
        <p:spPr>
          <a:xfrm>
            <a:off x="4718050" y="4197350"/>
            <a:ext cx="1365250" cy="1036638"/>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CSENet</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Transmittal 1, 2, 3</a:t>
            </a:r>
          </a:p>
        </p:txBody>
      </p:sp>
      <p:sp>
        <p:nvSpPr>
          <p:cNvPr id="190" name="Rectangle 189">
            <a:extLst>
              <a:ext uri="{FF2B5EF4-FFF2-40B4-BE49-F238E27FC236}">
                <a16:creationId xmlns:a16="http://schemas.microsoft.com/office/drawing/2014/main" id="{73374966-FE60-44A9-8400-ADC5950099E1}"/>
              </a:ext>
            </a:extLst>
          </p:cNvPr>
          <p:cNvSpPr/>
          <p:nvPr/>
        </p:nvSpPr>
        <p:spPr>
          <a:xfrm>
            <a:off x="6149975" y="4197350"/>
            <a:ext cx="1366838" cy="1036638"/>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Financial accounts</a:t>
            </a:r>
          </a:p>
        </p:txBody>
      </p:sp>
      <p:sp>
        <p:nvSpPr>
          <p:cNvPr id="191" name="Rectangle 190">
            <a:extLst>
              <a:ext uri="{FF2B5EF4-FFF2-40B4-BE49-F238E27FC236}">
                <a16:creationId xmlns:a16="http://schemas.microsoft.com/office/drawing/2014/main" id="{D55C002D-CBB7-4128-BDEC-263EEFE8F12B}"/>
              </a:ext>
            </a:extLst>
          </p:cNvPr>
          <p:cNvSpPr/>
          <p:nvPr/>
        </p:nvSpPr>
        <p:spPr>
          <a:xfrm>
            <a:off x="7588250" y="4197350"/>
            <a:ext cx="1366838" cy="1036638"/>
          </a:xfrm>
          <a:prstGeom prst="rect">
            <a:avLst/>
          </a:prstGeom>
          <a:solidFill>
            <a:schemeClr val="bg1"/>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b="1" kern="0" dirty="0">
                <a:solidFill>
                  <a:srgbClr val="000000"/>
                </a:solidFill>
                <a:latin typeface="+mn-lt"/>
                <a:cs typeface="Calibri" panose="020F0502020204030204" pitchFamily="34" charset="0"/>
                <a:sym typeface="Arial"/>
              </a:rPr>
              <a:t>Notices, letters Generation</a:t>
            </a:r>
          </a:p>
        </p:txBody>
      </p:sp>
      <p:sp>
        <p:nvSpPr>
          <p:cNvPr id="192" name="Rectangle 191">
            <a:extLst>
              <a:ext uri="{FF2B5EF4-FFF2-40B4-BE49-F238E27FC236}">
                <a16:creationId xmlns:a16="http://schemas.microsoft.com/office/drawing/2014/main" id="{CD1CE07E-0EB8-4616-A590-B1427052B5D4}"/>
              </a:ext>
            </a:extLst>
          </p:cNvPr>
          <p:cNvSpPr/>
          <p:nvPr/>
        </p:nvSpPr>
        <p:spPr>
          <a:xfrm>
            <a:off x="1527175" y="1497013"/>
            <a:ext cx="1697038" cy="1863725"/>
          </a:xfrm>
          <a:prstGeom prst="rect">
            <a:avLst/>
          </a:prstGeom>
          <a:solidFill>
            <a:schemeClr val="bg1">
              <a:lumMod val="75000"/>
            </a:schemeClr>
          </a:solidFill>
          <a:ln w="25400" cap="flat" cmpd="sng" algn="ctr">
            <a:noFill/>
            <a:prstDash val="solid"/>
          </a:ln>
          <a:effectLst/>
        </p:spPr>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Application submission</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Payment processing</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Appeals</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Consumer Dashboard</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Document upload</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Notices</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Online payment</a:t>
            </a: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050" b="1" kern="0" dirty="0">
                <a:solidFill>
                  <a:srgbClr val="000000"/>
                </a:solidFill>
                <a:latin typeface="Calibri" panose="020F0502020204030204" pitchFamily="34" charset="0"/>
                <a:cs typeface="Calibri" panose="020F0502020204030204" pitchFamily="34" charset="0"/>
                <a:sym typeface="Arial"/>
              </a:rPr>
              <a:t>Employer portal – Report employee termination, Request NMSN, IWO notice</a:t>
            </a:r>
          </a:p>
        </p:txBody>
      </p:sp>
      <p:sp>
        <p:nvSpPr>
          <p:cNvPr id="193" name="Rectangle 192">
            <a:extLst>
              <a:ext uri="{FF2B5EF4-FFF2-40B4-BE49-F238E27FC236}">
                <a16:creationId xmlns:a16="http://schemas.microsoft.com/office/drawing/2014/main" id="{AB8359A6-447A-4DC7-8C83-AD13742EAB1A}"/>
              </a:ext>
            </a:extLst>
          </p:cNvPr>
          <p:cNvSpPr/>
          <p:nvPr/>
        </p:nvSpPr>
        <p:spPr>
          <a:xfrm>
            <a:off x="1526666" y="1241984"/>
            <a:ext cx="1696368" cy="290416"/>
          </a:xfrm>
          <a:prstGeom prst="rect">
            <a:avLst/>
          </a:prstGeom>
          <a:solidFill>
            <a:srgbClr val="EEB5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200" b="1" kern="0" dirty="0">
                <a:solidFill>
                  <a:srgbClr val="FFFFFF"/>
                </a:solidFill>
                <a:latin typeface="Calibri" panose="020F0502020204030204" pitchFamily="34" charset="0"/>
                <a:cs typeface="Calibri" panose="020F0502020204030204" pitchFamily="34" charset="0"/>
                <a:sym typeface="Arial"/>
              </a:rPr>
              <a:t>Consumer Portal</a:t>
            </a:r>
          </a:p>
        </p:txBody>
      </p:sp>
      <p:sp>
        <p:nvSpPr>
          <p:cNvPr id="194" name="Rectangle 193">
            <a:extLst>
              <a:ext uri="{FF2B5EF4-FFF2-40B4-BE49-F238E27FC236}">
                <a16:creationId xmlns:a16="http://schemas.microsoft.com/office/drawing/2014/main" id="{B831A9E7-C436-4B84-831D-E6ACAAC36A1D}"/>
              </a:ext>
            </a:extLst>
          </p:cNvPr>
          <p:cNvSpPr/>
          <p:nvPr/>
        </p:nvSpPr>
        <p:spPr>
          <a:xfrm>
            <a:off x="3402839" y="1646551"/>
            <a:ext cx="1366333" cy="723255"/>
          </a:xfrm>
          <a:prstGeom prst="rect">
            <a:avLst/>
          </a:prstGeom>
          <a:solidFill>
            <a:schemeClr val="tx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Case Registration</a:t>
            </a:r>
          </a:p>
        </p:txBody>
      </p:sp>
      <p:sp>
        <p:nvSpPr>
          <p:cNvPr id="195" name="Rectangle 194">
            <a:extLst>
              <a:ext uri="{FF2B5EF4-FFF2-40B4-BE49-F238E27FC236}">
                <a16:creationId xmlns:a16="http://schemas.microsoft.com/office/drawing/2014/main" id="{09076681-3909-4E6D-B508-BF32C850FF91}"/>
              </a:ext>
            </a:extLst>
          </p:cNvPr>
          <p:cNvSpPr/>
          <p:nvPr/>
        </p:nvSpPr>
        <p:spPr>
          <a:xfrm>
            <a:off x="4833927" y="1646551"/>
            <a:ext cx="1366333" cy="723255"/>
          </a:xfrm>
          <a:prstGeom prst="rect">
            <a:avLst/>
          </a:prstGeom>
          <a:solidFill>
            <a:srgbClr val="92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Workload Management</a:t>
            </a:r>
          </a:p>
        </p:txBody>
      </p:sp>
      <p:sp>
        <p:nvSpPr>
          <p:cNvPr id="196" name="Rectangle 195">
            <a:extLst>
              <a:ext uri="{FF2B5EF4-FFF2-40B4-BE49-F238E27FC236}">
                <a16:creationId xmlns:a16="http://schemas.microsoft.com/office/drawing/2014/main" id="{90918569-6B8D-46FA-8222-29B16A46E976}"/>
              </a:ext>
            </a:extLst>
          </p:cNvPr>
          <p:cNvSpPr/>
          <p:nvPr/>
        </p:nvSpPr>
        <p:spPr>
          <a:xfrm>
            <a:off x="6277496" y="1646551"/>
            <a:ext cx="1366333" cy="723255"/>
          </a:xfrm>
          <a:prstGeom prst="rect">
            <a:avLst/>
          </a:prstGeom>
          <a:solidFill>
            <a:srgbClr val="EEB5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Locate</a:t>
            </a:r>
          </a:p>
        </p:txBody>
      </p:sp>
      <p:sp>
        <p:nvSpPr>
          <p:cNvPr id="197" name="Rectangle 196">
            <a:extLst>
              <a:ext uri="{FF2B5EF4-FFF2-40B4-BE49-F238E27FC236}">
                <a16:creationId xmlns:a16="http://schemas.microsoft.com/office/drawing/2014/main" id="{8E55802C-74CD-4103-BA24-A4BAF8B389BD}"/>
              </a:ext>
            </a:extLst>
          </p:cNvPr>
          <p:cNvSpPr/>
          <p:nvPr/>
        </p:nvSpPr>
        <p:spPr>
          <a:xfrm>
            <a:off x="7721065" y="1646551"/>
            <a:ext cx="1366333" cy="723255"/>
          </a:xfrm>
          <a:prstGeom prst="rect">
            <a:avLst/>
          </a:prstGeom>
          <a:solidFill>
            <a:srgbClr val="7F7F7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Establishment</a:t>
            </a:r>
          </a:p>
        </p:txBody>
      </p:sp>
      <p:sp>
        <p:nvSpPr>
          <p:cNvPr id="198" name="Rectangle 197">
            <a:extLst>
              <a:ext uri="{FF2B5EF4-FFF2-40B4-BE49-F238E27FC236}">
                <a16:creationId xmlns:a16="http://schemas.microsoft.com/office/drawing/2014/main" id="{5849DA26-9FE9-4D1F-A298-84F7E0233CE0}"/>
              </a:ext>
            </a:extLst>
          </p:cNvPr>
          <p:cNvSpPr/>
          <p:nvPr/>
        </p:nvSpPr>
        <p:spPr>
          <a:xfrm>
            <a:off x="1843877" y="3482299"/>
            <a:ext cx="1366275" cy="723255"/>
          </a:xfrm>
          <a:prstGeom prst="rect">
            <a:avLst/>
          </a:prstGeom>
          <a:solidFill>
            <a:schemeClr val="tx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Enforcement</a:t>
            </a:r>
          </a:p>
        </p:txBody>
      </p:sp>
      <p:sp>
        <p:nvSpPr>
          <p:cNvPr id="199" name="Rectangle 198">
            <a:extLst>
              <a:ext uri="{FF2B5EF4-FFF2-40B4-BE49-F238E27FC236}">
                <a16:creationId xmlns:a16="http://schemas.microsoft.com/office/drawing/2014/main" id="{99024257-939A-47EA-A07F-A2756DB43362}"/>
              </a:ext>
            </a:extLst>
          </p:cNvPr>
          <p:cNvSpPr/>
          <p:nvPr/>
        </p:nvSpPr>
        <p:spPr>
          <a:xfrm>
            <a:off x="3274440" y="3482299"/>
            <a:ext cx="1366275" cy="723255"/>
          </a:xfrm>
          <a:prstGeom prst="rect">
            <a:avLst/>
          </a:prstGeom>
          <a:solidFill>
            <a:srgbClr val="9200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Case Management</a:t>
            </a:r>
          </a:p>
        </p:txBody>
      </p:sp>
      <p:sp>
        <p:nvSpPr>
          <p:cNvPr id="200" name="Rectangle 199">
            <a:extLst>
              <a:ext uri="{FF2B5EF4-FFF2-40B4-BE49-F238E27FC236}">
                <a16:creationId xmlns:a16="http://schemas.microsoft.com/office/drawing/2014/main" id="{7193973C-5FED-4D87-9501-C2A2DC4BB04F}"/>
              </a:ext>
            </a:extLst>
          </p:cNvPr>
          <p:cNvSpPr/>
          <p:nvPr/>
        </p:nvSpPr>
        <p:spPr>
          <a:xfrm>
            <a:off x="4726204" y="3482299"/>
            <a:ext cx="1366275" cy="723255"/>
          </a:xfrm>
          <a:prstGeom prst="rect">
            <a:avLst/>
          </a:prstGeom>
          <a:solidFill>
            <a:srgbClr val="EEB500"/>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Intergovt.</a:t>
            </a:r>
          </a:p>
        </p:txBody>
      </p:sp>
      <p:sp>
        <p:nvSpPr>
          <p:cNvPr id="201" name="Rectangle 200">
            <a:extLst>
              <a:ext uri="{FF2B5EF4-FFF2-40B4-BE49-F238E27FC236}">
                <a16:creationId xmlns:a16="http://schemas.microsoft.com/office/drawing/2014/main" id="{9B7C4966-0024-4FF4-8ACD-FE0B1BAA0D36}"/>
              </a:ext>
            </a:extLst>
          </p:cNvPr>
          <p:cNvSpPr/>
          <p:nvPr/>
        </p:nvSpPr>
        <p:spPr>
          <a:xfrm>
            <a:off x="6159096" y="3482299"/>
            <a:ext cx="1366275" cy="723255"/>
          </a:xfrm>
          <a:prstGeom prst="rect">
            <a:avLst/>
          </a:prstGeom>
          <a:solidFill>
            <a:srgbClr val="7F7F7F"/>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Financial Management</a:t>
            </a:r>
          </a:p>
        </p:txBody>
      </p:sp>
      <p:sp>
        <p:nvSpPr>
          <p:cNvPr id="202" name="Rectangle 201">
            <a:extLst>
              <a:ext uri="{FF2B5EF4-FFF2-40B4-BE49-F238E27FC236}">
                <a16:creationId xmlns:a16="http://schemas.microsoft.com/office/drawing/2014/main" id="{D9FB77C2-094B-4AA5-979A-A217C01116E7}"/>
              </a:ext>
            </a:extLst>
          </p:cNvPr>
          <p:cNvSpPr/>
          <p:nvPr/>
        </p:nvSpPr>
        <p:spPr>
          <a:xfrm>
            <a:off x="7597197" y="3482299"/>
            <a:ext cx="1366275" cy="723255"/>
          </a:xfrm>
          <a:prstGeom prst="rect">
            <a:avLst/>
          </a:prstGeom>
          <a:solidFill>
            <a:schemeClr val="tx1"/>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Document Generation</a:t>
            </a:r>
          </a:p>
        </p:txBody>
      </p:sp>
      <p:sp>
        <p:nvSpPr>
          <p:cNvPr id="203" name="Rectangle 202">
            <a:extLst>
              <a:ext uri="{FF2B5EF4-FFF2-40B4-BE49-F238E27FC236}">
                <a16:creationId xmlns:a16="http://schemas.microsoft.com/office/drawing/2014/main" id="{A83A5E52-477D-4205-AE05-6B97D302B0B2}"/>
              </a:ext>
            </a:extLst>
          </p:cNvPr>
          <p:cNvSpPr/>
          <p:nvPr/>
        </p:nvSpPr>
        <p:spPr>
          <a:xfrm>
            <a:off x="3309979" y="1241982"/>
            <a:ext cx="5838657" cy="290418"/>
          </a:xfrm>
          <a:prstGeom prst="rect">
            <a:avLst/>
          </a:prstGeom>
          <a:solidFill>
            <a:srgbClr val="000000">
              <a:lumMod val="65000"/>
              <a:lumOff val="3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buClr>
                <a:srgbClr val="000000"/>
              </a:buClr>
              <a:defRPr/>
            </a:pPr>
            <a:r>
              <a:rPr lang="en-US" sz="1400" b="1" kern="0" dirty="0">
                <a:solidFill>
                  <a:srgbClr val="FFFFFF"/>
                </a:solidFill>
                <a:latin typeface="Calibri" panose="020F0502020204030204" pitchFamily="34" charset="0"/>
                <a:cs typeface="Calibri" panose="020F0502020204030204" pitchFamily="34" charset="0"/>
                <a:sym typeface="Arial"/>
              </a:rPr>
              <a:t>Worker Portal</a:t>
            </a:r>
          </a:p>
        </p:txBody>
      </p:sp>
      <p:sp>
        <p:nvSpPr>
          <p:cNvPr id="16550" name="Title 1">
            <a:extLst>
              <a:ext uri="{FF2B5EF4-FFF2-40B4-BE49-F238E27FC236}">
                <a16:creationId xmlns:a16="http://schemas.microsoft.com/office/drawing/2014/main" id="{9571C79F-9179-4CD0-B7D2-49E8688D2E0A}"/>
              </a:ext>
            </a:extLst>
          </p:cNvPr>
          <p:cNvSpPr>
            <a:spLocks noGrp="1" noChangeArrowheads="1"/>
          </p:cNvSpPr>
          <p:nvPr>
            <p:ph type="title"/>
          </p:nvPr>
        </p:nvSpPr>
        <p:spPr/>
        <p:txBody>
          <a:bodyPr/>
          <a:lstStyle/>
          <a:p>
            <a:r>
              <a:rPr lang="en-US" altLang="en-US" sz="4000"/>
              <a:t>Child Support System Overview</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CB282FE-8E92-4B17-8CF2-8E44E0048BC7}"/>
              </a:ext>
            </a:extLst>
          </p:cNvPr>
          <p:cNvSpPr/>
          <p:nvPr/>
        </p:nvSpPr>
        <p:spPr>
          <a:xfrm>
            <a:off x="9401175" y="5451475"/>
            <a:ext cx="2768600" cy="14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35" name="Title 1">
            <a:extLst>
              <a:ext uri="{FF2B5EF4-FFF2-40B4-BE49-F238E27FC236}">
                <a16:creationId xmlns:a16="http://schemas.microsoft.com/office/drawing/2014/main" id="{3DCD239A-6BBE-4D93-8157-071198B96F9E}"/>
              </a:ext>
            </a:extLst>
          </p:cNvPr>
          <p:cNvSpPr>
            <a:spLocks noGrp="1" noChangeArrowheads="1"/>
          </p:cNvSpPr>
          <p:nvPr>
            <p:ph type="title"/>
          </p:nvPr>
        </p:nvSpPr>
        <p:spPr/>
        <p:txBody>
          <a:bodyPr/>
          <a:lstStyle/>
          <a:p>
            <a:r>
              <a:rPr lang="en-US" altLang="en-US" sz="4000"/>
              <a:t>Project Execution Approach</a:t>
            </a:r>
          </a:p>
        </p:txBody>
      </p:sp>
      <p:sp>
        <p:nvSpPr>
          <p:cNvPr id="28" name="Flowchart: Process 27">
            <a:extLst>
              <a:ext uri="{FF2B5EF4-FFF2-40B4-BE49-F238E27FC236}">
                <a16:creationId xmlns:a16="http://schemas.microsoft.com/office/drawing/2014/main" id="{99B3A89E-BF43-44D9-BA2B-9997EC570808}"/>
              </a:ext>
            </a:extLst>
          </p:cNvPr>
          <p:cNvSpPr/>
          <p:nvPr/>
        </p:nvSpPr>
        <p:spPr>
          <a:xfrm>
            <a:off x="303213" y="1687513"/>
            <a:ext cx="1744662" cy="3979862"/>
          </a:xfrm>
          <a:prstGeom prst="flowChartProcess">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Documentation of current system from CSA Team (assisted by MD THINK Team).</a:t>
            </a:r>
          </a:p>
        </p:txBody>
      </p:sp>
      <p:sp>
        <p:nvSpPr>
          <p:cNvPr id="29" name="Flowchart: Process 28">
            <a:extLst>
              <a:ext uri="{FF2B5EF4-FFF2-40B4-BE49-F238E27FC236}">
                <a16:creationId xmlns:a16="http://schemas.microsoft.com/office/drawing/2014/main" id="{1BB70F23-1F2E-47EC-A67D-ABB2307D35A6}"/>
              </a:ext>
            </a:extLst>
          </p:cNvPr>
          <p:cNvSpPr/>
          <p:nvPr/>
        </p:nvSpPr>
        <p:spPr>
          <a:xfrm>
            <a:off x="3973513" y="1687513"/>
            <a:ext cx="1789112" cy="3979862"/>
          </a:xfrm>
          <a:prstGeom prst="flowChartProcess">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Functional requirement submission from CSA Team (assisted by MD THINK team).</a:t>
            </a: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Technical (Platform, Security, Application, Data) requirements from MD THINK Team</a:t>
            </a:r>
          </a:p>
        </p:txBody>
      </p:sp>
      <p:sp>
        <p:nvSpPr>
          <p:cNvPr id="30" name="Flowchart: Process 29">
            <a:extLst>
              <a:ext uri="{FF2B5EF4-FFF2-40B4-BE49-F238E27FC236}">
                <a16:creationId xmlns:a16="http://schemas.microsoft.com/office/drawing/2014/main" id="{2222FFBB-D1A5-4B2A-BF5F-46DCEC495679}"/>
              </a:ext>
            </a:extLst>
          </p:cNvPr>
          <p:cNvSpPr/>
          <p:nvPr/>
        </p:nvSpPr>
        <p:spPr>
          <a:xfrm>
            <a:off x="10053638" y="1684338"/>
            <a:ext cx="1755775" cy="3979862"/>
          </a:xfrm>
          <a:prstGeom prst="flowChartProcess">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Post production support and Enhancements.</a:t>
            </a:r>
          </a:p>
        </p:txBody>
      </p:sp>
      <p:sp>
        <p:nvSpPr>
          <p:cNvPr id="31" name="Flowchart: Process 30">
            <a:extLst>
              <a:ext uri="{FF2B5EF4-FFF2-40B4-BE49-F238E27FC236}">
                <a16:creationId xmlns:a16="http://schemas.microsoft.com/office/drawing/2014/main" id="{F1EE8F84-028D-4C51-9930-0BD369757798}"/>
              </a:ext>
            </a:extLst>
          </p:cNvPr>
          <p:cNvSpPr/>
          <p:nvPr/>
        </p:nvSpPr>
        <p:spPr>
          <a:xfrm>
            <a:off x="2089150" y="1687513"/>
            <a:ext cx="1846263" cy="3979862"/>
          </a:xfrm>
          <a:prstGeom prst="flowChartProcess">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Analysis of current system by MD THINK team.</a:t>
            </a: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Recommendations from MD THINK team for system enhancement. </a:t>
            </a:r>
          </a:p>
          <a:p>
            <a:pPr marL="171450" indent="-171450" eaLnBrk="1" fontAlgn="auto" hangingPunct="1">
              <a:spcBef>
                <a:spcPts val="0"/>
              </a:spcBef>
              <a:spcAft>
                <a:spcPts val="0"/>
              </a:spcAft>
              <a:buClr>
                <a:srgbClr val="000000"/>
              </a:buClr>
              <a:buFont typeface="Arial" panose="020B0604020202020204" pitchFamily="34" charset="0"/>
              <a:buChar char="•"/>
              <a:defRPr/>
            </a:pPr>
            <a:endParaRPr lang="en-US" sz="1100" kern="0" dirty="0">
              <a:solidFill>
                <a:srgbClr val="000000"/>
              </a:solidFill>
              <a:latin typeface="Calibri" panose="020F0502020204030204" pitchFamily="34" charset="0"/>
              <a:cs typeface="Calibri" panose="020F0502020204030204" pitchFamily="34" charset="0"/>
              <a:sym typeface="Arial"/>
            </a:endParaRPr>
          </a:p>
          <a:p>
            <a:pPr marL="171450" indent="-171450" eaLnBrk="1" fontAlgn="auto"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Project Execution Approach</a:t>
            </a:r>
          </a:p>
        </p:txBody>
      </p:sp>
      <p:sp>
        <p:nvSpPr>
          <p:cNvPr id="32" name="Flowchart: Process 31">
            <a:extLst>
              <a:ext uri="{FF2B5EF4-FFF2-40B4-BE49-F238E27FC236}">
                <a16:creationId xmlns:a16="http://schemas.microsoft.com/office/drawing/2014/main" id="{B5E669CA-2160-4FB8-AEF9-617B42924FCC}"/>
              </a:ext>
            </a:extLst>
          </p:cNvPr>
          <p:cNvSpPr/>
          <p:nvPr/>
        </p:nvSpPr>
        <p:spPr>
          <a:xfrm>
            <a:off x="5805488" y="1684338"/>
            <a:ext cx="4210050" cy="3979862"/>
          </a:xfrm>
          <a:prstGeom prst="flowChartProcess">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Architecture: Spring Framework: Spring Boot, Spring Data, Spring Container, JPA Hibernate, Hibernate Envers, RESTful Web service/JSON, Angular JS etc.</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Identity and Access Management: Single Sign-on using Forgerock Open AM and Sailpoint Open DJ</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Corticon Rules Engine Integration</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System/Interface Integration</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Data Mapping, Conversion and Migration</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Document Management</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Shared Data Repository and Master Data Management</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Analytics -  Reports</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AWS Cloud Deployment, Secure Access Gateway, WSO2 API Manager, Network and log Management, Host based protection</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Stakeholder testing </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UAT Testing</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OCM – Stakeholder Engagement/Training</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Authorize To Operate review and Approval</a:t>
            </a:r>
          </a:p>
          <a:p>
            <a:pPr marL="262890" indent="-171450" eaLnBrk="1" fontAlgn="ctr" hangingPunct="1">
              <a:spcBef>
                <a:spcPts val="0"/>
              </a:spcBef>
              <a:spcAft>
                <a:spcPts val="0"/>
              </a:spcAft>
              <a:buClr>
                <a:srgbClr val="000000"/>
              </a:buClr>
              <a:buFont typeface="Arial" panose="020B0604020202020204" pitchFamily="34" charset="0"/>
              <a:buChar char="•"/>
              <a:defRPr/>
            </a:pPr>
            <a:r>
              <a:rPr lang="en-US" sz="1100" kern="0" dirty="0">
                <a:solidFill>
                  <a:srgbClr val="000000"/>
                </a:solidFill>
                <a:latin typeface="Calibri" panose="020F0502020204030204" pitchFamily="34" charset="0"/>
                <a:cs typeface="Calibri" panose="020F0502020204030204" pitchFamily="34" charset="0"/>
                <a:sym typeface="Arial"/>
              </a:rPr>
              <a:t>Federal Certification</a:t>
            </a:r>
          </a:p>
        </p:txBody>
      </p:sp>
      <p:sp>
        <p:nvSpPr>
          <p:cNvPr id="33" name="Flowchart: Process 32">
            <a:extLst>
              <a:ext uri="{FF2B5EF4-FFF2-40B4-BE49-F238E27FC236}">
                <a16:creationId xmlns:a16="http://schemas.microsoft.com/office/drawing/2014/main" id="{B65BAEC3-4030-4516-BF27-F1A2C66B3CC5}"/>
              </a:ext>
            </a:extLst>
          </p:cNvPr>
          <p:cNvSpPr/>
          <p:nvPr/>
        </p:nvSpPr>
        <p:spPr>
          <a:xfrm>
            <a:off x="425450" y="1773238"/>
            <a:ext cx="1498600" cy="347662"/>
          </a:xfrm>
          <a:prstGeom prst="flowChartProcess">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100" kern="0" dirty="0">
                <a:solidFill>
                  <a:srgbClr val="FFFFFF"/>
                </a:solidFill>
                <a:latin typeface="Calibri" panose="020F0502020204030204" pitchFamily="34" charset="0"/>
                <a:cs typeface="Calibri" panose="020F0502020204030204" pitchFamily="34" charset="0"/>
                <a:sym typeface="Arial"/>
              </a:rPr>
              <a:t>Owner: CSA Team</a:t>
            </a:r>
          </a:p>
        </p:txBody>
      </p:sp>
      <p:sp>
        <p:nvSpPr>
          <p:cNvPr id="34" name="Flowchart: Process 33">
            <a:extLst>
              <a:ext uri="{FF2B5EF4-FFF2-40B4-BE49-F238E27FC236}">
                <a16:creationId xmlns:a16="http://schemas.microsoft.com/office/drawing/2014/main" id="{344015FE-7EE8-465E-8E01-A7FB22079FA2}"/>
              </a:ext>
            </a:extLst>
          </p:cNvPr>
          <p:cNvSpPr/>
          <p:nvPr/>
        </p:nvSpPr>
        <p:spPr>
          <a:xfrm>
            <a:off x="2176463" y="1773238"/>
            <a:ext cx="1689100" cy="347662"/>
          </a:xfrm>
          <a:prstGeom prst="flowChartProcess">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100" kern="0" dirty="0">
                <a:solidFill>
                  <a:srgbClr val="FFFFFF"/>
                </a:solidFill>
                <a:latin typeface="Calibri" panose="020F0502020204030204" pitchFamily="34" charset="0"/>
                <a:cs typeface="Calibri" panose="020F0502020204030204" pitchFamily="34" charset="0"/>
                <a:sym typeface="Arial"/>
              </a:rPr>
              <a:t>Owner: MD THINK Team</a:t>
            </a:r>
          </a:p>
        </p:txBody>
      </p:sp>
      <p:sp>
        <p:nvSpPr>
          <p:cNvPr id="35" name="Flowchart: Process 34">
            <a:extLst>
              <a:ext uri="{FF2B5EF4-FFF2-40B4-BE49-F238E27FC236}">
                <a16:creationId xmlns:a16="http://schemas.microsoft.com/office/drawing/2014/main" id="{15612834-F784-4ACF-B6C0-5ED42BE62188}"/>
              </a:ext>
            </a:extLst>
          </p:cNvPr>
          <p:cNvSpPr/>
          <p:nvPr/>
        </p:nvSpPr>
        <p:spPr>
          <a:xfrm>
            <a:off x="4065588" y="1751013"/>
            <a:ext cx="1595437" cy="347662"/>
          </a:xfrm>
          <a:prstGeom prst="flowChartProcess">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100" kern="0" dirty="0">
                <a:solidFill>
                  <a:srgbClr val="FFFFFF"/>
                </a:solidFill>
                <a:latin typeface="Calibri" panose="020F0502020204030204" pitchFamily="34" charset="0"/>
                <a:cs typeface="Calibri" panose="020F0502020204030204" pitchFamily="34" charset="0"/>
                <a:sym typeface="Arial"/>
              </a:rPr>
              <a:t>Owner: CSA Team/ MD THINK Team</a:t>
            </a:r>
          </a:p>
        </p:txBody>
      </p:sp>
      <p:sp>
        <p:nvSpPr>
          <p:cNvPr id="36" name="Flowchart: Process 35">
            <a:extLst>
              <a:ext uri="{FF2B5EF4-FFF2-40B4-BE49-F238E27FC236}">
                <a16:creationId xmlns:a16="http://schemas.microsoft.com/office/drawing/2014/main" id="{24026877-B01E-45DF-9EB4-5EFB7BBBD518}"/>
              </a:ext>
            </a:extLst>
          </p:cNvPr>
          <p:cNvSpPr/>
          <p:nvPr/>
        </p:nvSpPr>
        <p:spPr>
          <a:xfrm>
            <a:off x="5876925" y="1751013"/>
            <a:ext cx="4073525" cy="347662"/>
          </a:xfrm>
          <a:prstGeom prst="flowChartProcess">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100" kern="0" dirty="0">
                <a:solidFill>
                  <a:srgbClr val="FFFFFF"/>
                </a:solidFill>
                <a:latin typeface="Calibri" panose="020F0502020204030204" pitchFamily="34" charset="0"/>
                <a:cs typeface="Calibri" panose="020F0502020204030204" pitchFamily="34" charset="0"/>
                <a:sym typeface="Arial"/>
              </a:rPr>
              <a:t>Owner: MD THINK Team</a:t>
            </a:r>
          </a:p>
        </p:txBody>
      </p:sp>
      <p:sp>
        <p:nvSpPr>
          <p:cNvPr id="37" name="Flowchart: Process 36">
            <a:extLst>
              <a:ext uri="{FF2B5EF4-FFF2-40B4-BE49-F238E27FC236}">
                <a16:creationId xmlns:a16="http://schemas.microsoft.com/office/drawing/2014/main" id="{1EEB2656-B014-41B8-AA00-FB1A87587040}"/>
              </a:ext>
            </a:extLst>
          </p:cNvPr>
          <p:cNvSpPr/>
          <p:nvPr/>
        </p:nvSpPr>
        <p:spPr>
          <a:xfrm>
            <a:off x="10121900" y="1751013"/>
            <a:ext cx="1635125" cy="347662"/>
          </a:xfrm>
          <a:prstGeom prst="flowChartProcess">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100" kern="0" dirty="0">
                <a:solidFill>
                  <a:srgbClr val="FFFFFF"/>
                </a:solidFill>
                <a:latin typeface="Calibri" panose="020F0502020204030204" pitchFamily="34" charset="0"/>
                <a:cs typeface="Calibri" panose="020F0502020204030204" pitchFamily="34" charset="0"/>
                <a:sym typeface="Arial"/>
              </a:rPr>
              <a:t>Owner: M&amp;O Team</a:t>
            </a:r>
          </a:p>
        </p:txBody>
      </p:sp>
      <p:sp>
        <p:nvSpPr>
          <p:cNvPr id="38" name="Flowchart: Process 37">
            <a:extLst>
              <a:ext uri="{FF2B5EF4-FFF2-40B4-BE49-F238E27FC236}">
                <a16:creationId xmlns:a16="http://schemas.microsoft.com/office/drawing/2014/main" id="{6F80307E-225E-4E7D-AF31-5DD8A627C201}"/>
              </a:ext>
            </a:extLst>
          </p:cNvPr>
          <p:cNvSpPr/>
          <p:nvPr/>
        </p:nvSpPr>
        <p:spPr>
          <a:xfrm>
            <a:off x="303213" y="5364163"/>
            <a:ext cx="1744662" cy="306387"/>
          </a:xfrm>
          <a:prstGeom prst="flowChartProcess">
            <a:avLst/>
          </a:prstGeom>
          <a:solidFill>
            <a:srgbClr val="EEB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200" b="1" kern="0" dirty="0">
                <a:solidFill>
                  <a:srgbClr val="000000"/>
                </a:solidFill>
                <a:latin typeface="Calibri" panose="020F0502020204030204" pitchFamily="34" charset="0"/>
                <a:cs typeface="Calibri" panose="020F0502020204030204" pitchFamily="34" charset="0"/>
                <a:sym typeface="Arial"/>
              </a:rPr>
              <a:t>PI – 07, 08</a:t>
            </a:r>
          </a:p>
        </p:txBody>
      </p:sp>
      <p:sp>
        <p:nvSpPr>
          <p:cNvPr id="39" name="Flowchart: Process 38">
            <a:extLst>
              <a:ext uri="{FF2B5EF4-FFF2-40B4-BE49-F238E27FC236}">
                <a16:creationId xmlns:a16="http://schemas.microsoft.com/office/drawing/2014/main" id="{F395030B-1DBA-4696-AF03-424358473150}"/>
              </a:ext>
            </a:extLst>
          </p:cNvPr>
          <p:cNvSpPr/>
          <p:nvPr/>
        </p:nvSpPr>
        <p:spPr>
          <a:xfrm>
            <a:off x="2114550" y="5364163"/>
            <a:ext cx="1820863" cy="306387"/>
          </a:xfrm>
          <a:prstGeom prst="flowChartProcess">
            <a:avLst/>
          </a:prstGeom>
          <a:solidFill>
            <a:srgbClr val="EEB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200" b="1" kern="0" dirty="0">
                <a:solidFill>
                  <a:srgbClr val="000000"/>
                </a:solidFill>
                <a:latin typeface="Calibri" panose="020F0502020204030204" pitchFamily="34" charset="0"/>
                <a:cs typeface="Calibri" panose="020F0502020204030204" pitchFamily="34" charset="0"/>
                <a:sym typeface="Arial"/>
              </a:rPr>
              <a:t>PI - 09</a:t>
            </a:r>
          </a:p>
        </p:txBody>
      </p:sp>
      <p:sp>
        <p:nvSpPr>
          <p:cNvPr id="40" name="Flowchart: Process 39">
            <a:extLst>
              <a:ext uri="{FF2B5EF4-FFF2-40B4-BE49-F238E27FC236}">
                <a16:creationId xmlns:a16="http://schemas.microsoft.com/office/drawing/2014/main" id="{1EAEF039-DF9D-4486-907A-11411121FB27}"/>
              </a:ext>
            </a:extLst>
          </p:cNvPr>
          <p:cNvSpPr/>
          <p:nvPr/>
        </p:nvSpPr>
        <p:spPr>
          <a:xfrm>
            <a:off x="3973513" y="5364163"/>
            <a:ext cx="1789112" cy="306387"/>
          </a:xfrm>
          <a:prstGeom prst="flowChartProcess">
            <a:avLst/>
          </a:prstGeom>
          <a:solidFill>
            <a:srgbClr val="EEB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200" b="1" kern="0" dirty="0">
                <a:solidFill>
                  <a:srgbClr val="000000"/>
                </a:solidFill>
                <a:latin typeface="Calibri" panose="020F0502020204030204" pitchFamily="34" charset="0"/>
                <a:cs typeface="Calibri" panose="020F0502020204030204" pitchFamily="34" charset="0"/>
                <a:sym typeface="Arial"/>
              </a:rPr>
              <a:t>PI – 09 - 14</a:t>
            </a:r>
          </a:p>
        </p:txBody>
      </p:sp>
      <p:sp>
        <p:nvSpPr>
          <p:cNvPr id="41" name="Flowchart: Process 40">
            <a:extLst>
              <a:ext uri="{FF2B5EF4-FFF2-40B4-BE49-F238E27FC236}">
                <a16:creationId xmlns:a16="http://schemas.microsoft.com/office/drawing/2014/main" id="{2CABA22E-7337-417B-BE11-7475A77F6880}"/>
              </a:ext>
            </a:extLst>
          </p:cNvPr>
          <p:cNvSpPr/>
          <p:nvPr/>
        </p:nvSpPr>
        <p:spPr>
          <a:xfrm>
            <a:off x="5791200" y="5364163"/>
            <a:ext cx="4224338" cy="306387"/>
          </a:xfrm>
          <a:prstGeom prst="flowChartProcess">
            <a:avLst/>
          </a:prstGeom>
          <a:solidFill>
            <a:srgbClr val="92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200" b="1" kern="0" dirty="0">
                <a:solidFill>
                  <a:schemeClr val="bg1"/>
                </a:solidFill>
                <a:latin typeface="Calibri" panose="020F0502020204030204" pitchFamily="34" charset="0"/>
                <a:cs typeface="Calibri" panose="020F0502020204030204" pitchFamily="34" charset="0"/>
                <a:sym typeface="Arial"/>
              </a:rPr>
              <a:t>PI – 11 to PI - 23 </a:t>
            </a:r>
          </a:p>
        </p:txBody>
      </p:sp>
      <p:sp>
        <p:nvSpPr>
          <p:cNvPr id="42" name="Flowchart: Process 41">
            <a:extLst>
              <a:ext uri="{FF2B5EF4-FFF2-40B4-BE49-F238E27FC236}">
                <a16:creationId xmlns:a16="http://schemas.microsoft.com/office/drawing/2014/main" id="{1AF97CE1-9DA9-4567-8F0A-E45C24AFAD12}"/>
              </a:ext>
            </a:extLst>
          </p:cNvPr>
          <p:cNvSpPr/>
          <p:nvPr/>
        </p:nvSpPr>
        <p:spPr>
          <a:xfrm>
            <a:off x="10053638" y="5364163"/>
            <a:ext cx="1755775" cy="306387"/>
          </a:xfrm>
          <a:prstGeom prst="flowChartProcess">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defRPr/>
            </a:pPr>
            <a:r>
              <a:rPr lang="en-US" sz="1200" b="1" kern="0" dirty="0">
                <a:solidFill>
                  <a:schemeClr val="bg1"/>
                </a:solidFill>
                <a:latin typeface="Calibri" panose="020F0502020204030204" pitchFamily="34" charset="0"/>
                <a:cs typeface="Calibri" panose="020F0502020204030204" pitchFamily="34" charset="0"/>
                <a:sym typeface="Arial"/>
              </a:rPr>
              <a:t>Post PI -23</a:t>
            </a:r>
          </a:p>
        </p:txBody>
      </p:sp>
      <p:sp>
        <p:nvSpPr>
          <p:cNvPr id="43" name="Chevron 115">
            <a:extLst>
              <a:ext uri="{FF2B5EF4-FFF2-40B4-BE49-F238E27FC236}">
                <a16:creationId xmlns:a16="http://schemas.microsoft.com/office/drawing/2014/main" id="{B8DC80B5-9E74-41A8-A387-1DCF8CC1A0A4}"/>
              </a:ext>
            </a:extLst>
          </p:cNvPr>
          <p:cNvSpPr/>
          <p:nvPr/>
        </p:nvSpPr>
        <p:spPr>
          <a:xfrm>
            <a:off x="273050" y="1263650"/>
            <a:ext cx="1987550" cy="423863"/>
          </a:xfrm>
          <a:prstGeom prst="chevron">
            <a:avLst/>
          </a:prstGeom>
          <a:solidFill>
            <a:srgbClr val="EEB50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eaLnBrk="1" fontAlgn="auto" hangingPunct="1">
              <a:spcBef>
                <a:spcPts val="0"/>
              </a:spcBef>
              <a:spcAft>
                <a:spcPts val="0"/>
              </a:spcAft>
              <a:buClr>
                <a:srgbClr val="000000"/>
              </a:buClr>
              <a:defRPr/>
            </a:pPr>
            <a:r>
              <a:rPr lang="en-US" sz="1200" b="1" kern="0" dirty="0">
                <a:solidFill>
                  <a:schemeClr val="tx1"/>
                </a:solidFill>
                <a:latin typeface="Calibri" panose="020F0502020204030204" pitchFamily="34" charset="0"/>
                <a:cs typeface="Calibri" panose="020F0502020204030204" pitchFamily="34" charset="0"/>
                <a:sym typeface="Arial"/>
              </a:rPr>
              <a:t>As-Is Documentation</a:t>
            </a:r>
          </a:p>
        </p:txBody>
      </p:sp>
      <p:sp>
        <p:nvSpPr>
          <p:cNvPr id="44" name="Chevron 115">
            <a:extLst>
              <a:ext uri="{FF2B5EF4-FFF2-40B4-BE49-F238E27FC236}">
                <a16:creationId xmlns:a16="http://schemas.microsoft.com/office/drawing/2014/main" id="{C62CB884-7926-4AF8-B915-C77366616F31}"/>
              </a:ext>
            </a:extLst>
          </p:cNvPr>
          <p:cNvSpPr/>
          <p:nvPr/>
        </p:nvSpPr>
        <p:spPr>
          <a:xfrm>
            <a:off x="3987800" y="1263650"/>
            <a:ext cx="1985963" cy="423863"/>
          </a:xfrm>
          <a:prstGeom prst="chevron">
            <a:avLst/>
          </a:prstGeom>
          <a:solidFill>
            <a:srgbClr val="EEB50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eaLnBrk="1" fontAlgn="auto" hangingPunct="1">
              <a:spcBef>
                <a:spcPts val="0"/>
              </a:spcBef>
              <a:spcAft>
                <a:spcPts val="0"/>
              </a:spcAft>
              <a:buClr>
                <a:srgbClr val="000000"/>
              </a:buClr>
              <a:defRPr/>
            </a:pPr>
            <a:r>
              <a:rPr lang="en-US" sz="1200" b="1" kern="0" dirty="0">
                <a:solidFill>
                  <a:schemeClr val="tx1"/>
                </a:solidFill>
                <a:latin typeface="Calibri" panose="020F0502020204030204" pitchFamily="34" charset="0"/>
                <a:cs typeface="Calibri" panose="020F0502020204030204" pitchFamily="34" charset="0"/>
                <a:sym typeface="Arial"/>
              </a:rPr>
              <a:t>To-Be Requirements </a:t>
            </a:r>
          </a:p>
        </p:txBody>
      </p:sp>
      <p:sp>
        <p:nvSpPr>
          <p:cNvPr id="45" name="Chevron 115">
            <a:extLst>
              <a:ext uri="{FF2B5EF4-FFF2-40B4-BE49-F238E27FC236}">
                <a16:creationId xmlns:a16="http://schemas.microsoft.com/office/drawing/2014/main" id="{4A2F0076-C917-40FB-B9FA-47924C64E339}"/>
              </a:ext>
            </a:extLst>
          </p:cNvPr>
          <p:cNvSpPr/>
          <p:nvPr/>
        </p:nvSpPr>
        <p:spPr>
          <a:xfrm>
            <a:off x="10053638" y="1263650"/>
            <a:ext cx="1985962" cy="423863"/>
          </a:xfrm>
          <a:prstGeom prst="chevron">
            <a:avLst/>
          </a:prstGeom>
          <a:solidFill>
            <a:schemeClr val="tx1"/>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pPr algn="ctr" eaLnBrk="1" fontAlgn="auto" hangingPunct="1">
              <a:spcBef>
                <a:spcPts val="0"/>
              </a:spcBef>
              <a:spcAft>
                <a:spcPts val="0"/>
              </a:spcAft>
              <a:buClr>
                <a:srgbClr val="000000"/>
              </a:buClr>
              <a:defRPr/>
            </a:pPr>
            <a:r>
              <a:rPr lang="en-US" sz="1200" b="1" kern="0" dirty="0">
                <a:solidFill>
                  <a:srgbClr val="FFFFFF"/>
                </a:solidFill>
                <a:latin typeface="Calibri" panose="020F0502020204030204" pitchFamily="34" charset="0"/>
                <a:cs typeface="Calibri" panose="020F0502020204030204" pitchFamily="34" charset="0"/>
                <a:sym typeface="Arial"/>
              </a:rPr>
              <a:t>Maintenance and Operation</a:t>
            </a:r>
          </a:p>
        </p:txBody>
      </p:sp>
      <p:sp>
        <p:nvSpPr>
          <p:cNvPr id="46" name="Chevron 115">
            <a:extLst>
              <a:ext uri="{FF2B5EF4-FFF2-40B4-BE49-F238E27FC236}">
                <a16:creationId xmlns:a16="http://schemas.microsoft.com/office/drawing/2014/main" id="{611B6DB6-96E6-43FA-8569-55C3E509C9AD}"/>
              </a:ext>
            </a:extLst>
          </p:cNvPr>
          <p:cNvSpPr/>
          <p:nvPr/>
        </p:nvSpPr>
        <p:spPr>
          <a:xfrm>
            <a:off x="2089150" y="1263650"/>
            <a:ext cx="2063750" cy="423863"/>
          </a:xfrm>
          <a:prstGeom prst="chevron">
            <a:avLst/>
          </a:prstGeom>
          <a:solidFill>
            <a:srgbClr val="EEB50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eaLnBrk="1" fontAlgn="auto" hangingPunct="1">
              <a:spcBef>
                <a:spcPts val="0"/>
              </a:spcBef>
              <a:spcAft>
                <a:spcPts val="0"/>
              </a:spcAft>
              <a:buClr>
                <a:srgbClr val="000000"/>
              </a:buClr>
              <a:defRPr/>
            </a:pPr>
            <a:r>
              <a:rPr lang="en-US" sz="1200" b="1" kern="0" dirty="0">
                <a:solidFill>
                  <a:schemeClr val="tx1"/>
                </a:solidFill>
                <a:latin typeface="Calibri" panose="020F0502020204030204" pitchFamily="34" charset="0"/>
                <a:cs typeface="Calibri" panose="020F0502020204030204" pitchFamily="34" charset="0"/>
                <a:sym typeface="Arial"/>
              </a:rPr>
              <a:t>Gap Analysis</a:t>
            </a:r>
          </a:p>
        </p:txBody>
      </p:sp>
      <p:sp>
        <p:nvSpPr>
          <p:cNvPr id="47" name="Chevron 115">
            <a:extLst>
              <a:ext uri="{FF2B5EF4-FFF2-40B4-BE49-F238E27FC236}">
                <a16:creationId xmlns:a16="http://schemas.microsoft.com/office/drawing/2014/main" id="{D62957E0-330E-4960-9AB5-133404ACC69A}"/>
              </a:ext>
            </a:extLst>
          </p:cNvPr>
          <p:cNvSpPr/>
          <p:nvPr/>
        </p:nvSpPr>
        <p:spPr>
          <a:xfrm>
            <a:off x="5805488" y="1263650"/>
            <a:ext cx="4411662" cy="423863"/>
          </a:xfrm>
          <a:prstGeom prst="chevron">
            <a:avLst/>
          </a:prstGeom>
          <a:solidFill>
            <a:srgbClr val="920000"/>
          </a:solidFill>
          <a:ln>
            <a:noFill/>
          </a:ln>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tIns="91440"/>
          <a:lstStyle/>
          <a:p>
            <a:pPr algn="ctr" eaLnBrk="1" fontAlgn="auto" hangingPunct="1">
              <a:spcBef>
                <a:spcPts val="0"/>
              </a:spcBef>
              <a:spcAft>
                <a:spcPts val="0"/>
              </a:spcAft>
              <a:buClr>
                <a:srgbClr val="000000"/>
              </a:buClr>
              <a:defRPr/>
            </a:pPr>
            <a:r>
              <a:rPr lang="en-US" sz="1200" b="1" kern="0" dirty="0">
                <a:solidFill>
                  <a:srgbClr val="FFFFFF"/>
                </a:solidFill>
                <a:latin typeface="Calibri" panose="020F0502020204030204" pitchFamily="34" charset="0"/>
                <a:cs typeface="Calibri" panose="020F0502020204030204" pitchFamily="34" charset="0"/>
                <a:sym typeface="Arial"/>
              </a:rPr>
              <a:t>Development</a:t>
            </a:r>
          </a:p>
        </p:txBody>
      </p:sp>
      <p:sp>
        <p:nvSpPr>
          <p:cNvPr id="48" name="Flowchart: Process 47">
            <a:extLst>
              <a:ext uri="{FF2B5EF4-FFF2-40B4-BE49-F238E27FC236}">
                <a16:creationId xmlns:a16="http://schemas.microsoft.com/office/drawing/2014/main" id="{641ECD76-5CCE-4F88-9B6F-5EF69CA0DB1C}"/>
              </a:ext>
            </a:extLst>
          </p:cNvPr>
          <p:cNvSpPr/>
          <p:nvPr/>
        </p:nvSpPr>
        <p:spPr>
          <a:xfrm>
            <a:off x="280988" y="5795963"/>
            <a:ext cx="3654425" cy="909637"/>
          </a:xfrm>
          <a:prstGeom prst="flowChartProcess">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buClr>
                <a:srgbClr val="000000"/>
              </a:buClr>
              <a:defRPr/>
            </a:pPr>
            <a:r>
              <a:rPr lang="en-US" sz="1200" b="1" kern="0" dirty="0">
                <a:solidFill>
                  <a:srgbClr val="000000"/>
                </a:solidFill>
                <a:latin typeface="Calibri" panose="020F0502020204030204" pitchFamily="34" charset="0"/>
                <a:cs typeface="Calibri" panose="020F0502020204030204" pitchFamily="34" charset="0"/>
                <a:sym typeface="Arial"/>
              </a:rPr>
              <a:t>Methodology:</a:t>
            </a:r>
          </a:p>
          <a:p>
            <a:pPr marL="171450" indent="-171450" eaLnBrk="1" fontAlgn="ctr" hangingPunct="1">
              <a:spcBef>
                <a:spcPts val="0"/>
              </a:spcBef>
              <a:spcAft>
                <a:spcPts val="0"/>
              </a:spcAft>
              <a:buClr>
                <a:srgbClr val="000000"/>
              </a:buClr>
              <a:buFont typeface="Arial" panose="020B0604020202020204" pitchFamily="34" charset="0"/>
              <a:buChar char="•"/>
              <a:defRPr/>
            </a:pPr>
            <a:r>
              <a:rPr lang="en-US" sz="1050" kern="0" dirty="0">
                <a:solidFill>
                  <a:srgbClr val="000000"/>
                </a:solidFill>
                <a:latin typeface="Calibri" panose="020F0502020204030204" pitchFamily="34" charset="0"/>
                <a:cs typeface="Calibri" panose="020F0502020204030204" pitchFamily="34" charset="0"/>
                <a:sym typeface="Arial"/>
              </a:rPr>
              <a:t>Cutting Edge Technology for the Application and Shared services and platform - AWS</a:t>
            </a:r>
          </a:p>
          <a:p>
            <a:pPr marL="171450" indent="-171450" eaLnBrk="1" fontAlgn="ctr" hangingPunct="1">
              <a:spcBef>
                <a:spcPts val="0"/>
              </a:spcBef>
              <a:spcAft>
                <a:spcPts val="0"/>
              </a:spcAft>
              <a:buClr>
                <a:srgbClr val="000000"/>
              </a:buClr>
              <a:buFont typeface="Arial" panose="020B0604020202020204" pitchFamily="34" charset="0"/>
              <a:buChar char="•"/>
              <a:defRPr/>
            </a:pPr>
            <a:r>
              <a:rPr lang="en-US" sz="1050" kern="0" dirty="0">
                <a:solidFill>
                  <a:srgbClr val="000000"/>
                </a:solidFill>
                <a:latin typeface="Calibri" panose="020F0502020204030204" pitchFamily="34" charset="0"/>
                <a:cs typeface="Calibri" panose="020F0502020204030204" pitchFamily="34" charset="0"/>
                <a:sym typeface="Arial"/>
              </a:rPr>
              <a:t>Test Driven Continuous Development</a:t>
            </a:r>
          </a:p>
          <a:p>
            <a:pPr marL="171450" indent="-171450" eaLnBrk="1" fontAlgn="ctr" hangingPunct="1">
              <a:spcBef>
                <a:spcPts val="0"/>
              </a:spcBef>
              <a:spcAft>
                <a:spcPts val="0"/>
              </a:spcAft>
              <a:buClr>
                <a:srgbClr val="000000"/>
              </a:buClr>
              <a:buFont typeface="Arial" panose="020B0604020202020204" pitchFamily="34" charset="0"/>
              <a:buChar char="•"/>
              <a:defRPr/>
            </a:pPr>
            <a:r>
              <a:rPr lang="en-US" sz="1050" kern="0" dirty="0">
                <a:solidFill>
                  <a:srgbClr val="000000"/>
                </a:solidFill>
                <a:latin typeface="Calibri" panose="020F0502020204030204" pitchFamily="34" charset="0"/>
                <a:cs typeface="Calibri" panose="020F0502020204030204" pitchFamily="34" charset="0"/>
                <a:sym typeface="Arial"/>
              </a:rPr>
              <a:t>Built using </a:t>
            </a:r>
            <a:r>
              <a:rPr lang="en-US" sz="1050" kern="0" dirty="0" err="1">
                <a:solidFill>
                  <a:srgbClr val="000000"/>
                </a:solidFill>
                <a:latin typeface="Calibri" panose="020F0502020204030204" pitchFamily="34" charset="0"/>
                <a:cs typeface="Calibri" panose="020F0502020204030204" pitchFamily="34" charset="0"/>
                <a:sym typeface="Arial"/>
              </a:rPr>
              <a:t>SAFe</a:t>
            </a:r>
            <a:r>
              <a:rPr lang="en-US" sz="1050" kern="0" dirty="0">
                <a:solidFill>
                  <a:srgbClr val="000000"/>
                </a:solidFill>
                <a:latin typeface="Calibri" panose="020F0502020204030204" pitchFamily="34" charset="0"/>
                <a:cs typeface="Calibri" panose="020F0502020204030204" pitchFamily="34" charset="0"/>
                <a:sym typeface="Arial"/>
              </a:rPr>
              <a:t> Methodology</a:t>
            </a:r>
          </a:p>
        </p:txBody>
      </p:sp>
      <p:sp>
        <p:nvSpPr>
          <p:cNvPr id="49" name="Flowchart: Process 48">
            <a:extLst>
              <a:ext uri="{FF2B5EF4-FFF2-40B4-BE49-F238E27FC236}">
                <a16:creationId xmlns:a16="http://schemas.microsoft.com/office/drawing/2014/main" id="{2FC92CC6-6063-40CA-A7B8-DBA4120A8FFB}"/>
              </a:ext>
            </a:extLst>
          </p:cNvPr>
          <p:cNvSpPr/>
          <p:nvPr/>
        </p:nvSpPr>
        <p:spPr>
          <a:xfrm>
            <a:off x="4240213" y="5795963"/>
            <a:ext cx="3656012" cy="909637"/>
          </a:xfrm>
          <a:prstGeom prst="flowChartProcess">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buClr>
                <a:srgbClr val="000000"/>
              </a:buClr>
              <a:defRPr/>
            </a:pPr>
            <a:r>
              <a:rPr lang="en-US" sz="1200" b="1" kern="0" dirty="0">
                <a:solidFill>
                  <a:srgbClr val="000000"/>
                </a:solidFill>
                <a:latin typeface="Calibri" panose="020F0502020204030204" pitchFamily="34" charset="0"/>
                <a:cs typeface="Calibri" panose="020F0502020204030204" pitchFamily="34" charset="0"/>
                <a:sym typeface="Arial"/>
              </a:rPr>
              <a:t>Independent Verification &amp; Validation :</a:t>
            </a:r>
          </a:p>
          <a:p>
            <a:pPr marL="171450" indent="-171450" eaLnBrk="1" fontAlgn="ctr" hangingPunct="1">
              <a:spcBef>
                <a:spcPts val="0"/>
              </a:spcBef>
              <a:spcAft>
                <a:spcPts val="0"/>
              </a:spcAft>
              <a:buClr>
                <a:srgbClr val="000000"/>
              </a:buClr>
              <a:buFont typeface="Arial" panose="020B0604020202020204" pitchFamily="34" charset="0"/>
              <a:buChar char="•"/>
              <a:defRPr/>
            </a:pPr>
            <a:r>
              <a:rPr lang="en-US" sz="1050" kern="0" dirty="0">
                <a:solidFill>
                  <a:srgbClr val="000000"/>
                </a:solidFill>
                <a:latin typeface="Calibri" panose="020F0502020204030204" pitchFamily="34" charset="0"/>
                <a:cs typeface="Calibri" panose="020F0502020204030204" pitchFamily="34" charset="0"/>
                <a:sym typeface="Arial"/>
              </a:rPr>
              <a:t>Quality Management for product and system requirements / specifications</a:t>
            </a:r>
            <a:endParaRPr lang="en-US" sz="1100" kern="0" dirty="0">
              <a:solidFill>
                <a:srgbClr val="000000"/>
              </a:solidFill>
              <a:latin typeface="Calibri" panose="020F0502020204030204" pitchFamily="34" charset="0"/>
              <a:cs typeface="Calibri" panose="020F0502020204030204" pitchFamily="34" charset="0"/>
              <a:sym typeface="Arial"/>
            </a:endParaRPr>
          </a:p>
        </p:txBody>
      </p:sp>
      <p:sp>
        <p:nvSpPr>
          <p:cNvPr id="50" name="Flowchart: Process 49">
            <a:extLst>
              <a:ext uri="{FF2B5EF4-FFF2-40B4-BE49-F238E27FC236}">
                <a16:creationId xmlns:a16="http://schemas.microsoft.com/office/drawing/2014/main" id="{1B2B7BB4-152A-4285-A074-5974966B6435}"/>
              </a:ext>
            </a:extLst>
          </p:cNvPr>
          <p:cNvSpPr/>
          <p:nvPr/>
        </p:nvSpPr>
        <p:spPr>
          <a:xfrm>
            <a:off x="8188325" y="5775325"/>
            <a:ext cx="3654425" cy="908050"/>
          </a:xfrm>
          <a:prstGeom prst="flowChartProcess">
            <a:avLst/>
          </a:pr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buClr>
                <a:srgbClr val="000000"/>
              </a:buClr>
              <a:defRPr/>
            </a:pPr>
            <a:r>
              <a:rPr lang="en-US" sz="1200" b="1" kern="0" dirty="0">
                <a:solidFill>
                  <a:srgbClr val="000000"/>
                </a:solidFill>
                <a:latin typeface="Calibri" panose="020F0502020204030204" pitchFamily="34" charset="0"/>
                <a:cs typeface="Calibri" panose="020F0502020204030204" pitchFamily="34" charset="0"/>
                <a:sym typeface="Arial"/>
              </a:rPr>
              <a:t>All Development according to Federal, State and DHS requirements, MD THINK Platform and Security standards</a:t>
            </a:r>
            <a:endParaRPr lang="en-US" sz="1100" kern="0" dirty="0">
              <a:solidFill>
                <a:srgbClr val="000000"/>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739D5A05-B205-45DC-80E6-EBC74B17DD2F}"/>
              </a:ext>
            </a:extLst>
          </p:cNvPr>
          <p:cNvSpPr/>
          <p:nvPr/>
        </p:nvSpPr>
        <p:spPr>
          <a:xfrm>
            <a:off x="9401175" y="5451475"/>
            <a:ext cx="2768600" cy="14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42" name="Group 141">
            <a:extLst>
              <a:ext uri="{FF2B5EF4-FFF2-40B4-BE49-F238E27FC236}">
                <a16:creationId xmlns:a16="http://schemas.microsoft.com/office/drawing/2014/main" id="{5E467A7C-BA0F-4167-AA01-19E008BB4F6F}"/>
              </a:ext>
            </a:extLst>
          </p:cNvPr>
          <p:cNvGrpSpPr/>
          <p:nvPr/>
        </p:nvGrpSpPr>
        <p:grpSpPr>
          <a:xfrm>
            <a:off x="4128242" y="2393894"/>
            <a:ext cx="267740" cy="694657"/>
            <a:chOff x="1876194" y="2560905"/>
            <a:chExt cx="320586" cy="694657"/>
          </a:xfrm>
          <a:solidFill>
            <a:srgbClr val="EEB500"/>
          </a:solidFill>
        </p:grpSpPr>
        <p:cxnSp>
          <p:nvCxnSpPr>
            <p:cNvPr id="143" name="Straight Connector 142">
              <a:extLst>
                <a:ext uri="{FF2B5EF4-FFF2-40B4-BE49-F238E27FC236}">
                  <a16:creationId xmlns:a16="http://schemas.microsoft.com/office/drawing/2014/main" id="{8B315865-49CF-4314-9CDF-5FABD8CEB182}"/>
                </a:ext>
              </a:extLst>
            </p:cNvPr>
            <p:cNvCxnSpPr/>
            <p:nvPr/>
          </p:nvCxnSpPr>
          <p:spPr>
            <a:xfrm>
              <a:off x="1876194" y="2560905"/>
              <a:ext cx="0" cy="694657"/>
            </a:xfrm>
            <a:prstGeom prst="line">
              <a:avLst/>
            </a:prstGeom>
            <a:grpFill/>
            <a:ln w="9525" cap="flat" cmpd="sng" algn="ctr">
              <a:solidFill>
                <a:srgbClr val="EEB500"/>
              </a:solidFill>
              <a:prstDash val="solid"/>
            </a:ln>
            <a:effectLst/>
          </p:spPr>
        </p:cxnSp>
        <p:sp>
          <p:nvSpPr>
            <p:cNvPr id="144" name="Isosceles Triangle 143">
              <a:extLst>
                <a:ext uri="{FF2B5EF4-FFF2-40B4-BE49-F238E27FC236}">
                  <a16:creationId xmlns:a16="http://schemas.microsoft.com/office/drawing/2014/main" id="{F4334A1B-BD56-48FB-98B8-B1CB84EECDAA}"/>
                </a:ext>
              </a:extLst>
            </p:cNvPr>
            <p:cNvSpPr/>
            <p:nvPr/>
          </p:nvSpPr>
          <p:spPr>
            <a:xfrm rot="5400000">
              <a:off x="1950579" y="2541175"/>
              <a:ext cx="207968"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a:solidFill>
                  <a:srgbClr val="FFFFFF"/>
                </a:solidFill>
                <a:latin typeface="Calibri" panose="020F0502020204030204" pitchFamily="34" charset="0"/>
                <a:cs typeface="Calibri" panose="020F0502020204030204" pitchFamily="34" charset="0"/>
                <a:sym typeface="Arial"/>
              </a:endParaRPr>
            </a:p>
          </p:txBody>
        </p:sp>
      </p:grpSp>
      <p:grpSp>
        <p:nvGrpSpPr>
          <p:cNvPr id="152" name="Group 151">
            <a:extLst>
              <a:ext uri="{FF2B5EF4-FFF2-40B4-BE49-F238E27FC236}">
                <a16:creationId xmlns:a16="http://schemas.microsoft.com/office/drawing/2014/main" id="{52164CA4-522F-48BA-B1FD-A05FDF9D157F}"/>
              </a:ext>
            </a:extLst>
          </p:cNvPr>
          <p:cNvGrpSpPr/>
          <p:nvPr/>
        </p:nvGrpSpPr>
        <p:grpSpPr>
          <a:xfrm>
            <a:off x="10455447" y="1220863"/>
            <a:ext cx="267740" cy="1859160"/>
            <a:chOff x="1876194" y="2560905"/>
            <a:chExt cx="320587" cy="1859160"/>
          </a:xfrm>
          <a:solidFill>
            <a:srgbClr val="EEB500"/>
          </a:solidFill>
        </p:grpSpPr>
        <p:cxnSp>
          <p:nvCxnSpPr>
            <p:cNvPr id="159" name="Straight Connector 158">
              <a:extLst>
                <a:ext uri="{FF2B5EF4-FFF2-40B4-BE49-F238E27FC236}">
                  <a16:creationId xmlns:a16="http://schemas.microsoft.com/office/drawing/2014/main" id="{F7EA86C7-7CF6-45D4-9BA4-B818E9A7B504}"/>
                </a:ext>
              </a:extLst>
            </p:cNvPr>
            <p:cNvCxnSpPr>
              <a:cxnSpLocks/>
            </p:cNvCxnSpPr>
            <p:nvPr/>
          </p:nvCxnSpPr>
          <p:spPr>
            <a:xfrm>
              <a:off x="1876194" y="2560905"/>
              <a:ext cx="0" cy="1859160"/>
            </a:xfrm>
            <a:prstGeom prst="line">
              <a:avLst/>
            </a:prstGeom>
            <a:grpFill/>
            <a:ln w="9525" cap="flat" cmpd="sng" algn="ctr">
              <a:solidFill>
                <a:srgbClr val="EEB500"/>
              </a:solidFill>
              <a:prstDash val="solid"/>
            </a:ln>
            <a:effectLst/>
          </p:spPr>
        </p:cxnSp>
        <p:sp>
          <p:nvSpPr>
            <p:cNvPr id="160" name="Isosceles Triangle 159">
              <a:extLst>
                <a:ext uri="{FF2B5EF4-FFF2-40B4-BE49-F238E27FC236}">
                  <a16:creationId xmlns:a16="http://schemas.microsoft.com/office/drawing/2014/main" id="{08953AFB-1317-4948-84C9-796CFE0723AF}"/>
                </a:ext>
              </a:extLst>
            </p:cNvPr>
            <p:cNvSpPr/>
            <p:nvPr/>
          </p:nvSpPr>
          <p:spPr>
            <a:xfrm rot="5400000">
              <a:off x="1950580" y="2538443"/>
              <a:ext cx="207968"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dirty="0">
                <a:solidFill>
                  <a:srgbClr val="FFFFFF"/>
                </a:solidFill>
                <a:latin typeface="Calibri" panose="020F0502020204030204" pitchFamily="34" charset="0"/>
                <a:cs typeface="Calibri" panose="020F0502020204030204" pitchFamily="34" charset="0"/>
                <a:sym typeface="Arial"/>
              </a:endParaRPr>
            </a:p>
          </p:txBody>
        </p:sp>
      </p:grpSp>
      <p:grpSp>
        <p:nvGrpSpPr>
          <p:cNvPr id="161" name="Group 160">
            <a:extLst>
              <a:ext uri="{FF2B5EF4-FFF2-40B4-BE49-F238E27FC236}">
                <a16:creationId xmlns:a16="http://schemas.microsoft.com/office/drawing/2014/main" id="{A2B160C9-25A9-4B8B-AB75-8BB5FDA69EA7}"/>
              </a:ext>
            </a:extLst>
          </p:cNvPr>
          <p:cNvGrpSpPr/>
          <p:nvPr/>
        </p:nvGrpSpPr>
        <p:grpSpPr>
          <a:xfrm>
            <a:off x="9179606" y="1371832"/>
            <a:ext cx="267740" cy="1819821"/>
            <a:chOff x="1876194" y="2560905"/>
            <a:chExt cx="320586" cy="1819821"/>
          </a:xfrm>
          <a:solidFill>
            <a:srgbClr val="EEB500"/>
          </a:solidFill>
        </p:grpSpPr>
        <p:cxnSp>
          <p:nvCxnSpPr>
            <p:cNvPr id="162" name="Straight Connector 161">
              <a:extLst>
                <a:ext uri="{FF2B5EF4-FFF2-40B4-BE49-F238E27FC236}">
                  <a16:creationId xmlns:a16="http://schemas.microsoft.com/office/drawing/2014/main" id="{2C3DF445-8CD2-44D2-B57D-6126F2CFFED7}"/>
                </a:ext>
              </a:extLst>
            </p:cNvPr>
            <p:cNvCxnSpPr>
              <a:cxnSpLocks/>
            </p:cNvCxnSpPr>
            <p:nvPr/>
          </p:nvCxnSpPr>
          <p:spPr>
            <a:xfrm>
              <a:off x="1876194" y="2560905"/>
              <a:ext cx="0" cy="1819821"/>
            </a:xfrm>
            <a:prstGeom prst="line">
              <a:avLst/>
            </a:prstGeom>
            <a:grpFill/>
            <a:ln w="9525" cap="flat" cmpd="sng" algn="ctr">
              <a:solidFill>
                <a:srgbClr val="EEB500"/>
              </a:solidFill>
              <a:prstDash val="solid"/>
            </a:ln>
            <a:effectLst/>
          </p:spPr>
        </p:cxnSp>
        <p:sp>
          <p:nvSpPr>
            <p:cNvPr id="163" name="Isosceles Triangle 162">
              <a:extLst>
                <a:ext uri="{FF2B5EF4-FFF2-40B4-BE49-F238E27FC236}">
                  <a16:creationId xmlns:a16="http://schemas.microsoft.com/office/drawing/2014/main" id="{8112DFEA-E3A0-451B-95F2-7CE2EE76F9EA}"/>
                </a:ext>
              </a:extLst>
            </p:cNvPr>
            <p:cNvSpPr/>
            <p:nvPr/>
          </p:nvSpPr>
          <p:spPr>
            <a:xfrm rot="5400000">
              <a:off x="1950579" y="2541175"/>
              <a:ext cx="207968"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a:solidFill>
                  <a:srgbClr val="FFFFFF"/>
                </a:solidFill>
                <a:latin typeface="Calibri" panose="020F0502020204030204" pitchFamily="34" charset="0"/>
                <a:cs typeface="Calibri" panose="020F0502020204030204" pitchFamily="34" charset="0"/>
                <a:sym typeface="Arial"/>
              </a:endParaRPr>
            </a:p>
          </p:txBody>
        </p:sp>
      </p:grpSp>
      <p:grpSp>
        <p:nvGrpSpPr>
          <p:cNvPr id="164" name="Group 163">
            <a:extLst>
              <a:ext uri="{FF2B5EF4-FFF2-40B4-BE49-F238E27FC236}">
                <a16:creationId xmlns:a16="http://schemas.microsoft.com/office/drawing/2014/main" id="{54F85FED-ECF9-416A-B152-920984DB4243}"/>
              </a:ext>
            </a:extLst>
          </p:cNvPr>
          <p:cNvGrpSpPr/>
          <p:nvPr/>
        </p:nvGrpSpPr>
        <p:grpSpPr>
          <a:xfrm>
            <a:off x="2715596" y="1764721"/>
            <a:ext cx="267741" cy="1315302"/>
            <a:chOff x="1876193" y="2560905"/>
            <a:chExt cx="320587" cy="1315302"/>
          </a:xfrm>
          <a:solidFill>
            <a:srgbClr val="EEB500"/>
          </a:solidFill>
        </p:grpSpPr>
        <p:cxnSp>
          <p:nvCxnSpPr>
            <p:cNvPr id="165" name="Straight Connector 164">
              <a:extLst>
                <a:ext uri="{FF2B5EF4-FFF2-40B4-BE49-F238E27FC236}">
                  <a16:creationId xmlns:a16="http://schemas.microsoft.com/office/drawing/2014/main" id="{83525A18-7774-46A9-816B-247EA779D1E6}"/>
                </a:ext>
              </a:extLst>
            </p:cNvPr>
            <p:cNvCxnSpPr>
              <a:cxnSpLocks/>
            </p:cNvCxnSpPr>
            <p:nvPr/>
          </p:nvCxnSpPr>
          <p:spPr>
            <a:xfrm>
              <a:off x="1876193" y="2560905"/>
              <a:ext cx="9906" cy="1315302"/>
            </a:xfrm>
            <a:prstGeom prst="line">
              <a:avLst/>
            </a:prstGeom>
            <a:grpFill/>
            <a:ln w="9525" cap="flat" cmpd="sng" algn="ctr">
              <a:solidFill>
                <a:srgbClr val="EEB500"/>
              </a:solidFill>
              <a:prstDash val="solid"/>
            </a:ln>
            <a:effectLst/>
          </p:spPr>
        </p:cxnSp>
        <p:sp>
          <p:nvSpPr>
            <p:cNvPr id="166" name="Isosceles Triangle 165">
              <a:extLst>
                <a:ext uri="{FF2B5EF4-FFF2-40B4-BE49-F238E27FC236}">
                  <a16:creationId xmlns:a16="http://schemas.microsoft.com/office/drawing/2014/main" id="{ADF3F1B6-A3B3-4E8B-8B50-7955A7910E24}"/>
                </a:ext>
              </a:extLst>
            </p:cNvPr>
            <p:cNvSpPr/>
            <p:nvPr/>
          </p:nvSpPr>
          <p:spPr>
            <a:xfrm rot="5400000">
              <a:off x="1950579" y="2541175"/>
              <a:ext cx="207968"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a:solidFill>
                  <a:srgbClr val="FFFFFF"/>
                </a:solidFill>
                <a:latin typeface="Calibri" panose="020F0502020204030204" pitchFamily="34" charset="0"/>
                <a:cs typeface="Calibri" panose="020F0502020204030204" pitchFamily="34" charset="0"/>
                <a:sym typeface="Arial"/>
              </a:endParaRPr>
            </a:p>
          </p:txBody>
        </p:sp>
      </p:grpSp>
      <p:grpSp>
        <p:nvGrpSpPr>
          <p:cNvPr id="167" name="Group 166">
            <a:extLst>
              <a:ext uri="{FF2B5EF4-FFF2-40B4-BE49-F238E27FC236}">
                <a16:creationId xmlns:a16="http://schemas.microsoft.com/office/drawing/2014/main" id="{D72077EF-8198-48FD-BCA9-4B05C7127F57}"/>
              </a:ext>
            </a:extLst>
          </p:cNvPr>
          <p:cNvGrpSpPr/>
          <p:nvPr/>
        </p:nvGrpSpPr>
        <p:grpSpPr>
          <a:xfrm>
            <a:off x="252360" y="2393894"/>
            <a:ext cx="267740" cy="694657"/>
            <a:chOff x="1876194" y="2560905"/>
            <a:chExt cx="320586" cy="694657"/>
          </a:xfrm>
          <a:solidFill>
            <a:srgbClr val="EEB500"/>
          </a:solidFill>
        </p:grpSpPr>
        <p:cxnSp>
          <p:nvCxnSpPr>
            <p:cNvPr id="168" name="Straight Connector 167">
              <a:extLst>
                <a:ext uri="{FF2B5EF4-FFF2-40B4-BE49-F238E27FC236}">
                  <a16:creationId xmlns:a16="http://schemas.microsoft.com/office/drawing/2014/main" id="{17733825-78E5-438E-B5CC-37A8F4C3C74B}"/>
                </a:ext>
              </a:extLst>
            </p:cNvPr>
            <p:cNvCxnSpPr/>
            <p:nvPr/>
          </p:nvCxnSpPr>
          <p:spPr>
            <a:xfrm>
              <a:off x="1876194" y="2560905"/>
              <a:ext cx="0" cy="694657"/>
            </a:xfrm>
            <a:prstGeom prst="line">
              <a:avLst/>
            </a:prstGeom>
            <a:grpFill/>
            <a:ln w="9525" cap="flat" cmpd="sng" algn="ctr">
              <a:solidFill>
                <a:srgbClr val="EEB500"/>
              </a:solidFill>
              <a:prstDash val="solid"/>
            </a:ln>
            <a:effectLst/>
          </p:spPr>
        </p:cxnSp>
        <p:sp>
          <p:nvSpPr>
            <p:cNvPr id="169" name="Isosceles Triangle 168">
              <a:extLst>
                <a:ext uri="{FF2B5EF4-FFF2-40B4-BE49-F238E27FC236}">
                  <a16:creationId xmlns:a16="http://schemas.microsoft.com/office/drawing/2014/main" id="{9117CB6D-07B8-4A91-95D6-A7919B91DC74}"/>
                </a:ext>
              </a:extLst>
            </p:cNvPr>
            <p:cNvSpPr/>
            <p:nvPr/>
          </p:nvSpPr>
          <p:spPr>
            <a:xfrm rot="5400000">
              <a:off x="1950579" y="2541175"/>
              <a:ext cx="207968"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a:solidFill>
                  <a:srgbClr val="FFFFFF"/>
                </a:solidFill>
                <a:latin typeface="Calibri" panose="020F0502020204030204" pitchFamily="34" charset="0"/>
                <a:cs typeface="Calibri" panose="020F0502020204030204" pitchFamily="34" charset="0"/>
                <a:sym typeface="Arial"/>
              </a:endParaRPr>
            </a:p>
          </p:txBody>
        </p:sp>
      </p:grpSp>
      <p:grpSp>
        <p:nvGrpSpPr>
          <p:cNvPr id="19464" name="Group 169">
            <a:extLst>
              <a:ext uri="{FF2B5EF4-FFF2-40B4-BE49-F238E27FC236}">
                <a16:creationId xmlns:a16="http://schemas.microsoft.com/office/drawing/2014/main" id="{40B5B8AE-B50C-4695-B999-4E665897A1D6}"/>
              </a:ext>
            </a:extLst>
          </p:cNvPr>
          <p:cNvGrpSpPr>
            <a:grpSpLocks/>
          </p:cNvGrpSpPr>
          <p:nvPr/>
        </p:nvGrpSpPr>
        <p:grpSpPr bwMode="auto">
          <a:xfrm>
            <a:off x="11229975" y="838200"/>
            <a:ext cx="574675" cy="2416175"/>
            <a:chOff x="11266747" y="1546212"/>
            <a:chExt cx="688663" cy="2784209"/>
          </a:xfrm>
        </p:grpSpPr>
        <p:cxnSp>
          <p:nvCxnSpPr>
            <p:cNvPr id="19509" name="Straight Connector 170">
              <a:extLst>
                <a:ext uri="{FF2B5EF4-FFF2-40B4-BE49-F238E27FC236}">
                  <a16:creationId xmlns:a16="http://schemas.microsoft.com/office/drawing/2014/main" id="{C581F808-D6C2-4C36-AF00-34D2A20C847E}"/>
                </a:ext>
              </a:extLst>
            </p:cNvPr>
            <p:cNvCxnSpPr>
              <a:cxnSpLocks/>
            </p:cNvCxnSpPr>
            <p:nvPr/>
          </p:nvCxnSpPr>
          <p:spPr bwMode="auto">
            <a:xfrm>
              <a:off x="11266747" y="1609088"/>
              <a:ext cx="0" cy="2721333"/>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72" name="Shape 1105">
              <a:extLst>
                <a:ext uri="{FF2B5EF4-FFF2-40B4-BE49-F238E27FC236}">
                  <a16:creationId xmlns:a16="http://schemas.microsoft.com/office/drawing/2014/main" id="{836A9E7C-B038-4085-940D-81B64B48D89B}"/>
                </a:ext>
              </a:extLst>
            </p:cNvPr>
            <p:cNvSpPr/>
            <p:nvPr/>
          </p:nvSpPr>
          <p:spPr>
            <a:xfrm>
              <a:off x="11308599" y="1546212"/>
              <a:ext cx="646811" cy="568916"/>
            </a:xfrm>
            <a:prstGeom prst="flowChartPunchedTape">
              <a:avLst/>
            </a:prstGeom>
            <a:solidFill>
              <a:srgbClr val="920000"/>
            </a:solidFill>
            <a:ln>
              <a:noFill/>
            </a:ln>
          </p:spPr>
          <p:txBody>
            <a:bodyPr spcFirstLastPara="1" lIns="91425" tIns="45700" rIns="91425" bIns="45700" anchor="ctr"/>
            <a:lstStyle/>
            <a:p>
              <a:pPr algn="ctr" eaLnBrk="1" fontAlgn="auto" hangingPunct="1">
                <a:spcBef>
                  <a:spcPts val="0"/>
                </a:spcBef>
                <a:spcAft>
                  <a:spcPts val="0"/>
                </a:spcAft>
                <a:buClr>
                  <a:srgbClr val="000000"/>
                </a:buClr>
                <a:buSzPts val="1800"/>
                <a:defRPr/>
              </a:pPr>
              <a:endParaRPr kern="0">
                <a:solidFill>
                  <a:srgbClr val="FFFFFF"/>
                </a:solidFill>
                <a:latin typeface="Calibri" panose="020F0502020204030204" pitchFamily="34" charset="0"/>
                <a:cs typeface="Calibri" panose="020F0502020204030204" pitchFamily="34" charset="0"/>
                <a:sym typeface="Arial"/>
              </a:endParaRPr>
            </a:p>
          </p:txBody>
        </p:sp>
      </p:grpSp>
      <p:grpSp>
        <p:nvGrpSpPr>
          <p:cNvPr id="173" name="Group 172">
            <a:extLst>
              <a:ext uri="{FF2B5EF4-FFF2-40B4-BE49-F238E27FC236}">
                <a16:creationId xmlns:a16="http://schemas.microsoft.com/office/drawing/2014/main" id="{C2E59790-13AD-4AE3-8A74-D4902975F3C0}"/>
              </a:ext>
            </a:extLst>
          </p:cNvPr>
          <p:cNvGrpSpPr/>
          <p:nvPr/>
        </p:nvGrpSpPr>
        <p:grpSpPr>
          <a:xfrm>
            <a:off x="9555748" y="2358447"/>
            <a:ext cx="267740" cy="694657"/>
            <a:chOff x="1876194" y="2560905"/>
            <a:chExt cx="320586" cy="694657"/>
          </a:xfrm>
          <a:solidFill>
            <a:srgbClr val="EEB500"/>
          </a:solidFill>
        </p:grpSpPr>
        <p:cxnSp>
          <p:nvCxnSpPr>
            <p:cNvPr id="174" name="Straight Connector 173">
              <a:extLst>
                <a:ext uri="{FF2B5EF4-FFF2-40B4-BE49-F238E27FC236}">
                  <a16:creationId xmlns:a16="http://schemas.microsoft.com/office/drawing/2014/main" id="{C84BF31A-FA4A-4401-8DC3-211B154E04F3}"/>
                </a:ext>
              </a:extLst>
            </p:cNvPr>
            <p:cNvCxnSpPr/>
            <p:nvPr/>
          </p:nvCxnSpPr>
          <p:spPr>
            <a:xfrm>
              <a:off x="1876194" y="2560905"/>
              <a:ext cx="0" cy="694657"/>
            </a:xfrm>
            <a:prstGeom prst="line">
              <a:avLst/>
            </a:prstGeom>
            <a:grpFill/>
            <a:ln w="9525" cap="flat" cmpd="sng" algn="ctr">
              <a:solidFill>
                <a:srgbClr val="EEB500"/>
              </a:solidFill>
              <a:prstDash val="solid"/>
            </a:ln>
            <a:effectLst/>
          </p:spPr>
        </p:cxnSp>
        <p:sp>
          <p:nvSpPr>
            <p:cNvPr id="175" name="Isosceles Triangle 174">
              <a:extLst>
                <a:ext uri="{FF2B5EF4-FFF2-40B4-BE49-F238E27FC236}">
                  <a16:creationId xmlns:a16="http://schemas.microsoft.com/office/drawing/2014/main" id="{660D3E0C-CA4A-4DEB-849D-03454E8DDB34}"/>
                </a:ext>
              </a:extLst>
            </p:cNvPr>
            <p:cNvSpPr/>
            <p:nvPr/>
          </p:nvSpPr>
          <p:spPr>
            <a:xfrm rot="5400000">
              <a:off x="1950579" y="2541175"/>
              <a:ext cx="207968"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a:solidFill>
                  <a:srgbClr val="FFFFFF"/>
                </a:solidFill>
                <a:latin typeface="Calibri" panose="020F0502020204030204" pitchFamily="34" charset="0"/>
                <a:cs typeface="Calibri" panose="020F0502020204030204" pitchFamily="34" charset="0"/>
                <a:sym typeface="Arial"/>
              </a:endParaRPr>
            </a:p>
          </p:txBody>
        </p:sp>
      </p:grpSp>
      <p:grpSp>
        <p:nvGrpSpPr>
          <p:cNvPr id="19466" name="Group 175">
            <a:extLst>
              <a:ext uri="{FF2B5EF4-FFF2-40B4-BE49-F238E27FC236}">
                <a16:creationId xmlns:a16="http://schemas.microsoft.com/office/drawing/2014/main" id="{0B83082F-9A89-43E0-927B-4DC0E5598D2B}"/>
              </a:ext>
            </a:extLst>
          </p:cNvPr>
          <p:cNvGrpSpPr>
            <a:grpSpLocks/>
          </p:cNvGrpSpPr>
          <p:nvPr/>
        </p:nvGrpSpPr>
        <p:grpSpPr bwMode="auto">
          <a:xfrm>
            <a:off x="38100" y="3052763"/>
            <a:ext cx="12114213" cy="722312"/>
            <a:chOff x="0" y="4789687"/>
            <a:chExt cx="12363688" cy="403422"/>
          </a:xfrm>
        </p:grpSpPr>
        <p:sp>
          <p:nvSpPr>
            <p:cNvPr id="177" name="Shape 1075">
              <a:extLst>
                <a:ext uri="{FF2B5EF4-FFF2-40B4-BE49-F238E27FC236}">
                  <a16:creationId xmlns:a16="http://schemas.microsoft.com/office/drawing/2014/main" id="{268FED82-6BB3-4A7F-8EA4-F7DB0DA6E0B2}"/>
                </a:ext>
              </a:extLst>
            </p:cNvPr>
            <p:cNvSpPr txBox="1"/>
            <p:nvPr/>
          </p:nvSpPr>
          <p:spPr>
            <a:xfrm>
              <a:off x="7040543" y="4789688"/>
              <a:ext cx="1774382" cy="403421"/>
            </a:xfrm>
            <a:prstGeom prst="rect">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Fall 2019 – Spring 2020 </a:t>
              </a:r>
              <a:endParaRPr sz="1200" b="1" kern="0" dirty="0">
                <a:solidFill>
                  <a:srgbClr val="000000"/>
                </a:solidFill>
                <a:latin typeface="Calibri" panose="020F0502020204030204" pitchFamily="34" charset="0"/>
                <a:cs typeface="Calibri" panose="020F0502020204030204" pitchFamily="34" charset="0"/>
                <a:sym typeface="Arial"/>
              </a:endParaRPr>
            </a:p>
          </p:txBody>
        </p:sp>
        <p:sp>
          <p:nvSpPr>
            <p:cNvPr id="178" name="Shape 1075">
              <a:extLst>
                <a:ext uri="{FF2B5EF4-FFF2-40B4-BE49-F238E27FC236}">
                  <a16:creationId xmlns:a16="http://schemas.microsoft.com/office/drawing/2014/main" id="{10AD0A2C-E9F9-49E9-93BA-660944D4B4D0}"/>
                </a:ext>
              </a:extLst>
            </p:cNvPr>
            <p:cNvSpPr txBox="1"/>
            <p:nvPr/>
          </p:nvSpPr>
          <p:spPr>
            <a:xfrm>
              <a:off x="5266161" y="4792999"/>
              <a:ext cx="1774382" cy="400110"/>
            </a:xfrm>
            <a:prstGeom prst="rect">
              <a:avLst/>
            </a:prstGeom>
            <a:solidFill>
              <a:srgbClr val="7F7F7F"/>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Spring 2019 - Fall 2019 </a:t>
              </a:r>
              <a:endParaRPr sz="1200" b="1" kern="0" dirty="0">
                <a:solidFill>
                  <a:srgbClr val="000000"/>
                </a:solidFill>
                <a:latin typeface="Calibri" panose="020F0502020204030204" pitchFamily="34" charset="0"/>
                <a:cs typeface="Calibri" panose="020F0502020204030204" pitchFamily="34" charset="0"/>
                <a:sym typeface="Arial"/>
              </a:endParaRPr>
            </a:p>
          </p:txBody>
        </p:sp>
        <p:sp>
          <p:nvSpPr>
            <p:cNvPr id="179" name="Shape 1094">
              <a:extLst>
                <a:ext uri="{FF2B5EF4-FFF2-40B4-BE49-F238E27FC236}">
                  <a16:creationId xmlns:a16="http://schemas.microsoft.com/office/drawing/2014/main" id="{619595BE-6197-424D-A953-D359CA313BA1}"/>
                </a:ext>
              </a:extLst>
            </p:cNvPr>
            <p:cNvSpPr txBox="1"/>
            <p:nvPr/>
          </p:nvSpPr>
          <p:spPr>
            <a:xfrm>
              <a:off x="3491778" y="4792999"/>
              <a:ext cx="1774382" cy="400110"/>
            </a:xfrm>
            <a:prstGeom prst="rect">
              <a:avLst/>
            </a:prstGeom>
            <a:solidFill>
              <a:srgbClr val="EEB500"/>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Oct 2018 - Mar 2019 </a:t>
              </a:r>
              <a:endParaRPr sz="1200" b="1" kern="0" dirty="0">
                <a:solidFill>
                  <a:srgbClr val="000000"/>
                </a:solidFill>
                <a:latin typeface="Calibri" panose="020F0502020204030204" pitchFamily="34" charset="0"/>
                <a:cs typeface="Calibri" panose="020F0502020204030204" pitchFamily="34" charset="0"/>
                <a:sym typeface="Arial"/>
              </a:endParaRPr>
            </a:p>
          </p:txBody>
        </p:sp>
        <p:sp>
          <p:nvSpPr>
            <p:cNvPr id="180" name="Shape 1073">
              <a:extLst>
                <a:ext uri="{FF2B5EF4-FFF2-40B4-BE49-F238E27FC236}">
                  <a16:creationId xmlns:a16="http://schemas.microsoft.com/office/drawing/2014/main" id="{160F285E-16A6-4B3A-AB55-71264E272E27}"/>
                </a:ext>
              </a:extLst>
            </p:cNvPr>
            <p:cNvSpPr txBox="1"/>
            <p:nvPr/>
          </p:nvSpPr>
          <p:spPr>
            <a:xfrm>
              <a:off x="1774383" y="4792999"/>
              <a:ext cx="1774384" cy="400110"/>
            </a:xfrm>
            <a:prstGeom prst="rect">
              <a:avLst/>
            </a:prstGeom>
            <a:solidFill>
              <a:srgbClr val="920000"/>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Apr 2018 - Sep 2018</a:t>
              </a:r>
              <a:endParaRPr sz="1200" b="1" kern="0" dirty="0">
                <a:solidFill>
                  <a:srgbClr val="000000"/>
                </a:solidFill>
                <a:latin typeface="Calibri" panose="020F0502020204030204" pitchFamily="34" charset="0"/>
                <a:cs typeface="Calibri" panose="020F0502020204030204" pitchFamily="34" charset="0"/>
                <a:sym typeface="Arial"/>
              </a:endParaRPr>
            </a:p>
          </p:txBody>
        </p:sp>
        <p:sp>
          <p:nvSpPr>
            <p:cNvPr id="181" name="Shape 1074">
              <a:extLst>
                <a:ext uri="{FF2B5EF4-FFF2-40B4-BE49-F238E27FC236}">
                  <a16:creationId xmlns:a16="http://schemas.microsoft.com/office/drawing/2014/main" id="{96BAF919-7EBC-4CAD-9EAE-DFC6F38398C3}"/>
                </a:ext>
              </a:extLst>
            </p:cNvPr>
            <p:cNvSpPr txBox="1"/>
            <p:nvPr/>
          </p:nvSpPr>
          <p:spPr>
            <a:xfrm>
              <a:off x="0" y="4792999"/>
              <a:ext cx="1774383" cy="400110"/>
            </a:xfrm>
            <a:prstGeom prst="rect">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Oct 2017 – Mar 2018  </a:t>
              </a:r>
              <a:endParaRPr sz="1200" b="1" kern="0" dirty="0">
                <a:solidFill>
                  <a:srgbClr val="000000"/>
                </a:solidFill>
                <a:latin typeface="Calibri" panose="020F0502020204030204" pitchFamily="34" charset="0"/>
                <a:cs typeface="Calibri" panose="020F0502020204030204" pitchFamily="34" charset="0"/>
                <a:sym typeface="Arial"/>
              </a:endParaRPr>
            </a:p>
          </p:txBody>
        </p:sp>
        <p:sp>
          <p:nvSpPr>
            <p:cNvPr id="182" name="Shape 1075">
              <a:extLst>
                <a:ext uri="{FF2B5EF4-FFF2-40B4-BE49-F238E27FC236}">
                  <a16:creationId xmlns:a16="http://schemas.microsoft.com/office/drawing/2014/main" id="{88C4C42C-B9E5-423D-8E8C-71BE89EF176E}"/>
                </a:ext>
              </a:extLst>
            </p:cNvPr>
            <p:cNvSpPr txBox="1"/>
            <p:nvPr/>
          </p:nvSpPr>
          <p:spPr>
            <a:xfrm>
              <a:off x="8814925" y="4789688"/>
              <a:ext cx="1774382" cy="403421"/>
            </a:xfrm>
            <a:prstGeom prst="rect">
              <a:avLst/>
            </a:prstGeom>
            <a:solidFill>
              <a:srgbClr val="920000"/>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Spring 2020 – Fall 2020 </a:t>
              </a:r>
              <a:endParaRPr sz="1200" b="1" kern="0" dirty="0">
                <a:solidFill>
                  <a:srgbClr val="000000"/>
                </a:solidFill>
                <a:latin typeface="Calibri" panose="020F0502020204030204" pitchFamily="34" charset="0"/>
                <a:cs typeface="Calibri" panose="020F0502020204030204" pitchFamily="34" charset="0"/>
                <a:sym typeface="Arial"/>
              </a:endParaRPr>
            </a:p>
          </p:txBody>
        </p:sp>
        <p:sp>
          <p:nvSpPr>
            <p:cNvPr id="183" name="Shape 1075">
              <a:extLst>
                <a:ext uri="{FF2B5EF4-FFF2-40B4-BE49-F238E27FC236}">
                  <a16:creationId xmlns:a16="http://schemas.microsoft.com/office/drawing/2014/main" id="{9CD839A5-31CF-4916-BE31-A1CCFF167B20}"/>
                </a:ext>
              </a:extLst>
            </p:cNvPr>
            <p:cNvSpPr txBox="1"/>
            <p:nvPr/>
          </p:nvSpPr>
          <p:spPr>
            <a:xfrm>
              <a:off x="10589306" y="4789687"/>
              <a:ext cx="1774382" cy="403421"/>
            </a:xfrm>
            <a:prstGeom prst="rect">
              <a:avLst/>
            </a:prstGeom>
            <a:solidFill>
              <a:srgbClr val="7F7F7F"/>
            </a:solidFill>
            <a:ln>
              <a:noFill/>
            </a:ln>
            <a:effectLst/>
            <a:scene3d>
              <a:camera prst="orthographicFront">
                <a:rot lat="0" lon="0" rev="0"/>
              </a:camera>
              <a:lightRig rig="contrasting" dir="t">
                <a:rot lat="0" lon="0" rev="1500000"/>
              </a:lightRig>
            </a:scene3d>
            <a:sp3d prstMaterial="metal">
              <a:bevelT w="88900" h="88900"/>
            </a:sp3d>
          </p:spPr>
          <p:txBody>
            <a:bodyPr spcFirstLastPara="1" lIns="91425" tIns="45700" rIns="91425" bIns="45700" anchor="ctr"/>
            <a:lstStyle/>
            <a:p>
              <a:pPr algn="ctr" eaLnBrk="1" fontAlgn="auto" hangingPunct="1">
                <a:spcBef>
                  <a:spcPts val="0"/>
                </a:spcBef>
                <a:spcAft>
                  <a:spcPts val="0"/>
                </a:spcAft>
                <a:buClr>
                  <a:srgbClr val="FFFFFF"/>
                </a:buClr>
                <a:buSzPts val="2000"/>
                <a:defRPr/>
              </a:pPr>
              <a:r>
                <a:rPr lang="en-US" sz="1200" b="1" kern="0" dirty="0">
                  <a:solidFill>
                    <a:srgbClr val="FFFFFF"/>
                  </a:solidFill>
                  <a:latin typeface="Calibri" panose="020F0502020204030204" pitchFamily="34" charset="0"/>
                  <a:ea typeface="Calibri"/>
                  <a:cs typeface="Calibri" panose="020F0502020204030204" pitchFamily="34" charset="0"/>
                  <a:sym typeface="Calibri"/>
                </a:rPr>
                <a:t>Fall 2020 – Spring 2021 </a:t>
              </a:r>
              <a:endParaRPr sz="1200" b="1" kern="0" dirty="0">
                <a:solidFill>
                  <a:srgbClr val="000000"/>
                </a:solidFill>
                <a:latin typeface="Calibri" panose="020F0502020204030204" pitchFamily="34" charset="0"/>
                <a:cs typeface="Calibri" panose="020F0502020204030204" pitchFamily="34" charset="0"/>
                <a:sym typeface="Arial"/>
              </a:endParaRPr>
            </a:p>
          </p:txBody>
        </p:sp>
      </p:grpSp>
      <p:sp>
        <p:nvSpPr>
          <p:cNvPr id="184" name="Shape 1090">
            <a:extLst>
              <a:ext uri="{FF2B5EF4-FFF2-40B4-BE49-F238E27FC236}">
                <a16:creationId xmlns:a16="http://schemas.microsoft.com/office/drawing/2014/main" id="{E0A53DD5-B2EE-4ABC-BA12-C29EE25F49D4}"/>
              </a:ext>
            </a:extLst>
          </p:cNvPr>
          <p:cNvSpPr txBox="1"/>
          <p:nvPr/>
        </p:nvSpPr>
        <p:spPr>
          <a:xfrm>
            <a:off x="9529763" y="2527300"/>
            <a:ext cx="1489075" cy="584200"/>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Pilot deployment</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Summer 2020</a:t>
            </a:r>
          </a:p>
        </p:txBody>
      </p:sp>
      <p:sp>
        <p:nvSpPr>
          <p:cNvPr id="185" name="Shape 1090">
            <a:extLst>
              <a:ext uri="{FF2B5EF4-FFF2-40B4-BE49-F238E27FC236}">
                <a16:creationId xmlns:a16="http://schemas.microsoft.com/office/drawing/2014/main" id="{97AD1DC4-5D4C-4B52-92B3-D777263E9C92}"/>
              </a:ext>
            </a:extLst>
          </p:cNvPr>
          <p:cNvSpPr txBox="1"/>
          <p:nvPr/>
        </p:nvSpPr>
        <p:spPr>
          <a:xfrm>
            <a:off x="11249025" y="1363663"/>
            <a:ext cx="1023938" cy="493712"/>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latin typeface="Calibri" panose="020F0502020204030204" pitchFamily="34" charset="0"/>
                <a:ea typeface="Calibri"/>
                <a:cs typeface="Calibri" panose="020F0502020204030204" pitchFamily="34" charset="0"/>
                <a:sym typeface="Calibri"/>
              </a:rPr>
              <a:t>Statewide rollout</a:t>
            </a:r>
          </a:p>
          <a:p>
            <a:pPr eaLnBrk="1" fontAlgn="auto" hangingPunct="1">
              <a:spcBef>
                <a:spcPts val="0"/>
              </a:spcBef>
              <a:spcAft>
                <a:spcPts val="0"/>
              </a:spcAft>
              <a:buClr>
                <a:srgbClr val="0070C0"/>
              </a:buClr>
              <a:buSzPts val="1600"/>
              <a:defRPr/>
            </a:pPr>
            <a:r>
              <a:rPr lang="en-US" sz="1400" b="1" kern="0" dirty="0">
                <a:latin typeface="Calibri" panose="020F0502020204030204" pitchFamily="34" charset="0"/>
                <a:ea typeface="Calibri"/>
                <a:cs typeface="Calibri" panose="020F0502020204030204" pitchFamily="34" charset="0"/>
                <a:sym typeface="Calibri"/>
              </a:rPr>
              <a:t>Winter 2021</a:t>
            </a:r>
          </a:p>
        </p:txBody>
      </p:sp>
      <p:sp>
        <p:nvSpPr>
          <p:cNvPr id="186" name="Shape 1076">
            <a:extLst>
              <a:ext uri="{FF2B5EF4-FFF2-40B4-BE49-F238E27FC236}">
                <a16:creationId xmlns:a16="http://schemas.microsoft.com/office/drawing/2014/main" id="{64C10400-0AF8-4C44-BB94-C0F0EE1447ED}"/>
              </a:ext>
            </a:extLst>
          </p:cNvPr>
          <p:cNvSpPr txBox="1"/>
          <p:nvPr/>
        </p:nvSpPr>
        <p:spPr>
          <a:xfrm>
            <a:off x="284163" y="2563813"/>
            <a:ext cx="1468437" cy="585787"/>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Project Kick-off</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October 2017</a:t>
            </a:r>
            <a:endParaRPr sz="1400" b="1" kern="0" dirty="0">
              <a:solidFill>
                <a:srgbClr val="525254"/>
              </a:solidFill>
              <a:latin typeface="Calibri" panose="020F0502020204030204" pitchFamily="34" charset="0"/>
              <a:ea typeface="Calibri"/>
              <a:cs typeface="Calibri" panose="020F0502020204030204" pitchFamily="34" charset="0"/>
              <a:sym typeface="Calibri"/>
            </a:endParaRPr>
          </a:p>
        </p:txBody>
      </p:sp>
      <p:sp>
        <p:nvSpPr>
          <p:cNvPr id="187" name="Shape 1090">
            <a:extLst>
              <a:ext uri="{FF2B5EF4-FFF2-40B4-BE49-F238E27FC236}">
                <a16:creationId xmlns:a16="http://schemas.microsoft.com/office/drawing/2014/main" id="{327D4660-1C41-4AFD-8855-4444ABB2F250}"/>
              </a:ext>
            </a:extLst>
          </p:cNvPr>
          <p:cNvSpPr txBox="1"/>
          <p:nvPr/>
        </p:nvSpPr>
        <p:spPr>
          <a:xfrm>
            <a:off x="2724150" y="1941513"/>
            <a:ext cx="1671638" cy="641350"/>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Agile team onboarding</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July - Aug 2018</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Phase 1</a:t>
            </a:r>
          </a:p>
        </p:txBody>
      </p:sp>
      <p:sp>
        <p:nvSpPr>
          <p:cNvPr id="188" name="Shape 1090">
            <a:extLst>
              <a:ext uri="{FF2B5EF4-FFF2-40B4-BE49-F238E27FC236}">
                <a16:creationId xmlns:a16="http://schemas.microsoft.com/office/drawing/2014/main" id="{84EA1782-28A6-46B4-9835-200E9B587A6D}"/>
              </a:ext>
            </a:extLst>
          </p:cNvPr>
          <p:cNvSpPr txBox="1"/>
          <p:nvPr/>
        </p:nvSpPr>
        <p:spPr>
          <a:xfrm>
            <a:off x="4122738" y="2595563"/>
            <a:ext cx="2149475" cy="641350"/>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Agile team onboarding</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Dec 2018 Phase 2</a:t>
            </a:r>
          </a:p>
        </p:txBody>
      </p:sp>
      <p:sp>
        <p:nvSpPr>
          <p:cNvPr id="189" name="Shape 1090">
            <a:extLst>
              <a:ext uri="{FF2B5EF4-FFF2-40B4-BE49-F238E27FC236}">
                <a16:creationId xmlns:a16="http://schemas.microsoft.com/office/drawing/2014/main" id="{918CAE43-8A21-4DD4-AC21-1A92D15DF60E}"/>
              </a:ext>
            </a:extLst>
          </p:cNvPr>
          <p:cNvSpPr txBox="1"/>
          <p:nvPr/>
        </p:nvSpPr>
        <p:spPr>
          <a:xfrm>
            <a:off x="9142413" y="1663700"/>
            <a:ext cx="1058862" cy="508000"/>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ATO, ATC</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May 2020</a:t>
            </a:r>
          </a:p>
        </p:txBody>
      </p:sp>
      <p:sp>
        <p:nvSpPr>
          <p:cNvPr id="190" name="Shape 1090">
            <a:extLst>
              <a:ext uri="{FF2B5EF4-FFF2-40B4-BE49-F238E27FC236}">
                <a16:creationId xmlns:a16="http://schemas.microsoft.com/office/drawing/2014/main" id="{1C0FD39A-4AE6-4E27-8263-29155DD2B7F6}"/>
              </a:ext>
            </a:extLst>
          </p:cNvPr>
          <p:cNvSpPr txBox="1"/>
          <p:nvPr/>
        </p:nvSpPr>
        <p:spPr>
          <a:xfrm>
            <a:off x="10409238" y="1474788"/>
            <a:ext cx="855662" cy="400050"/>
          </a:xfrm>
          <a:prstGeom prst="rect">
            <a:avLst/>
          </a:prstGeom>
          <a:noFill/>
          <a:ln>
            <a:noFill/>
          </a:ln>
        </p:spPr>
        <p:txBody>
          <a:bodyPr spcFirstLastPara="1" lIns="91425" tIns="45700" rIns="91425" bIns="45700"/>
          <a:lstStyle/>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Pilot Report</a:t>
            </a:r>
          </a:p>
          <a:p>
            <a:pPr eaLnBrk="1" fontAlgn="auto" hangingPunct="1">
              <a:spcBef>
                <a:spcPts val="0"/>
              </a:spcBef>
              <a:spcAft>
                <a:spcPts val="0"/>
              </a:spcAft>
              <a:buClr>
                <a:srgbClr val="0070C0"/>
              </a:buClr>
              <a:buSzPts val="1600"/>
              <a:defRPr/>
            </a:pPr>
            <a:r>
              <a:rPr lang="en-US" sz="1400" b="1" kern="0" dirty="0">
                <a:solidFill>
                  <a:srgbClr val="525254"/>
                </a:solidFill>
                <a:latin typeface="Calibri" panose="020F0502020204030204" pitchFamily="34" charset="0"/>
                <a:ea typeface="Calibri"/>
                <a:cs typeface="Calibri" panose="020F0502020204030204" pitchFamily="34" charset="0"/>
                <a:sym typeface="Calibri"/>
              </a:rPr>
              <a:t>Fall 2020</a:t>
            </a:r>
          </a:p>
        </p:txBody>
      </p:sp>
      <p:sp>
        <p:nvSpPr>
          <p:cNvPr id="19474" name="Shape 1080">
            <a:extLst>
              <a:ext uri="{FF2B5EF4-FFF2-40B4-BE49-F238E27FC236}">
                <a16:creationId xmlns:a16="http://schemas.microsoft.com/office/drawing/2014/main" id="{A262DA94-FDC1-48E0-A461-E64990252A2F}"/>
              </a:ext>
            </a:extLst>
          </p:cNvPr>
          <p:cNvSpPr txBox="1">
            <a:spLocks noChangeArrowheads="1"/>
          </p:cNvSpPr>
          <p:nvPr/>
        </p:nvSpPr>
        <p:spPr bwMode="auto">
          <a:xfrm>
            <a:off x="3038475" y="4191000"/>
            <a:ext cx="36385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00000"/>
              </a:buClr>
              <a:buSzPts val="1600"/>
              <a:buFontTx/>
              <a:buNone/>
            </a:pPr>
            <a:r>
              <a:rPr lang="en-US" altLang="en-US" sz="1400" b="1">
                <a:solidFill>
                  <a:srgbClr val="000000"/>
                </a:solidFill>
                <a:latin typeface="Calibri" panose="020F0502020204030204" pitchFamily="34" charset="0"/>
                <a:sym typeface="Calibri" panose="020F0502020204030204" pitchFamily="34" charset="0"/>
              </a:rPr>
              <a:t>Application development, System integration, </a:t>
            </a:r>
          </a:p>
          <a:p>
            <a:pPr algn="ctr" eaLnBrk="1" hangingPunct="1">
              <a:spcBef>
                <a:spcPct val="0"/>
              </a:spcBef>
              <a:buClr>
                <a:srgbClr val="C00000"/>
              </a:buClr>
              <a:buSzPts val="1600"/>
              <a:buFontTx/>
              <a:buNone/>
            </a:pPr>
            <a:r>
              <a:rPr lang="en-US" altLang="en-US" sz="1400" b="1">
                <a:solidFill>
                  <a:srgbClr val="000000"/>
                </a:solidFill>
                <a:latin typeface="Calibri" panose="020F0502020204030204" pitchFamily="34" charset="0"/>
                <a:sym typeface="Calibri" panose="020F0502020204030204" pitchFamily="34" charset="0"/>
              </a:rPr>
              <a:t>Platform integration, Data migration, OCM, Stakeholder Engagement</a:t>
            </a:r>
            <a:endParaRPr lang="en-US" altLang="en-US" sz="1200">
              <a:solidFill>
                <a:srgbClr val="000000"/>
              </a:solidFill>
              <a:latin typeface="Calibri" panose="020F0502020204030204" pitchFamily="34" charset="0"/>
              <a:sym typeface="Arial" panose="020B0604020202020204" pitchFamily="34" charset="0"/>
            </a:endParaRPr>
          </a:p>
        </p:txBody>
      </p:sp>
      <p:sp>
        <p:nvSpPr>
          <p:cNvPr id="192" name="Shape 1084">
            <a:extLst>
              <a:ext uri="{FF2B5EF4-FFF2-40B4-BE49-F238E27FC236}">
                <a16:creationId xmlns:a16="http://schemas.microsoft.com/office/drawing/2014/main" id="{1B29A06F-F3D1-4E32-A9D6-8F2E45E6AD1A}"/>
              </a:ext>
            </a:extLst>
          </p:cNvPr>
          <p:cNvSpPr txBox="1"/>
          <p:nvPr/>
        </p:nvSpPr>
        <p:spPr>
          <a:xfrm>
            <a:off x="8821738" y="4648200"/>
            <a:ext cx="2560637" cy="1117600"/>
          </a:xfrm>
          <a:prstGeom prst="rect">
            <a:avLst/>
          </a:prstGeom>
          <a:noFill/>
          <a:ln>
            <a:noFill/>
          </a:ln>
        </p:spPr>
        <p:txBody>
          <a:bodyPr spcFirstLastPara="1" lIns="91425" tIns="45700" rIns="91425" bIns="45700"/>
          <a:lstStyle/>
          <a:p>
            <a:pPr eaLnBrk="1" fontAlgn="auto" hangingPunct="1">
              <a:spcBef>
                <a:spcPts val="0"/>
              </a:spcBef>
              <a:spcAft>
                <a:spcPts val="0"/>
              </a:spcAft>
              <a:buClr>
                <a:srgbClr val="E36C09"/>
              </a:buClr>
              <a:buSzPts val="1600"/>
              <a:defRPr/>
            </a:pPr>
            <a:r>
              <a:rPr lang="en-US" sz="1400" b="1" kern="0" dirty="0">
                <a:solidFill>
                  <a:srgbClr val="000000"/>
                </a:solidFill>
                <a:latin typeface="Calibri" panose="020F0502020204030204" pitchFamily="34" charset="0"/>
                <a:ea typeface="Calibri"/>
                <a:cs typeface="Calibri" panose="020F0502020204030204" pitchFamily="34" charset="0"/>
                <a:sym typeface="Calibri"/>
              </a:rPr>
              <a:t>Initiation of Federal Certification Process </a:t>
            </a:r>
          </a:p>
          <a:p>
            <a:pPr marL="285750" indent="-285750" eaLnBrk="1" fontAlgn="auto" hangingPunct="1">
              <a:spcBef>
                <a:spcPts val="0"/>
              </a:spcBef>
              <a:spcAft>
                <a:spcPts val="0"/>
              </a:spcAft>
              <a:buClr>
                <a:srgbClr val="E36C09"/>
              </a:buClr>
              <a:buSzPts val="1600"/>
              <a:buFont typeface="Arial" panose="020B0604020202020204" pitchFamily="34" charset="0"/>
              <a:buChar char="•"/>
              <a:defRPr/>
            </a:pPr>
            <a:r>
              <a:rPr lang="en-US" sz="1400" b="1" kern="0" dirty="0">
                <a:solidFill>
                  <a:srgbClr val="000000"/>
                </a:solidFill>
                <a:latin typeface="Calibri" panose="020F0502020204030204" pitchFamily="34" charset="0"/>
                <a:cs typeface="Calibri" panose="020F0502020204030204" pitchFamily="34" charset="0"/>
                <a:sym typeface="Calibri"/>
              </a:rPr>
              <a:t>Pilot deployment in 3 counties - Phase 1 &amp; 2</a:t>
            </a:r>
          </a:p>
          <a:p>
            <a:pPr marL="285750" indent="-285750" eaLnBrk="1" fontAlgn="auto" hangingPunct="1">
              <a:spcBef>
                <a:spcPts val="0"/>
              </a:spcBef>
              <a:spcAft>
                <a:spcPts val="0"/>
              </a:spcAft>
              <a:buClr>
                <a:srgbClr val="E36C09"/>
              </a:buClr>
              <a:buSzPts val="1600"/>
              <a:buFont typeface="Arial" panose="020B0604020202020204" pitchFamily="34" charset="0"/>
              <a:buChar char="•"/>
              <a:defRPr/>
            </a:pPr>
            <a:r>
              <a:rPr lang="en-US" sz="1400" b="1" kern="0" dirty="0">
                <a:solidFill>
                  <a:srgbClr val="000000"/>
                </a:solidFill>
                <a:latin typeface="Calibri" panose="020F0502020204030204" pitchFamily="34" charset="0"/>
                <a:cs typeface="Calibri" panose="020F0502020204030204" pitchFamily="34" charset="0"/>
                <a:sym typeface="Calibri"/>
              </a:rPr>
              <a:t>Review by Federal Team</a:t>
            </a:r>
            <a:endParaRPr sz="1200" kern="0" dirty="0">
              <a:solidFill>
                <a:srgbClr val="000000"/>
              </a:solidFill>
              <a:latin typeface="Calibri" panose="020F0502020204030204" pitchFamily="34" charset="0"/>
              <a:cs typeface="Calibri" panose="020F0502020204030204" pitchFamily="34" charset="0"/>
              <a:sym typeface="Arial"/>
            </a:endParaRPr>
          </a:p>
        </p:txBody>
      </p:sp>
      <p:sp>
        <p:nvSpPr>
          <p:cNvPr id="193" name="Shape 1088">
            <a:extLst>
              <a:ext uri="{FF2B5EF4-FFF2-40B4-BE49-F238E27FC236}">
                <a16:creationId xmlns:a16="http://schemas.microsoft.com/office/drawing/2014/main" id="{DE7CEB07-1D9B-4E8A-B391-93F8EB8A398C}"/>
              </a:ext>
            </a:extLst>
          </p:cNvPr>
          <p:cNvSpPr/>
          <p:nvPr/>
        </p:nvSpPr>
        <p:spPr>
          <a:xfrm rot="16200000">
            <a:off x="4921250" y="1400176"/>
            <a:ext cx="403225" cy="5181600"/>
          </a:xfrm>
          <a:prstGeom prst="leftBrace">
            <a:avLst>
              <a:gd name="adj1" fmla="val 8333"/>
              <a:gd name="adj2" fmla="val 50000"/>
            </a:avLst>
          </a:prstGeom>
          <a:noFill/>
          <a:ln w="9525" cap="flat" cmpd="sng">
            <a:solidFill>
              <a:srgbClr val="000000"/>
            </a:solidFill>
            <a:prstDash val="solid"/>
            <a:round/>
            <a:headEnd type="none" w="sm" len="sm"/>
            <a:tailEnd type="none" w="sm" len="sm"/>
          </a:ln>
          <a:effectLst/>
        </p:spPr>
        <p:txBody>
          <a:bodyPr spcFirstLastPara="1" lIns="91425" tIns="45700" rIns="91425" bIns="45700" anchor="ctr"/>
          <a:lstStyle/>
          <a:p>
            <a:pPr algn="ctr" eaLnBrk="1" fontAlgn="auto" hangingPunct="1">
              <a:spcBef>
                <a:spcPts val="0"/>
              </a:spcBef>
              <a:spcAft>
                <a:spcPts val="0"/>
              </a:spcAft>
              <a:buClr>
                <a:srgbClr val="000000"/>
              </a:buClr>
              <a:buSzPts val="1800"/>
              <a:defRPr/>
            </a:pPr>
            <a:endParaRPr kern="0">
              <a:solidFill>
                <a:srgbClr val="000000"/>
              </a:solidFill>
              <a:latin typeface="Calibri" panose="020F0502020204030204" pitchFamily="34" charset="0"/>
              <a:cs typeface="Calibri" panose="020F0502020204030204" pitchFamily="34" charset="0"/>
              <a:sym typeface="Arial"/>
            </a:endParaRPr>
          </a:p>
        </p:txBody>
      </p:sp>
      <p:sp>
        <p:nvSpPr>
          <p:cNvPr id="19477" name="Shape 1096">
            <a:extLst>
              <a:ext uri="{FF2B5EF4-FFF2-40B4-BE49-F238E27FC236}">
                <a16:creationId xmlns:a16="http://schemas.microsoft.com/office/drawing/2014/main" id="{222F9199-585A-400A-B0A6-F24B155FEC11}"/>
              </a:ext>
            </a:extLst>
          </p:cNvPr>
          <p:cNvSpPr txBox="1">
            <a:spLocks noChangeArrowheads="1"/>
          </p:cNvSpPr>
          <p:nvPr/>
        </p:nvSpPr>
        <p:spPr bwMode="auto">
          <a:xfrm>
            <a:off x="6818313" y="4192588"/>
            <a:ext cx="20224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
                <a:srgbClr val="C00000"/>
              </a:buClr>
              <a:buSzPts val="1600"/>
              <a:buFontTx/>
              <a:buNone/>
            </a:pPr>
            <a:r>
              <a:rPr lang="en-US" altLang="en-US" sz="1400" b="1">
                <a:solidFill>
                  <a:srgbClr val="000000"/>
                </a:solidFill>
                <a:latin typeface="Calibri" panose="020F0502020204030204" pitchFamily="34" charset="0"/>
                <a:sym typeface="Calibri" panose="020F0502020204030204" pitchFamily="34" charset="0"/>
              </a:rPr>
              <a:t>Pre-certification documentation, </a:t>
            </a:r>
          </a:p>
          <a:p>
            <a:pPr algn="ctr" eaLnBrk="1" hangingPunct="1">
              <a:spcBef>
                <a:spcPct val="0"/>
              </a:spcBef>
              <a:buClr>
                <a:srgbClr val="C00000"/>
              </a:buClr>
              <a:buSzPts val="1600"/>
              <a:buFontTx/>
              <a:buNone/>
            </a:pPr>
            <a:r>
              <a:rPr lang="en-US" altLang="en-US" sz="1400" b="1">
                <a:solidFill>
                  <a:srgbClr val="000000"/>
                </a:solidFill>
                <a:latin typeface="Calibri" panose="020F0502020204030204" pitchFamily="34" charset="0"/>
                <a:sym typeface="Calibri" panose="020F0502020204030204" pitchFamily="34" charset="0"/>
              </a:rPr>
              <a:t>Data migration</a:t>
            </a:r>
            <a:endParaRPr lang="en-US" altLang="en-US" sz="1200">
              <a:solidFill>
                <a:srgbClr val="000000"/>
              </a:solidFill>
              <a:latin typeface="Calibri" panose="020F0502020204030204" pitchFamily="34" charset="0"/>
              <a:sym typeface="Arial" panose="020B0604020202020204" pitchFamily="34" charset="0"/>
            </a:endParaRPr>
          </a:p>
        </p:txBody>
      </p:sp>
      <p:sp>
        <p:nvSpPr>
          <p:cNvPr id="195" name="Shape 1097">
            <a:extLst>
              <a:ext uri="{FF2B5EF4-FFF2-40B4-BE49-F238E27FC236}">
                <a16:creationId xmlns:a16="http://schemas.microsoft.com/office/drawing/2014/main" id="{FC752FEE-A086-483E-BD7E-B20516C0BD06}"/>
              </a:ext>
            </a:extLst>
          </p:cNvPr>
          <p:cNvSpPr/>
          <p:nvPr/>
        </p:nvSpPr>
        <p:spPr>
          <a:xfrm rot="16200000">
            <a:off x="9927431" y="3417095"/>
            <a:ext cx="403225" cy="1147762"/>
          </a:xfrm>
          <a:prstGeom prst="leftBrace">
            <a:avLst>
              <a:gd name="adj1" fmla="val 8333"/>
              <a:gd name="adj2" fmla="val 50000"/>
            </a:avLst>
          </a:prstGeom>
          <a:noFill/>
          <a:ln w="9525" cap="flat" cmpd="sng">
            <a:solidFill>
              <a:srgbClr val="000000"/>
            </a:solidFill>
            <a:prstDash val="solid"/>
            <a:round/>
            <a:headEnd type="none" w="sm" len="sm"/>
            <a:tailEnd type="none" w="sm" len="sm"/>
          </a:ln>
          <a:effectLst/>
        </p:spPr>
        <p:txBody>
          <a:bodyPr spcFirstLastPara="1" lIns="91425" tIns="45700" rIns="91425" bIns="45700" anchor="ctr"/>
          <a:lstStyle/>
          <a:p>
            <a:pPr algn="ctr" eaLnBrk="1" fontAlgn="auto" hangingPunct="1">
              <a:spcBef>
                <a:spcPts val="0"/>
              </a:spcBef>
              <a:spcAft>
                <a:spcPts val="0"/>
              </a:spcAft>
              <a:buClr>
                <a:srgbClr val="000000"/>
              </a:buClr>
              <a:buSzPts val="1800"/>
              <a:defRPr/>
            </a:pPr>
            <a:endParaRPr kern="0">
              <a:solidFill>
                <a:srgbClr val="000000"/>
              </a:solidFill>
              <a:latin typeface="Calibri" panose="020F0502020204030204" pitchFamily="34" charset="0"/>
              <a:cs typeface="Calibri" panose="020F0502020204030204" pitchFamily="34" charset="0"/>
              <a:sym typeface="Arial"/>
            </a:endParaRPr>
          </a:p>
        </p:txBody>
      </p:sp>
      <p:sp>
        <p:nvSpPr>
          <p:cNvPr id="196" name="Shape 1098">
            <a:extLst>
              <a:ext uri="{FF2B5EF4-FFF2-40B4-BE49-F238E27FC236}">
                <a16:creationId xmlns:a16="http://schemas.microsoft.com/office/drawing/2014/main" id="{9398A130-B2B5-4F71-8BD4-58F47B1EC685}"/>
              </a:ext>
            </a:extLst>
          </p:cNvPr>
          <p:cNvSpPr/>
          <p:nvPr/>
        </p:nvSpPr>
        <p:spPr>
          <a:xfrm rot="16200000">
            <a:off x="1052513" y="2779713"/>
            <a:ext cx="403225" cy="2422525"/>
          </a:xfrm>
          <a:prstGeom prst="leftBrace">
            <a:avLst>
              <a:gd name="adj1" fmla="val 8333"/>
              <a:gd name="adj2" fmla="val 50000"/>
            </a:avLst>
          </a:prstGeom>
          <a:noFill/>
          <a:ln w="9525" cap="flat" cmpd="sng">
            <a:solidFill>
              <a:srgbClr val="000000"/>
            </a:solidFill>
            <a:prstDash val="solid"/>
            <a:round/>
            <a:headEnd type="none" w="sm" len="sm"/>
            <a:tailEnd type="none" w="sm" len="sm"/>
          </a:ln>
          <a:effectLst/>
        </p:spPr>
        <p:txBody>
          <a:bodyPr spcFirstLastPara="1" lIns="91425" tIns="45700" rIns="91425" bIns="45700" anchor="ctr"/>
          <a:lstStyle/>
          <a:p>
            <a:pPr algn="ctr" eaLnBrk="1" fontAlgn="auto" hangingPunct="1">
              <a:spcBef>
                <a:spcPts val="0"/>
              </a:spcBef>
              <a:spcAft>
                <a:spcPts val="0"/>
              </a:spcAft>
              <a:buClr>
                <a:srgbClr val="000000"/>
              </a:buClr>
              <a:buSzPts val="1800"/>
              <a:defRPr/>
            </a:pPr>
            <a:endParaRPr kern="0">
              <a:solidFill>
                <a:srgbClr val="000000"/>
              </a:solidFill>
              <a:latin typeface="Calibri" panose="020F0502020204030204" pitchFamily="34" charset="0"/>
              <a:cs typeface="Calibri" panose="020F0502020204030204" pitchFamily="34" charset="0"/>
              <a:sym typeface="Arial"/>
            </a:endParaRPr>
          </a:p>
        </p:txBody>
      </p:sp>
      <p:sp>
        <p:nvSpPr>
          <p:cNvPr id="197" name="Shape 1099">
            <a:extLst>
              <a:ext uri="{FF2B5EF4-FFF2-40B4-BE49-F238E27FC236}">
                <a16:creationId xmlns:a16="http://schemas.microsoft.com/office/drawing/2014/main" id="{30DF82B2-3B00-46DF-9CA5-618234E68936}"/>
              </a:ext>
            </a:extLst>
          </p:cNvPr>
          <p:cNvSpPr txBox="1"/>
          <p:nvPr/>
        </p:nvSpPr>
        <p:spPr>
          <a:xfrm>
            <a:off x="-3175" y="4170363"/>
            <a:ext cx="2635250" cy="722312"/>
          </a:xfrm>
          <a:prstGeom prst="rect">
            <a:avLst/>
          </a:prstGeom>
          <a:noFill/>
          <a:ln>
            <a:noFill/>
          </a:ln>
        </p:spPr>
        <p:txBody>
          <a:bodyPr spcFirstLastPara="1" lIns="91425" tIns="45700" rIns="91425" bIns="45700"/>
          <a:lstStyle/>
          <a:p>
            <a:pPr algn="ctr" eaLnBrk="1" fontAlgn="auto" hangingPunct="1">
              <a:spcBef>
                <a:spcPts val="0"/>
              </a:spcBef>
              <a:spcAft>
                <a:spcPts val="0"/>
              </a:spcAft>
              <a:buClr>
                <a:srgbClr val="00B050"/>
              </a:buClr>
              <a:buSzPts val="1600"/>
              <a:defRPr/>
            </a:pPr>
            <a:r>
              <a:rPr lang="en-US" sz="1400" b="1" kern="0" dirty="0">
                <a:solidFill>
                  <a:srgbClr val="000000"/>
                </a:solidFill>
                <a:latin typeface="Calibri" panose="020F0502020204030204" pitchFamily="34" charset="0"/>
                <a:ea typeface="Calibri"/>
                <a:cs typeface="Calibri" panose="020F0502020204030204" pitchFamily="34" charset="0"/>
                <a:sym typeface="Calibri"/>
              </a:rPr>
              <a:t>Pre-development Documentation and Requirements</a:t>
            </a:r>
            <a:endParaRPr lang="en-US" sz="1400" kern="0" dirty="0">
              <a:solidFill>
                <a:srgbClr val="000000"/>
              </a:solidFill>
              <a:latin typeface="Calibri" panose="020F0502020204030204" pitchFamily="34" charset="0"/>
              <a:cs typeface="Calibri" panose="020F0502020204030204" pitchFamily="34" charset="0"/>
              <a:sym typeface="Arial"/>
            </a:endParaRPr>
          </a:p>
        </p:txBody>
      </p:sp>
      <p:sp>
        <p:nvSpPr>
          <p:cNvPr id="198" name="Shape 1084">
            <a:extLst>
              <a:ext uri="{FF2B5EF4-FFF2-40B4-BE49-F238E27FC236}">
                <a16:creationId xmlns:a16="http://schemas.microsoft.com/office/drawing/2014/main" id="{E46A9ED1-1B1A-4A44-A068-11E892F3D82E}"/>
              </a:ext>
            </a:extLst>
          </p:cNvPr>
          <p:cNvSpPr txBox="1"/>
          <p:nvPr/>
        </p:nvSpPr>
        <p:spPr>
          <a:xfrm>
            <a:off x="10536238" y="4191000"/>
            <a:ext cx="1654175" cy="581025"/>
          </a:xfrm>
          <a:prstGeom prst="rect">
            <a:avLst/>
          </a:prstGeom>
          <a:noFill/>
          <a:ln>
            <a:noFill/>
          </a:ln>
        </p:spPr>
        <p:txBody>
          <a:bodyPr spcFirstLastPara="1" lIns="91425" tIns="45700" rIns="91425" bIns="45700"/>
          <a:lstStyle/>
          <a:p>
            <a:pPr algn="ctr" eaLnBrk="1" fontAlgn="auto" hangingPunct="1">
              <a:spcBef>
                <a:spcPts val="0"/>
              </a:spcBef>
              <a:spcAft>
                <a:spcPts val="0"/>
              </a:spcAft>
              <a:buClr>
                <a:srgbClr val="E36C09"/>
              </a:buClr>
              <a:buSzPts val="1600"/>
              <a:defRPr/>
            </a:pPr>
            <a:r>
              <a:rPr lang="en-US" sz="1400" b="1" kern="0" dirty="0">
                <a:solidFill>
                  <a:srgbClr val="000000"/>
                </a:solidFill>
                <a:latin typeface="Calibri" panose="020F0502020204030204" pitchFamily="34" charset="0"/>
                <a:ea typeface="Calibri"/>
                <a:cs typeface="Calibri" panose="020F0502020204030204" pitchFamily="34" charset="0"/>
                <a:sym typeface="Calibri"/>
              </a:rPr>
              <a:t>Statewide Rollout,</a:t>
            </a:r>
          </a:p>
          <a:p>
            <a:pPr algn="ctr" eaLnBrk="1" fontAlgn="auto" hangingPunct="1">
              <a:spcBef>
                <a:spcPts val="0"/>
              </a:spcBef>
              <a:spcAft>
                <a:spcPts val="0"/>
              </a:spcAft>
              <a:buClr>
                <a:srgbClr val="E36C09"/>
              </a:buClr>
              <a:buSzPts val="1600"/>
              <a:defRPr/>
            </a:pPr>
            <a:r>
              <a:rPr lang="en-US" sz="1400" b="1" kern="0" dirty="0">
                <a:solidFill>
                  <a:srgbClr val="000000"/>
                </a:solidFill>
                <a:latin typeface="Calibri" panose="020F0502020204030204" pitchFamily="34" charset="0"/>
                <a:ea typeface="Calibri"/>
                <a:cs typeface="Calibri" panose="020F0502020204030204" pitchFamily="34" charset="0"/>
                <a:sym typeface="Calibri"/>
              </a:rPr>
              <a:t>Federal Certification </a:t>
            </a:r>
          </a:p>
        </p:txBody>
      </p:sp>
      <p:sp>
        <p:nvSpPr>
          <p:cNvPr id="199" name="Shape 1097">
            <a:extLst>
              <a:ext uri="{FF2B5EF4-FFF2-40B4-BE49-F238E27FC236}">
                <a16:creationId xmlns:a16="http://schemas.microsoft.com/office/drawing/2014/main" id="{91956984-89B9-4B16-91FB-B97218EA9294}"/>
              </a:ext>
            </a:extLst>
          </p:cNvPr>
          <p:cNvSpPr/>
          <p:nvPr/>
        </p:nvSpPr>
        <p:spPr>
          <a:xfrm rot="16200000">
            <a:off x="10762456" y="3747295"/>
            <a:ext cx="415925" cy="493712"/>
          </a:xfrm>
          <a:prstGeom prst="leftBrace">
            <a:avLst>
              <a:gd name="adj1" fmla="val 8333"/>
              <a:gd name="adj2" fmla="val 50000"/>
            </a:avLst>
          </a:prstGeom>
          <a:noFill/>
          <a:ln w="9525" cap="flat" cmpd="sng">
            <a:solidFill>
              <a:srgbClr val="000000"/>
            </a:solidFill>
            <a:prstDash val="solid"/>
            <a:round/>
            <a:headEnd type="none" w="sm" len="sm"/>
            <a:tailEnd type="none" w="sm" len="sm"/>
          </a:ln>
          <a:effectLst/>
        </p:spPr>
        <p:txBody>
          <a:bodyPr spcFirstLastPara="1" lIns="91425" tIns="45700" rIns="91425" bIns="45700" anchor="ctr"/>
          <a:lstStyle/>
          <a:p>
            <a:pPr algn="ctr" eaLnBrk="1" fontAlgn="auto" hangingPunct="1">
              <a:spcBef>
                <a:spcPts val="0"/>
              </a:spcBef>
              <a:spcAft>
                <a:spcPts val="0"/>
              </a:spcAft>
              <a:buClr>
                <a:srgbClr val="000000"/>
              </a:buClr>
              <a:buSzPts val="1800"/>
              <a:defRPr/>
            </a:pPr>
            <a:endParaRPr kern="0">
              <a:solidFill>
                <a:srgbClr val="000000"/>
              </a:solidFill>
              <a:latin typeface="Calibri" panose="020F0502020204030204" pitchFamily="34" charset="0"/>
              <a:cs typeface="Calibri" panose="020F0502020204030204" pitchFamily="34" charset="0"/>
              <a:sym typeface="Arial"/>
            </a:endParaRPr>
          </a:p>
        </p:txBody>
      </p:sp>
      <p:cxnSp>
        <p:nvCxnSpPr>
          <p:cNvPr id="19483" name="Straight Connector 199">
            <a:extLst>
              <a:ext uri="{FF2B5EF4-FFF2-40B4-BE49-F238E27FC236}">
                <a16:creationId xmlns:a16="http://schemas.microsoft.com/office/drawing/2014/main" id="{D4A5349A-98D6-4517-A83F-2E02962D4BFD}"/>
              </a:ext>
            </a:extLst>
          </p:cNvPr>
          <p:cNvCxnSpPr>
            <a:cxnSpLocks noChangeShapeType="1"/>
            <a:stCxn id="195" idx="1"/>
          </p:cNvCxnSpPr>
          <p:nvPr/>
        </p:nvCxnSpPr>
        <p:spPr bwMode="auto">
          <a:xfrm flipH="1">
            <a:off x="10128250" y="4192588"/>
            <a:ext cx="0" cy="455612"/>
          </a:xfrm>
          <a:prstGeom prst="line">
            <a:avLst/>
          </a:prstGeom>
          <a:noFill/>
          <a:ln w="9525" algn="ctr">
            <a:solidFill>
              <a:srgbClr val="000000"/>
            </a:solidFill>
            <a:round/>
            <a:headEnd/>
            <a:tailEnd/>
          </a:ln>
          <a:extLst>
            <a:ext uri="{909E8E84-426E-40DD-AFC4-6F175D3DCCD1}">
              <a14:hiddenFill xmlns:a14="http://schemas.microsoft.com/office/drawing/2010/main">
                <a:noFill/>
              </a14:hiddenFill>
            </a:ext>
          </a:extLst>
        </p:spPr>
      </p:cxnSp>
      <p:sp>
        <p:nvSpPr>
          <p:cNvPr id="201" name="Shape 1080">
            <a:extLst>
              <a:ext uri="{FF2B5EF4-FFF2-40B4-BE49-F238E27FC236}">
                <a16:creationId xmlns:a16="http://schemas.microsoft.com/office/drawing/2014/main" id="{07CB70E6-F295-48A3-9005-0E15BC7EE29D}"/>
              </a:ext>
            </a:extLst>
          </p:cNvPr>
          <p:cNvSpPr txBox="1"/>
          <p:nvPr/>
        </p:nvSpPr>
        <p:spPr>
          <a:xfrm>
            <a:off x="7796213" y="2025650"/>
            <a:ext cx="947737" cy="400050"/>
          </a:xfrm>
          <a:prstGeom prst="rect">
            <a:avLst/>
          </a:prstGeom>
          <a:noFill/>
          <a:ln>
            <a:noFill/>
          </a:ln>
        </p:spPr>
        <p:txBody>
          <a:bodyPr spcFirstLastPara="1" lIns="91425" tIns="45700" rIns="91425" bIns="45700"/>
          <a:lstStyle>
            <a:defPPr marR="0" lvl="0" algn="l" rtl="0">
              <a:lnSpc>
                <a:spcPct val="100000"/>
              </a:lnSpc>
              <a:spcBef>
                <a:spcPts val="0"/>
              </a:spcBef>
              <a:spcAft>
                <a:spcPts val="0"/>
              </a:spcAft>
            </a:defPPr>
            <a:lvl1pPr algn="ctr">
              <a:buClr>
                <a:srgbClr val="0070C0"/>
              </a:buClr>
              <a:buSzPts val="1600"/>
              <a:defRPr sz="1200" b="1">
                <a:solidFill>
                  <a:srgbClr val="0070C0"/>
                </a:solidFill>
                <a:latin typeface="Calibri" panose="020F0502020204030204" pitchFamily="34" charset="0"/>
                <a:ea typeface="Calibri"/>
                <a:cs typeface="Calibri" panose="020F0502020204030204" pitchFamily="34" charset="0"/>
              </a:defRPr>
            </a:lvl1pPr>
          </a:lstStyle>
          <a:p>
            <a:pPr algn="l" eaLnBrk="1" fontAlgn="auto" hangingPunct="1">
              <a:spcBef>
                <a:spcPts val="0"/>
              </a:spcBef>
              <a:spcAft>
                <a:spcPts val="0"/>
              </a:spcAft>
              <a:defRPr/>
            </a:pPr>
            <a:r>
              <a:rPr lang="en-US" sz="1400" kern="0" dirty="0">
                <a:solidFill>
                  <a:srgbClr val="525254"/>
                </a:solidFill>
                <a:sym typeface="Calibri"/>
              </a:rPr>
              <a:t>Begin UAT Testing</a:t>
            </a:r>
            <a:endParaRPr sz="1400" kern="0" dirty="0">
              <a:solidFill>
                <a:srgbClr val="525254"/>
              </a:solidFill>
              <a:sym typeface="Arial"/>
            </a:endParaRPr>
          </a:p>
        </p:txBody>
      </p:sp>
      <p:grpSp>
        <p:nvGrpSpPr>
          <p:cNvPr id="202" name="Group 201">
            <a:extLst>
              <a:ext uri="{FF2B5EF4-FFF2-40B4-BE49-F238E27FC236}">
                <a16:creationId xmlns:a16="http://schemas.microsoft.com/office/drawing/2014/main" id="{E6EEF53D-F9B0-432F-A0BF-7AF3E87C5F21}"/>
              </a:ext>
            </a:extLst>
          </p:cNvPr>
          <p:cNvGrpSpPr/>
          <p:nvPr/>
        </p:nvGrpSpPr>
        <p:grpSpPr>
          <a:xfrm>
            <a:off x="7833484" y="1783224"/>
            <a:ext cx="251382" cy="1256616"/>
            <a:chOff x="1876194" y="2560905"/>
            <a:chExt cx="320585" cy="1819821"/>
          </a:xfrm>
          <a:solidFill>
            <a:srgbClr val="EEB500"/>
          </a:solidFill>
        </p:grpSpPr>
        <p:cxnSp>
          <p:nvCxnSpPr>
            <p:cNvPr id="203" name="Straight Connector 202">
              <a:extLst>
                <a:ext uri="{FF2B5EF4-FFF2-40B4-BE49-F238E27FC236}">
                  <a16:creationId xmlns:a16="http://schemas.microsoft.com/office/drawing/2014/main" id="{507BD3BB-E9A2-4049-AD2A-BCC7929D64F4}"/>
                </a:ext>
              </a:extLst>
            </p:cNvPr>
            <p:cNvCxnSpPr>
              <a:cxnSpLocks/>
            </p:cNvCxnSpPr>
            <p:nvPr/>
          </p:nvCxnSpPr>
          <p:spPr>
            <a:xfrm>
              <a:off x="1876194" y="2560905"/>
              <a:ext cx="0" cy="1819821"/>
            </a:xfrm>
            <a:prstGeom prst="line">
              <a:avLst/>
            </a:prstGeom>
            <a:grpFill/>
            <a:ln w="9525" cap="flat" cmpd="sng" algn="ctr">
              <a:solidFill>
                <a:srgbClr val="EEB500"/>
              </a:solidFill>
              <a:prstDash val="solid"/>
            </a:ln>
            <a:effectLst/>
          </p:spPr>
        </p:cxnSp>
        <p:sp>
          <p:nvSpPr>
            <p:cNvPr id="204" name="Isosceles Triangle 203">
              <a:extLst>
                <a:ext uri="{FF2B5EF4-FFF2-40B4-BE49-F238E27FC236}">
                  <a16:creationId xmlns:a16="http://schemas.microsoft.com/office/drawing/2014/main" id="{AAA38B8F-4EA4-45DF-834D-17C8EACB3733}"/>
                </a:ext>
              </a:extLst>
            </p:cNvPr>
            <p:cNvSpPr/>
            <p:nvPr/>
          </p:nvSpPr>
          <p:spPr>
            <a:xfrm rot="5400000">
              <a:off x="1913225" y="2578528"/>
              <a:ext cx="282674" cy="284434"/>
            </a:xfrm>
            <a:prstGeom prst="triangle">
              <a:avLst/>
            </a:prstGeom>
            <a:grpFill/>
            <a:ln w="25400" cap="flat" cmpd="sng" algn="ctr">
              <a:solidFill>
                <a:srgbClr val="EEB500"/>
              </a:solidFill>
              <a:prstDash val="solid"/>
            </a:ln>
            <a:effectLst/>
          </p:spPr>
          <p:txBody>
            <a:bodyPr anchor="ctr"/>
            <a:lstStyle/>
            <a:p>
              <a:pPr algn="ctr" eaLnBrk="1" fontAlgn="auto" hangingPunct="1">
                <a:spcBef>
                  <a:spcPts val="0"/>
                </a:spcBef>
                <a:spcAft>
                  <a:spcPts val="0"/>
                </a:spcAft>
                <a:buClr>
                  <a:srgbClr val="000000"/>
                </a:buClr>
                <a:defRPr/>
              </a:pPr>
              <a:endParaRPr lang="en-US" sz="1400" kern="0">
                <a:solidFill>
                  <a:srgbClr val="FFFFFF"/>
                </a:solidFill>
                <a:latin typeface="Calibri" panose="020F0502020204030204" pitchFamily="34" charset="0"/>
                <a:cs typeface="Calibri" panose="020F0502020204030204" pitchFamily="34" charset="0"/>
                <a:sym typeface="Arial"/>
              </a:endParaRPr>
            </a:p>
          </p:txBody>
        </p:sp>
      </p:grpSp>
      <p:sp>
        <p:nvSpPr>
          <p:cNvPr id="205" name="Shape 1088">
            <a:extLst>
              <a:ext uri="{FF2B5EF4-FFF2-40B4-BE49-F238E27FC236}">
                <a16:creationId xmlns:a16="http://schemas.microsoft.com/office/drawing/2014/main" id="{5BDFE568-56B7-4905-970F-F55183CDE7F2}"/>
              </a:ext>
            </a:extLst>
          </p:cNvPr>
          <p:cNvSpPr/>
          <p:nvPr/>
        </p:nvSpPr>
        <p:spPr>
          <a:xfrm rot="16200000">
            <a:off x="8424863" y="3179763"/>
            <a:ext cx="403225" cy="1641475"/>
          </a:xfrm>
          <a:prstGeom prst="leftBrace">
            <a:avLst>
              <a:gd name="adj1" fmla="val 8333"/>
              <a:gd name="adj2" fmla="val 50000"/>
            </a:avLst>
          </a:prstGeom>
          <a:noFill/>
          <a:ln w="9525" cap="flat" cmpd="sng">
            <a:solidFill>
              <a:srgbClr val="000000"/>
            </a:solidFill>
            <a:prstDash val="solid"/>
            <a:round/>
            <a:headEnd type="none" w="sm" len="sm"/>
            <a:tailEnd type="none" w="sm" len="sm"/>
          </a:ln>
          <a:effectLst/>
        </p:spPr>
        <p:txBody>
          <a:bodyPr spcFirstLastPara="1" lIns="91425" tIns="45700" rIns="91425" bIns="45700" anchor="ctr"/>
          <a:lstStyle/>
          <a:p>
            <a:pPr algn="ctr" eaLnBrk="1" fontAlgn="auto" hangingPunct="1">
              <a:spcBef>
                <a:spcPts val="0"/>
              </a:spcBef>
              <a:spcAft>
                <a:spcPts val="0"/>
              </a:spcAft>
              <a:buClr>
                <a:srgbClr val="000000"/>
              </a:buClr>
              <a:buSzPts val="1800"/>
              <a:defRPr/>
            </a:pPr>
            <a:endParaRPr kern="0">
              <a:solidFill>
                <a:srgbClr val="000000"/>
              </a:solidFill>
              <a:latin typeface="Calibri" panose="020F0502020204030204" pitchFamily="34" charset="0"/>
              <a:cs typeface="Calibri" panose="020F0502020204030204" pitchFamily="34" charset="0"/>
              <a:sym typeface="Arial"/>
            </a:endParaRPr>
          </a:p>
        </p:txBody>
      </p:sp>
      <p:sp>
        <p:nvSpPr>
          <p:cNvPr id="19487" name="Title 5">
            <a:extLst>
              <a:ext uri="{FF2B5EF4-FFF2-40B4-BE49-F238E27FC236}">
                <a16:creationId xmlns:a16="http://schemas.microsoft.com/office/drawing/2014/main" id="{18B111C3-69DE-43EE-8FEC-22459D1DEF20}"/>
              </a:ext>
            </a:extLst>
          </p:cNvPr>
          <p:cNvSpPr>
            <a:spLocks noGrp="1" noChangeArrowheads="1"/>
          </p:cNvSpPr>
          <p:nvPr>
            <p:ph type="title"/>
          </p:nvPr>
        </p:nvSpPr>
        <p:spPr>
          <a:xfrm>
            <a:off x="457200" y="409575"/>
            <a:ext cx="10972800" cy="962025"/>
          </a:xfrm>
        </p:spPr>
        <p:txBody>
          <a:bodyPr/>
          <a:lstStyle/>
          <a:p>
            <a:r>
              <a:rPr lang="en-US" altLang="en-US" sz="3600"/>
              <a:t>Child Support System Implementation Timeline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9F127D1-F811-4198-BFB9-90CC1987B2D1}"/>
              </a:ext>
            </a:extLst>
          </p:cNvPr>
          <p:cNvSpPr>
            <a:spLocks noGrp="1" noChangeArrowheads="1"/>
          </p:cNvSpPr>
          <p:nvPr>
            <p:ph type="title"/>
          </p:nvPr>
        </p:nvSpPr>
        <p:spPr/>
        <p:txBody>
          <a:bodyPr/>
          <a:lstStyle/>
          <a:p>
            <a:r>
              <a:rPr lang="en-US" altLang="en-US" sz="4000"/>
              <a:t>Design and Development Status</a:t>
            </a:r>
          </a:p>
        </p:txBody>
      </p:sp>
      <p:sp>
        <p:nvSpPr>
          <p:cNvPr id="23" name="TextBox 22">
            <a:extLst>
              <a:ext uri="{FF2B5EF4-FFF2-40B4-BE49-F238E27FC236}">
                <a16:creationId xmlns:a16="http://schemas.microsoft.com/office/drawing/2014/main" id="{2234A5DB-83B2-4FCF-9CC2-DB68D52DAE40}"/>
              </a:ext>
            </a:extLst>
          </p:cNvPr>
          <p:cNvSpPr txBox="1"/>
          <p:nvPr/>
        </p:nvSpPr>
        <p:spPr>
          <a:xfrm>
            <a:off x="4343631" y="1219200"/>
            <a:ext cx="3498272" cy="338554"/>
          </a:xfrm>
          <a:prstGeom prst="rect">
            <a:avLst/>
          </a:prstGeom>
          <a:solidFill>
            <a:srgbClr val="920000"/>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solidFill>
                  <a:schemeClr val="bg1"/>
                </a:solidFill>
              </a:rPr>
              <a:t>Case Registration</a:t>
            </a:r>
          </a:p>
        </p:txBody>
      </p:sp>
      <p:graphicFrame>
        <p:nvGraphicFramePr>
          <p:cNvPr id="9" name="Table 8">
            <a:extLst>
              <a:ext uri="{FF2B5EF4-FFF2-40B4-BE49-F238E27FC236}">
                <a16:creationId xmlns:a16="http://schemas.microsoft.com/office/drawing/2014/main" id="{58FB17FD-E3E3-427F-B1DE-4DDFA19D9E6A}"/>
              </a:ext>
            </a:extLst>
          </p:cNvPr>
          <p:cNvGraphicFramePr>
            <a:graphicFrameLocks noGrp="1"/>
          </p:cNvGraphicFramePr>
          <p:nvPr/>
        </p:nvGraphicFramePr>
        <p:xfrm>
          <a:off x="590550" y="1557338"/>
          <a:ext cx="3429000" cy="2671760"/>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176">
                <a:tc>
                  <a:txBody>
                    <a:bodyPr/>
                    <a:lstStyle/>
                    <a:p>
                      <a:pPr algn="l" fontAlgn="b"/>
                      <a:r>
                        <a:rPr lang="en-US" sz="1200" u="none" strike="noStrike" dirty="0">
                          <a:effectLst/>
                        </a:rPr>
                        <a:t>Public page</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0132215"/>
                  </a:ext>
                </a:extLst>
              </a:tr>
              <a:tr h="267176">
                <a:tc>
                  <a:txBody>
                    <a:bodyPr/>
                    <a:lstStyle/>
                    <a:p>
                      <a:pPr algn="l" fontAlgn="b"/>
                      <a:r>
                        <a:rPr lang="en-US" sz="1200" u="none" strike="noStrike" dirty="0">
                          <a:effectLst/>
                        </a:rPr>
                        <a:t>Account Registration (IAM)</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2276281"/>
                  </a:ext>
                </a:extLst>
              </a:tr>
              <a:tr h="267176">
                <a:tc>
                  <a:txBody>
                    <a:bodyPr/>
                    <a:lstStyle/>
                    <a:p>
                      <a:pPr algn="l" fontAlgn="b"/>
                      <a:r>
                        <a:rPr lang="en-US" sz="1200" u="none" strike="noStrike" dirty="0">
                          <a:effectLst/>
                        </a:rPr>
                        <a:t>Contact Us Interactive map</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9878988"/>
                  </a:ext>
                </a:extLst>
              </a:tr>
              <a:tr h="267176">
                <a:tc>
                  <a:txBody>
                    <a:bodyPr/>
                    <a:lstStyle/>
                    <a:p>
                      <a:pPr algn="l" fontAlgn="b"/>
                      <a:r>
                        <a:rPr lang="en-US" sz="1200" u="none" strike="noStrike" dirty="0">
                          <a:effectLst/>
                        </a:rPr>
                        <a:t>Consumer Dashboard</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210537"/>
                  </a:ext>
                </a:extLst>
              </a:tr>
              <a:tr h="267176">
                <a:tc>
                  <a:txBody>
                    <a:bodyPr/>
                    <a:lstStyle/>
                    <a:p>
                      <a:pPr algn="l" fontAlgn="b"/>
                      <a:r>
                        <a:rPr lang="en-US" sz="1200" u="none" strike="noStrike" dirty="0">
                          <a:effectLst/>
                        </a:rPr>
                        <a:t>New Application</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4846456"/>
                  </a:ext>
                </a:extLst>
              </a:tr>
              <a:tr h="267176">
                <a:tc>
                  <a:txBody>
                    <a:bodyPr/>
                    <a:lstStyle/>
                    <a:p>
                      <a:pPr algn="l" fontAlgn="b"/>
                      <a:r>
                        <a:rPr lang="en-US" sz="1200" u="none" strike="noStrike" dirty="0">
                          <a:effectLst/>
                        </a:rPr>
                        <a:t>Document Upload</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0339917"/>
                  </a:ext>
                </a:extLst>
              </a:tr>
              <a:tr h="26717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Change Request</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4598658"/>
                  </a:ext>
                </a:extLst>
              </a:tr>
              <a:tr h="26717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Notification Framework</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0262395"/>
                  </a:ext>
                </a:extLst>
              </a:tr>
              <a:tr h="267176">
                <a:tc>
                  <a:txBody>
                    <a:bodyPr/>
                    <a:lstStyle/>
                    <a:p>
                      <a:pPr algn="l" fontAlgn="b"/>
                      <a:r>
                        <a:rPr lang="en-US" sz="1200" u="none" strike="noStrike" dirty="0">
                          <a:effectLst/>
                        </a:rPr>
                        <a:t>Employer Access</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11764864"/>
                  </a:ext>
                </a:extLst>
              </a:tr>
              <a:tr h="26717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Employer Report Termination</a:t>
                      </a:r>
                      <a:endParaRPr lang="en-US" sz="1200" b="0" i="0" u="none" strike="noStrike" dirty="0">
                        <a:solidFill>
                          <a:srgbClr val="000000"/>
                        </a:solidFill>
                        <a:effectLst/>
                        <a:latin typeface="Calibri" panose="020F0502020204030204" pitchFamily="34" charset="0"/>
                      </a:endParaRPr>
                    </a:p>
                  </a:txBody>
                  <a:tcPr marR="9525" marT="9525" marB="45719"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1273582"/>
                  </a:ext>
                </a:extLst>
              </a:tr>
            </a:tbl>
          </a:graphicData>
        </a:graphic>
      </p:graphicFrame>
      <p:sp>
        <p:nvSpPr>
          <p:cNvPr id="28" name="TextBox 27">
            <a:extLst>
              <a:ext uri="{FF2B5EF4-FFF2-40B4-BE49-F238E27FC236}">
                <a16:creationId xmlns:a16="http://schemas.microsoft.com/office/drawing/2014/main" id="{A68A8515-1099-4AC8-9868-87656F8E2F04}"/>
              </a:ext>
            </a:extLst>
          </p:cNvPr>
          <p:cNvSpPr txBox="1"/>
          <p:nvPr/>
        </p:nvSpPr>
        <p:spPr>
          <a:xfrm>
            <a:off x="544251" y="1219200"/>
            <a:ext cx="3505201" cy="338554"/>
          </a:xfrm>
          <a:prstGeom prst="rect">
            <a:avLst/>
          </a:prstGeom>
          <a:solidFill>
            <a:srgbClr val="EEB500"/>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t>Consumer Portal</a:t>
            </a:r>
          </a:p>
        </p:txBody>
      </p:sp>
      <p:pic>
        <p:nvPicPr>
          <p:cNvPr id="21548" name="Picture 134" descr="Image result for green checkmark">
            <a:extLst>
              <a:ext uri="{FF2B5EF4-FFF2-40B4-BE49-F238E27FC236}">
                <a16:creationId xmlns:a16="http://schemas.microsoft.com/office/drawing/2014/main" id="{C577D54B-63C6-4928-ACAF-DE0A89A0B3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1589088"/>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134" descr="Image result for green checkmark">
            <a:extLst>
              <a:ext uri="{FF2B5EF4-FFF2-40B4-BE49-F238E27FC236}">
                <a16:creationId xmlns:a16="http://schemas.microsoft.com/office/drawing/2014/main" id="{7CB1DE78-7094-4FFB-83A7-59493330A0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5" y="1860550"/>
            <a:ext cx="190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134" descr="Image result for green checkmark">
            <a:extLst>
              <a:ext uri="{FF2B5EF4-FFF2-40B4-BE49-F238E27FC236}">
                <a16:creationId xmlns:a16="http://schemas.microsoft.com/office/drawing/2014/main" id="{2BAA47D8-F8F0-45F3-944B-0684BD5169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2398713"/>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1" name="Picture 134" descr="Image result for green checkmark">
            <a:extLst>
              <a:ext uri="{FF2B5EF4-FFF2-40B4-BE49-F238E27FC236}">
                <a16:creationId xmlns:a16="http://schemas.microsoft.com/office/drawing/2014/main" id="{2D97A374-B3AA-4F3D-BA28-75EA239E9A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2673350"/>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2" name="Picture 134" descr="Image result for green checkmark">
            <a:extLst>
              <a:ext uri="{FF2B5EF4-FFF2-40B4-BE49-F238E27FC236}">
                <a16:creationId xmlns:a16="http://schemas.microsoft.com/office/drawing/2014/main" id="{33513DB7-65ED-41F7-B2E1-522A29A2EC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2938463"/>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3" name="Picture 134" descr="Image result for green checkmark">
            <a:extLst>
              <a:ext uri="{FF2B5EF4-FFF2-40B4-BE49-F238E27FC236}">
                <a16:creationId xmlns:a16="http://schemas.microsoft.com/office/drawing/2014/main" id="{546BBC35-844E-4C7C-BCBF-04F5F13BCB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3205163"/>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4" name="Picture 134" descr="Image result for green checkmark">
            <a:extLst>
              <a:ext uri="{FF2B5EF4-FFF2-40B4-BE49-F238E27FC236}">
                <a16:creationId xmlns:a16="http://schemas.microsoft.com/office/drawing/2014/main" id="{4081A1F1-3EA2-424E-87E1-FA75E1A925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3470275"/>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5" name="Picture 134" descr="Image result for green checkmark">
            <a:extLst>
              <a:ext uri="{FF2B5EF4-FFF2-40B4-BE49-F238E27FC236}">
                <a16:creationId xmlns:a16="http://schemas.microsoft.com/office/drawing/2014/main" id="{6A234C6C-CCE7-493D-BA26-85877669C9A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3738563"/>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6" name="Picture 134" descr="Image result for green checkmark">
            <a:extLst>
              <a:ext uri="{FF2B5EF4-FFF2-40B4-BE49-F238E27FC236}">
                <a16:creationId xmlns:a16="http://schemas.microsoft.com/office/drawing/2014/main" id="{3192E0E8-EFB0-4496-A314-9FFC66A730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5675" y="2130425"/>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 name="Table 38">
            <a:extLst>
              <a:ext uri="{FF2B5EF4-FFF2-40B4-BE49-F238E27FC236}">
                <a16:creationId xmlns:a16="http://schemas.microsoft.com/office/drawing/2014/main" id="{9A998C6A-A9A1-4008-A27E-3C94591C08E8}"/>
              </a:ext>
            </a:extLst>
          </p:cNvPr>
          <p:cNvGraphicFramePr>
            <a:graphicFrameLocks noGrp="1"/>
          </p:cNvGraphicFramePr>
          <p:nvPr/>
        </p:nvGraphicFramePr>
        <p:xfrm>
          <a:off x="4389438" y="1557338"/>
          <a:ext cx="3429000" cy="1603374"/>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229">
                <a:tc>
                  <a:txBody>
                    <a:bodyPr/>
                    <a:lstStyle/>
                    <a:p>
                      <a:pPr algn="l" fontAlgn="b"/>
                      <a:r>
                        <a:rPr lang="en-US" sz="1200" u="none" strike="noStrike" dirty="0">
                          <a:effectLst/>
                        </a:rPr>
                        <a:t>IV-D Online Application</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130132215"/>
                  </a:ext>
                </a:extLst>
              </a:tr>
              <a:tr h="267229">
                <a:tc>
                  <a:txBody>
                    <a:bodyPr/>
                    <a:lstStyle/>
                    <a:p>
                      <a:pPr algn="l" fontAlgn="b"/>
                      <a:r>
                        <a:rPr lang="en-US" sz="1200" u="none" strike="noStrike" dirty="0">
                          <a:effectLst/>
                        </a:rPr>
                        <a:t>IV-D Paper Application</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2492276281"/>
                  </a:ext>
                </a:extLst>
              </a:tr>
              <a:tr h="267229">
                <a:tc>
                  <a:txBody>
                    <a:bodyPr/>
                    <a:lstStyle/>
                    <a:p>
                      <a:pPr algn="l" fontAlgn="b"/>
                      <a:r>
                        <a:rPr lang="en-US" sz="1200" u="none" strike="noStrike" dirty="0">
                          <a:effectLst/>
                        </a:rPr>
                        <a:t>IV-A Referral</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979878988"/>
                  </a:ext>
                </a:extLst>
              </a:tr>
              <a:tr h="267229">
                <a:tc>
                  <a:txBody>
                    <a:bodyPr/>
                    <a:lstStyle/>
                    <a:p>
                      <a:pPr algn="l" fontAlgn="b"/>
                      <a:r>
                        <a:rPr lang="en-US" sz="1200" u="none" strike="noStrike" dirty="0">
                          <a:effectLst/>
                        </a:rPr>
                        <a:t>IV-E Referral</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418210537"/>
                  </a:ext>
                </a:extLst>
              </a:tr>
              <a:tr h="267229">
                <a:tc>
                  <a:txBody>
                    <a:bodyPr/>
                    <a:lstStyle/>
                    <a:p>
                      <a:pPr algn="l" fontAlgn="b"/>
                      <a:r>
                        <a:rPr lang="en-US" sz="1200" u="none" strike="noStrike" dirty="0">
                          <a:effectLst/>
                        </a:rPr>
                        <a:t>Intergovernmental CSENet Referral</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664846456"/>
                  </a:ext>
                </a:extLst>
              </a:tr>
              <a:tr h="267229">
                <a:tc>
                  <a:txBody>
                    <a:bodyPr/>
                    <a:lstStyle/>
                    <a:p>
                      <a:pPr algn="l" fontAlgn="b"/>
                      <a:r>
                        <a:rPr lang="en-US" sz="1200" u="none" strike="noStrike" dirty="0">
                          <a:effectLst/>
                        </a:rPr>
                        <a:t>Intergovernmental Paper Referral</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300339917"/>
                  </a:ext>
                </a:extLst>
              </a:tr>
            </a:tbl>
          </a:graphicData>
        </a:graphic>
      </p:graphicFrame>
      <p:pic>
        <p:nvPicPr>
          <p:cNvPr id="21580" name="Picture 134" descr="Image result for green checkmark">
            <a:extLst>
              <a:ext uri="{FF2B5EF4-FFF2-40B4-BE49-F238E27FC236}">
                <a16:creationId xmlns:a16="http://schemas.microsoft.com/office/drawing/2014/main" id="{033B6530-9B24-4EAD-A206-361EDAD20A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1589088"/>
            <a:ext cx="1920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1" name="Picture 134" descr="Image result for green checkmark">
            <a:extLst>
              <a:ext uri="{FF2B5EF4-FFF2-40B4-BE49-F238E27FC236}">
                <a16:creationId xmlns:a16="http://schemas.microsoft.com/office/drawing/2014/main" id="{2B7327D4-A64A-4B05-8928-3B9D2BBF92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563" y="1860550"/>
            <a:ext cx="19208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2" name="Picture 134" descr="Image result for green checkmark">
            <a:extLst>
              <a:ext uri="{FF2B5EF4-FFF2-40B4-BE49-F238E27FC236}">
                <a16:creationId xmlns:a16="http://schemas.microsoft.com/office/drawing/2014/main" id="{9C936179-1EDE-43F0-8C28-D4A9D28B20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2398713"/>
            <a:ext cx="1920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3" name="Picture 134" descr="Image result for green checkmark">
            <a:extLst>
              <a:ext uri="{FF2B5EF4-FFF2-40B4-BE49-F238E27FC236}">
                <a16:creationId xmlns:a16="http://schemas.microsoft.com/office/drawing/2014/main" id="{F932946A-8F19-4B38-8816-35709DFF37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2130425"/>
            <a:ext cx="192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4" name="Picture 135" descr="Image result for blue checkmark">
            <a:extLst>
              <a:ext uri="{FF2B5EF4-FFF2-40B4-BE49-F238E27FC236}">
                <a16:creationId xmlns:a16="http://schemas.microsoft.com/office/drawing/2014/main" id="{90534475-9F10-47F6-A33B-7349C4D0BE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563" y="2662238"/>
            <a:ext cx="1920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5" name="Picture 135" descr="Image result for blue checkmark">
            <a:extLst>
              <a:ext uri="{FF2B5EF4-FFF2-40B4-BE49-F238E27FC236}">
                <a16:creationId xmlns:a16="http://schemas.microsoft.com/office/drawing/2014/main" id="{2C08F11A-97E3-4F99-A815-44F30CD5CB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563" y="2925763"/>
            <a:ext cx="1920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Box 56">
            <a:extLst>
              <a:ext uri="{FF2B5EF4-FFF2-40B4-BE49-F238E27FC236}">
                <a16:creationId xmlns:a16="http://schemas.microsoft.com/office/drawing/2014/main" id="{1B5C1C51-29D5-4241-8040-177EE1D15761}"/>
              </a:ext>
            </a:extLst>
          </p:cNvPr>
          <p:cNvSpPr txBox="1"/>
          <p:nvPr/>
        </p:nvSpPr>
        <p:spPr>
          <a:xfrm>
            <a:off x="8114606" y="1219200"/>
            <a:ext cx="3498272" cy="338554"/>
          </a:xfrm>
          <a:prstGeom prst="rect">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solidFill>
                  <a:schemeClr val="bg1"/>
                </a:solidFill>
              </a:rPr>
              <a:t>Locate</a:t>
            </a:r>
          </a:p>
        </p:txBody>
      </p:sp>
      <p:graphicFrame>
        <p:nvGraphicFramePr>
          <p:cNvPr id="58" name="Table 57">
            <a:extLst>
              <a:ext uri="{FF2B5EF4-FFF2-40B4-BE49-F238E27FC236}">
                <a16:creationId xmlns:a16="http://schemas.microsoft.com/office/drawing/2014/main" id="{34EACA66-85C2-47D3-9728-AD570F883796}"/>
              </a:ext>
            </a:extLst>
          </p:cNvPr>
          <p:cNvGraphicFramePr>
            <a:graphicFrameLocks noGrp="1"/>
          </p:cNvGraphicFramePr>
          <p:nvPr/>
        </p:nvGraphicFramePr>
        <p:xfrm>
          <a:off x="8161338" y="1557338"/>
          <a:ext cx="3429000" cy="1336675"/>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335">
                <a:tc>
                  <a:txBody>
                    <a:bodyPr/>
                    <a:lstStyle/>
                    <a:p>
                      <a:pPr algn="l" fontAlgn="b"/>
                      <a:r>
                        <a:rPr lang="en-US" sz="1200" u="none" strike="noStrike">
                          <a:effectLst/>
                        </a:rPr>
                        <a:t>Case Assessment to Locate </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130132215"/>
                  </a:ext>
                </a:extLst>
              </a:tr>
              <a:tr h="267335">
                <a:tc>
                  <a:txBody>
                    <a:bodyPr/>
                    <a:lstStyle/>
                    <a:p>
                      <a:pPr algn="l" fontAlgn="b"/>
                      <a:r>
                        <a:rPr lang="en-US" sz="1200" u="none" strike="noStrike">
                          <a:effectLst/>
                        </a:rPr>
                        <a:t>Demographics </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2492276281"/>
                  </a:ext>
                </a:extLst>
              </a:tr>
              <a:tr h="267335">
                <a:tc>
                  <a:txBody>
                    <a:bodyPr/>
                    <a:lstStyle/>
                    <a:p>
                      <a:pPr algn="l" fontAlgn="b"/>
                      <a:r>
                        <a:rPr lang="en-US" sz="1200" u="none" strike="noStrike">
                          <a:effectLst/>
                        </a:rPr>
                        <a:t>Address</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979878988"/>
                  </a:ext>
                </a:extLst>
              </a:tr>
              <a:tr h="267335">
                <a:tc>
                  <a:txBody>
                    <a:bodyPr/>
                    <a:lstStyle/>
                    <a:p>
                      <a:pPr algn="l" fontAlgn="b"/>
                      <a:r>
                        <a:rPr lang="en-US" sz="1200" u="none" strike="noStrike">
                          <a:effectLst/>
                        </a:rPr>
                        <a:t>Employer</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418210537"/>
                  </a:ext>
                </a:extLst>
              </a:tr>
              <a:tr h="2673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Re-submission</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515189265"/>
                  </a:ext>
                </a:extLst>
              </a:tr>
            </a:tbl>
          </a:graphicData>
        </a:graphic>
      </p:graphicFrame>
      <p:pic>
        <p:nvPicPr>
          <p:cNvPr id="21609" name="Picture 134" descr="Image result for green checkmark">
            <a:extLst>
              <a:ext uri="{FF2B5EF4-FFF2-40B4-BE49-F238E27FC236}">
                <a16:creationId xmlns:a16="http://schemas.microsoft.com/office/drawing/2014/main" id="{2A148469-A885-44AA-AA9C-DF133E250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6463" y="1589088"/>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0" name="Picture 134" descr="Image result for green checkmark">
            <a:extLst>
              <a:ext uri="{FF2B5EF4-FFF2-40B4-BE49-F238E27FC236}">
                <a16:creationId xmlns:a16="http://schemas.microsoft.com/office/drawing/2014/main" id="{B01A3A52-E881-4153-A00F-D77A07C5F9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6463" y="1860550"/>
            <a:ext cx="190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1" name="Picture 134" descr="Image result for green checkmark">
            <a:extLst>
              <a:ext uri="{FF2B5EF4-FFF2-40B4-BE49-F238E27FC236}">
                <a16:creationId xmlns:a16="http://schemas.microsoft.com/office/drawing/2014/main" id="{F31D66BD-A938-4903-8EF0-DFE0A30CE2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6463" y="2398713"/>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12" name="Picture 134" descr="Image result for green checkmark">
            <a:extLst>
              <a:ext uri="{FF2B5EF4-FFF2-40B4-BE49-F238E27FC236}">
                <a16:creationId xmlns:a16="http://schemas.microsoft.com/office/drawing/2014/main" id="{1B2C6BD3-1DB1-4068-BCB6-57A7AF443C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66463" y="2130425"/>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extLst>
              <a:ext uri="{FF2B5EF4-FFF2-40B4-BE49-F238E27FC236}">
                <a16:creationId xmlns:a16="http://schemas.microsoft.com/office/drawing/2014/main" id="{D6B8B457-C9CA-4998-AB93-8815927101F7}"/>
              </a:ext>
            </a:extLst>
          </p:cNvPr>
          <p:cNvSpPr txBox="1"/>
          <p:nvPr/>
        </p:nvSpPr>
        <p:spPr>
          <a:xfrm>
            <a:off x="8137467" y="2984500"/>
            <a:ext cx="3498272" cy="338554"/>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t>Case Management</a:t>
            </a:r>
          </a:p>
        </p:txBody>
      </p:sp>
      <p:graphicFrame>
        <p:nvGraphicFramePr>
          <p:cNvPr id="66" name="Table 65">
            <a:extLst>
              <a:ext uri="{FF2B5EF4-FFF2-40B4-BE49-F238E27FC236}">
                <a16:creationId xmlns:a16="http://schemas.microsoft.com/office/drawing/2014/main" id="{3297F137-991C-48BA-AF46-6631F74C2D51}"/>
              </a:ext>
            </a:extLst>
          </p:cNvPr>
          <p:cNvGraphicFramePr>
            <a:graphicFrameLocks noGrp="1"/>
          </p:cNvGraphicFramePr>
          <p:nvPr/>
        </p:nvGraphicFramePr>
        <p:xfrm>
          <a:off x="8183563" y="3322638"/>
          <a:ext cx="3429000" cy="1336675"/>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335">
                <a:tc>
                  <a:txBody>
                    <a:bodyPr/>
                    <a:lstStyle/>
                    <a:p>
                      <a:pPr algn="l" fontAlgn="b"/>
                      <a:r>
                        <a:rPr lang="en-US" sz="1200" u="none" strike="noStrike" dirty="0">
                          <a:effectLst/>
                        </a:rPr>
                        <a:t>Case Status</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130132215"/>
                  </a:ext>
                </a:extLst>
              </a:tr>
              <a:tr h="267335">
                <a:tc>
                  <a:txBody>
                    <a:bodyPr/>
                    <a:lstStyle/>
                    <a:p>
                      <a:pPr algn="l" fontAlgn="b"/>
                      <a:r>
                        <a:rPr lang="en-US" sz="1200" u="none" strike="noStrike" dirty="0">
                          <a:effectLst/>
                        </a:rPr>
                        <a:t>Noncustodial Parent Page </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2492276281"/>
                  </a:ext>
                </a:extLst>
              </a:tr>
              <a:tr h="267335">
                <a:tc>
                  <a:txBody>
                    <a:bodyPr/>
                    <a:lstStyle/>
                    <a:p>
                      <a:pPr algn="l" fontAlgn="b"/>
                      <a:r>
                        <a:rPr lang="en-US" sz="1200" u="none" strike="noStrike" dirty="0">
                          <a:effectLst/>
                        </a:rPr>
                        <a:t>Custodial Parent Page</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979878988"/>
                  </a:ext>
                </a:extLst>
              </a:tr>
              <a:tr h="267335">
                <a:tc>
                  <a:txBody>
                    <a:bodyPr/>
                    <a:lstStyle/>
                    <a:p>
                      <a:pPr algn="l" fontAlgn="b"/>
                      <a:r>
                        <a:rPr lang="en-US" sz="1200" u="none" strike="noStrike" dirty="0">
                          <a:effectLst/>
                        </a:rPr>
                        <a:t>Child Page</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418210537"/>
                  </a:ext>
                </a:extLst>
              </a:tr>
              <a:tr h="2673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Other Pages</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844238620"/>
                  </a:ext>
                </a:extLst>
              </a:tr>
            </a:tbl>
          </a:graphicData>
        </a:graphic>
      </p:graphicFrame>
      <p:pic>
        <p:nvPicPr>
          <p:cNvPr id="21636" name="Picture 134" descr="Image result for green checkmark">
            <a:extLst>
              <a:ext uri="{FF2B5EF4-FFF2-40B4-BE49-F238E27FC236}">
                <a16:creationId xmlns:a16="http://schemas.microsoft.com/office/drawing/2014/main" id="{74C2A6E7-2600-480A-B9A4-2B31EDB39E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8688" y="3354388"/>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7" name="Picture 134" descr="Image result for green checkmark">
            <a:extLst>
              <a:ext uri="{FF2B5EF4-FFF2-40B4-BE49-F238E27FC236}">
                <a16:creationId xmlns:a16="http://schemas.microsoft.com/office/drawing/2014/main" id="{63D686B8-9BAA-4B43-B9EB-3B36CEF047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8688" y="3625850"/>
            <a:ext cx="190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8" name="Picture 134" descr="Image result for green checkmark">
            <a:extLst>
              <a:ext uri="{FF2B5EF4-FFF2-40B4-BE49-F238E27FC236}">
                <a16:creationId xmlns:a16="http://schemas.microsoft.com/office/drawing/2014/main" id="{88FD0798-B6A7-46A8-A2A4-3F3E563CFE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8688" y="4164013"/>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39" name="Picture 134" descr="Image result for green checkmark">
            <a:extLst>
              <a:ext uri="{FF2B5EF4-FFF2-40B4-BE49-F238E27FC236}">
                <a16:creationId xmlns:a16="http://schemas.microsoft.com/office/drawing/2014/main" id="{3CE9CBF9-97C4-4DE2-8C29-759A1AC488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88688" y="3895725"/>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a:extLst>
              <a:ext uri="{FF2B5EF4-FFF2-40B4-BE49-F238E27FC236}">
                <a16:creationId xmlns:a16="http://schemas.microsoft.com/office/drawing/2014/main" id="{5B27A648-02F4-4FD8-B7FF-A208A2CBEC1E}"/>
              </a:ext>
            </a:extLst>
          </p:cNvPr>
          <p:cNvSpPr txBox="1"/>
          <p:nvPr/>
        </p:nvSpPr>
        <p:spPr>
          <a:xfrm>
            <a:off x="4343631" y="3276600"/>
            <a:ext cx="3498272" cy="338554"/>
          </a:xfrm>
          <a:prstGeom prst="rect">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solidFill>
                  <a:schemeClr val="bg1"/>
                </a:solidFill>
              </a:rPr>
              <a:t>Interface</a:t>
            </a:r>
          </a:p>
        </p:txBody>
      </p:sp>
      <p:graphicFrame>
        <p:nvGraphicFramePr>
          <p:cNvPr id="78" name="Table 77">
            <a:extLst>
              <a:ext uri="{FF2B5EF4-FFF2-40B4-BE49-F238E27FC236}">
                <a16:creationId xmlns:a16="http://schemas.microsoft.com/office/drawing/2014/main" id="{FDA92D3D-37D3-48CE-96AA-32E717522394}"/>
              </a:ext>
            </a:extLst>
          </p:cNvPr>
          <p:cNvGraphicFramePr>
            <a:graphicFrameLocks noGrp="1"/>
          </p:cNvGraphicFramePr>
          <p:nvPr/>
        </p:nvGraphicFramePr>
        <p:xfrm>
          <a:off x="4389438" y="3614738"/>
          <a:ext cx="3429000" cy="1870078"/>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154">
                <a:tc>
                  <a:txBody>
                    <a:bodyPr/>
                    <a:lstStyle/>
                    <a:p>
                      <a:pPr algn="l" fontAlgn="b"/>
                      <a:r>
                        <a:rPr lang="en-US" sz="1200" u="none" strike="noStrike" dirty="0">
                          <a:effectLst/>
                        </a:rPr>
                        <a:t>FPLS</a:t>
                      </a:r>
                      <a:endParaRPr lang="en-US" sz="1200" b="0" i="0" u="none" strike="noStrike" dirty="0">
                        <a:solidFill>
                          <a:srgbClr val="000000"/>
                        </a:solidFill>
                        <a:effectLst/>
                        <a:latin typeface="Calibri" panose="020F0502020204030204" pitchFamily="34" charset="0"/>
                      </a:endParaRPr>
                    </a:p>
                  </a:txBody>
                  <a:tcPr marR="9525" marT="9524" marB="45715"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1130132215"/>
                  </a:ext>
                </a:extLst>
              </a:tr>
              <a:tr h="267154">
                <a:tc>
                  <a:txBody>
                    <a:bodyPr/>
                    <a:lstStyle/>
                    <a:p>
                      <a:pPr algn="l" fontAlgn="b"/>
                      <a:r>
                        <a:rPr lang="en-US" sz="1200" u="none" strike="noStrike" dirty="0">
                          <a:effectLst/>
                        </a:rPr>
                        <a:t>CSENet</a:t>
                      </a:r>
                      <a:endParaRPr lang="en-US" sz="1200" b="0" i="0" u="none" strike="noStrike" dirty="0">
                        <a:solidFill>
                          <a:srgbClr val="000000"/>
                        </a:solidFill>
                        <a:effectLst/>
                        <a:latin typeface="Calibri" panose="020F0502020204030204" pitchFamily="34" charset="0"/>
                      </a:endParaRPr>
                    </a:p>
                  </a:txBody>
                  <a:tcPr marR="9525" marT="9524" marB="45715"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2492276281"/>
                  </a:ext>
                </a:extLst>
              </a:tr>
              <a:tr h="267154">
                <a:tc>
                  <a:txBody>
                    <a:bodyPr/>
                    <a:lstStyle/>
                    <a:p>
                      <a:pPr algn="l" fontAlgn="b"/>
                      <a:r>
                        <a:rPr lang="en-US" sz="1200" u="none" strike="noStrike" dirty="0">
                          <a:effectLst/>
                        </a:rPr>
                        <a:t>NCOA</a:t>
                      </a:r>
                      <a:endParaRPr lang="en-US" sz="1200" b="0" i="0" u="none" strike="noStrike" dirty="0">
                        <a:solidFill>
                          <a:srgbClr val="000000"/>
                        </a:solidFill>
                        <a:effectLst/>
                        <a:latin typeface="Calibri" panose="020F0502020204030204" pitchFamily="34" charset="0"/>
                      </a:endParaRPr>
                    </a:p>
                  </a:txBody>
                  <a:tcPr marR="9525" marT="9524" marB="45715"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1979878988"/>
                  </a:ext>
                </a:extLst>
              </a:tr>
              <a:tr h="267154">
                <a:tc>
                  <a:txBody>
                    <a:bodyPr/>
                    <a:lstStyle/>
                    <a:p>
                      <a:pPr algn="l" fontAlgn="b"/>
                      <a:r>
                        <a:rPr lang="en-US" sz="1200" b="0" i="0" u="none" strike="noStrike" dirty="0">
                          <a:solidFill>
                            <a:srgbClr val="000000"/>
                          </a:solidFill>
                          <a:effectLst/>
                          <a:latin typeface="Calibri" panose="020F0502020204030204" pitchFamily="34" charset="0"/>
                        </a:rPr>
                        <a:t>QUICK</a:t>
                      </a:r>
                    </a:p>
                  </a:txBody>
                  <a:tcPr marR="9525" marT="9524" marB="45715"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418210537"/>
                  </a:ext>
                </a:extLst>
              </a:tr>
              <a:tr h="267154">
                <a:tc>
                  <a:txBody>
                    <a:bodyPr/>
                    <a:lstStyle/>
                    <a:p>
                      <a:pPr algn="l" fontAlgn="b"/>
                      <a:r>
                        <a:rPr lang="en-US" sz="1200" u="none" strike="noStrike" dirty="0">
                          <a:effectLst/>
                        </a:rPr>
                        <a:t>DVR</a:t>
                      </a:r>
                      <a:endParaRPr lang="en-US" sz="1200" b="0" i="0" u="none" strike="noStrike" dirty="0">
                        <a:solidFill>
                          <a:srgbClr val="000000"/>
                        </a:solidFill>
                        <a:effectLst/>
                        <a:latin typeface="Calibri" panose="020F0502020204030204" pitchFamily="34" charset="0"/>
                      </a:endParaRPr>
                    </a:p>
                  </a:txBody>
                  <a:tcPr marR="9525" marT="9524" marB="45715"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1664846456"/>
                  </a:ext>
                </a:extLst>
              </a:tr>
              <a:tr h="267154">
                <a:tc>
                  <a:txBody>
                    <a:bodyPr/>
                    <a:lstStyle/>
                    <a:p>
                      <a:pPr algn="l" fontAlgn="b"/>
                      <a:r>
                        <a:rPr lang="en-US" sz="1200" u="none" strike="noStrike" dirty="0">
                          <a:effectLst/>
                        </a:rPr>
                        <a:t>Professional Licensing Agencies</a:t>
                      </a:r>
                      <a:endParaRPr lang="en-US" sz="1200" b="0" i="0" u="none" strike="noStrike" dirty="0">
                        <a:solidFill>
                          <a:srgbClr val="000000"/>
                        </a:solidFill>
                        <a:effectLst/>
                        <a:latin typeface="Calibri" panose="020F0502020204030204" pitchFamily="34" charset="0"/>
                      </a:endParaRPr>
                    </a:p>
                  </a:txBody>
                  <a:tcPr marR="9525" marT="9524" marB="45715"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1300339917"/>
                  </a:ext>
                </a:extLst>
              </a:tr>
              <a:tr h="267154">
                <a:tc>
                  <a:txBody>
                    <a:bodyPr/>
                    <a:lstStyle/>
                    <a:p>
                      <a:pPr algn="l" fontAlgn="b"/>
                      <a:r>
                        <a:rPr lang="en-US" sz="1200" u="none" strike="noStrike" dirty="0">
                          <a:effectLst/>
                        </a:rPr>
                        <a:t>MVA</a:t>
                      </a:r>
                      <a:endParaRPr lang="en-US" sz="1200" b="0" i="0" u="none" strike="noStrike" dirty="0">
                        <a:solidFill>
                          <a:srgbClr val="000000"/>
                        </a:solidFill>
                        <a:effectLst/>
                        <a:latin typeface="Calibri" panose="020F0502020204030204" pitchFamily="34" charset="0"/>
                      </a:endParaRPr>
                    </a:p>
                  </a:txBody>
                  <a:tcPr marR="9525" marT="9524" marB="45715"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val="1005664898"/>
                  </a:ext>
                </a:extLst>
              </a:tr>
            </a:tbl>
          </a:graphicData>
        </a:graphic>
      </p:graphicFrame>
      <p:pic>
        <p:nvPicPr>
          <p:cNvPr id="21669" name="Picture 134" descr="Image result for green checkmark">
            <a:extLst>
              <a:ext uri="{FF2B5EF4-FFF2-40B4-BE49-F238E27FC236}">
                <a16:creationId xmlns:a16="http://schemas.microsoft.com/office/drawing/2014/main" id="{7F42A2D7-3AFD-405B-B76A-41D6314C2C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3646488"/>
            <a:ext cx="1920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0" name="Picture 134" descr="Image result for green checkmark">
            <a:extLst>
              <a:ext uri="{FF2B5EF4-FFF2-40B4-BE49-F238E27FC236}">
                <a16:creationId xmlns:a16="http://schemas.microsoft.com/office/drawing/2014/main" id="{612B7FB1-1576-4070-BADF-04935FD166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4563" y="3917950"/>
            <a:ext cx="19208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1" name="Picture 134" descr="Image result for green checkmark">
            <a:extLst>
              <a:ext uri="{FF2B5EF4-FFF2-40B4-BE49-F238E27FC236}">
                <a16:creationId xmlns:a16="http://schemas.microsoft.com/office/drawing/2014/main" id="{2E2AE421-C3CD-42A5-98F5-04C03B0AA9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4456113"/>
            <a:ext cx="1920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2" name="Picture 134" descr="Image result for green checkmark">
            <a:extLst>
              <a:ext uri="{FF2B5EF4-FFF2-40B4-BE49-F238E27FC236}">
                <a16:creationId xmlns:a16="http://schemas.microsoft.com/office/drawing/2014/main" id="{90434795-D27C-41FA-A417-F45F978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563" y="4187825"/>
            <a:ext cx="192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3" name="Picture 135" descr="Image result for blue checkmark">
            <a:extLst>
              <a:ext uri="{FF2B5EF4-FFF2-40B4-BE49-F238E27FC236}">
                <a16:creationId xmlns:a16="http://schemas.microsoft.com/office/drawing/2014/main" id="{F79C17C8-194E-4F90-8976-34A6699DA9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800" y="4981575"/>
            <a:ext cx="1905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4" name="Picture 135" descr="Image result for blue checkmark">
            <a:extLst>
              <a:ext uri="{FF2B5EF4-FFF2-40B4-BE49-F238E27FC236}">
                <a16:creationId xmlns:a16="http://schemas.microsoft.com/office/drawing/2014/main" id="{35EBF950-CE05-472D-A011-110ECBF6E1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800" y="52451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675" name="Picture 135" descr="Image result for blue checkmark">
            <a:extLst>
              <a:ext uri="{FF2B5EF4-FFF2-40B4-BE49-F238E27FC236}">
                <a16:creationId xmlns:a16="http://schemas.microsoft.com/office/drawing/2014/main" id="{C49AD212-945D-46AF-846F-AF579AC505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88688" y="44323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a:extLst>
              <a:ext uri="{FF2B5EF4-FFF2-40B4-BE49-F238E27FC236}">
                <a16:creationId xmlns:a16="http://schemas.microsoft.com/office/drawing/2014/main" id="{65395200-B636-4CAC-B8BD-5EC17D5F4641}"/>
              </a:ext>
            </a:extLst>
          </p:cNvPr>
          <p:cNvSpPr txBox="1"/>
          <p:nvPr/>
        </p:nvSpPr>
        <p:spPr>
          <a:xfrm>
            <a:off x="8160328" y="4762500"/>
            <a:ext cx="3498272" cy="338554"/>
          </a:xfrm>
          <a:prstGeom prst="rect">
            <a:avLst/>
          </a:prstGeom>
          <a:solidFill>
            <a:srgbClr val="A6A6A6"/>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t>Common Features</a:t>
            </a:r>
          </a:p>
        </p:txBody>
      </p:sp>
      <p:graphicFrame>
        <p:nvGraphicFramePr>
          <p:cNvPr id="87" name="Table 86">
            <a:extLst>
              <a:ext uri="{FF2B5EF4-FFF2-40B4-BE49-F238E27FC236}">
                <a16:creationId xmlns:a16="http://schemas.microsoft.com/office/drawing/2014/main" id="{DA4B7971-095B-4E43-B12A-B793A626F712}"/>
              </a:ext>
            </a:extLst>
          </p:cNvPr>
          <p:cNvGraphicFramePr>
            <a:graphicFrameLocks noGrp="1"/>
          </p:cNvGraphicFramePr>
          <p:nvPr/>
        </p:nvGraphicFramePr>
        <p:xfrm>
          <a:off x="8207375" y="5100638"/>
          <a:ext cx="3429000" cy="1603374"/>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229">
                <a:tc>
                  <a:txBody>
                    <a:bodyPr/>
                    <a:lstStyle/>
                    <a:p>
                      <a:pPr algn="l" fontAlgn="b"/>
                      <a:r>
                        <a:rPr lang="en-US" sz="1200" u="none" strike="noStrike" dirty="0">
                          <a:effectLst/>
                        </a:rPr>
                        <a:t>Work Item Creation</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130132215"/>
                  </a:ext>
                </a:extLst>
              </a:tr>
              <a:tr h="267229">
                <a:tc>
                  <a:txBody>
                    <a:bodyPr/>
                    <a:lstStyle/>
                    <a:p>
                      <a:pPr algn="l" fontAlgn="b"/>
                      <a:r>
                        <a:rPr lang="en-US" sz="1200" u="none" strike="noStrike" dirty="0">
                          <a:effectLst/>
                        </a:rPr>
                        <a:t>Contact Support</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2492276281"/>
                  </a:ext>
                </a:extLst>
              </a:tr>
              <a:tr h="267229">
                <a:tc>
                  <a:txBody>
                    <a:bodyPr/>
                    <a:lstStyle/>
                    <a:p>
                      <a:pPr algn="l" fontAlgn="b"/>
                      <a:r>
                        <a:rPr lang="en-US" sz="1200" u="none" strike="noStrike" dirty="0">
                          <a:effectLst/>
                        </a:rPr>
                        <a:t>Error Log </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979878988"/>
                  </a:ext>
                </a:extLst>
              </a:tr>
              <a:tr h="267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effectLst/>
                        </a:rPr>
                        <a:t>Advanced Search</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418210537"/>
                  </a:ext>
                </a:extLst>
              </a:tr>
              <a:tr h="267229">
                <a:tc>
                  <a:txBody>
                    <a:bodyPr/>
                    <a:lstStyle/>
                    <a:p>
                      <a:pPr algn="l" fontAlgn="b"/>
                      <a:r>
                        <a:rPr lang="en-US" sz="1200" u="none" strike="noStrike" dirty="0">
                          <a:effectLst/>
                        </a:rPr>
                        <a:t>Case Action Log Widget</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1844238620"/>
                  </a:ext>
                </a:extLst>
              </a:tr>
              <a:tr h="26722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Alert Widget</a:t>
                      </a:r>
                      <a:endParaRPr lang="en-US" sz="1200" b="0" i="0" u="none" strike="noStrike" dirty="0">
                        <a:solidFill>
                          <a:srgbClr val="000000"/>
                        </a:solidFill>
                        <a:effectLst/>
                        <a:latin typeface="Calibri" panose="020F0502020204030204" pitchFamily="34" charset="0"/>
                      </a:endParaRPr>
                    </a:p>
                  </a:txBody>
                  <a:tcPr marR="9525" marT="9527" marB="45728"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7" marB="0" anchor="b"/>
                </a:tc>
                <a:extLst>
                  <a:ext uri="{0D108BD9-81ED-4DB2-BD59-A6C34878D82A}">
                    <a16:rowId xmlns:a16="http://schemas.microsoft.com/office/drawing/2014/main" val="557605831"/>
                  </a:ext>
                </a:extLst>
              </a:tr>
            </a:tbl>
          </a:graphicData>
        </a:graphic>
      </p:graphicFrame>
      <p:pic>
        <p:nvPicPr>
          <p:cNvPr id="21702" name="Picture 134" descr="Image result for green checkmark">
            <a:extLst>
              <a:ext uri="{FF2B5EF4-FFF2-40B4-BE49-F238E27FC236}">
                <a16:creationId xmlns:a16="http://schemas.microsoft.com/office/drawing/2014/main" id="{EA87220C-7837-409E-8EF8-90F5C6DAB8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500" y="5132388"/>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3" name="Picture 134" descr="Image result for green checkmark">
            <a:extLst>
              <a:ext uri="{FF2B5EF4-FFF2-40B4-BE49-F238E27FC236}">
                <a16:creationId xmlns:a16="http://schemas.microsoft.com/office/drawing/2014/main" id="{DE698B48-D614-460C-A15D-9C3F5C150A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2500" y="5403850"/>
            <a:ext cx="190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4" name="Picture 134" descr="Image result for green checkmark">
            <a:extLst>
              <a:ext uri="{FF2B5EF4-FFF2-40B4-BE49-F238E27FC236}">
                <a16:creationId xmlns:a16="http://schemas.microsoft.com/office/drawing/2014/main" id="{C9171BB3-E327-4289-AFAD-894998D5E49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500" y="5673725"/>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5" name="Picture 135" descr="Image result for blue checkmark">
            <a:extLst>
              <a:ext uri="{FF2B5EF4-FFF2-40B4-BE49-F238E27FC236}">
                <a16:creationId xmlns:a16="http://schemas.microsoft.com/office/drawing/2014/main" id="{2D7F0EBE-C9DD-4000-802C-ED102EE300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2500" y="6205538"/>
            <a:ext cx="190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6" name="Picture 135" descr="Image result for blue checkmark">
            <a:extLst>
              <a:ext uri="{FF2B5EF4-FFF2-40B4-BE49-F238E27FC236}">
                <a16:creationId xmlns:a16="http://schemas.microsoft.com/office/drawing/2014/main" id="{58D9A3F5-B88E-4543-9566-2046BEE826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2500" y="6473825"/>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7" name="Picture 135" descr="Image result for blue checkmark">
            <a:extLst>
              <a:ext uri="{FF2B5EF4-FFF2-40B4-BE49-F238E27FC236}">
                <a16:creationId xmlns:a16="http://schemas.microsoft.com/office/drawing/2014/main" id="{420BE55C-BE45-4F77-BECA-5AA41C7D36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2500" y="5935663"/>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94">
            <a:extLst>
              <a:ext uri="{FF2B5EF4-FFF2-40B4-BE49-F238E27FC236}">
                <a16:creationId xmlns:a16="http://schemas.microsoft.com/office/drawing/2014/main" id="{41579FCD-96B9-41AA-AEC5-9B6A40410DB6}"/>
              </a:ext>
            </a:extLst>
          </p:cNvPr>
          <p:cNvSpPr txBox="1"/>
          <p:nvPr/>
        </p:nvSpPr>
        <p:spPr>
          <a:xfrm>
            <a:off x="533400" y="4586630"/>
            <a:ext cx="3498272" cy="338554"/>
          </a:xfrm>
          <a:prstGeom prst="rect">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txBody>
          <a:bodyPr>
            <a:spAutoFit/>
          </a:bodyPr>
          <a:lstStyle/>
          <a:p>
            <a:pPr algn="ctr">
              <a:defRPr/>
            </a:pPr>
            <a:r>
              <a:rPr lang="en-US" sz="1600" b="1" dirty="0">
                <a:solidFill>
                  <a:schemeClr val="bg1"/>
                </a:solidFill>
              </a:rPr>
              <a:t>Enterprise Feature Integration</a:t>
            </a:r>
          </a:p>
        </p:txBody>
      </p:sp>
      <p:graphicFrame>
        <p:nvGraphicFramePr>
          <p:cNvPr id="96" name="Table 95">
            <a:extLst>
              <a:ext uri="{FF2B5EF4-FFF2-40B4-BE49-F238E27FC236}">
                <a16:creationId xmlns:a16="http://schemas.microsoft.com/office/drawing/2014/main" id="{9B768579-120E-49C6-A05F-6AE4CFB5B1FF}"/>
              </a:ext>
            </a:extLst>
          </p:cNvPr>
          <p:cNvGraphicFramePr>
            <a:graphicFrameLocks noGrp="1"/>
          </p:cNvGraphicFramePr>
          <p:nvPr/>
        </p:nvGraphicFramePr>
        <p:xfrm>
          <a:off x="579438" y="4924425"/>
          <a:ext cx="3429000" cy="1336675"/>
        </p:xfrm>
        <a:graphic>
          <a:graphicData uri="http://schemas.openxmlformats.org/drawingml/2006/table">
            <a:tbl>
              <a:tblPr>
                <a:tableStyleId>{ED083AE6-46FA-4A59-8FB0-9F97EB10719F}</a:tableStyleId>
              </a:tblPr>
              <a:tblGrid>
                <a:gridCol w="2614188">
                  <a:extLst>
                    <a:ext uri="{9D8B030D-6E8A-4147-A177-3AD203B41FA5}">
                      <a16:colId xmlns:a16="http://schemas.microsoft.com/office/drawing/2014/main" val="2114474455"/>
                    </a:ext>
                  </a:extLst>
                </a:gridCol>
                <a:gridCol w="814812">
                  <a:extLst>
                    <a:ext uri="{9D8B030D-6E8A-4147-A177-3AD203B41FA5}">
                      <a16:colId xmlns:a16="http://schemas.microsoft.com/office/drawing/2014/main" val="544045094"/>
                    </a:ext>
                  </a:extLst>
                </a:gridCol>
              </a:tblGrid>
              <a:tr h="267335">
                <a:tc>
                  <a:txBody>
                    <a:bodyPr/>
                    <a:lstStyle/>
                    <a:p>
                      <a:pPr algn="l" fontAlgn="b"/>
                      <a:r>
                        <a:rPr lang="en-US" sz="1200" u="none" strike="noStrike" dirty="0">
                          <a:effectLst/>
                        </a:rPr>
                        <a:t>Identity Access Management</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130132215"/>
                  </a:ext>
                </a:extLst>
              </a:tr>
              <a:tr h="267335">
                <a:tc>
                  <a:txBody>
                    <a:bodyPr/>
                    <a:lstStyle/>
                    <a:p>
                      <a:pPr algn="l" fontAlgn="b"/>
                      <a:r>
                        <a:rPr lang="en-US" sz="1200" u="none" strike="noStrike" dirty="0">
                          <a:effectLst/>
                        </a:rPr>
                        <a:t>Shared Data Repository</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2492276281"/>
                  </a:ext>
                </a:extLst>
              </a:tr>
              <a:tr h="267335">
                <a:tc>
                  <a:txBody>
                    <a:bodyPr/>
                    <a:lstStyle/>
                    <a:p>
                      <a:pPr algn="l" fontAlgn="b"/>
                      <a:r>
                        <a:rPr lang="en-US" sz="1200" u="none" strike="noStrike" dirty="0">
                          <a:effectLst/>
                        </a:rPr>
                        <a:t>Master Data Management</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1979878988"/>
                  </a:ext>
                </a:extLst>
              </a:tr>
              <a:tr h="267335">
                <a:tc>
                  <a:txBody>
                    <a:bodyPr/>
                    <a:lstStyle/>
                    <a:p>
                      <a:pPr algn="l" fontAlgn="b"/>
                      <a:r>
                        <a:rPr lang="en-US" sz="1200" u="none" strike="noStrike" dirty="0">
                          <a:effectLst/>
                        </a:rPr>
                        <a:t>Enterprise Content Management</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418210537"/>
                  </a:ext>
                </a:extLst>
              </a:tr>
              <a:tr h="267335">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u="none" strike="noStrike" dirty="0">
                          <a:effectLst/>
                        </a:rPr>
                        <a:t>Security</a:t>
                      </a:r>
                      <a:endParaRPr lang="en-US" sz="1200" b="0" i="0" u="none" strike="noStrike" dirty="0">
                        <a:solidFill>
                          <a:srgbClr val="000000"/>
                        </a:solidFill>
                        <a:effectLst/>
                        <a:latin typeface="Calibri" panose="020F0502020204030204" pitchFamily="34" charset="0"/>
                      </a:endParaRPr>
                    </a:p>
                  </a:txBody>
                  <a:tcPr marR="9525" marT="9530" marB="45746"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30" marB="0" anchor="b"/>
                </a:tc>
                <a:extLst>
                  <a:ext uri="{0D108BD9-81ED-4DB2-BD59-A6C34878D82A}">
                    <a16:rowId xmlns:a16="http://schemas.microsoft.com/office/drawing/2014/main" val="4163370664"/>
                  </a:ext>
                </a:extLst>
              </a:tr>
            </a:tbl>
          </a:graphicData>
        </a:graphic>
      </p:graphicFrame>
      <p:pic>
        <p:nvPicPr>
          <p:cNvPr id="21731" name="Picture 135" descr="Image result for blue checkmark">
            <a:extLst>
              <a:ext uri="{FF2B5EF4-FFF2-40B4-BE49-F238E27FC236}">
                <a16:creationId xmlns:a16="http://schemas.microsoft.com/office/drawing/2014/main" id="{F68C1833-BEC7-4C3B-AC3A-BE9D0672C4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913" y="5497513"/>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2" name="Picture 135" descr="Image result for blue checkmark">
            <a:extLst>
              <a:ext uri="{FF2B5EF4-FFF2-40B4-BE49-F238E27FC236}">
                <a16:creationId xmlns:a16="http://schemas.microsoft.com/office/drawing/2014/main" id="{4961678B-508E-40D7-8AB1-1A54AEFFA2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913" y="57531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3" name="Picture 135" descr="Image result for blue checkmark">
            <a:extLst>
              <a:ext uri="{FF2B5EF4-FFF2-40B4-BE49-F238E27FC236}">
                <a16:creationId xmlns:a16="http://schemas.microsoft.com/office/drawing/2014/main" id="{6EE7FDC5-DDAB-47D3-9B1A-646D532C20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66463" y="2662238"/>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4" name="Picture 135" descr="Image result for blue checkmark">
            <a:extLst>
              <a:ext uri="{FF2B5EF4-FFF2-40B4-BE49-F238E27FC236}">
                <a16:creationId xmlns:a16="http://schemas.microsoft.com/office/drawing/2014/main" id="{812BC579-2619-4087-90E6-AEECB21179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0913" y="6029325"/>
            <a:ext cx="1905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5" name="Picture 134" descr="Image result for green checkmark">
            <a:extLst>
              <a:ext uri="{FF2B5EF4-FFF2-40B4-BE49-F238E27FC236}">
                <a16:creationId xmlns:a16="http://schemas.microsoft.com/office/drawing/2014/main" id="{37806A8D-B997-4E87-A810-8DA389BE29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0913" y="4000500"/>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6" name="Picture 134" descr="Image result for green checkmark">
            <a:extLst>
              <a:ext uri="{FF2B5EF4-FFF2-40B4-BE49-F238E27FC236}">
                <a16:creationId xmlns:a16="http://schemas.microsoft.com/office/drawing/2014/main" id="{FB6294C3-996D-452E-87C1-8593BED2B0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9800" y="4732338"/>
            <a:ext cx="1905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7" name="Picture 134" descr="Image result for green checkmark">
            <a:extLst>
              <a:ext uri="{FF2B5EF4-FFF2-40B4-BE49-F238E27FC236}">
                <a16:creationId xmlns:a16="http://schemas.microsoft.com/office/drawing/2014/main" id="{CFC79DA8-A4FE-4748-AB59-A93A9564E6C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7300" y="6240463"/>
            <a:ext cx="233363"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38" name="Picture 135" descr="Image result for blue checkmark">
            <a:extLst>
              <a:ext uri="{FF2B5EF4-FFF2-40B4-BE49-F238E27FC236}">
                <a16:creationId xmlns:a16="http://schemas.microsoft.com/office/drawing/2014/main" id="{7024BF30-78A7-4757-9177-E41548C5C9E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0775" y="6232525"/>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39" name="Google Shape;197;p13">
            <a:extLst>
              <a:ext uri="{FF2B5EF4-FFF2-40B4-BE49-F238E27FC236}">
                <a16:creationId xmlns:a16="http://schemas.microsoft.com/office/drawing/2014/main" id="{39E61C54-D427-47E5-9694-CB0578E9DAD7}"/>
              </a:ext>
            </a:extLst>
          </p:cNvPr>
          <p:cNvSpPr>
            <a:spLocks noChangeArrowheads="1"/>
          </p:cNvSpPr>
          <p:nvPr/>
        </p:nvSpPr>
        <p:spPr bwMode="auto">
          <a:xfrm flipH="1">
            <a:off x="5391150" y="6300788"/>
            <a:ext cx="708025" cy="13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3000"/>
              </a:lnSpc>
              <a:spcBef>
                <a:spcPct val="0"/>
              </a:spcBef>
              <a:buClr>
                <a:srgbClr val="726658"/>
              </a:buClr>
              <a:buFontTx/>
              <a:buNone/>
            </a:pPr>
            <a:r>
              <a:rPr lang="en-US" altLang="en-US" sz="900" b="1">
                <a:solidFill>
                  <a:srgbClr val="000000"/>
                </a:solidFill>
                <a:latin typeface="Raleway" charset="0"/>
                <a:sym typeface="Cambria" panose="02040503050406030204" pitchFamily="18" charset="0"/>
              </a:rPr>
              <a:t>Completed</a:t>
            </a:r>
          </a:p>
        </p:txBody>
      </p:sp>
      <p:sp>
        <p:nvSpPr>
          <p:cNvPr id="21740" name="Google Shape;197;p13">
            <a:extLst>
              <a:ext uri="{FF2B5EF4-FFF2-40B4-BE49-F238E27FC236}">
                <a16:creationId xmlns:a16="http://schemas.microsoft.com/office/drawing/2014/main" id="{EAD4057B-4900-4288-9545-792391F1546F}"/>
              </a:ext>
            </a:extLst>
          </p:cNvPr>
          <p:cNvSpPr>
            <a:spLocks noChangeArrowheads="1"/>
          </p:cNvSpPr>
          <p:nvPr/>
        </p:nvSpPr>
        <p:spPr bwMode="auto">
          <a:xfrm flipH="1">
            <a:off x="6527800" y="6292850"/>
            <a:ext cx="725488" cy="1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3000"/>
              </a:lnSpc>
              <a:spcBef>
                <a:spcPct val="0"/>
              </a:spcBef>
              <a:buClr>
                <a:srgbClr val="726658"/>
              </a:buClr>
              <a:buFontTx/>
              <a:buNone/>
            </a:pPr>
            <a:r>
              <a:rPr lang="en-US" altLang="en-US" sz="900" b="1">
                <a:solidFill>
                  <a:srgbClr val="000000"/>
                </a:solidFill>
                <a:latin typeface="Raleway" charset="0"/>
                <a:sym typeface="Cambria" panose="02040503050406030204" pitchFamily="18" charset="0"/>
              </a:rPr>
              <a:t>In progress</a:t>
            </a:r>
          </a:p>
        </p:txBody>
      </p:sp>
      <p:sp>
        <p:nvSpPr>
          <p:cNvPr id="116" name="Rectangle 115">
            <a:extLst>
              <a:ext uri="{FF2B5EF4-FFF2-40B4-BE49-F238E27FC236}">
                <a16:creationId xmlns:a16="http://schemas.microsoft.com/office/drawing/2014/main" id="{A5AAFE63-A1F5-4B56-B96A-CA942DE40B5C}"/>
              </a:ext>
            </a:extLst>
          </p:cNvPr>
          <p:cNvSpPr/>
          <p:nvPr/>
        </p:nvSpPr>
        <p:spPr>
          <a:xfrm>
            <a:off x="5622925" y="5818188"/>
            <a:ext cx="863600" cy="269875"/>
          </a:xfrm>
          <a:prstGeom prst="rect">
            <a:avLst/>
          </a:prstGeom>
          <a:solidFill>
            <a:srgbClr val="8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
                <a:srgbClr val="000000"/>
              </a:buClr>
              <a:buFontTx/>
              <a:buNone/>
              <a:defRPr/>
            </a:pPr>
            <a:r>
              <a:rPr lang="en-US" altLang="en-US" sz="1200" b="1">
                <a:solidFill>
                  <a:srgbClr val="FFFFFF"/>
                </a:solidFill>
                <a:sym typeface="Arial" panose="020B0604020202020204" pitchFamily="34" charset="0"/>
              </a:rPr>
              <a:t>Legend</a:t>
            </a:r>
          </a:p>
        </p:txBody>
      </p:sp>
      <p:sp>
        <p:nvSpPr>
          <p:cNvPr id="117" name="Rectangle: Rounded Corners 116">
            <a:extLst>
              <a:ext uri="{FF2B5EF4-FFF2-40B4-BE49-F238E27FC236}">
                <a16:creationId xmlns:a16="http://schemas.microsoft.com/office/drawing/2014/main" id="{EF03764E-479A-4559-AFA6-871947100AA6}"/>
              </a:ext>
            </a:extLst>
          </p:cNvPr>
          <p:cNvSpPr/>
          <p:nvPr/>
        </p:nvSpPr>
        <p:spPr>
          <a:xfrm>
            <a:off x="4724400" y="6130925"/>
            <a:ext cx="2667000" cy="446088"/>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743" name="Picture 134" descr="Image result for green checkmark">
            <a:extLst>
              <a:ext uri="{FF2B5EF4-FFF2-40B4-BE49-F238E27FC236}">
                <a16:creationId xmlns:a16="http://schemas.microsoft.com/office/drawing/2014/main" id="{F96BDA96-6F4A-4DA3-B55E-84F1F787C7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325" y="4951413"/>
            <a:ext cx="1905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44" name="Picture 134" descr="Image result for green checkmark">
            <a:extLst>
              <a:ext uri="{FF2B5EF4-FFF2-40B4-BE49-F238E27FC236}">
                <a16:creationId xmlns:a16="http://schemas.microsoft.com/office/drawing/2014/main" id="{E9FB4BE0-803A-42D1-ADE0-9362F6DC7F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9325" y="5226050"/>
            <a:ext cx="190500"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3A781D2-45EA-4FDE-BFA7-3876F0DF62DE}"/>
              </a:ext>
            </a:extLst>
          </p:cNvPr>
          <p:cNvSpPr>
            <a:spLocks noGrp="1" noChangeArrowheads="1"/>
          </p:cNvSpPr>
          <p:nvPr>
            <p:ph type="title"/>
          </p:nvPr>
        </p:nvSpPr>
        <p:spPr/>
        <p:txBody>
          <a:bodyPr/>
          <a:lstStyle/>
          <a:p>
            <a:r>
              <a:rPr lang="en-US" altLang="en-US" sz="4000"/>
              <a:t>Program Activity Status</a:t>
            </a:r>
          </a:p>
        </p:txBody>
      </p:sp>
      <p:sp>
        <p:nvSpPr>
          <p:cNvPr id="22531" name="Content Placeholder 2">
            <a:extLst>
              <a:ext uri="{FF2B5EF4-FFF2-40B4-BE49-F238E27FC236}">
                <a16:creationId xmlns:a16="http://schemas.microsoft.com/office/drawing/2014/main" id="{DE5B229F-4F93-4184-8A4C-152297A3122C}"/>
              </a:ext>
            </a:extLst>
          </p:cNvPr>
          <p:cNvSpPr>
            <a:spLocks noGrp="1" noChangeArrowheads="1"/>
          </p:cNvSpPr>
          <p:nvPr>
            <p:ph idx="1"/>
          </p:nvPr>
        </p:nvSpPr>
        <p:spPr>
          <a:xfrm>
            <a:off x="414008" y="2362200"/>
            <a:ext cx="3657600" cy="2743200"/>
          </a:xfrm>
          <a:solidFill>
            <a:srgbClr val="FFC000"/>
          </a:solidFill>
        </p:spPr>
        <p:txBody>
          <a:bodyPr/>
          <a:lstStyle/>
          <a:p>
            <a:pPr marL="0" indent="0" algn="ctr">
              <a:buFontTx/>
              <a:buNone/>
            </a:pPr>
            <a:endParaRPr lang="en-US" altLang="en-US" sz="1800" b="1" dirty="0"/>
          </a:p>
          <a:p>
            <a:pPr marL="0" indent="0" algn="ctr">
              <a:buFontTx/>
              <a:buNone/>
            </a:pPr>
            <a:r>
              <a:rPr lang="en-US" altLang="en-US" sz="1800" b="1" dirty="0"/>
              <a:t>Contest to Name the </a:t>
            </a:r>
          </a:p>
          <a:p>
            <a:pPr marL="0" indent="0" algn="ctr">
              <a:buFontTx/>
              <a:buNone/>
            </a:pPr>
            <a:r>
              <a:rPr lang="en-US" altLang="en-US" sz="1800" b="1" dirty="0"/>
              <a:t>New Child Support System</a:t>
            </a:r>
          </a:p>
        </p:txBody>
      </p:sp>
      <p:sp>
        <p:nvSpPr>
          <p:cNvPr id="4" name="Content Placeholder 2">
            <a:extLst>
              <a:ext uri="{FF2B5EF4-FFF2-40B4-BE49-F238E27FC236}">
                <a16:creationId xmlns:a16="http://schemas.microsoft.com/office/drawing/2014/main" id="{00B72886-CC31-49C5-B08E-5ABD7DE16727}"/>
              </a:ext>
            </a:extLst>
          </p:cNvPr>
          <p:cNvSpPr txBox="1">
            <a:spLocks noChangeArrowheads="1"/>
          </p:cNvSpPr>
          <p:nvPr/>
        </p:nvSpPr>
        <p:spPr bwMode="auto">
          <a:xfrm>
            <a:off x="8100022" y="2362200"/>
            <a:ext cx="3657600" cy="2743200"/>
          </a:xfrm>
          <a:prstGeom prst="rect">
            <a:avLst/>
          </a:prstGeom>
          <a:solidFill>
            <a:schemeClr val="tx1"/>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endParaRPr lang="en-US" altLang="en-US" sz="1800" b="1" kern="0" dirty="0"/>
          </a:p>
          <a:p>
            <a:pPr marL="0" indent="0">
              <a:buFontTx/>
              <a:buNone/>
              <a:defRPr/>
            </a:pPr>
            <a:r>
              <a:rPr lang="en-US" altLang="en-US" sz="1800" b="1" kern="0" dirty="0">
                <a:solidFill>
                  <a:schemeClr val="bg1"/>
                </a:solidFill>
              </a:rPr>
              <a:t>Mini-Retreats / Working Sessions to Complete Business Requirements</a:t>
            </a:r>
          </a:p>
          <a:p>
            <a:pPr lvl="1">
              <a:defRPr/>
            </a:pPr>
            <a:r>
              <a:rPr lang="en-US" altLang="en-US" sz="1800" kern="0" dirty="0">
                <a:solidFill>
                  <a:schemeClr val="bg1"/>
                </a:solidFill>
              </a:rPr>
              <a:t>Establishment</a:t>
            </a:r>
          </a:p>
          <a:p>
            <a:pPr lvl="1">
              <a:defRPr/>
            </a:pPr>
            <a:r>
              <a:rPr lang="en-US" altLang="en-US" sz="1800" kern="0" dirty="0">
                <a:solidFill>
                  <a:schemeClr val="bg1"/>
                </a:solidFill>
              </a:rPr>
              <a:t>Enforcement</a:t>
            </a:r>
          </a:p>
          <a:p>
            <a:pPr lvl="1">
              <a:defRPr/>
            </a:pPr>
            <a:r>
              <a:rPr lang="en-US" altLang="en-US" sz="1800" kern="0" dirty="0">
                <a:solidFill>
                  <a:schemeClr val="bg1"/>
                </a:solidFill>
              </a:rPr>
              <a:t>Financials</a:t>
            </a:r>
          </a:p>
        </p:txBody>
      </p:sp>
      <p:sp>
        <p:nvSpPr>
          <p:cNvPr id="5" name="Content Placeholder 2">
            <a:extLst>
              <a:ext uri="{FF2B5EF4-FFF2-40B4-BE49-F238E27FC236}">
                <a16:creationId xmlns:a16="http://schemas.microsoft.com/office/drawing/2014/main" id="{F4EA405F-B7DE-487C-AADB-6391D5934BE7}"/>
              </a:ext>
            </a:extLst>
          </p:cNvPr>
          <p:cNvSpPr txBox="1">
            <a:spLocks noChangeArrowheads="1"/>
          </p:cNvSpPr>
          <p:nvPr/>
        </p:nvSpPr>
        <p:spPr bwMode="auto">
          <a:xfrm>
            <a:off x="4257015" y="2362200"/>
            <a:ext cx="3657600" cy="2743200"/>
          </a:xfrm>
          <a:prstGeom prst="rect">
            <a:avLst/>
          </a:prstGeom>
          <a:solidFill>
            <a:srgbClr val="800000"/>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FontTx/>
              <a:buNone/>
              <a:defRPr/>
            </a:pPr>
            <a:endParaRPr lang="en-US" altLang="en-US" sz="1800" b="1" kern="0" dirty="0">
              <a:solidFill>
                <a:schemeClr val="bg1"/>
              </a:solidFill>
            </a:endParaRPr>
          </a:p>
          <a:p>
            <a:pPr marL="0" indent="0">
              <a:buFontTx/>
              <a:buNone/>
              <a:defRPr/>
            </a:pPr>
            <a:r>
              <a:rPr lang="en-US" altLang="en-US" sz="1800" b="1" kern="0" dirty="0">
                <a:solidFill>
                  <a:schemeClr val="bg1"/>
                </a:solidFill>
              </a:rPr>
              <a:t>New Intranet Site</a:t>
            </a:r>
          </a:p>
          <a:p>
            <a:pPr lvl="1">
              <a:defRPr/>
            </a:pPr>
            <a:r>
              <a:rPr lang="en-US" altLang="en-US" sz="1800" kern="0" dirty="0">
                <a:solidFill>
                  <a:schemeClr val="bg1"/>
                </a:solidFill>
              </a:rPr>
              <a:t>Message from Executive Director</a:t>
            </a:r>
          </a:p>
          <a:p>
            <a:pPr lvl="1">
              <a:defRPr/>
            </a:pPr>
            <a:r>
              <a:rPr lang="en-US" altLang="en-US" sz="1800" kern="0" dirty="0">
                <a:solidFill>
                  <a:schemeClr val="bg1"/>
                </a:solidFill>
              </a:rPr>
              <a:t>Access to Presentations and Demonstrations</a:t>
            </a:r>
          </a:p>
          <a:p>
            <a:pPr lvl="1">
              <a:defRPr/>
            </a:pPr>
            <a:r>
              <a:rPr lang="en-US" altLang="en-US" sz="1800" kern="0" dirty="0">
                <a:solidFill>
                  <a:schemeClr val="bg1"/>
                </a:solidFill>
              </a:rPr>
              <a:t>Benefits of a New System</a:t>
            </a:r>
          </a:p>
        </p:txBody>
      </p:sp>
      <p:sp>
        <p:nvSpPr>
          <p:cNvPr id="2" name="Oval 1">
            <a:extLst>
              <a:ext uri="{FF2B5EF4-FFF2-40B4-BE49-F238E27FC236}">
                <a16:creationId xmlns:a16="http://schemas.microsoft.com/office/drawing/2014/main" id="{51F4AB17-D668-4D0E-984D-4F24E0C45535}"/>
              </a:ext>
            </a:extLst>
          </p:cNvPr>
          <p:cNvSpPr/>
          <p:nvPr/>
        </p:nvSpPr>
        <p:spPr>
          <a:xfrm>
            <a:off x="1785608" y="1752600"/>
            <a:ext cx="914400" cy="914400"/>
          </a:xfrm>
          <a:prstGeom prst="ellipse">
            <a:avLst/>
          </a:prstGeom>
          <a:solidFill>
            <a:schemeClr val="bg1"/>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1A24096-916E-427E-93E1-24686AC1BA0F}"/>
              </a:ext>
            </a:extLst>
          </p:cNvPr>
          <p:cNvSpPr/>
          <p:nvPr/>
        </p:nvSpPr>
        <p:spPr>
          <a:xfrm>
            <a:off x="5638800" y="1752600"/>
            <a:ext cx="914400" cy="914400"/>
          </a:xfrm>
          <a:prstGeom prst="ellipse">
            <a:avLst/>
          </a:prstGeom>
          <a:solidFill>
            <a:schemeClr val="bg1"/>
          </a:solidFill>
          <a:ln>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7B8ECA3-1CB7-491B-BBCF-76BEE149CC5E}"/>
              </a:ext>
            </a:extLst>
          </p:cNvPr>
          <p:cNvSpPr/>
          <p:nvPr/>
        </p:nvSpPr>
        <p:spPr>
          <a:xfrm>
            <a:off x="9471622" y="17526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
            <a:extLst>
              <a:ext uri="{FF2B5EF4-FFF2-40B4-BE49-F238E27FC236}">
                <a16:creationId xmlns:a16="http://schemas.microsoft.com/office/drawing/2014/main" id="{4068C673-0F0A-4E80-8BE4-7DDAA0E1088B}"/>
              </a:ext>
            </a:extLst>
          </p:cNvPr>
          <p:cNvSpPr>
            <a:spLocks noEditPoints="1"/>
          </p:cNvSpPr>
          <p:nvPr/>
        </p:nvSpPr>
        <p:spPr bwMode="auto">
          <a:xfrm>
            <a:off x="2042404" y="1946700"/>
            <a:ext cx="400808" cy="526200"/>
          </a:xfrm>
          <a:custGeom>
            <a:avLst/>
            <a:gdLst>
              <a:gd name="T0" fmla="*/ 274 w 486"/>
              <a:gd name="T1" fmla="*/ 312 h 636"/>
              <a:gd name="T2" fmla="*/ 292 w 486"/>
              <a:gd name="T3" fmla="*/ 350 h 636"/>
              <a:gd name="T4" fmla="*/ 313 w 486"/>
              <a:gd name="T5" fmla="*/ 365 h 636"/>
              <a:gd name="T6" fmla="*/ 352 w 486"/>
              <a:gd name="T7" fmla="*/ 385 h 636"/>
              <a:gd name="T8" fmla="*/ 363 w 486"/>
              <a:gd name="T9" fmla="*/ 410 h 636"/>
              <a:gd name="T10" fmla="*/ 402 w 486"/>
              <a:gd name="T11" fmla="*/ 410 h 636"/>
              <a:gd name="T12" fmla="*/ 402 w 486"/>
              <a:gd name="T13" fmla="*/ 413 h 636"/>
              <a:gd name="T14" fmla="*/ 402 w 486"/>
              <a:gd name="T15" fmla="*/ 557 h 636"/>
              <a:gd name="T16" fmla="*/ 424 w 486"/>
              <a:gd name="T17" fmla="*/ 585 h 636"/>
              <a:gd name="T18" fmla="*/ 424 w 486"/>
              <a:gd name="T19" fmla="*/ 636 h 636"/>
              <a:gd name="T20" fmla="*/ 62 w 486"/>
              <a:gd name="T21" fmla="*/ 636 h 636"/>
              <a:gd name="T22" fmla="*/ 62 w 486"/>
              <a:gd name="T23" fmla="*/ 585 h 636"/>
              <a:gd name="T24" fmla="*/ 84 w 486"/>
              <a:gd name="T25" fmla="*/ 557 h 636"/>
              <a:gd name="T26" fmla="*/ 84 w 486"/>
              <a:gd name="T27" fmla="*/ 420 h 636"/>
              <a:gd name="T28" fmla="*/ 257 w 486"/>
              <a:gd name="T29" fmla="*/ 420 h 636"/>
              <a:gd name="T30" fmla="*/ 266 w 486"/>
              <a:gd name="T31" fmla="*/ 411 h 636"/>
              <a:gd name="T32" fmla="*/ 257 w 486"/>
              <a:gd name="T33" fmla="*/ 402 h 636"/>
              <a:gd name="T34" fmla="*/ 124 w 486"/>
              <a:gd name="T35" fmla="*/ 402 h 636"/>
              <a:gd name="T36" fmla="*/ 134 w 486"/>
              <a:gd name="T37" fmla="*/ 385 h 636"/>
              <a:gd name="T38" fmla="*/ 172 w 486"/>
              <a:gd name="T39" fmla="*/ 365 h 636"/>
              <a:gd name="T40" fmla="*/ 194 w 486"/>
              <a:gd name="T41" fmla="*/ 350 h 636"/>
              <a:gd name="T42" fmla="*/ 211 w 486"/>
              <a:gd name="T43" fmla="*/ 312 h 636"/>
              <a:gd name="T44" fmla="*/ 198 w 486"/>
              <a:gd name="T45" fmla="*/ 296 h 636"/>
              <a:gd name="T46" fmla="*/ 211 w 486"/>
              <a:gd name="T47" fmla="*/ 279 h 636"/>
              <a:gd name="T48" fmla="*/ 210 w 486"/>
              <a:gd name="T49" fmla="*/ 274 h 636"/>
              <a:gd name="T50" fmla="*/ 198 w 486"/>
              <a:gd name="T51" fmla="*/ 270 h 636"/>
              <a:gd name="T52" fmla="*/ 34 w 486"/>
              <a:gd name="T53" fmla="*/ 152 h 636"/>
              <a:gd name="T54" fmla="*/ 0 w 486"/>
              <a:gd name="T55" fmla="*/ 16 h 636"/>
              <a:gd name="T56" fmla="*/ 0 w 486"/>
              <a:gd name="T57" fmla="*/ 0 h 636"/>
              <a:gd name="T58" fmla="*/ 77 w 486"/>
              <a:gd name="T59" fmla="*/ 0 h 636"/>
              <a:gd name="T60" fmla="*/ 81 w 486"/>
              <a:gd name="T61" fmla="*/ 11 h 636"/>
              <a:gd name="T62" fmla="*/ 106 w 486"/>
              <a:gd name="T63" fmla="*/ 36 h 636"/>
              <a:gd name="T64" fmla="*/ 102 w 486"/>
              <a:gd name="T65" fmla="*/ 31 h 636"/>
              <a:gd name="T66" fmla="*/ 95 w 486"/>
              <a:gd name="T67" fmla="*/ 5 h 636"/>
              <a:gd name="T68" fmla="*/ 106 w 486"/>
              <a:gd name="T69" fmla="*/ 0 h 636"/>
              <a:gd name="T70" fmla="*/ 379 w 486"/>
              <a:gd name="T71" fmla="*/ 0 h 636"/>
              <a:gd name="T72" fmla="*/ 391 w 486"/>
              <a:gd name="T73" fmla="*/ 5 h 636"/>
              <a:gd name="T74" fmla="*/ 383 w 486"/>
              <a:gd name="T75" fmla="*/ 31 h 636"/>
              <a:gd name="T76" fmla="*/ 380 w 486"/>
              <a:gd name="T77" fmla="*/ 36 h 636"/>
              <a:gd name="T78" fmla="*/ 405 w 486"/>
              <a:gd name="T79" fmla="*/ 11 h 636"/>
              <a:gd name="T80" fmla="*/ 408 w 486"/>
              <a:gd name="T81" fmla="*/ 0 h 636"/>
              <a:gd name="T82" fmla="*/ 486 w 486"/>
              <a:gd name="T83" fmla="*/ 0 h 636"/>
              <a:gd name="T84" fmla="*/ 486 w 486"/>
              <a:gd name="T85" fmla="*/ 16 h 636"/>
              <a:gd name="T86" fmla="*/ 452 w 486"/>
              <a:gd name="T87" fmla="*/ 152 h 636"/>
              <a:gd name="T88" fmla="*/ 288 w 486"/>
              <a:gd name="T89" fmla="*/ 270 h 636"/>
              <a:gd name="T90" fmla="*/ 276 w 486"/>
              <a:gd name="T91" fmla="*/ 274 h 636"/>
              <a:gd name="T92" fmla="*/ 274 w 486"/>
              <a:gd name="T93" fmla="*/ 279 h 636"/>
              <a:gd name="T94" fmla="*/ 288 w 486"/>
              <a:gd name="T95" fmla="*/ 296 h 636"/>
              <a:gd name="T96" fmla="*/ 274 w 486"/>
              <a:gd name="T97" fmla="*/ 312 h 636"/>
              <a:gd name="T98" fmla="*/ 122 w 486"/>
              <a:gd name="T99" fmla="*/ 70 h 636"/>
              <a:gd name="T100" fmla="*/ 56 w 486"/>
              <a:gd name="T101" fmla="*/ 31 h 636"/>
              <a:gd name="T102" fmla="*/ 31 w 486"/>
              <a:gd name="T103" fmla="*/ 31 h 636"/>
              <a:gd name="T104" fmla="*/ 60 w 486"/>
              <a:gd name="T105" fmla="*/ 136 h 636"/>
              <a:gd name="T106" fmla="*/ 115 w 486"/>
              <a:gd name="T107" fmla="*/ 193 h 636"/>
              <a:gd name="T108" fmla="*/ 122 w 486"/>
              <a:gd name="T109" fmla="*/ 151 h 636"/>
              <a:gd name="T110" fmla="*/ 122 w 486"/>
              <a:gd name="T111" fmla="*/ 70 h 636"/>
              <a:gd name="T112" fmla="*/ 364 w 486"/>
              <a:gd name="T113" fmla="*/ 70 h 636"/>
              <a:gd name="T114" fmla="*/ 364 w 486"/>
              <a:gd name="T115" fmla="*/ 151 h 636"/>
              <a:gd name="T116" fmla="*/ 371 w 486"/>
              <a:gd name="T117" fmla="*/ 193 h 636"/>
              <a:gd name="T118" fmla="*/ 425 w 486"/>
              <a:gd name="T119" fmla="*/ 136 h 636"/>
              <a:gd name="T120" fmla="*/ 455 w 486"/>
              <a:gd name="T121" fmla="*/ 31 h 636"/>
              <a:gd name="T122" fmla="*/ 430 w 486"/>
              <a:gd name="T123" fmla="*/ 31 h 636"/>
              <a:gd name="T124" fmla="*/ 364 w 486"/>
              <a:gd name="T125" fmla="*/ 7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6" h="636">
                <a:moveTo>
                  <a:pt x="274" y="312"/>
                </a:moveTo>
                <a:cubicBezTo>
                  <a:pt x="278" y="325"/>
                  <a:pt x="283" y="340"/>
                  <a:pt x="292" y="350"/>
                </a:cubicBezTo>
                <a:cubicBezTo>
                  <a:pt x="298" y="357"/>
                  <a:pt x="305" y="362"/>
                  <a:pt x="313" y="365"/>
                </a:cubicBezTo>
                <a:cubicBezTo>
                  <a:pt x="328" y="371"/>
                  <a:pt x="339" y="374"/>
                  <a:pt x="352" y="385"/>
                </a:cubicBezTo>
                <a:cubicBezTo>
                  <a:pt x="359" y="392"/>
                  <a:pt x="363" y="401"/>
                  <a:pt x="363" y="410"/>
                </a:cubicBezTo>
                <a:cubicBezTo>
                  <a:pt x="402" y="410"/>
                  <a:pt x="402" y="410"/>
                  <a:pt x="402" y="410"/>
                </a:cubicBezTo>
                <a:cubicBezTo>
                  <a:pt x="402" y="413"/>
                  <a:pt x="402" y="413"/>
                  <a:pt x="402" y="413"/>
                </a:cubicBezTo>
                <a:cubicBezTo>
                  <a:pt x="402" y="461"/>
                  <a:pt x="402" y="509"/>
                  <a:pt x="402" y="557"/>
                </a:cubicBezTo>
                <a:cubicBezTo>
                  <a:pt x="424" y="585"/>
                  <a:pt x="424" y="585"/>
                  <a:pt x="424" y="585"/>
                </a:cubicBezTo>
                <a:cubicBezTo>
                  <a:pt x="424" y="636"/>
                  <a:pt x="424" y="636"/>
                  <a:pt x="424" y="636"/>
                </a:cubicBezTo>
                <a:cubicBezTo>
                  <a:pt x="62" y="636"/>
                  <a:pt x="62" y="636"/>
                  <a:pt x="62" y="636"/>
                </a:cubicBezTo>
                <a:cubicBezTo>
                  <a:pt x="62" y="585"/>
                  <a:pt x="62" y="585"/>
                  <a:pt x="62" y="585"/>
                </a:cubicBezTo>
                <a:cubicBezTo>
                  <a:pt x="84" y="557"/>
                  <a:pt x="84" y="557"/>
                  <a:pt x="84" y="557"/>
                </a:cubicBezTo>
                <a:cubicBezTo>
                  <a:pt x="84" y="420"/>
                  <a:pt x="84" y="420"/>
                  <a:pt x="84" y="420"/>
                </a:cubicBezTo>
                <a:cubicBezTo>
                  <a:pt x="257" y="420"/>
                  <a:pt x="257" y="420"/>
                  <a:pt x="257" y="420"/>
                </a:cubicBezTo>
                <a:cubicBezTo>
                  <a:pt x="262" y="420"/>
                  <a:pt x="266" y="416"/>
                  <a:pt x="266" y="411"/>
                </a:cubicBezTo>
                <a:cubicBezTo>
                  <a:pt x="266" y="406"/>
                  <a:pt x="262" y="402"/>
                  <a:pt x="257" y="402"/>
                </a:cubicBezTo>
                <a:cubicBezTo>
                  <a:pt x="124" y="402"/>
                  <a:pt x="124" y="402"/>
                  <a:pt x="124" y="402"/>
                </a:cubicBezTo>
                <a:cubicBezTo>
                  <a:pt x="125" y="395"/>
                  <a:pt x="129" y="390"/>
                  <a:pt x="134" y="385"/>
                </a:cubicBezTo>
                <a:cubicBezTo>
                  <a:pt x="146" y="374"/>
                  <a:pt x="158" y="371"/>
                  <a:pt x="172" y="365"/>
                </a:cubicBezTo>
                <a:cubicBezTo>
                  <a:pt x="181" y="362"/>
                  <a:pt x="188" y="357"/>
                  <a:pt x="194" y="350"/>
                </a:cubicBezTo>
                <a:cubicBezTo>
                  <a:pt x="203" y="340"/>
                  <a:pt x="208" y="325"/>
                  <a:pt x="211" y="312"/>
                </a:cubicBezTo>
                <a:cubicBezTo>
                  <a:pt x="205" y="309"/>
                  <a:pt x="198" y="303"/>
                  <a:pt x="198" y="296"/>
                </a:cubicBezTo>
                <a:cubicBezTo>
                  <a:pt x="198" y="288"/>
                  <a:pt x="205" y="282"/>
                  <a:pt x="211" y="279"/>
                </a:cubicBezTo>
                <a:cubicBezTo>
                  <a:pt x="211" y="277"/>
                  <a:pt x="210" y="276"/>
                  <a:pt x="210" y="274"/>
                </a:cubicBezTo>
                <a:cubicBezTo>
                  <a:pt x="206" y="273"/>
                  <a:pt x="202" y="271"/>
                  <a:pt x="198" y="270"/>
                </a:cubicBezTo>
                <a:cubicBezTo>
                  <a:pt x="136" y="246"/>
                  <a:pt x="69" y="211"/>
                  <a:pt x="34" y="152"/>
                </a:cubicBezTo>
                <a:cubicBezTo>
                  <a:pt x="10" y="111"/>
                  <a:pt x="1" y="63"/>
                  <a:pt x="0" y="16"/>
                </a:cubicBezTo>
                <a:cubicBezTo>
                  <a:pt x="0" y="0"/>
                  <a:pt x="0" y="0"/>
                  <a:pt x="0" y="0"/>
                </a:cubicBezTo>
                <a:cubicBezTo>
                  <a:pt x="77" y="0"/>
                  <a:pt x="77" y="0"/>
                  <a:pt x="77" y="0"/>
                </a:cubicBezTo>
                <a:cubicBezTo>
                  <a:pt x="81" y="11"/>
                  <a:pt x="81" y="11"/>
                  <a:pt x="81" y="11"/>
                </a:cubicBezTo>
                <a:cubicBezTo>
                  <a:pt x="85" y="24"/>
                  <a:pt x="94" y="31"/>
                  <a:pt x="106" y="36"/>
                </a:cubicBezTo>
                <a:cubicBezTo>
                  <a:pt x="105" y="34"/>
                  <a:pt x="104" y="32"/>
                  <a:pt x="102" y="31"/>
                </a:cubicBezTo>
                <a:cubicBezTo>
                  <a:pt x="98" y="24"/>
                  <a:pt x="90" y="13"/>
                  <a:pt x="95" y="5"/>
                </a:cubicBezTo>
                <a:cubicBezTo>
                  <a:pt x="97" y="1"/>
                  <a:pt x="102" y="0"/>
                  <a:pt x="106" y="0"/>
                </a:cubicBezTo>
                <a:cubicBezTo>
                  <a:pt x="379" y="0"/>
                  <a:pt x="379" y="0"/>
                  <a:pt x="379" y="0"/>
                </a:cubicBezTo>
                <a:cubicBezTo>
                  <a:pt x="384" y="0"/>
                  <a:pt x="389" y="1"/>
                  <a:pt x="391" y="5"/>
                </a:cubicBezTo>
                <a:cubicBezTo>
                  <a:pt x="396" y="13"/>
                  <a:pt x="388" y="24"/>
                  <a:pt x="383" y="31"/>
                </a:cubicBezTo>
                <a:cubicBezTo>
                  <a:pt x="382" y="32"/>
                  <a:pt x="381" y="34"/>
                  <a:pt x="380" y="36"/>
                </a:cubicBezTo>
                <a:cubicBezTo>
                  <a:pt x="392" y="31"/>
                  <a:pt x="401" y="24"/>
                  <a:pt x="405" y="11"/>
                </a:cubicBezTo>
                <a:cubicBezTo>
                  <a:pt x="408" y="0"/>
                  <a:pt x="408" y="0"/>
                  <a:pt x="408" y="0"/>
                </a:cubicBezTo>
                <a:cubicBezTo>
                  <a:pt x="486" y="0"/>
                  <a:pt x="486" y="0"/>
                  <a:pt x="486" y="0"/>
                </a:cubicBezTo>
                <a:cubicBezTo>
                  <a:pt x="486" y="16"/>
                  <a:pt x="486" y="16"/>
                  <a:pt x="486" y="16"/>
                </a:cubicBezTo>
                <a:cubicBezTo>
                  <a:pt x="485" y="63"/>
                  <a:pt x="476" y="111"/>
                  <a:pt x="452" y="152"/>
                </a:cubicBezTo>
                <a:cubicBezTo>
                  <a:pt x="417" y="211"/>
                  <a:pt x="349" y="246"/>
                  <a:pt x="288" y="270"/>
                </a:cubicBezTo>
                <a:cubicBezTo>
                  <a:pt x="284" y="271"/>
                  <a:pt x="280" y="273"/>
                  <a:pt x="276" y="274"/>
                </a:cubicBezTo>
                <a:cubicBezTo>
                  <a:pt x="275" y="276"/>
                  <a:pt x="275" y="277"/>
                  <a:pt x="274" y="279"/>
                </a:cubicBezTo>
                <a:cubicBezTo>
                  <a:pt x="281" y="282"/>
                  <a:pt x="288" y="288"/>
                  <a:pt x="288" y="296"/>
                </a:cubicBezTo>
                <a:cubicBezTo>
                  <a:pt x="288" y="304"/>
                  <a:pt x="281" y="309"/>
                  <a:pt x="274" y="312"/>
                </a:cubicBezTo>
                <a:close/>
                <a:moveTo>
                  <a:pt x="122" y="70"/>
                </a:moveTo>
                <a:cubicBezTo>
                  <a:pt x="94" y="68"/>
                  <a:pt x="69" y="57"/>
                  <a:pt x="56" y="31"/>
                </a:cubicBezTo>
                <a:cubicBezTo>
                  <a:pt x="31" y="31"/>
                  <a:pt x="31" y="31"/>
                  <a:pt x="31" y="31"/>
                </a:cubicBezTo>
                <a:cubicBezTo>
                  <a:pt x="33" y="68"/>
                  <a:pt x="42" y="104"/>
                  <a:pt x="60" y="136"/>
                </a:cubicBezTo>
                <a:cubicBezTo>
                  <a:pt x="74" y="159"/>
                  <a:pt x="92" y="178"/>
                  <a:pt x="115" y="193"/>
                </a:cubicBezTo>
                <a:cubicBezTo>
                  <a:pt x="114" y="179"/>
                  <a:pt x="118" y="165"/>
                  <a:pt x="122" y="151"/>
                </a:cubicBezTo>
                <a:cubicBezTo>
                  <a:pt x="129" y="125"/>
                  <a:pt x="129" y="97"/>
                  <a:pt x="122" y="70"/>
                </a:cubicBezTo>
                <a:close/>
                <a:moveTo>
                  <a:pt x="364" y="70"/>
                </a:moveTo>
                <a:cubicBezTo>
                  <a:pt x="356" y="97"/>
                  <a:pt x="356" y="125"/>
                  <a:pt x="364" y="151"/>
                </a:cubicBezTo>
                <a:cubicBezTo>
                  <a:pt x="368" y="165"/>
                  <a:pt x="371" y="179"/>
                  <a:pt x="371" y="193"/>
                </a:cubicBezTo>
                <a:cubicBezTo>
                  <a:pt x="393" y="178"/>
                  <a:pt x="412" y="159"/>
                  <a:pt x="425" y="136"/>
                </a:cubicBezTo>
                <a:cubicBezTo>
                  <a:pt x="444" y="104"/>
                  <a:pt x="452" y="68"/>
                  <a:pt x="455" y="31"/>
                </a:cubicBezTo>
                <a:cubicBezTo>
                  <a:pt x="430" y="31"/>
                  <a:pt x="430" y="31"/>
                  <a:pt x="430" y="31"/>
                </a:cubicBezTo>
                <a:cubicBezTo>
                  <a:pt x="417" y="57"/>
                  <a:pt x="392" y="68"/>
                  <a:pt x="364" y="70"/>
                </a:cubicBezTo>
                <a:close/>
              </a:path>
            </a:pathLst>
          </a:custGeom>
          <a:solidFill>
            <a:srgbClr val="EEB500"/>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F6844578-91B6-48A4-8F6D-62978C54BCA9}"/>
              </a:ext>
            </a:extLst>
          </p:cNvPr>
          <p:cNvGrpSpPr/>
          <p:nvPr/>
        </p:nvGrpSpPr>
        <p:grpSpPr>
          <a:xfrm>
            <a:off x="5810251" y="1946700"/>
            <a:ext cx="590549" cy="476335"/>
            <a:chOff x="4057650" y="2192338"/>
            <a:chExt cx="1058863" cy="854075"/>
          </a:xfrm>
          <a:solidFill>
            <a:srgbClr val="920000"/>
          </a:solidFill>
        </p:grpSpPr>
        <p:sp>
          <p:nvSpPr>
            <p:cNvPr id="11" name="Freeform 95">
              <a:extLst>
                <a:ext uri="{FF2B5EF4-FFF2-40B4-BE49-F238E27FC236}">
                  <a16:creationId xmlns:a16="http://schemas.microsoft.com/office/drawing/2014/main" id="{39A2CD78-1135-40E6-8910-A825B83C7260}"/>
                </a:ext>
              </a:extLst>
            </p:cNvPr>
            <p:cNvSpPr>
              <a:spLocks noEditPoints="1"/>
            </p:cNvSpPr>
            <p:nvPr/>
          </p:nvSpPr>
          <p:spPr bwMode="auto">
            <a:xfrm>
              <a:off x="4057650" y="2192338"/>
              <a:ext cx="457200" cy="447675"/>
            </a:xfrm>
            <a:custGeom>
              <a:avLst/>
              <a:gdLst>
                <a:gd name="T0" fmla="*/ 15 w 164"/>
                <a:gd name="T1" fmla="*/ 110 h 161"/>
                <a:gd name="T2" fmla="*/ 150 w 164"/>
                <a:gd name="T3" fmla="*/ 110 h 161"/>
                <a:gd name="T4" fmla="*/ 162 w 164"/>
                <a:gd name="T5" fmla="*/ 98 h 161"/>
                <a:gd name="T6" fmla="*/ 162 w 164"/>
                <a:gd name="T7" fmla="*/ 12 h 161"/>
                <a:gd name="T8" fmla="*/ 150 w 164"/>
                <a:gd name="T9" fmla="*/ 0 h 161"/>
                <a:gd name="T10" fmla="*/ 15 w 164"/>
                <a:gd name="T11" fmla="*/ 0 h 161"/>
                <a:gd name="T12" fmla="*/ 3 w 164"/>
                <a:gd name="T13" fmla="*/ 12 h 161"/>
                <a:gd name="T14" fmla="*/ 3 w 164"/>
                <a:gd name="T15" fmla="*/ 98 h 161"/>
                <a:gd name="T16" fmla="*/ 15 w 164"/>
                <a:gd name="T17" fmla="*/ 110 h 161"/>
                <a:gd name="T18" fmla="*/ 16 w 164"/>
                <a:gd name="T19" fmla="*/ 18 h 161"/>
                <a:gd name="T20" fmla="*/ 21 w 164"/>
                <a:gd name="T21" fmla="*/ 13 h 161"/>
                <a:gd name="T22" fmla="*/ 143 w 164"/>
                <a:gd name="T23" fmla="*/ 13 h 161"/>
                <a:gd name="T24" fmla="*/ 148 w 164"/>
                <a:gd name="T25" fmla="*/ 18 h 161"/>
                <a:gd name="T26" fmla="*/ 148 w 164"/>
                <a:gd name="T27" fmla="*/ 89 h 161"/>
                <a:gd name="T28" fmla="*/ 143 w 164"/>
                <a:gd name="T29" fmla="*/ 95 h 161"/>
                <a:gd name="T30" fmla="*/ 21 w 164"/>
                <a:gd name="T31" fmla="*/ 95 h 161"/>
                <a:gd name="T32" fmla="*/ 16 w 164"/>
                <a:gd name="T33" fmla="*/ 89 h 161"/>
                <a:gd name="T34" fmla="*/ 16 w 164"/>
                <a:gd name="T35" fmla="*/ 18 h 161"/>
                <a:gd name="T36" fmla="*/ 143 w 164"/>
                <a:gd name="T37" fmla="*/ 118 h 161"/>
                <a:gd name="T38" fmla="*/ 22 w 164"/>
                <a:gd name="T39" fmla="*/ 118 h 161"/>
                <a:gd name="T40" fmla="*/ 0 w 164"/>
                <a:gd name="T41" fmla="*/ 136 h 161"/>
                <a:gd name="T42" fmla="*/ 0 w 164"/>
                <a:gd name="T43" fmla="*/ 143 h 161"/>
                <a:gd name="T44" fmla="*/ 22 w 164"/>
                <a:gd name="T45" fmla="*/ 161 h 161"/>
                <a:gd name="T46" fmla="*/ 143 w 164"/>
                <a:gd name="T47" fmla="*/ 161 h 161"/>
                <a:gd name="T48" fmla="*/ 164 w 164"/>
                <a:gd name="T49" fmla="*/ 143 h 161"/>
                <a:gd name="T50" fmla="*/ 164 w 164"/>
                <a:gd name="T51" fmla="*/ 136 h 161"/>
                <a:gd name="T52" fmla="*/ 143 w 164"/>
                <a:gd name="T53" fmla="*/ 118 h 161"/>
                <a:gd name="T54" fmla="*/ 138 w 164"/>
                <a:gd name="T55" fmla="*/ 148 h 161"/>
                <a:gd name="T56" fmla="*/ 129 w 164"/>
                <a:gd name="T57" fmla="*/ 139 h 161"/>
                <a:gd name="T58" fmla="*/ 138 w 164"/>
                <a:gd name="T59" fmla="*/ 130 h 161"/>
                <a:gd name="T60" fmla="*/ 147 w 164"/>
                <a:gd name="T61" fmla="*/ 139 h 161"/>
                <a:gd name="T62" fmla="*/ 138 w 164"/>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61">
                  <a:moveTo>
                    <a:pt x="15" y="110"/>
                  </a:moveTo>
                  <a:cubicBezTo>
                    <a:pt x="150" y="110"/>
                    <a:pt x="150" y="110"/>
                    <a:pt x="150" y="110"/>
                  </a:cubicBezTo>
                  <a:cubicBezTo>
                    <a:pt x="157" y="110"/>
                    <a:pt x="162" y="104"/>
                    <a:pt x="162" y="98"/>
                  </a:cubicBezTo>
                  <a:cubicBezTo>
                    <a:pt x="162" y="12"/>
                    <a:pt x="162" y="12"/>
                    <a:pt x="162" y="12"/>
                  </a:cubicBezTo>
                  <a:cubicBezTo>
                    <a:pt x="162" y="5"/>
                    <a:pt x="157" y="0"/>
                    <a:pt x="150" y="0"/>
                  </a:cubicBezTo>
                  <a:cubicBezTo>
                    <a:pt x="15" y="0"/>
                    <a:pt x="15" y="0"/>
                    <a:pt x="15" y="0"/>
                  </a:cubicBezTo>
                  <a:cubicBezTo>
                    <a:pt x="8" y="0"/>
                    <a:pt x="3" y="5"/>
                    <a:pt x="3" y="12"/>
                  </a:cubicBezTo>
                  <a:cubicBezTo>
                    <a:pt x="3" y="98"/>
                    <a:pt x="3" y="98"/>
                    <a:pt x="3" y="98"/>
                  </a:cubicBezTo>
                  <a:cubicBezTo>
                    <a:pt x="3" y="104"/>
                    <a:pt x="8" y="110"/>
                    <a:pt x="15" y="110"/>
                  </a:cubicBezTo>
                  <a:close/>
                  <a:moveTo>
                    <a:pt x="16" y="18"/>
                  </a:moveTo>
                  <a:cubicBezTo>
                    <a:pt x="16" y="16"/>
                    <a:pt x="19" y="13"/>
                    <a:pt x="21" y="13"/>
                  </a:cubicBezTo>
                  <a:cubicBezTo>
                    <a:pt x="143" y="13"/>
                    <a:pt x="143" y="13"/>
                    <a:pt x="143" y="13"/>
                  </a:cubicBezTo>
                  <a:cubicBezTo>
                    <a:pt x="145" y="13"/>
                    <a:pt x="148" y="16"/>
                    <a:pt x="148" y="18"/>
                  </a:cubicBezTo>
                  <a:cubicBezTo>
                    <a:pt x="148" y="89"/>
                    <a:pt x="148" y="89"/>
                    <a:pt x="148" y="89"/>
                  </a:cubicBezTo>
                  <a:cubicBezTo>
                    <a:pt x="148" y="92"/>
                    <a:pt x="145" y="95"/>
                    <a:pt x="143" y="95"/>
                  </a:cubicBezTo>
                  <a:cubicBezTo>
                    <a:pt x="21" y="95"/>
                    <a:pt x="21" y="95"/>
                    <a:pt x="21" y="95"/>
                  </a:cubicBezTo>
                  <a:cubicBezTo>
                    <a:pt x="19" y="95"/>
                    <a:pt x="16" y="92"/>
                    <a:pt x="16" y="89"/>
                  </a:cubicBezTo>
                  <a:lnTo>
                    <a:pt x="16" y="18"/>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4" y="153"/>
                    <a:pt x="164" y="143"/>
                  </a:cubicBezTo>
                  <a:cubicBezTo>
                    <a:pt x="164" y="136"/>
                    <a:pt x="164" y="136"/>
                    <a:pt x="164" y="136"/>
                  </a:cubicBezTo>
                  <a:cubicBezTo>
                    <a:pt x="164" y="126"/>
                    <a:pt x="155" y="118"/>
                    <a:pt x="143" y="118"/>
                  </a:cubicBezTo>
                  <a:close/>
                  <a:moveTo>
                    <a:pt x="138" y="148"/>
                  </a:moveTo>
                  <a:cubicBezTo>
                    <a:pt x="133" y="148"/>
                    <a:pt x="129" y="144"/>
                    <a:pt x="129" y="139"/>
                  </a:cubicBezTo>
                  <a:cubicBezTo>
                    <a:pt x="129"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6">
              <a:extLst>
                <a:ext uri="{FF2B5EF4-FFF2-40B4-BE49-F238E27FC236}">
                  <a16:creationId xmlns:a16="http://schemas.microsoft.com/office/drawing/2014/main" id="{D1CEE411-5B00-4321-9141-7E87FB385B51}"/>
                </a:ext>
              </a:extLst>
            </p:cNvPr>
            <p:cNvSpPr>
              <a:spLocks noEditPoints="1"/>
            </p:cNvSpPr>
            <p:nvPr/>
          </p:nvSpPr>
          <p:spPr bwMode="auto">
            <a:xfrm>
              <a:off x="4260850" y="2695576"/>
              <a:ext cx="338138" cy="331788"/>
            </a:xfrm>
            <a:custGeom>
              <a:avLst/>
              <a:gdLst>
                <a:gd name="T0" fmla="*/ 108 w 121"/>
                <a:gd name="T1" fmla="*/ 93 h 119"/>
                <a:gd name="T2" fmla="*/ 95 w 121"/>
                <a:gd name="T3" fmla="*/ 106 h 119"/>
                <a:gd name="T4" fmla="*/ 108 w 121"/>
                <a:gd name="T5" fmla="*/ 119 h 119"/>
                <a:gd name="T6" fmla="*/ 121 w 121"/>
                <a:gd name="T7" fmla="*/ 106 h 119"/>
                <a:gd name="T8" fmla="*/ 108 w 121"/>
                <a:gd name="T9" fmla="*/ 93 h 119"/>
                <a:gd name="T10" fmla="*/ 61 w 121"/>
                <a:gd name="T11" fmla="*/ 93 h 119"/>
                <a:gd name="T12" fmla="*/ 48 w 121"/>
                <a:gd name="T13" fmla="*/ 106 h 119"/>
                <a:gd name="T14" fmla="*/ 61 w 121"/>
                <a:gd name="T15" fmla="*/ 119 h 119"/>
                <a:gd name="T16" fmla="*/ 74 w 121"/>
                <a:gd name="T17" fmla="*/ 106 h 119"/>
                <a:gd name="T18" fmla="*/ 61 w 121"/>
                <a:gd name="T19" fmla="*/ 93 h 119"/>
                <a:gd name="T20" fmla="*/ 13 w 121"/>
                <a:gd name="T21" fmla="*/ 93 h 119"/>
                <a:gd name="T22" fmla="*/ 0 w 121"/>
                <a:gd name="T23" fmla="*/ 106 h 119"/>
                <a:gd name="T24" fmla="*/ 13 w 121"/>
                <a:gd name="T25" fmla="*/ 119 h 119"/>
                <a:gd name="T26" fmla="*/ 26 w 121"/>
                <a:gd name="T27" fmla="*/ 106 h 119"/>
                <a:gd name="T28" fmla="*/ 13 w 121"/>
                <a:gd name="T29" fmla="*/ 93 h 119"/>
                <a:gd name="T30" fmla="*/ 13 w 121"/>
                <a:gd name="T31" fmla="*/ 26 h 119"/>
                <a:gd name="T32" fmla="*/ 26 w 121"/>
                <a:gd name="T33" fmla="*/ 13 h 119"/>
                <a:gd name="T34" fmla="*/ 13 w 121"/>
                <a:gd name="T35" fmla="*/ 0 h 119"/>
                <a:gd name="T36" fmla="*/ 0 w 121"/>
                <a:gd name="T37" fmla="*/ 13 h 119"/>
                <a:gd name="T38" fmla="*/ 13 w 121"/>
                <a:gd name="T39" fmla="*/ 26 h 119"/>
                <a:gd name="T40" fmla="*/ 13 w 121"/>
                <a:gd name="T41" fmla="*/ 73 h 119"/>
                <a:gd name="T42" fmla="*/ 26 w 121"/>
                <a:gd name="T43" fmla="*/ 60 h 119"/>
                <a:gd name="T44" fmla="*/ 13 w 121"/>
                <a:gd name="T45" fmla="*/ 47 h 119"/>
                <a:gd name="T46" fmla="*/ 0 w 121"/>
                <a:gd name="T47" fmla="*/ 60 h 119"/>
                <a:gd name="T48" fmla="*/ 13 w 121"/>
                <a:gd name="T4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19">
                  <a:moveTo>
                    <a:pt x="108" y="93"/>
                  </a:moveTo>
                  <a:cubicBezTo>
                    <a:pt x="101" y="93"/>
                    <a:pt x="95" y="99"/>
                    <a:pt x="95" y="106"/>
                  </a:cubicBezTo>
                  <a:cubicBezTo>
                    <a:pt x="95" y="114"/>
                    <a:pt x="101" y="119"/>
                    <a:pt x="108" y="119"/>
                  </a:cubicBezTo>
                  <a:cubicBezTo>
                    <a:pt x="115" y="119"/>
                    <a:pt x="121" y="114"/>
                    <a:pt x="121" y="106"/>
                  </a:cubicBezTo>
                  <a:cubicBezTo>
                    <a:pt x="121" y="99"/>
                    <a:pt x="115" y="93"/>
                    <a:pt x="108" y="93"/>
                  </a:cubicBezTo>
                  <a:close/>
                  <a:moveTo>
                    <a:pt x="61" y="93"/>
                  </a:moveTo>
                  <a:cubicBezTo>
                    <a:pt x="54" y="93"/>
                    <a:pt x="48" y="99"/>
                    <a:pt x="48" y="106"/>
                  </a:cubicBezTo>
                  <a:cubicBezTo>
                    <a:pt x="48" y="114"/>
                    <a:pt x="54" y="119"/>
                    <a:pt x="61" y="119"/>
                  </a:cubicBezTo>
                  <a:cubicBezTo>
                    <a:pt x="68" y="119"/>
                    <a:pt x="74" y="114"/>
                    <a:pt x="74" y="106"/>
                  </a:cubicBezTo>
                  <a:cubicBezTo>
                    <a:pt x="74" y="99"/>
                    <a:pt x="68" y="93"/>
                    <a:pt x="61" y="93"/>
                  </a:cubicBezTo>
                  <a:close/>
                  <a:moveTo>
                    <a:pt x="13" y="93"/>
                  </a:moveTo>
                  <a:cubicBezTo>
                    <a:pt x="6" y="93"/>
                    <a:pt x="0" y="99"/>
                    <a:pt x="0" y="106"/>
                  </a:cubicBezTo>
                  <a:cubicBezTo>
                    <a:pt x="0" y="114"/>
                    <a:pt x="6" y="119"/>
                    <a:pt x="13" y="119"/>
                  </a:cubicBezTo>
                  <a:cubicBezTo>
                    <a:pt x="20" y="119"/>
                    <a:pt x="26" y="114"/>
                    <a:pt x="26" y="106"/>
                  </a:cubicBezTo>
                  <a:cubicBezTo>
                    <a:pt x="26" y="99"/>
                    <a:pt x="20" y="93"/>
                    <a:pt x="13" y="93"/>
                  </a:cubicBezTo>
                  <a:close/>
                  <a:moveTo>
                    <a:pt x="13" y="26"/>
                  </a:moveTo>
                  <a:cubicBezTo>
                    <a:pt x="20" y="26"/>
                    <a:pt x="26" y="20"/>
                    <a:pt x="26" y="13"/>
                  </a:cubicBezTo>
                  <a:cubicBezTo>
                    <a:pt x="26" y="6"/>
                    <a:pt x="20" y="0"/>
                    <a:pt x="13" y="0"/>
                  </a:cubicBezTo>
                  <a:cubicBezTo>
                    <a:pt x="6" y="0"/>
                    <a:pt x="0" y="6"/>
                    <a:pt x="0" y="13"/>
                  </a:cubicBezTo>
                  <a:cubicBezTo>
                    <a:pt x="0" y="20"/>
                    <a:pt x="6" y="26"/>
                    <a:pt x="13" y="26"/>
                  </a:cubicBezTo>
                  <a:close/>
                  <a:moveTo>
                    <a:pt x="13" y="73"/>
                  </a:moveTo>
                  <a:cubicBezTo>
                    <a:pt x="20" y="73"/>
                    <a:pt x="26" y="68"/>
                    <a:pt x="26" y="60"/>
                  </a:cubicBezTo>
                  <a:cubicBezTo>
                    <a:pt x="26" y="53"/>
                    <a:pt x="20" y="47"/>
                    <a:pt x="13" y="47"/>
                  </a:cubicBezTo>
                  <a:cubicBezTo>
                    <a:pt x="6" y="47"/>
                    <a:pt x="0" y="53"/>
                    <a:pt x="0" y="60"/>
                  </a:cubicBezTo>
                  <a:cubicBezTo>
                    <a:pt x="0" y="68"/>
                    <a:pt x="6" y="73"/>
                    <a:pt x="1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7">
              <a:extLst>
                <a:ext uri="{FF2B5EF4-FFF2-40B4-BE49-F238E27FC236}">
                  <a16:creationId xmlns:a16="http://schemas.microsoft.com/office/drawing/2014/main" id="{7AF52E22-39BF-458A-868B-B03832FD5843}"/>
                </a:ext>
              </a:extLst>
            </p:cNvPr>
            <p:cNvSpPr>
              <a:spLocks noEditPoints="1"/>
            </p:cNvSpPr>
            <p:nvPr/>
          </p:nvSpPr>
          <p:spPr bwMode="auto">
            <a:xfrm>
              <a:off x="4657725" y="2598738"/>
              <a:ext cx="458788" cy="447675"/>
            </a:xfrm>
            <a:custGeom>
              <a:avLst/>
              <a:gdLst>
                <a:gd name="T0" fmla="*/ 15 w 165"/>
                <a:gd name="T1" fmla="*/ 110 h 161"/>
                <a:gd name="T2" fmla="*/ 151 w 165"/>
                <a:gd name="T3" fmla="*/ 110 h 161"/>
                <a:gd name="T4" fmla="*/ 163 w 165"/>
                <a:gd name="T5" fmla="*/ 98 h 161"/>
                <a:gd name="T6" fmla="*/ 163 w 165"/>
                <a:gd name="T7" fmla="*/ 12 h 161"/>
                <a:gd name="T8" fmla="*/ 151 w 165"/>
                <a:gd name="T9" fmla="*/ 0 h 161"/>
                <a:gd name="T10" fmla="*/ 15 w 165"/>
                <a:gd name="T11" fmla="*/ 0 h 161"/>
                <a:gd name="T12" fmla="*/ 3 w 165"/>
                <a:gd name="T13" fmla="*/ 12 h 161"/>
                <a:gd name="T14" fmla="*/ 3 w 165"/>
                <a:gd name="T15" fmla="*/ 98 h 161"/>
                <a:gd name="T16" fmla="*/ 15 w 165"/>
                <a:gd name="T17" fmla="*/ 110 h 161"/>
                <a:gd name="T18" fmla="*/ 16 w 165"/>
                <a:gd name="T19" fmla="*/ 19 h 161"/>
                <a:gd name="T20" fmla="*/ 22 w 165"/>
                <a:gd name="T21" fmla="*/ 13 h 161"/>
                <a:gd name="T22" fmla="*/ 143 w 165"/>
                <a:gd name="T23" fmla="*/ 13 h 161"/>
                <a:gd name="T24" fmla="*/ 148 w 165"/>
                <a:gd name="T25" fmla="*/ 19 h 161"/>
                <a:gd name="T26" fmla="*/ 148 w 165"/>
                <a:gd name="T27" fmla="*/ 90 h 161"/>
                <a:gd name="T28" fmla="*/ 143 w 165"/>
                <a:gd name="T29" fmla="*/ 95 h 161"/>
                <a:gd name="T30" fmla="*/ 22 w 165"/>
                <a:gd name="T31" fmla="*/ 95 h 161"/>
                <a:gd name="T32" fmla="*/ 16 w 165"/>
                <a:gd name="T33" fmla="*/ 90 h 161"/>
                <a:gd name="T34" fmla="*/ 16 w 165"/>
                <a:gd name="T35" fmla="*/ 19 h 161"/>
                <a:gd name="T36" fmla="*/ 143 w 165"/>
                <a:gd name="T37" fmla="*/ 118 h 161"/>
                <a:gd name="T38" fmla="*/ 22 w 165"/>
                <a:gd name="T39" fmla="*/ 118 h 161"/>
                <a:gd name="T40" fmla="*/ 0 w 165"/>
                <a:gd name="T41" fmla="*/ 136 h 161"/>
                <a:gd name="T42" fmla="*/ 0 w 165"/>
                <a:gd name="T43" fmla="*/ 143 h 161"/>
                <a:gd name="T44" fmla="*/ 22 w 165"/>
                <a:gd name="T45" fmla="*/ 161 h 161"/>
                <a:gd name="T46" fmla="*/ 143 w 165"/>
                <a:gd name="T47" fmla="*/ 161 h 161"/>
                <a:gd name="T48" fmla="*/ 165 w 165"/>
                <a:gd name="T49" fmla="*/ 143 h 161"/>
                <a:gd name="T50" fmla="*/ 165 w 165"/>
                <a:gd name="T51" fmla="*/ 136 h 161"/>
                <a:gd name="T52" fmla="*/ 143 w 165"/>
                <a:gd name="T53" fmla="*/ 118 h 161"/>
                <a:gd name="T54" fmla="*/ 138 w 165"/>
                <a:gd name="T55" fmla="*/ 148 h 161"/>
                <a:gd name="T56" fmla="*/ 130 w 165"/>
                <a:gd name="T57" fmla="*/ 139 h 161"/>
                <a:gd name="T58" fmla="*/ 138 w 165"/>
                <a:gd name="T59" fmla="*/ 130 h 161"/>
                <a:gd name="T60" fmla="*/ 147 w 165"/>
                <a:gd name="T61" fmla="*/ 139 h 161"/>
                <a:gd name="T62" fmla="*/ 138 w 165"/>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1">
                  <a:moveTo>
                    <a:pt x="15" y="110"/>
                  </a:moveTo>
                  <a:cubicBezTo>
                    <a:pt x="151" y="110"/>
                    <a:pt x="151" y="110"/>
                    <a:pt x="151" y="110"/>
                  </a:cubicBezTo>
                  <a:cubicBezTo>
                    <a:pt x="157" y="110"/>
                    <a:pt x="163" y="104"/>
                    <a:pt x="163" y="98"/>
                  </a:cubicBezTo>
                  <a:cubicBezTo>
                    <a:pt x="163" y="12"/>
                    <a:pt x="163" y="12"/>
                    <a:pt x="163" y="12"/>
                  </a:cubicBezTo>
                  <a:cubicBezTo>
                    <a:pt x="163" y="6"/>
                    <a:pt x="157" y="0"/>
                    <a:pt x="151" y="0"/>
                  </a:cubicBezTo>
                  <a:cubicBezTo>
                    <a:pt x="15" y="0"/>
                    <a:pt x="15" y="0"/>
                    <a:pt x="15" y="0"/>
                  </a:cubicBezTo>
                  <a:cubicBezTo>
                    <a:pt x="8" y="0"/>
                    <a:pt x="3" y="6"/>
                    <a:pt x="3" y="12"/>
                  </a:cubicBezTo>
                  <a:cubicBezTo>
                    <a:pt x="3" y="98"/>
                    <a:pt x="3" y="98"/>
                    <a:pt x="3" y="98"/>
                  </a:cubicBezTo>
                  <a:cubicBezTo>
                    <a:pt x="3" y="104"/>
                    <a:pt x="8" y="110"/>
                    <a:pt x="15" y="110"/>
                  </a:cubicBezTo>
                  <a:close/>
                  <a:moveTo>
                    <a:pt x="16" y="19"/>
                  </a:moveTo>
                  <a:cubicBezTo>
                    <a:pt x="16" y="16"/>
                    <a:pt x="19" y="13"/>
                    <a:pt x="22" y="13"/>
                  </a:cubicBezTo>
                  <a:cubicBezTo>
                    <a:pt x="143" y="13"/>
                    <a:pt x="143" y="13"/>
                    <a:pt x="143" y="13"/>
                  </a:cubicBezTo>
                  <a:cubicBezTo>
                    <a:pt x="145" y="13"/>
                    <a:pt x="148" y="16"/>
                    <a:pt x="148" y="19"/>
                  </a:cubicBezTo>
                  <a:cubicBezTo>
                    <a:pt x="148" y="90"/>
                    <a:pt x="148" y="90"/>
                    <a:pt x="148" y="90"/>
                  </a:cubicBezTo>
                  <a:cubicBezTo>
                    <a:pt x="148" y="93"/>
                    <a:pt x="145" y="95"/>
                    <a:pt x="143" y="95"/>
                  </a:cubicBezTo>
                  <a:cubicBezTo>
                    <a:pt x="22" y="95"/>
                    <a:pt x="22" y="95"/>
                    <a:pt x="22" y="95"/>
                  </a:cubicBezTo>
                  <a:cubicBezTo>
                    <a:pt x="19" y="95"/>
                    <a:pt x="16" y="93"/>
                    <a:pt x="16" y="90"/>
                  </a:cubicBezTo>
                  <a:lnTo>
                    <a:pt x="16" y="19"/>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5" y="153"/>
                    <a:pt x="165" y="143"/>
                  </a:cubicBezTo>
                  <a:cubicBezTo>
                    <a:pt x="165" y="136"/>
                    <a:pt x="165" y="136"/>
                    <a:pt x="165" y="136"/>
                  </a:cubicBezTo>
                  <a:cubicBezTo>
                    <a:pt x="165" y="126"/>
                    <a:pt x="155" y="118"/>
                    <a:pt x="143" y="118"/>
                  </a:cubicBezTo>
                  <a:close/>
                  <a:moveTo>
                    <a:pt x="138" y="148"/>
                  </a:moveTo>
                  <a:cubicBezTo>
                    <a:pt x="133" y="148"/>
                    <a:pt x="130" y="144"/>
                    <a:pt x="130" y="139"/>
                  </a:cubicBezTo>
                  <a:cubicBezTo>
                    <a:pt x="130"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111">
            <a:extLst>
              <a:ext uri="{FF2B5EF4-FFF2-40B4-BE49-F238E27FC236}">
                <a16:creationId xmlns:a16="http://schemas.microsoft.com/office/drawing/2014/main" id="{025EE6C2-F5C7-49D9-90EA-00808DD73333}"/>
              </a:ext>
            </a:extLst>
          </p:cNvPr>
          <p:cNvSpPr>
            <a:spLocks noEditPoints="1"/>
          </p:cNvSpPr>
          <p:nvPr/>
        </p:nvSpPr>
        <p:spPr bwMode="auto">
          <a:xfrm>
            <a:off x="9569474" y="2027238"/>
            <a:ext cx="718695" cy="374415"/>
          </a:xfrm>
          <a:custGeom>
            <a:avLst/>
            <a:gdLst>
              <a:gd name="T0" fmla="*/ 74 w 505"/>
              <a:gd name="T1" fmla="*/ 41 h 263"/>
              <a:gd name="T2" fmla="*/ 105 w 505"/>
              <a:gd name="T3" fmla="*/ 78 h 263"/>
              <a:gd name="T4" fmla="*/ 137 w 505"/>
              <a:gd name="T5" fmla="*/ 178 h 263"/>
              <a:gd name="T6" fmla="*/ 80 w 505"/>
              <a:gd name="T7" fmla="*/ 245 h 263"/>
              <a:gd name="T8" fmla="*/ 46 w 505"/>
              <a:gd name="T9" fmla="*/ 128 h 263"/>
              <a:gd name="T10" fmla="*/ 82 w 505"/>
              <a:gd name="T11" fmla="*/ 143 h 263"/>
              <a:gd name="T12" fmla="*/ 90 w 505"/>
              <a:gd name="T13" fmla="*/ 142 h 263"/>
              <a:gd name="T14" fmla="*/ 89 w 505"/>
              <a:gd name="T15" fmla="*/ 130 h 263"/>
              <a:gd name="T16" fmla="*/ 97 w 505"/>
              <a:gd name="T17" fmla="*/ 139 h 263"/>
              <a:gd name="T18" fmla="*/ 103 w 505"/>
              <a:gd name="T19" fmla="*/ 139 h 263"/>
              <a:gd name="T20" fmla="*/ 400 w 505"/>
              <a:gd name="T21" fmla="*/ 78 h 263"/>
              <a:gd name="T22" fmla="*/ 467 w 505"/>
              <a:gd name="T23" fmla="*/ 77 h 263"/>
              <a:gd name="T24" fmla="*/ 400 w 505"/>
              <a:gd name="T25" fmla="*/ 127 h 263"/>
              <a:gd name="T26" fmla="*/ 405 w 505"/>
              <a:gd name="T27" fmla="*/ 237 h 263"/>
              <a:gd name="T28" fmla="*/ 480 w 505"/>
              <a:gd name="T29" fmla="*/ 245 h 263"/>
              <a:gd name="T30" fmla="*/ 436 w 505"/>
              <a:gd name="T31" fmla="*/ 139 h 263"/>
              <a:gd name="T32" fmla="*/ 407 w 505"/>
              <a:gd name="T33" fmla="*/ 161 h 263"/>
              <a:gd name="T34" fmla="*/ 420 w 505"/>
              <a:gd name="T35" fmla="*/ 138 h 263"/>
              <a:gd name="T36" fmla="*/ 407 w 505"/>
              <a:gd name="T37" fmla="*/ 132 h 263"/>
              <a:gd name="T38" fmla="*/ 400 w 505"/>
              <a:gd name="T39" fmla="*/ 158 h 263"/>
              <a:gd name="T40" fmla="*/ 400 w 505"/>
              <a:gd name="T41" fmla="*/ 127 h 263"/>
              <a:gd name="T42" fmla="*/ 251 w 505"/>
              <a:gd name="T43" fmla="*/ 0 h 263"/>
              <a:gd name="T44" fmla="*/ 281 w 505"/>
              <a:gd name="T45" fmla="*/ 31 h 263"/>
              <a:gd name="T46" fmla="*/ 190 w 505"/>
              <a:gd name="T47" fmla="*/ 102 h 263"/>
              <a:gd name="T48" fmla="*/ 226 w 505"/>
              <a:gd name="T49" fmla="*/ 79 h 263"/>
              <a:gd name="T50" fmla="*/ 246 w 505"/>
              <a:gd name="T51" fmla="*/ 93 h 263"/>
              <a:gd name="T52" fmla="*/ 251 w 505"/>
              <a:gd name="T53" fmla="*/ 83 h 263"/>
              <a:gd name="T54" fmla="*/ 257 w 505"/>
              <a:gd name="T55" fmla="*/ 93 h 263"/>
              <a:gd name="T56" fmla="*/ 277 w 505"/>
              <a:gd name="T57" fmla="*/ 79 h 263"/>
              <a:gd name="T58" fmla="*/ 313 w 505"/>
              <a:gd name="T59" fmla="*/ 102 h 263"/>
              <a:gd name="T60" fmla="*/ 181 w 505"/>
              <a:gd name="T61" fmla="*/ 149 h 263"/>
              <a:gd name="T62" fmla="*/ 344 w 505"/>
              <a:gd name="T63" fmla="*/ 159 h 263"/>
              <a:gd name="T64" fmla="*/ 162 w 505"/>
              <a:gd name="T65" fmla="*/ 158 h 263"/>
              <a:gd name="T66" fmla="*/ 96 w 505"/>
              <a:gd name="T67"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5" h="263">
                <a:moveTo>
                  <a:pt x="105" y="78"/>
                </a:moveTo>
                <a:cubicBezTo>
                  <a:pt x="103" y="59"/>
                  <a:pt x="93" y="43"/>
                  <a:pt x="74" y="41"/>
                </a:cubicBezTo>
                <a:cubicBezTo>
                  <a:pt x="48" y="39"/>
                  <a:pt x="37" y="59"/>
                  <a:pt x="38" y="77"/>
                </a:cubicBezTo>
                <a:cubicBezTo>
                  <a:pt x="43" y="150"/>
                  <a:pt x="110" y="150"/>
                  <a:pt x="105" y="78"/>
                </a:cubicBezTo>
                <a:close/>
                <a:moveTo>
                  <a:pt x="105" y="127"/>
                </a:moveTo>
                <a:cubicBezTo>
                  <a:pt x="105" y="127"/>
                  <a:pt x="146" y="164"/>
                  <a:pt x="137" y="178"/>
                </a:cubicBezTo>
                <a:cubicBezTo>
                  <a:pt x="100" y="237"/>
                  <a:pt x="100" y="237"/>
                  <a:pt x="100" y="237"/>
                </a:cubicBezTo>
                <a:cubicBezTo>
                  <a:pt x="94" y="246"/>
                  <a:pt x="89" y="245"/>
                  <a:pt x="80" y="245"/>
                </a:cubicBezTo>
                <a:cubicBezTo>
                  <a:pt x="25" y="245"/>
                  <a:pt x="25" y="245"/>
                  <a:pt x="25" y="245"/>
                </a:cubicBezTo>
                <a:cubicBezTo>
                  <a:pt x="0" y="245"/>
                  <a:pt x="46" y="128"/>
                  <a:pt x="46" y="128"/>
                </a:cubicBezTo>
                <a:cubicBezTo>
                  <a:pt x="58" y="136"/>
                  <a:pt x="61" y="137"/>
                  <a:pt x="69" y="139"/>
                </a:cubicBezTo>
                <a:cubicBezTo>
                  <a:pt x="74" y="140"/>
                  <a:pt x="77" y="141"/>
                  <a:pt x="82" y="143"/>
                </a:cubicBezTo>
                <a:cubicBezTo>
                  <a:pt x="89" y="148"/>
                  <a:pt x="93" y="155"/>
                  <a:pt x="98" y="161"/>
                </a:cubicBezTo>
                <a:cubicBezTo>
                  <a:pt x="90" y="142"/>
                  <a:pt x="90" y="142"/>
                  <a:pt x="90" y="142"/>
                </a:cubicBezTo>
                <a:cubicBezTo>
                  <a:pt x="85" y="138"/>
                  <a:pt x="85" y="138"/>
                  <a:pt x="85" y="138"/>
                </a:cubicBezTo>
                <a:cubicBezTo>
                  <a:pt x="89" y="130"/>
                  <a:pt x="89" y="130"/>
                  <a:pt x="89" y="130"/>
                </a:cubicBezTo>
                <a:cubicBezTo>
                  <a:pt x="98" y="132"/>
                  <a:pt x="98" y="132"/>
                  <a:pt x="98" y="132"/>
                </a:cubicBezTo>
                <a:cubicBezTo>
                  <a:pt x="97" y="139"/>
                  <a:pt x="97" y="139"/>
                  <a:pt x="97" y="139"/>
                </a:cubicBezTo>
                <a:cubicBezTo>
                  <a:pt x="105" y="158"/>
                  <a:pt x="105" y="158"/>
                  <a:pt x="105" y="158"/>
                </a:cubicBezTo>
                <a:cubicBezTo>
                  <a:pt x="105" y="153"/>
                  <a:pt x="104" y="145"/>
                  <a:pt x="103" y="139"/>
                </a:cubicBezTo>
                <a:cubicBezTo>
                  <a:pt x="101" y="131"/>
                  <a:pt x="101" y="130"/>
                  <a:pt x="105" y="127"/>
                </a:cubicBezTo>
                <a:close/>
                <a:moveTo>
                  <a:pt x="400" y="78"/>
                </a:moveTo>
                <a:cubicBezTo>
                  <a:pt x="402" y="59"/>
                  <a:pt x="411" y="43"/>
                  <a:pt x="431" y="41"/>
                </a:cubicBezTo>
                <a:cubicBezTo>
                  <a:pt x="457" y="39"/>
                  <a:pt x="468" y="59"/>
                  <a:pt x="467" y="77"/>
                </a:cubicBezTo>
                <a:cubicBezTo>
                  <a:pt x="462" y="150"/>
                  <a:pt x="395" y="150"/>
                  <a:pt x="400" y="78"/>
                </a:cubicBezTo>
                <a:close/>
                <a:moveTo>
                  <a:pt x="400" y="127"/>
                </a:moveTo>
                <a:cubicBezTo>
                  <a:pt x="400" y="127"/>
                  <a:pt x="359" y="164"/>
                  <a:pt x="368" y="178"/>
                </a:cubicBezTo>
                <a:cubicBezTo>
                  <a:pt x="405" y="237"/>
                  <a:pt x="405" y="237"/>
                  <a:pt x="405" y="237"/>
                </a:cubicBezTo>
                <a:cubicBezTo>
                  <a:pt x="410" y="246"/>
                  <a:pt x="416" y="245"/>
                  <a:pt x="425" y="245"/>
                </a:cubicBezTo>
                <a:cubicBezTo>
                  <a:pt x="480" y="245"/>
                  <a:pt x="480" y="245"/>
                  <a:pt x="480" y="245"/>
                </a:cubicBezTo>
                <a:cubicBezTo>
                  <a:pt x="505" y="245"/>
                  <a:pt x="459" y="128"/>
                  <a:pt x="459" y="128"/>
                </a:cubicBezTo>
                <a:cubicBezTo>
                  <a:pt x="447" y="136"/>
                  <a:pt x="443" y="137"/>
                  <a:pt x="436" y="139"/>
                </a:cubicBezTo>
                <a:cubicBezTo>
                  <a:pt x="431" y="140"/>
                  <a:pt x="428" y="141"/>
                  <a:pt x="423" y="143"/>
                </a:cubicBezTo>
                <a:cubicBezTo>
                  <a:pt x="416" y="148"/>
                  <a:pt x="411" y="155"/>
                  <a:pt x="407" y="161"/>
                </a:cubicBezTo>
                <a:cubicBezTo>
                  <a:pt x="415" y="142"/>
                  <a:pt x="415" y="142"/>
                  <a:pt x="415" y="142"/>
                </a:cubicBezTo>
                <a:cubicBezTo>
                  <a:pt x="420" y="138"/>
                  <a:pt x="420" y="138"/>
                  <a:pt x="420" y="138"/>
                </a:cubicBezTo>
                <a:cubicBezTo>
                  <a:pt x="416" y="130"/>
                  <a:pt x="416" y="130"/>
                  <a:pt x="416" y="130"/>
                </a:cubicBezTo>
                <a:cubicBezTo>
                  <a:pt x="407" y="132"/>
                  <a:pt x="407" y="132"/>
                  <a:pt x="407" y="132"/>
                </a:cubicBezTo>
                <a:cubicBezTo>
                  <a:pt x="408" y="139"/>
                  <a:pt x="408" y="139"/>
                  <a:pt x="408" y="139"/>
                </a:cubicBezTo>
                <a:cubicBezTo>
                  <a:pt x="400" y="158"/>
                  <a:pt x="400" y="158"/>
                  <a:pt x="400" y="158"/>
                </a:cubicBezTo>
                <a:cubicBezTo>
                  <a:pt x="400" y="153"/>
                  <a:pt x="401" y="145"/>
                  <a:pt x="402" y="139"/>
                </a:cubicBezTo>
                <a:cubicBezTo>
                  <a:pt x="404" y="131"/>
                  <a:pt x="404" y="130"/>
                  <a:pt x="400" y="127"/>
                </a:cubicBezTo>
                <a:close/>
                <a:moveTo>
                  <a:pt x="281" y="31"/>
                </a:moveTo>
                <a:cubicBezTo>
                  <a:pt x="281" y="14"/>
                  <a:pt x="270" y="0"/>
                  <a:pt x="251" y="0"/>
                </a:cubicBezTo>
                <a:cubicBezTo>
                  <a:pt x="232" y="0"/>
                  <a:pt x="222" y="14"/>
                  <a:pt x="222" y="31"/>
                </a:cubicBezTo>
                <a:cubicBezTo>
                  <a:pt x="222" y="95"/>
                  <a:pt x="281" y="94"/>
                  <a:pt x="281" y="31"/>
                </a:cubicBezTo>
                <a:close/>
                <a:moveTo>
                  <a:pt x="181" y="149"/>
                </a:moveTo>
                <a:cubicBezTo>
                  <a:pt x="181" y="133"/>
                  <a:pt x="183" y="116"/>
                  <a:pt x="190" y="102"/>
                </a:cubicBezTo>
                <a:cubicBezTo>
                  <a:pt x="197" y="90"/>
                  <a:pt x="209" y="79"/>
                  <a:pt x="223" y="79"/>
                </a:cubicBezTo>
                <a:cubicBezTo>
                  <a:pt x="226" y="79"/>
                  <a:pt x="226" y="79"/>
                  <a:pt x="226" y="79"/>
                </a:cubicBezTo>
                <a:cubicBezTo>
                  <a:pt x="246" y="109"/>
                  <a:pt x="246" y="109"/>
                  <a:pt x="246" y="109"/>
                </a:cubicBezTo>
                <a:cubicBezTo>
                  <a:pt x="246" y="93"/>
                  <a:pt x="246" y="93"/>
                  <a:pt x="246" y="93"/>
                </a:cubicBezTo>
                <a:cubicBezTo>
                  <a:pt x="243" y="90"/>
                  <a:pt x="243" y="90"/>
                  <a:pt x="243" y="90"/>
                </a:cubicBezTo>
                <a:cubicBezTo>
                  <a:pt x="251" y="83"/>
                  <a:pt x="251" y="83"/>
                  <a:pt x="251" y="83"/>
                </a:cubicBezTo>
                <a:cubicBezTo>
                  <a:pt x="260" y="90"/>
                  <a:pt x="260" y="90"/>
                  <a:pt x="260" y="90"/>
                </a:cubicBezTo>
                <a:cubicBezTo>
                  <a:pt x="257" y="93"/>
                  <a:pt x="257" y="93"/>
                  <a:pt x="257" y="93"/>
                </a:cubicBezTo>
                <a:cubicBezTo>
                  <a:pt x="257" y="109"/>
                  <a:pt x="257" y="109"/>
                  <a:pt x="257" y="109"/>
                </a:cubicBezTo>
                <a:cubicBezTo>
                  <a:pt x="277" y="79"/>
                  <a:pt x="277" y="79"/>
                  <a:pt x="277" y="79"/>
                </a:cubicBezTo>
                <a:cubicBezTo>
                  <a:pt x="280" y="79"/>
                  <a:pt x="280" y="79"/>
                  <a:pt x="280" y="79"/>
                </a:cubicBezTo>
                <a:cubicBezTo>
                  <a:pt x="294" y="79"/>
                  <a:pt x="306" y="90"/>
                  <a:pt x="313" y="102"/>
                </a:cubicBezTo>
                <a:cubicBezTo>
                  <a:pt x="319" y="115"/>
                  <a:pt x="322" y="133"/>
                  <a:pt x="322" y="149"/>
                </a:cubicBezTo>
                <a:cubicBezTo>
                  <a:pt x="181" y="149"/>
                  <a:pt x="181" y="149"/>
                  <a:pt x="181" y="149"/>
                </a:cubicBezTo>
                <a:close/>
                <a:moveTo>
                  <a:pt x="408" y="263"/>
                </a:moveTo>
                <a:cubicBezTo>
                  <a:pt x="344" y="159"/>
                  <a:pt x="344" y="159"/>
                  <a:pt x="344" y="159"/>
                </a:cubicBezTo>
                <a:cubicBezTo>
                  <a:pt x="344" y="159"/>
                  <a:pt x="343" y="158"/>
                  <a:pt x="342" y="158"/>
                </a:cubicBezTo>
                <a:cubicBezTo>
                  <a:pt x="162" y="158"/>
                  <a:pt x="162" y="158"/>
                  <a:pt x="162" y="158"/>
                </a:cubicBezTo>
                <a:cubicBezTo>
                  <a:pt x="162" y="158"/>
                  <a:pt x="161" y="159"/>
                  <a:pt x="161" y="159"/>
                </a:cubicBezTo>
                <a:cubicBezTo>
                  <a:pt x="96" y="263"/>
                  <a:pt x="96" y="263"/>
                  <a:pt x="96" y="263"/>
                </a:cubicBezTo>
                <a:cubicBezTo>
                  <a:pt x="408" y="263"/>
                  <a:pt x="408" y="263"/>
                  <a:pt x="408" y="26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D980B8B-4088-4E2E-946F-E4A0742B6244}"/>
              </a:ext>
            </a:extLst>
          </p:cNvPr>
          <p:cNvSpPr>
            <a:spLocks noGrp="1" noChangeArrowheads="1"/>
          </p:cNvSpPr>
          <p:nvPr>
            <p:ph type="title"/>
          </p:nvPr>
        </p:nvSpPr>
        <p:spPr/>
        <p:txBody>
          <a:bodyPr/>
          <a:lstStyle/>
          <a:p>
            <a:r>
              <a:rPr lang="en-US" altLang="en-US" sz="4000"/>
              <a:t>Going Well &amp; Challenges</a:t>
            </a:r>
          </a:p>
        </p:txBody>
      </p:sp>
      <p:sp>
        <p:nvSpPr>
          <p:cNvPr id="33795" name="Content Placeholder 2">
            <a:extLst>
              <a:ext uri="{FF2B5EF4-FFF2-40B4-BE49-F238E27FC236}">
                <a16:creationId xmlns:a16="http://schemas.microsoft.com/office/drawing/2014/main" id="{276FB4FA-784A-4F41-9947-BEDBCF90A431}"/>
              </a:ext>
            </a:extLst>
          </p:cNvPr>
          <p:cNvSpPr>
            <a:spLocks noGrp="1" noChangeArrowheads="1"/>
          </p:cNvSpPr>
          <p:nvPr>
            <p:ph idx="1"/>
          </p:nvPr>
        </p:nvSpPr>
        <p:spPr>
          <a:xfrm>
            <a:off x="457200" y="2687638"/>
            <a:ext cx="5334000" cy="2341562"/>
          </a:xfrm>
          <a:solidFill>
            <a:schemeClr val="bg1">
              <a:lumMod val="95000"/>
            </a:schemeClr>
          </a:solidFill>
        </p:spPr>
        <p:txBody>
          <a:bodyPr/>
          <a:lstStyle/>
          <a:p>
            <a:pPr lvl="1">
              <a:buFont typeface="Arial" panose="020B0604020202020204" pitchFamily="34" charset="0"/>
              <a:buChar char="•"/>
              <a:defRPr/>
            </a:pPr>
            <a:r>
              <a:rPr lang="en-US" altLang="en-US" sz="2400" dirty="0"/>
              <a:t>Local Office Enthusiasm, Support, and Involvement</a:t>
            </a:r>
          </a:p>
          <a:p>
            <a:pPr lvl="1">
              <a:buFont typeface="Arial" panose="020B0604020202020204" pitchFamily="34" charset="0"/>
              <a:buChar char="•"/>
              <a:defRPr/>
            </a:pPr>
            <a:r>
              <a:rPr lang="en-US" altLang="en-US" sz="2400" dirty="0"/>
              <a:t>Subject Matter Experts</a:t>
            </a:r>
          </a:p>
          <a:p>
            <a:pPr lvl="1">
              <a:buFont typeface="Arial" panose="020B0604020202020204" pitchFamily="34" charset="0"/>
              <a:buChar char="•"/>
              <a:defRPr/>
            </a:pPr>
            <a:r>
              <a:rPr lang="en-US" altLang="en-US" sz="2400" dirty="0"/>
              <a:t>Opportunities to Enhance System</a:t>
            </a:r>
            <a:endParaRPr lang="en-US" altLang="en-US" dirty="0"/>
          </a:p>
          <a:p>
            <a:pPr lvl="1">
              <a:defRPr/>
            </a:pPr>
            <a:endParaRPr lang="en-US" altLang="en-US" dirty="0"/>
          </a:p>
        </p:txBody>
      </p:sp>
      <p:sp>
        <p:nvSpPr>
          <p:cNvPr id="4" name="Content Placeholder 2">
            <a:extLst>
              <a:ext uri="{FF2B5EF4-FFF2-40B4-BE49-F238E27FC236}">
                <a16:creationId xmlns:a16="http://schemas.microsoft.com/office/drawing/2014/main" id="{CCFEE011-C131-408F-83A4-1F4501B1064C}"/>
              </a:ext>
            </a:extLst>
          </p:cNvPr>
          <p:cNvSpPr txBox="1">
            <a:spLocks noChangeArrowheads="1"/>
          </p:cNvSpPr>
          <p:nvPr/>
        </p:nvSpPr>
        <p:spPr bwMode="auto">
          <a:xfrm>
            <a:off x="6400800" y="2687638"/>
            <a:ext cx="5334000" cy="2341562"/>
          </a:xfrm>
          <a:prstGeom prst="rect">
            <a:avLst/>
          </a:prstGeom>
          <a:solidFill>
            <a:schemeClr val="bg1">
              <a:lumMod val="95000"/>
            </a:schemeClr>
          </a:solid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lvl="1">
              <a:buFont typeface="Arial" panose="020B0604020202020204" pitchFamily="34" charset="0"/>
              <a:buChar char="•"/>
              <a:defRPr/>
            </a:pPr>
            <a:r>
              <a:rPr lang="en-US" altLang="en-US" sz="2400" kern="0" dirty="0"/>
              <a:t>Time, Resources, &amp; Meetings</a:t>
            </a:r>
          </a:p>
          <a:p>
            <a:pPr lvl="1">
              <a:buFont typeface="Arial" panose="020B0604020202020204" pitchFamily="34" charset="0"/>
              <a:buChar char="•"/>
              <a:defRPr/>
            </a:pPr>
            <a:r>
              <a:rPr lang="en-US" altLang="en-US" sz="2400" kern="0" dirty="0"/>
              <a:t>MOUs, Contracts, Agreements</a:t>
            </a:r>
          </a:p>
          <a:p>
            <a:pPr lvl="1">
              <a:buFont typeface="Arial" panose="020B0604020202020204" pitchFamily="34" charset="0"/>
              <a:buChar char="•"/>
              <a:defRPr/>
            </a:pPr>
            <a:r>
              <a:rPr lang="en-US" altLang="en-US" sz="2400" kern="0" dirty="0"/>
              <a:t>Understanding Agile</a:t>
            </a:r>
          </a:p>
          <a:p>
            <a:pPr lvl="1">
              <a:buFont typeface="Arial" panose="020B0604020202020204" pitchFamily="34" charset="0"/>
              <a:buChar char="•"/>
              <a:defRPr/>
            </a:pPr>
            <a:r>
              <a:rPr lang="en-US" altLang="en-US" sz="2400" kern="0" dirty="0"/>
              <a:t>Locate (Automated vs. Manual)</a:t>
            </a:r>
          </a:p>
          <a:p>
            <a:pPr lvl="1">
              <a:defRPr/>
            </a:pPr>
            <a:endParaRPr lang="en-US" altLang="en-US" kern="0" dirty="0"/>
          </a:p>
          <a:p>
            <a:pPr lvl="1">
              <a:defRPr/>
            </a:pPr>
            <a:endParaRPr lang="en-US" altLang="en-US" kern="0" dirty="0"/>
          </a:p>
        </p:txBody>
      </p:sp>
      <p:sp>
        <p:nvSpPr>
          <p:cNvPr id="5" name="Content Placeholder 2">
            <a:extLst>
              <a:ext uri="{FF2B5EF4-FFF2-40B4-BE49-F238E27FC236}">
                <a16:creationId xmlns:a16="http://schemas.microsoft.com/office/drawing/2014/main" id="{27FFFB03-F2F9-4550-BED1-2E6AAD1B7280}"/>
              </a:ext>
            </a:extLst>
          </p:cNvPr>
          <p:cNvSpPr txBox="1">
            <a:spLocks noChangeArrowheads="1"/>
          </p:cNvSpPr>
          <p:nvPr/>
        </p:nvSpPr>
        <p:spPr bwMode="auto">
          <a:xfrm>
            <a:off x="1600200" y="1524000"/>
            <a:ext cx="3048000" cy="685800"/>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altLang="en-US" kern="0" dirty="0"/>
              <a:t>Going Well</a:t>
            </a:r>
          </a:p>
        </p:txBody>
      </p:sp>
      <p:sp>
        <p:nvSpPr>
          <p:cNvPr id="6" name="Content Placeholder 2">
            <a:extLst>
              <a:ext uri="{FF2B5EF4-FFF2-40B4-BE49-F238E27FC236}">
                <a16:creationId xmlns:a16="http://schemas.microsoft.com/office/drawing/2014/main" id="{C67B33C1-CDC0-40B3-8D0D-CA79F53B66B4}"/>
              </a:ext>
            </a:extLst>
          </p:cNvPr>
          <p:cNvSpPr txBox="1">
            <a:spLocks noChangeArrowheads="1"/>
          </p:cNvSpPr>
          <p:nvPr/>
        </p:nvSpPr>
        <p:spPr bwMode="auto">
          <a:xfrm>
            <a:off x="7507514" y="1524000"/>
            <a:ext cx="3058886" cy="685800"/>
          </a:xfrm>
          <a:prstGeom prst="rect">
            <a:avLst/>
          </a:prstGeom>
          <a:solidFill>
            <a:srgbClr val="920000"/>
          </a:solidFill>
          <a:ln>
            <a:noFill/>
          </a:ln>
          <a:effectLst/>
          <a:scene3d>
            <a:camera prst="orthographicFront">
              <a:rot lat="0" lon="0" rev="0"/>
            </a:camera>
            <a:lightRig rig="contrasting" dir="t">
              <a:rot lat="0" lon="0" rev="1500000"/>
            </a:lightRig>
          </a:scene3d>
          <a:sp3d prstMaterial="metal">
            <a:bevelT w="88900" h="88900"/>
          </a:sp3d>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buFontTx/>
              <a:buNone/>
              <a:defRPr/>
            </a:pPr>
            <a:r>
              <a:rPr lang="en-US" altLang="en-US" kern="0" dirty="0">
                <a:solidFill>
                  <a:schemeClr val="bg1"/>
                </a:solidFill>
              </a:rPr>
              <a:t>Challenges</a:t>
            </a:r>
          </a:p>
        </p:txBody>
      </p:sp>
      <p:cxnSp>
        <p:nvCxnSpPr>
          <p:cNvPr id="3" name="Straight Connector 2">
            <a:extLst>
              <a:ext uri="{FF2B5EF4-FFF2-40B4-BE49-F238E27FC236}">
                <a16:creationId xmlns:a16="http://schemas.microsoft.com/office/drawing/2014/main" id="{1EE3377A-B226-4EA1-B5C1-CA9C46FDCDE5}"/>
              </a:ext>
            </a:extLst>
          </p:cNvPr>
          <p:cNvCxnSpPr/>
          <p:nvPr/>
        </p:nvCxnSpPr>
        <p:spPr>
          <a:xfrm>
            <a:off x="457200" y="2390775"/>
            <a:ext cx="1127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E426554-9A52-4573-A038-E4C586E2CFDE}"/>
              </a:ext>
            </a:extLst>
          </p:cNvPr>
          <p:cNvCxnSpPr>
            <a:cxnSpLocks/>
          </p:cNvCxnSpPr>
          <p:nvPr/>
        </p:nvCxnSpPr>
        <p:spPr>
          <a:xfrm>
            <a:off x="6096000" y="2390775"/>
            <a:ext cx="0" cy="3629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33E0B94-3FDE-4AB3-99E1-70F5DA3BFC5D}"/>
              </a:ext>
            </a:extLst>
          </p:cNvPr>
          <p:cNvSpPr>
            <a:spLocks noGrp="1" noChangeArrowheads="1"/>
          </p:cNvSpPr>
          <p:nvPr>
            <p:ph type="title"/>
          </p:nvPr>
        </p:nvSpPr>
        <p:spPr/>
        <p:txBody>
          <a:bodyPr/>
          <a:lstStyle/>
          <a:p>
            <a:r>
              <a:rPr lang="en-US" altLang="en-US"/>
              <a:t>Future</a:t>
            </a:r>
          </a:p>
        </p:txBody>
      </p:sp>
      <p:sp>
        <p:nvSpPr>
          <p:cNvPr id="24579" name="Content Placeholder 2">
            <a:extLst>
              <a:ext uri="{FF2B5EF4-FFF2-40B4-BE49-F238E27FC236}">
                <a16:creationId xmlns:a16="http://schemas.microsoft.com/office/drawing/2014/main" id="{72E6169A-ACDF-4239-8C82-9752CB0A38A9}"/>
              </a:ext>
            </a:extLst>
          </p:cNvPr>
          <p:cNvSpPr>
            <a:spLocks noGrp="1" noChangeArrowheads="1"/>
          </p:cNvSpPr>
          <p:nvPr>
            <p:ph idx="1"/>
          </p:nvPr>
        </p:nvSpPr>
        <p:spPr>
          <a:xfrm>
            <a:off x="1536700" y="1371600"/>
            <a:ext cx="9512300" cy="4983163"/>
          </a:xfrm>
        </p:spPr>
        <p:txBody>
          <a:bodyPr/>
          <a:lstStyle/>
          <a:p>
            <a:pPr marL="0" indent="0">
              <a:lnSpc>
                <a:spcPct val="150000"/>
              </a:lnSpc>
              <a:buFontTx/>
              <a:buNone/>
            </a:pPr>
            <a:r>
              <a:rPr lang="en-US" altLang="en-US"/>
              <a:t>Further planning of Project Timeline and Resources</a:t>
            </a:r>
          </a:p>
          <a:p>
            <a:pPr marL="0" indent="0">
              <a:lnSpc>
                <a:spcPct val="150000"/>
              </a:lnSpc>
              <a:buFontTx/>
              <a:buNone/>
            </a:pPr>
            <a:r>
              <a:rPr lang="en-US" altLang="en-US"/>
              <a:t>Completion of business requirements</a:t>
            </a:r>
          </a:p>
          <a:p>
            <a:pPr marL="0" indent="0">
              <a:lnSpc>
                <a:spcPct val="150000"/>
              </a:lnSpc>
              <a:buFontTx/>
              <a:buNone/>
            </a:pPr>
            <a:r>
              <a:rPr lang="en-US" altLang="en-US"/>
              <a:t>Build Team Focus / Understanding Business Need </a:t>
            </a:r>
          </a:p>
          <a:p>
            <a:pPr marL="0" indent="0">
              <a:lnSpc>
                <a:spcPct val="150000"/>
              </a:lnSpc>
              <a:buFontTx/>
              <a:buNone/>
            </a:pPr>
            <a:r>
              <a:rPr lang="en-US" altLang="en-US"/>
              <a:t>Onboarding New Developers</a:t>
            </a:r>
          </a:p>
          <a:p>
            <a:pPr marL="0" indent="0">
              <a:lnSpc>
                <a:spcPct val="150000"/>
              </a:lnSpc>
              <a:buFontTx/>
              <a:buNone/>
            </a:pPr>
            <a:r>
              <a:rPr lang="en-US" altLang="en-US"/>
              <a:t>Prioritization and Fine Tuning Scope</a:t>
            </a:r>
          </a:p>
          <a:p>
            <a:pPr marL="0" indent="0">
              <a:lnSpc>
                <a:spcPct val="150000"/>
              </a:lnSpc>
              <a:buFontTx/>
              <a:buNone/>
            </a:pPr>
            <a:r>
              <a:rPr lang="en-US" altLang="en-US"/>
              <a:t>Organizational Change Management</a:t>
            </a:r>
          </a:p>
        </p:txBody>
      </p:sp>
      <p:sp>
        <p:nvSpPr>
          <p:cNvPr id="2" name="Oval 1">
            <a:extLst>
              <a:ext uri="{FF2B5EF4-FFF2-40B4-BE49-F238E27FC236}">
                <a16:creationId xmlns:a16="http://schemas.microsoft.com/office/drawing/2014/main" id="{20638ACB-2CBD-4097-B866-AEF7FB2C4B01}"/>
              </a:ext>
            </a:extLst>
          </p:cNvPr>
          <p:cNvSpPr/>
          <p:nvPr/>
        </p:nvSpPr>
        <p:spPr>
          <a:xfrm>
            <a:off x="679450" y="1587500"/>
            <a:ext cx="533400" cy="533400"/>
          </a:xfrm>
          <a:prstGeom prst="ellipse">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1</a:t>
            </a:r>
          </a:p>
        </p:txBody>
      </p:sp>
      <p:sp>
        <p:nvSpPr>
          <p:cNvPr id="5" name="Oval 4">
            <a:extLst>
              <a:ext uri="{FF2B5EF4-FFF2-40B4-BE49-F238E27FC236}">
                <a16:creationId xmlns:a16="http://schemas.microsoft.com/office/drawing/2014/main" id="{624A3B42-8042-46C2-AD4C-5CF822F5D1EB}"/>
              </a:ext>
            </a:extLst>
          </p:cNvPr>
          <p:cNvSpPr/>
          <p:nvPr/>
        </p:nvSpPr>
        <p:spPr>
          <a:xfrm>
            <a:off x="679450" y="2374900"/>
            <a:ext cx="533400" cy="533400"/>
          </a:xfrm>
          <a:prstGeom prst="ellipse">
            <a:avLst/>
          </a:prstGeom>
          <a:solidFill>
            <a:srgbClr val="EEB5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a:t>
            </a:r>
          </a:p>
        </p:txBody>
      </p:sp>
      <p:sp>
        <p:nvSpPr>
          <p:cNvPr id="6" name="Oval 5">
            <a:extLst>
              <a:ext uri="{FF2B5EF4-FFF2-40B4-BE49-F238E27FC236}">
                <a16:creationId xmlns:a16="http://schemas.microsoft.com/office/drawing/2014/main" id="{0FA4DDFC-86CA-4B99-A8E1-50A790DF4A03}"/>
              </a:ext>
            </a:extLst>
          </p:cNvPr>
          <p:cNvSpPr/>
          <p:nvPr/>
        </p:nvSpPr>
        <p:spPr>
          <a:xfrm>
            <a:off x="679450" y="3213100"/>
            <a:ext cx="533400" cy="533400"/>
          </a:xfrm>
          <a:prstGeom prst="ellipse">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3</a:t>
            </a:r>
          </a:p>
        </p:txBody>
      </p:sp>
      <p:sp>
        <p:nvSpPr>
          <p:cNvPr id="7" name="Oval 6">
            <a:extLst>
              <a:ext uri="{FF2B5EF4-FFF2-40B4-BE49-F238E27FC236}">
                <a16:creationId xmlns:a16="http://schemas.microsoft.com/office/drawing/2014/main" id="{0DE8CB59-804F-4FC2-A737-16E4AC27F02C}"/>
              </a:ext>
            </a:extLst>
          </p:cNvPr>
          <p:cNvSpPr/>
          <p:nvPr/>
        </p:nvSpPr>
        <p:spPr>
          <a:xfrm>
            <a:off x="679450" y="4076700"/>
            <a:ext cx="533400" cy="533400"/>
          </a:xfrm>
          <a:prstGeom prst="ellipse">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a:t>
            </a:r>
          </a:p>
        </p:txBody>
      </p:sp>
      <p:sp>
        <p:nvSpPr>
          <p:cNvPr id="8" name="Oval 7">
            <a:extLst>
              <a:ext uri="{FF2B5EF4-FFF2-40B4-BE49-F238E27FC236}">
                <a16:creationId xmlns:a16="http://schemas.microsoft.com/office/drawing/2014/main" id="{44D0E331-B3BC-4622-ACE4-B5D71063FBA4}"/>
              </a:ext>
            </a:extLst>
          </p:cNvPr>
          <p:cNvSpPr/>
          <p:nvPr/>
        </p:nvSpPr>
        <p:spPr>
          <a:xfrm>
            <a:off x="679450" y="4864100"/>
            <a:ext cx="533400" cy="533400"/>
          </a:xfrm>
          <a:prstGeom prst="ellipse">
            <a:avLst/>
          </a:prstGeom>
          <a:solidFill>
            <a:srgbClr val="A6A6A6"/>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5</a:t>
            </a:r>
          </a:p>
        </p:txBody>
      </p:sp>
      <p:sp>
        <p:nvSpPr>
          <p:cNvPr id="9" name="Oval 8">
            <a:extLst>
              <a:ext uri="{FF2B5EF4-FFF2-40B4-BE49-F238E27FC236}">
                <a16:creationId xmlns:a16="http://schemas.microsoft.com/office/drawing/2014/main" id="{D799DB9D-9F80-41F1-8701-F281145E84C6}"/>
              </a:ext>
            </a:extLst>
          </p:cNvPr>
          <p:cNvSpPr/>
          <p:nvPr/>
        </p:nvSpPr>
        <p:spPr>
          <a:xfrm>
            <a:off x="679450" y="5702300"/>
            <a:ext cx="533400" cy="533400"/>
          </a:xfrm>
          <a:prstGeom prst="ellipse">
            <a:avLst/>
          </a:prstGeom>
          <a:solidFill>
            <a:srgbClr val="EEB5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6</a:t>
            </a:r>
          </a:p>
        </p:txBody>
      </p:sp>
      <p:cxnSp>
        <p:nvCxnSpPr>
          <p:cNvPr id="4" name="Straight Connector 3">
            <a:extLst>
              <a:ext uri="{FF2B5EF4-FFF2-40B4-BE49-F238E27FC236}">
                <a16:creationId xmlns:a16="http://schemas.microsoft.com/office/drawing/2014/main" id="{A2708110-1F79-41EE-A12B-00FE0AD5D9F1}"/>
              </a:ext>
            </a:extLst>
          </p:cNvPr>
          <p:cNvCxnSpPr>
            <a:cxnSpLocks/>
          </p:cNvCxnSpPr>
          <p:nvPr/>
        </p:nvCxnSpPr>
        <p:spPr>
          <a:xfrm>
            <a:off x="622300" y="2235200"/>
            <a:ext cx="106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7145BF-EBB1-4845-8EA5-C4207BF60F0D}"/>
              </a:ext>
            </a:extLst>
          </p:cNvPr>
          <p:cNvCxnSpPr>
            <a:cxnSpLocks/>
          </p:cNvCxnSpPr>
          <p:nvPr/>
        </p:nvCxnSpPr>
        <p:spPr>
          <a:xfrm>
            <a:off x="622300" y="3048000"/>
            <a:ext cx="106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F7A00D-CFFB-4F34-A1CF-07C1A131DC45}"/>
              </a:ext>
            </a:extLst>
          </p:cNvPr>
          <p:cNvCxnSpPr>
            <a:cxnSpLocks/>
          </p:cNvCxnSpPr>
          <p:nvPr/>
        </p:nvCxnSpPr>
        <p:spPr>
          <a:xfrm>
            <a:off x="622300" y="3886200"/>
            <a:ext cx="106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0100A1-788F-43F1-8C9B-4D32EA6CD5A1}"/>
              </a:ext>
            </a:extLst>
          </p:cNvPr>
          <p:cNvCxnSpPr>
            <a:cxnSpLocks/>
          </p:cNvCxnSpPr>
          <p:nvPr/>
        </p:nvCxnSpPr>
        <p:spPr>
          <a:xfrm>
            <a:off x="622300" y="4724400"/>
            <a:ext cx="106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4562DC3-2526-43EF-B336-DE14FEF339F3}"/>
              </a:ext>
            </a:extLst>
          </p:cNvPr>
          <p:cNvCxnSpPr>
            <a:cxnSpLocks/>
          </p:cNvCxnSpPr>
          <p:nvPr/>
        </p:nvCxnSpPr>
        <p:spPr>
          <a:xfrm>
            <a:off x="622300" y="5562600"/>
            <a:ext cx="10668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C194FFE5-C992-40D8-BEFC-82600A66165B}"/>
              </a:ext>
            </a:extLst>
          </p:cNvPr>
          <p:cNvSpPr/>
          <p:nvPr/>
        </p:nvSpPr>
        <p:spPr>
          <a:xfrm rot="5400000">
            <a:off x="3239294" y="1019969"/>
            <a:ext cx="5765800" cy="4640262"/>
          </a:xfrm>
          <a:prstGeom prst="homePlate">
            <a:avLst/>
          </a:prstGeom>
          <a:solidFill>
            <a:srgbClr val="137D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a:p>
        </p:txBody>
      </p:sp>
      <p:sp>
        <p:nvSpPr>
          <p:cNvPr id="25603" name="TextBox 3">
            <a:extLst>
              <a:ext uri="{FF2B5EF4-FFF2-40B4-BE49-F238E27FC236}">
                <a16:creationId xmlns:a16="http://schemas.microsoft.com/office/drawing/2014/main" id="{EE82006D-83B8-4710-B65F-BEED87BCEA0F}"/>
              </a:ext>
            </a:extLst>
          </p:cNvPr>
          <p:cNvSpPr txBox="1">
            <a:spLocks noChangeArrowheads="1"/>
          </p:cNvSpPr>
          <p:nvPr/>
        </p:nvSpPr>
        <p:spPr bwMode="auto">
          <a:xfrm>
            <a:off x="2566988" y="3381375"/>
            <a:ext cx="7110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800" b="1">
                <a:solidFill>
                  <a:schemeClr val="bg1"/>
                </a:solidFill>
              </a:rPr>
              <a:t>QUESTIONS</a:t>
            </a:r>
          </a:p>
        </p:txBody>
      </p:sp>
      <p:sp>
        <p:nvSpPr>
          <p:cNvPr id="8" name="Sev01">
            <a:extLst>
              <a:ext uri="{FF2B5EF4-FFF2-40B4-BE49-F238E27FC236}">
                <a16:creationId xmlns:a16="http://schemas.microsoft.com/office/drawing/2014/main" id="{24D574FC-E148-4561-9879-5D667B3264F7}"/>
              </a:ext>
            </a:extLst>
          </p:cNvPr>
          <p:cNvSpPr/>
          <p:nvPr/>
        </p:nvSpPr>
        <p:spPr>
          <a:xfrm rot="18969933">
            <a:off x="5135563" y="1357313"/>
            <a:ext cx="1974850" cy="197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4000">
              <a:solidFill>
                <a:schemeClr val="bg1"/>
              </a:solidFill>
              <a:latin typeface="FontAwesome" pitchFamily="2" charset="0"/>
            </a:endParaRPr>
          </a:p>
        </p:txBody>
      </p:sp>
      <p:sp>
        <p:nvSpPr>
          <p:cNvPr id="25605" name="TextBox 5">
            <a:extLst>
              <a:ext uri="{FF2B5EF4-FFF2-40B4-BE49-F238E27FC236}">
                <a16:creationId xmlns:a16="http://schemas.microsoft.com/office/drawing/2014/main" id="{CB368831-323A-4107-BC93-BEF8B2C1301D}"/>
              </a:ext>
            </a:extLst>
          </p:cNvPr>
          <p:cNvSpPr txBox="1">
            <a:spLocks noChangeArrowheads="1"/>
          </p:cNvSpPr>
          <p:nvPr/>
        </p:nvSpPr>
        <p:spPr bwMode="auto">
          <a:xfrm>
            <a:off x="5648325" y="1236663"/>
            <a:ext cx="94773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3800">
                <a:solidFill>
                  <a:srgbClr val="525254"/>
                </a:solidFill>
                <a:latin typeface="Arial Black" panose="020B0A04020102020204" pitchFamily="34" charset="0"/>
              </a:rPr>
              <a:t>?</a:t>
            </a:r>
            <a:endParaRPr lang="en-US" altLang="en-US" sz="6600">
              <a:solidFill>
                <a:srgbClr val="525254"/>
              </a:solidFill>
              <a:latin typeface="Arial Black" panose="020B0A040201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0FA238F-E677-490D-8507-B8E737CD8336}"/>
              </a:ext>
            </a:extLst>
          </p:cNvPr>
          <p:cNvSpPr>
            <a:spLocks noGrp="1" noChangeArrowheads="1"/>
          </p:cNvSpPr>
          <p:nvPr>
            <p:ph type="title"/>
          </p:nvPr>
        </p:nvSpPr>
        <p:spPr>
          <a:xfrm>
            <a:off x="609600" y="2857500"/>
            <a:ext cx="10972800" cy="1143000"/>
          </a:xfrm>
        </p:spPr>
        <p:txBody>
          <a:bodyPr/>
          <a:lstStyle/>
          <a:p>
            <a:r>
              <a:rPr lang="en-US" altLang="en-US" sz="6600"/>
              <a:t>Appendix</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6">
            <a:extLst>
              <a:ext uri="{FF2B5EF4-FFF2-40B4-BE49-F238E27FC236}">
                <a16:creationId xmlns:a16="http://schemas.microsoft.com/office/drawing/2014/main" id="{B4F07522-4791-4216-954F-5906AB5B6993}"/>
              </a:ext>
            </a:extLst>
          </p:cNvPr>
          <p:cNvGrpSpPr>
            <a:grpSpLocks/>
          </p:cNvGrpSpPr>
          <p:nvPr/>
        </p:nvGrpSpPr>
        <p:grpSpPr bwMode="auto">
          <a:xfrm>
            <a:off x="746125" y="1450975"/>
            <a:ext cx="10699750" cy="4949825"/>
            <a:chOff x="746125" y="1450975"/>
            <a:chExt cx="10699750" cy="4949825"/>
          </a:xfrm>
        </p:grpSpPr>
        <p:sp>
          <p:nvSpPr>
            <p:cNvPr id="2" name="Rectangle: Rounded Corners 1">
              <a:extLst>
                <a:ext uri="{FF2B5EF4-FFF2-40B4-BE49-F238E27FC236}">
                  <a16:creationId xmlns:a16="http://schemas.microsoft.com/office/drawing/2014/main" id="{2398262F-CB62-4650-82F1-1133993A5E1A}"/>
                </a:ext>
              </a:extLst>
            </p:cNvPr>
            <p:cNvSpPr/>
            <p:nvPr/>
          </p:nvSpPr>
          <p:spPr bwMode="auto">
            <a:xfrm>
              <a:off x="3276600" y="2290763"/>
              <a:ext cx="8140700" cy="755650"/>
            </a:xfrm>
            <a:prstGeom prst="roundRect">
              <a:avLst/>
            </a:prstGeom>
            <a:noFill/>
            <a:ln w="38100">
              <a:solidFill>
                <a:srgbClr val="712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cxnSp>
          <p:nvCxnSpPr>
            <p:cNvPr id="3" name="Straight Connector 2">
              <a:extLst>
                <a:ext uri="{FF2B5EF4-FFF2-40B4-BE49-F238E27FC236}">
                  <a16:creationId xmlns:a16="http://schemas.microsoft.com/office/drawing/2014/main" id="{DEFD9C12-189B-49F0-9F0A-89160F734B82}"/>
                </a:ext>
              </a:extLst>
            </p:cNvPr>
            <p:cNvCxnSpPr/>
            <p:nvPr/>
          </p:nvCxnSpPr>
          <p:spPr bwMode="auto">
            <a:xfrm>
              <a:off x="2433638" y="5894388"/>
              <a:ext cx="5834062"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1673393-B172-405B-8579-8D457B80062D}"/>
                </a:ext>
              </a:extLst>
            </p:cNvPr>
            <p:cNvCxnSpPr/>
            <p:nvPr/>
          </p:nvCxnSpPr>
          <p:spPr bwMode="auto">
            <a:xfrm>
              <a:off x="2433638" y="3060700"/>
              <a:ext cx="5834062"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2E5CCF5-232F-48FC-AC39-291185A8ABB6}"/>
                </a:ext>
              </a:extLst>
            </p:cNvPr>
            <p:cNvCxnSpPr/>
            <p:nvPr/>
          </p:nvCxnSpPr>
          <p:spPr bwMode="auto">
            <a:xfrm>
              <a:off x="2098675" y="2466975"/>
              <a:ext cx="5834063"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672F2D-F758-4867-B46A-085D9C834BDC}"/>
                </a:ext>
              </a:extLst>
            </p:cNvPr>
            <p:cNvCxnSpPr/>
            <p:nvPr/>
          </p:nvCxnSpPr>
          <p:spPr bwMode="auto">
            <a:xfrm>
              <a:off x="2433638" y="5681663"/>
              <a:ext cx="5834062"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sp>
          <p:nvSpPr>
            <p:cNvPr id="7" name="Arrow: Pentagon 6">
              <a:extLst>
                <a:ext uri="{FF2B5EF4-FFF2-40B4-BE49-F238E27FC236}">
                  <a16:creationId xmlns:a16="http://schemas.microsoft.com/office/drawing/2014/main" id="{3BBB6BBA-BC3B-4755-A522-BF4469116D3F}"/>
                </a:ext>
              </a:extLst>
            </p:cNvPr>
            <p:cNvSpPr/>
            <p:nvPr/>
          </p:nvSpPr>
          <p:spPr bwMode="auto">
            <a:xfrm>
              <a:off x="746125" y="5599113"/>
              <a:ext cx="2481263" cy="782637"/>
            </a:xfrm>
            <a:prstGeom prst="homePlate">
              <a:avLst/>
            </a:prstGeom>
            <a:solidFill>
              <a:srgbClr val="7124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defRPr/>
              </a:pPr>
              <a:r>
                <a:rPr lang="en-US" sz="1400" b="1" dirty="0">
                  <a:solidFill>
                    <a:prstClr val="white"/>
                  </a:solidFill>
                </a:rPr>
                <a:t>Monitoring, Incident Response and Change Management</a:t>
              </a:r>
            </a:p>
          </p:txBody>
        </p:sp>
        <p:sp>
          <p:nvSpPr>
            <p:cNvPr id="8" name="Rectangle: Rounded Corners 7">
              <a:extLst>
                <a:ext uri="{FF2B5EF4-FFF2-40B4-BE49-F238E27FC236}">
                  <a16:creationId xmlns:a16="http://schemas.microsoft.com/office/drawing/2014/main" id="{C96C9FA3-6249-45AC-8BBF-ADEED1F641B0}"/>
                </a:ext>
              </a:extLst>
            </p:cNvPr>
            <p:cNvSpPr/>
            <p:nvPr/>
          </p:nvSpPr>
          <p:spPr bwMode="auto">
            <a:xfrm>
              <a:off x="3276600" y="5645150"/>
              <a:ext cx="8140700" cy="755650"/>
            </a:xfrm>
            <a:prstGeom prst="roundRect">
              <a:avLst/>
            </a:prstGeom>
            <a:noFill/>
            <a:ln w="38100">
              <a:solidFill>
                <a:srgbClr val="712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sysClr val="windowText" lastClr="000000"/>
                </a:solidFill>
              </a:endParaRPr>
            </a:p>
          </p:txBody>
        </p:sp>
        <p:sp>
          <p:nvSpPr>
            <p:cNvPr id="9" name="Arrow: Pentagon 8">
              <a:extLst>
                <a:ext uri="{FF2B5EF4-FFF2-40B4-BE49-F238E27FC236}">
                  <a16:creationId xmlns:a16="http://schemas.microsoft.com/office/drawing/2014/main" id="{A772A595-FF2C-4269-B3DF-34606D156006}"/>
                </a:ext>
              </a:extLst>
            </p:cNvPr>
            <p:cNvSpPr/>
            <p:nvPr/>
          </p:nvSpPr>
          <p:spPr bwMode="auto">
            <a:xfrm>
              <a:off x="746125" y="4765675"/>
              <a:ext cx="2481263" cy="782638"/>
            </a:xfrm>
            <a:prstGeom prst="homePlat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a:solidFill>
                    <a:prstClr val="white"/>
                  </a:solidFill>
                </a:rPr>
                <a:t>User Access</a:t>
              </a:r>
            </a:p>
          </p:txBody>
        </p:sp>
        <p:sp>
          <p:nvSpPr>
            <p:cNvPr id="10" name="Rectangle: Rounded Corners 9">
              <a:extLst>
                <a:ext uri="{FF2B5EF4-FFF2-40B4-BE49-F238E27FC236}">
                  <a16:creationId xmlns:a16="http://schemas.microsoft.com/office/drawing/2014/main" id="{543AEE7C-11EC-4107-BFC9-707FB2B9066B}"/>
                </a:ext>
              </a:extLst>
            </p:cNvPr>
            <p:cNvSpPr/>
            <p:nvPr/>
          </p:nvSpPr>
          <p:spPr bwMode="auto">
            <a:xfrm>
              <a:off x="3276600" y="4781550"/>
              <a:ext cx="8140700" cy="75565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1" name="Arrow: Pentagon 10">
              <a:extLst>
                <a:ext uri="{FF2B5EF4-FFF2-40B4-BE49-F238E27FC236}">
                  <a16:creationId xmlns:a16="http://schemas.microsoft.com/office/drawing/2014/main" id="{12A7A6CF-8364-4EE2-B554-1D9E9AE74A96}"/>
                </a:ext>
              </a:extLst>
            </p:cNvPr>
            <p:cNvSpPr/>
            <p:nvPr/>
          </p:nvSpPr>
          <p:spPr bwMode="auto">
            <a:xfrm>
              <a:off x="746125" y="3108325"/>
              <a:ext cx="2481263" cy="782638"/>
            </a:xfrm>
            <a:prstGeom prst="homePlat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defRPr/>
              </a:pPr>
              <a:r>
                <a:rPr lang="en-US" sz="1400" b="1" dirty="0">
                  <a:solidFill>
                    <a:prstClr val="white"/>
                  </a:solidFill>
                </a:rPr>
                <a:t>System Security</a:t>
              </a:r>
              <a:endParaRPr lang="en-US" sz="1400" dirty="0">
                <a:solidFill>
                  <a:prstClr val="white"/>
                </a:solidFill>
              </a:endParaRPr>
            </a:p>
          </p:txBody>
        </p:sp>
        <p:sp>
          <p:nvSpPr>
            <p:cNvPr id="12" name="Rectangle: Rounded Corners 11">
              <a:extLst>
                <a:ext uri="{FF2B5EF4-FFF2-40B4-BE49-F238E27FC236}">
                  <a16:creationId xmlns:a16="http://schemas.microsoft.com/office/drawing/2014/main" id="{AC3180DC-962D-49A8-B223-361443CC4BC4}"/>
                </a:ext>
              </a:extLst>
            </p:cNvPr>
            <p:cNvSpPr/>
            <p:nvPr/>
          </p:nvSpPr>
          <p:spPr bwMode="auto">
            <a:xfrm>
              <a:off x="3276600" y="3122613"/>
              <a:ext cx="8140700" cy="755650"/>
            </a:xfrm>
            <a:prstGeom prst="roundRect">
              <a:avLst/>
            </a:prstGeom>
            <a:noFill/>
            <a:ln w="381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3" name="Arrow: Pentagon 12">
              <a:extLst>
                <a:ext uri="{FF2B5EF4-FFF2-40B4-BE49-F238E27FC236}">
                  <a16:creationId xmlns:a16="http://schemas.microsoft.com/office/drawing/2014/main" id="{62C472DB-728D-456F-A465-29A0C216031B}"/>
                </a:ext>
              </a:extLst>
            </p:cNvPr>
            <p:cNvSpPr/>
            <p:nvPr/>
          </p:nvSpPr>
          <p:spPr bwMode="auto">
            <a:xfrm>
              <a:off x="746125" y="3935413"/>
              <a:ext cx="2481263" cy="782637"/>
            </a:xfrm>
            <a:prstGeom prst="homePlate">
              <a:avLst/>
            </a:prstGeom>
            <a:solidFill>
              <a:srgbClr val="EAAC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defTabSz="1013953">
                <a:spcAft>
                  <a:spcPts val="499"/>
                </a:spcAft>
                <a:defRPr/>
              </a:pPr>
              <a:r>
                <a:rPr lang="en-US" sz="1400" b="1" kern="0" dirty="0">
                  <a:solidFill>
                    <a:prstClr val="white"/>
                  </a:solidFill>
                </a:rPr>
                <a:t>Data and Security </a:t>
              </a:r>
            </a:p>
          </p:txBody>
        </p:sp>
        <p:sp>
          <p:nvSpPr>
            <p:cNvPr id="14" name="Rectangle: Rounded Corners 13">
              <a:extLst>
                <a:ext uri="{FF2B5EF4-FFF2-40B4-BE49-F238E27FC236}">
                  <a16:creationId xmlns:a16="http://schemas.microsoft.com/office/drawing/2014/main" id="{BD9F579A-1FBC-4508-BEC4-B246354502A3}"/>
                </a:ext>
              </a:extLst>
            </p:cNvPr>
            <p:cNvSpPr/>
            <p:nvPr/>
          </p:nvSpPr>
          <p:spPr bwMode="auto">
            <a:xfrm>
              <a:off x="3276600" y="3948113"/>
              <a:ext cx="8140700" cy="755650"/>
            </a:xfrm>
            <a:prstGeom prst="roundRect">
              <a:avLst/>
            </a:prstGeom>
            <a:noFill/>
            <a:ln w="38100">
              <a:solidFill>
                <a:srgbClr val="EA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5" name="Rectangle: Rounded Corners 14">
              <a:extLst>
                <a:ext uri="{FF2B5EF4-FFF2-40B4-BE49-F238E27FC236}">
                  <a16:creationId xmlns:a16="http://schemas.microsoft.com/office/drawing/2014/main" id="{B70663F7-BFD6-492C-9DE7-3977F87D34B4}"/>
                </a:ext>
              </a:extLst>
            </p:cNvPr>
            <p:cNvSpPr/>
            <p:nvPr/>
          </p:nvSpPr>
          <p:spPr bwMode="auto">
            <a:xfrm>
              <a:off x="3276600" y="1470025"/>
              <a:ext cx="8140700" cy="7556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6" name="Arrow: Pentagon 15">
              <a:extLst>
                <a:ext uri="{FF2B5EF4-FFF2-40B4-BE49-F238E27FC236}">
                  <a16:creationId xmlns:a16="http://schemas.microsoft.com/office/drawing/2014/main" id="{D629405C-4751-45E5-90FA-493882B53156}"/>
                </a:ext>
              </a:extLst>
            </p:cNvPr>
            <p:cNvSpPr/>
            <p:nvPr/>
          </p:nvSpPr>
          <p:spPr bwMode="auto">
            <a:xfrm>
              <a:off x="746125" y="2278063"/>
              <a:ext cx="2481263" cy="782637"/>
            </a:xfrm>
            <a:prstGeom prst="homePlate">
              <a:avLst/>
            </a:prstGeom>
            <a:solidFill>
              <a:srgbClr val="7124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spcAft>
                  <a:spcPts val="499"/>
                </a:spcAft>
                <a:defRPr/>
              </a:pPr>
              <a:r>
                <a:rPr lang="en-US" sz="1400" b="1" kern="0" dirty="0">
                  <a:solidFill>
                    <a:prstClr val="white"/>
                  </a:solidFill>
                </a:rPr>
                <a:t>Connectivity, High Availability and Fault Tolerance</a:t>
              </a:r>
            </a:p>
          </p:txBody>
        </p:sp>
        <p:pic>
          <p:nvPicPr>
            <p:cNvPr id="27667" name="Shape 584">
              <a:extLst>
                <a:ext uri="{FF2B5EF4-FFF2-40B4-BE49-F238E27FC236}">
                  <a16:creationId xmlns:a16="http://schemas.microsoft.com/office/drawing/2014/main" id="{853997D6-2A99-40FD-8A4F-44B03E0FC9F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175" y="1556370"/>
              <a:ext cx="720063" cy="20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Shape 608">
              <a:extLst>
                <a:ext uri="{FF2B5EF4-FFF2-40B4-BE49-F238E27FC236}">
                  <a16:creationId xmlns:a16="http://schemas.microsoft.com/office/drawing/2014/main" id="{03341E0A-6504-4F4C-B80A-57D74B7A802B}"/>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933" y="1925360"/>
              <a:ext cx="851494" cy="211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Shape 576">
              <a:extLst>
                <a:ext uri="{FF2B5EF4-FFF2-40B4-BE49-F238E27FC236}">
                  <a16:creationId xmlns:a16="http://schemas.microsoft.com/office/drawing/2014/main" id="{F151F628-FA37-4C64-8AE6-F6B98E3A8DA3}"/>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9942" y="1674502"/>
              <a:ext cx="374030" cy="35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0" name="Shape 613">
              <a:extLst>
                <a:ext uri="{FF2B5EF4-FFF2-40B4-BE49-F238E27FC236}">
                  <a16:creationId xmlns:a16="http://schemas.microsoft.com/office/drawing/2014/main" id="{C73D0756-40E4-4AA9-9274-2CC3029B42C2}"/>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7835" y="1570338"/>
              <a:ext cx="850755" cy="262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Shape 610">
              <a:extLst>
                <a:ext uri="{FF2B5EF4-FFF2-40B4-BE49-F238E27FC236}">
                  <a16:creationId xmlns:a16="http://schemas.microsoft.com/office/drawing/2014/main" id="{62572161-AAD6-4102-92C8-F1025EDF3758}"/>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9799" y="1521643"/>
              <a:ext cx="730477" cy="23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Shape 612" descr="Image result for jboss logo">
              <a:extLst>
                <a:ext uri="{FF2B5EF4-FFF2-40B4-BE49-F238E27FC236}">
                  <a16:creationId xmlns:a16="http://schemas.microsoft.com/office/drawing/2014/main" id="{57D7D95E-37C7-4883-98CC-C9C7B19F8331}"/>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8263" y="1823548"/>
              <a:ext cx="589852" cy="26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Shape 611">
              <a:extLst>
                <a:ext uri="{FF2B5EF4-FFF2-40B4-BE49-F238E27FC236}">
                  <a16:creationId xmlns:a16="http://schemas.microsoft.com/office/drawing/2014/main" id="{BABD0525-EC37-4776-AA6B-DD23B3EE2E5F}"/>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76475" y="1896513"/>
              <a:ext cx="537036" cy="1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4" name="Shape 586">
              <a:extLst>
                <a:ext uri="{FF2B5EF4-FFF2-40B4-BE49-F238E27FC236}">
                  <a16:creationId xmlns:a16="http://schemas.microsoft.com/office/drawing/2014/main" id="{A5A9AAA5-F845-4E0D-8D7F-B2094C9D6B6D}"/>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97502" y="1579354"/>
              <a:ext cx="731857" cy="12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Shape 585">
              <a:extLst>
                <a:ext uri="{FF2B5EF4-FFF2-40B4-BE49-F238E27FC236}">
                  <a16:creationId xmlns:a16="http://schemas.microsoft.com/office/drawing/2014/main" id="{C85F920F-1FFA-46F4-A1D6-EBCF99363DE5}"/>
                </a:ext>
              </a:extLst>
            </p:cNvPr>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92297" y="1815195"/>
              <a:ext cx="449101" cy="28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Shape 605">
              <a:extLst>
                <a:ext uri="{FF2B5EF4-FFF2-40B4-BE49-F238E27FC236}">
                  <a16:creationId xmlns:a16="http://schemas.microsoft.com/office/drawing/2014/main" id="{9E1A88CA-A2A5-460E-ADDA-7B885C0EA74F}"/>
                </a:ext>
              </a:extLst>
            </p:cNvPr>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03598" y="2478218"/>
              <a:ext cx="480516" cy="37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Shape 620">
              <a:extLst>
                <a:ext uri="{FF2B5EF4-FFF2-40B4-BE49-F238E27FC236}">
                  <a16:creationId xmlns:a16="http://schemas.microsoft.com/office/drawing/2014/main" id="{B9C5A447-8B60-4B31-8221-44EE25D86CF2}"/>
                </a:ext>
              </a:extLst>
            </p:cNvPr>
            <p:cNvSpPr txBox="1">
              <a:spLocks noChangeArrowheads="1"/>
            </p:cNvSpPr>
            <p:nvPr/>
          </p:nvSpPr>
          <p:spPr bwMode="auto">
            <a:xfrm>
              <a:off x="6770111" y="2574885"/>
              <a:ext cx="1679137" cy="2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000000"/>
                  </a:solidFill>
                  <a:sym typeface="Calibri" panose="020F0502020204030204" pitchFamily="34" charset="0"/>
                </a:rPr>
                <a:t>Direct Connect</a:t>
              </a:r>
              <a:endParaRPr lang="en-US" altLang="en-US" sz="4800" b="1">
                <a:solidFill>
                  <a:srgbClr val="000000"/>
                </a:solidFill>
                <a:sym typeface="Calibri" panose="020F0502020204030204" pitchFamily="34" charset="0"/>
              </a:endParaRPr>
            </a:p>
          </p:txBody>
        </p:sp>
        <p:pic>
          <p:nvPicPr>
            <p:cNvPr id="27678" name="Shape 589">
              <a:extLst>
                <a:ext uri="{FF2B5EF4-FFF2-40B4-BE49-F238E27FC236}">
                  <a16:creationId xmlns:a16="http://schemas.microsoft.com/office/drawing/2014/main" id="{B1EAB241-C204-407E-A882-8F04FDF8DE81}"/>
                </a:ext>
              </a:extLst>
            </p:cNvPr>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5175" y="3183783"/>
              <a:ext cx="961646" cy="23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9" name="Shape 591">
              <a:extLst>
                <a:ext uri="{FF2B5EF4-FFF2-40B4-BE49-F238E27FC236}">
                  <a16:creationId xmlns:a16="http://schemas.microsoft.com/office/drawing/2014/main" id="{5DF50D49-32D8-402F-A3D2-D6490881544C}"/>
                </a:ext>
              </a:extLst>
            </p:cNvP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43490" y="3320122"/>
              <a:ext cx="926740" cy="34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80" name="Shape 579">
              <a:extLst>
                <a:ext uri="{FF2B5EF4-FFF2-40B4-BE49-F238E27FC236}">
                  <a16:creationId xmlns:a16="http://schemas.microsoft.com/office/drawing/2014/main" id="{27D16B2A-780A-40D0-B86C-40EC3FC8FE78}"/>
                </a:ext>
              </a:extLst>
            </p:cNvPr>
            <p:cNvGrpSpPr>
              <a:grpSpLocks/>
            </p:cNvGrpSpPr>
            <p:nvPr/>
          </p:nvGrpSpPr>
          <p:grpSpPr bwMode="auto">
            <a:xfrm>
              <a:off x="3508250" y="1820170"/>
              <a:ext cx="1694492" cy="1879519"/>
              <a:chOff x="4091708" y="1086799"/>
              <a:chExt cx="1712900" cy="1868158"/>
            </a:xfrm>
          </p:grpSpPr>
          <p:pic>
            <p:nvPicPr>
              <p:cNvPr id="27712" name="Shape 580">
                <a:extLst>
                  <a:ext uri="{FF2B5EF4-FFF2-40B4-BE49-F238E27FC236}">
                    <a16:creationId xmlns:a16="http://schemas.microsoft.com/office/drawing/2014/main" id="{F78AB286-B36D-4E4C-9F11-34AD765680DA}"/>
                  </a:ext>
                </a:extLst>
              </p:cNvP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091708" y="2736845"/>
                <a:ext cx="880826" cy="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3" name="Shape 581">
                <a:extLst>
                  <a:ext uri="{FF2B5EF4-FFF2-40B4-BE49-F238E27FC236}">
                    <a16:creationId xmlns:a16="http://schemas.microsoft.com/office/drawing/2014/main" id="{7679B35E-F8B3-4276-89DB-3DE6F5257025}"/>
                  </a:ext>
                </a:extLst>
              </p:cNvPr>
              <p:cNvPicPr preferRelativeResize="0">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40340" y="1086799"/>
                <a:ext cx="564268" cy="24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7681" name="Shape 598">
              <a:extLst>
                <a:ext uri="{FF2B5EF4-FFF2-40B4-BE49-F238E27FC236}">
                  <a16:creationId xmlns:a16="http://schemas.microsoft.com/office/drawing/2014/main" id="{5E21DFEC-9B69-42EC-A74C-819C185EBE00}"/>
                </a:ext>
              </a:extLst>
            </p:cNvPr>
            <p:cNvPicPr preferRelativeResize="0">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91428" y="3521487"/>
              <a:ext cx="778124" cy="19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2" name="Shape 599">
              <a:extLst>
                <a:ext uri="{FF2B5EF4-FFF2-40B4-BE49-F238E27FC236}">
                  <a16:creationId xmlns:a16="http://schemas.microsoft.com/office/drawing/2014/main" id="{AE347499-FB64-41FC-AEC9-C0130E3C8ACA}"/>
                </a:ext>
              </a:extLst>
            </p:cNvPr>
            <p:cNvPicPr preferRelativeResize="0">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11449" y="3187585"/>
              <a:ext cx="1054238" cy="19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3" name="Shape 602">
              <a:extLst>
                <a:ext uri="{FF2B5EF4-FFF2-40B4-BE49-F238E27FC236}">
                  <a16:creationId xmlns:a16="http://schemas.microsoft.com/office/drawing/2014/main" id="{D3C8C633-4B2A-4D7E-AD03-96CC1B75EEC4}"/>
                </a:ext>
              </a:extLst>
            </p:cNvPr>
            <p:cNvPicPr preferRelativeResize="0">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692928" y="3367579"/>
              <a:ext cx="1020087" cy="19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Shape 614">
              <a:extLst>
                <a:ext uri="{FF2B5EF4-FFF2-40B4-BE49-F238E27FC236}">
                  <a16:creationId xmlns:a16="http://schemas.microsoft.com/office/drawing/2014/main" id="{2D6C9F08-B654-4315-931D-FAC5478A7951}"/>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23644" y="3369218"/>
              <a:ext cx="1513344" cy="1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5" name="Shape 604">
              <a:extLst>
                <a:ext uri="{FF2B5EF4-FFF2-40B4-BE49-F238E27FC236}">
                  <a16:creationId xmlns:a16="http://schemas.microsoft.com/office/drawing/2014/main" id="{60A3C50F-2D9E-463F-895D-D010EA782328}"/>
                </a:ext>
              </a:extLst>
            </p:cNvPr>
            <p:cNvPicPr preferRelativeResize="0">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67034" y="4319453"/>
              <a:ext cx="1204528" cy="24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6" name="Shape 607">
              <a:extLst>
                <a:ext uri="{FF2B5EF4-FFF2-40B4-BE49-F238E27FC236}">
                  <a16:creationId xmlns:a16="http://schemas.microsoft.com/office/drawing/2014/main" id="{BC7DDF6B-21E2-4400-9C99-65379F61BE84}"/>
                </a:ext>
              </a:extLst>
            </p:cNvPr>
            <p:cNvPicPr preferRelativeResize="0">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002709" y="4087342"/>
              <a:ext cx="502370" cy="46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7" name="Shape 609">
              <a:extLst>
                <a:ext uri="{FF2B5EF4-FFF2-40B4-BE49-F238E27FC236}">
                  <a16:creationId xmlns:a16="http://schemas.microsoft.com/office/drawing/2014/main" id="{F552BD94-3778-429A-9D09-074A17286D4B}"/>
                </a:ext>
              </a:extLst>
            </p:cNvPr>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788400" y="4013939"/>
              <a:ext cx="955398" cy="26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8" name="Shape 582">
              <a:extLst>
                <a:ext uri="{FF2B5EF4-FFF2-40B4-BE49-F238E27FC236}">
                  <a16:creationId xmlns:a16="http://schemas.microsoft.com/office/drawing/2014/main" id="{C0090985-9588-42B3-A9B6-5C4A22DD54B8}"/>
                </a:ext>
              </a:extLst>
            </p:cNvPr>
            <p:cNvPicPr preferRelativeResize="0">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830764" y="4114181"/>
              <a:ext cx="1248073" cy="4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9" name="Shape 577">
              <a:extLst>
                <a:ext uri="{FF2B5EF4-FFF2-40B4-BE49-F238E27FC236}">
                  <a16:creationId xmlns:a16="http://schemas.microsoft.com/office/drawing/2014/main" id="{940BE3A3-02B9-489F-9FA8-77E0B87E9AED}"/>
                </a:ext>
              </a:extLst>
            </p:cNvP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40411" y="4338885"/>
              <a:ext cx="800937" cy="29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0" name="Shape 592">
              <a:extLst>
                <a:ext uri="{FF2B5EF4-FFF2-40B4-BE49-F238E27FC236}">
                  <a16:creationId xmlns:a16="http://schemas.microsoft.com/office/drawing/2014/main" id="{56362AAC-06F6-4E37-A33D-4994E6A02D2A}"/>
                </a:ext>
              </a:extLst>
            </p:cNvPr>
            <p:cNvPicPr preferRelativeResize="0">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974809" y="5015155"/>
              <a:ext cx="1520126" cy="187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1" name="Shape 593">
              <a:extLst>
                <a:ext uri="{FF2B5EF4-FFF2-40B4-BE49-F238E27FC236}">
                  <a16:creationId xmlns:a16="http://schemas.microsoft.com/office/drawing/2014/main" id="{1ED6427F-DDB2-4740-8A89-B2A0FDE74E12}"/>
                </a:ext>
              </a:extLst>
            </p:cNvPr>
            <p:cNvPicPr preferRelativeResize="0">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93377" y="4897391"/>
              <a:ext cx="1123724" cy="4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2" name="Shape 597">
              <a:extLst>
                <a:ext uri="{FF2B5EF4-FFF2-40B4-BE49-F238E27FC236}">
                  <a16:creationId xmlns:a16="http://schemas.microsoft.com/office/drawing/2014/main" id="{0A663842-4037-4BF2-A733-2C222AB4981F}"/>
                </a:ext>
              </a:extLst>
            </p:cNvPr>
            <p:cNvPicPr preferRelativeResize="0">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028172" y="4899920"/>
              <a:ext cx="548197" cy="41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3" name="Shape 606">
              <a:extLst>
                <a:ext uri="{FF2B5EF4-FFF2-40B4-BE49-F238E27FC236}">
                  <a16:creationId xmlns:a16="http://schemas.microsoft.com/office/drawing/2014/main" id="{93E094A2-B9A8-4417-9B79-31BC0AE7A3F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4271" y="4976435"/>
              <a:ext cx="1075459" cy="26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4" name="Shape 594">
              <a:extLst>
                <a:ext uri="{FF2B5EF4-FFF2-40B4-BE49-F238E27FC236}">
                  <a16:creationId xmlns:a16="http://schemas.microsoft.com/office/drawing/2014/main" id="{D85C8F06-7EFD-4FBB-BACB-29FFB46AB43B}"/>
                </a:ext>
              </a:extLst>
            </p:cNvPr>
            <p:cNvPicPr preferRelativeResize="0">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756371" y="5847021"/>
              <a:ext cx="1358090" cy="3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5" name="Shape 596">
              <a:extLst>
                <a:ext uri="{FF2B5EF4-FFF2-40B4-BE49-F238E27FC236}">
                  <a16:creationId xmlns:a16="http://schemas.microsoft.com/office/drawing/2014/main" id="{272F348A-4E33-4E00-AEAF-45FC125789B3}"/>
                </a:ext>
              </a:extLst>
            </p:cNvPr>
            <p:cNvPicPr preferRelativeResize="0">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755593" y="5910600"/>
              <a:ext cx="2042911" cy="18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6" name="Shape 601">
              <a:extLst>
                <a:ext uri="{FF2B5EF4-FFF2-40B4-BE49-F238E27FC236}">
                  <a16:creationId xmlns:a16="http://schemas.microsoft.com/office/drawing/2014/main" id="{6A9D9C6E-67A7-4CEF-9B02-603DE1987325}"/>
                </a:ext>
              </a:extLst>
            </p:cNvPr>
            <p:cNvPicPr preferRelativeResize="0">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584583" y="5826127"/>
              <a:ext cx="530655"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97" name="Shape 600">
              <a:extLst>
                <a:ext uri="{FF2B5EF4-FFF2-40B4-BE49-F238E27FC236}">
                  <a16:creationId xmlns:a16="http://schemas.microsoft.com/office/drawing/2014/main" id="{652DF28C-5D6A-4A37-BD22-BFFF476F9A3C}"/>
                </a:ext>
              </a:extLst>
            </p:cNvPr>
            <p:cNvPicPr preferRelativeResize="0">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9439636" y="5877480"/>
              <a:ext cx="1586488" cy="2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Arrow: Pentagon 49">
              <a:extLst>
                <a:ext uri="{FF2B5EF4-FFF2-40B4-BE49-F238E27FC236}">
                  <a16:creationId xmlns:a16="http://schemas.microsoft.com/office/drawing/2014/main" id="{8A1A96E4-B63E-4B3C-BCAA-10999D7DF76B}"/>
                </a:ext>
              </a:extLst>
            </p:cNvPr>
            <p:cNvSpPr/>
            <p:nvPr/>
          </p:nvSpPr>
          <p:spPr bwMode="auto">
            <a:xfrm>
              <a:off x="746125" y="1457325"/>
              <a:ext cx="2481263" cy="782638"/>
            </a:xfrm>
            <a:prstGeom prst="homePlat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spcAft>
                  <a:spcPts val="499"/>
                </a:spcAft>
                <a:defRPr/>
              </a:pPr>
              <a:r>
                <a:rPr lang="en-US" sz="1400" b="1" kern="0" dirty="0">
                  <a:solidFill>
                    <a:prstClr val="white"/>
                  </a:solidFill>
                </a:rPr>
                <a:t>Foundational Infrastructure</a:t>
              </a:r>
            </a:p>
          </p:txBody>
        </p:sp>
        <p:sp>
          <p:nvSpPr>
            <p:cNvPr id="27699" name="Shape 620">
              <a:extLst>
                <a:ext uri="{FF2B5EF4-FFF2-40B4-BE49-F238E27FC236}">
                  <a16:creationId xmlns:a16="http://schemas.microsoft.com/office/drawing/2014/main" id="{7F3C7CBB-4065-441B-B18A-8199D9A78F9B}"/>
                </a:ext>
              </a:extLst>
            </p:cNvPr>
            <p:cNvSpPr txBox="1">
              <a:spLocks noChangeArrowheads="1"/>
            </p:cNvSpPr>
            <p:nvPr/>
          </p:nvSpPr>
          <p:spPr bwMode="auto">
            <a:xfrm>
              <a:off x="6013033" y="2574885"/>
              <a:ext cx="453472" cy="20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000000"/>
                  </a:solidFill>
                  <a:sym typeface="Calibri" panose="020F0502020204030204" pitchFamily="34" charset="0"/>
                </a:rPr>
                <a:t>S3</a:t>
              </a:r>
              <a:endParaRPr lang="en-US" altLang="en-US" sz="5400" b="1">
                <a:solidFill>
                  <a:srgbClr val="000000"/>
                </a:solidFill>
                <a:sym typeface="Calibri" panose="020F0502020204030204" pitchFamily="34" charset="0"/>
              </a:endParaRPr>
            </a:p>
          </p:txBody>
        </p:sp>
        <p:sp>
          <p:nvSpPr>
            <p:cNvPr id="27700" name="Shape 620">
              <a:extLst>
                <a:ext uri="{FF2B5EF4-FFF2-40B4-BE49-F238E27FC236}">
                  <a16:creationId xmlns:a16="http://schemas.microsoft.com/office/drawing/2014/main" id="{7CDE1173-15AA-4202-8044-A947D50D13F3}"/>
                </a:ext>
              </a:extLst>
            </p:cNvPr>
            <p:cNvSpPr txBox="1">
              <a:spLocks noChangeArrowheads="1"/>
            </p:cNvSpPr>
            <p:nvPr/>
          </p:nvSpPr>
          <p:spPr bwMode="auto">
            <a:xfrm>
              <a:off x="8498591" y="2427543"/>
              <a:ext cx="2645832" cy="50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000000"/>
                  </a:solidFill>
                  <a:sym typeface="Calibri" panose="020F0502020204030204" pitchFamily="34" charset="0"/>
                </a:rPr>
                <a:t>Statewide Government Intranet (SwGI)</a:t>
              </a:r>
            </a:p>
          </p:txBody>
        </p:sp>
        <p:pic>
          <p:nvPicPr>
            <p:cNvPr id="27701" name="Shape 617">
              <a:extLst>
                <a:ext uri="{FF2B5EF4-FFF2-40B4-BE49-F238E27FC236}">
                  <a16:creationId xmlns:a16="http://schemas.microsoft.com/office/drawing/2014/main" id="{B6B40D38-8712-40E7-8DF6-2F929FE5450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0411" y="4048172"/>
              <a:ext cx="800937" cy="22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2" name="Picture 4" descr="C:\Users\snair\Downloads\Microsoft Active Directory_0.png">
              <a:extLst>
                <a:ext uri="{FF2B5EF4-FFF2-40B4-BE49-F238E27FC236}">
                  <a16:creationId xmlns:a16="http://schemas.microsoft.com/office/drawing/2014/main" id="{C1412F40-4E67-4922-BED0-B6D51B1C6932}"/>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t="36790" b="37794"/>
            <a:stretch>
              <a:fillRect/>
            </a:stretch>
          </p:blipFill>
          <p:spPr bwMode="auto">
            <a:xfrm>
              <a:off x="9415544" y="4855532"/>
              <a:ext cx="2030331" cy="50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3" name="Picture 9" descr="C:\Users\snair\Downloads\terraform.png">
              <a:extLst>
                <a:ext uri="{FF2B5EF4-FFF2-40B4-BE49-F238E27FC236}">
                  <a16:creationId xmlns:a16="http://schemas.microsoft.com/office/drawing/2014/main" id="{879B2483-A93E-4DDC-AE41-AA9942EE1A35}"/>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254274" y="1464367"/>
              <a:ext cx="1080019" cy="37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4" name="Picture 11" descr="C:\Users\snair\Downloads\CA_Atlantic_lockup.png">
              <a:extLst>
                <a:ext uri="{FF2B5EF4-FFF2-40B4-BE49-F238E27FC236}">
                  <a16:creationId xmlns:a16="http://schemas.microsoft.com/office/drawing/2014/main" id="{07D4FDB0-7690-42D6-B7D8-5FA7A580EDA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6216082" y="1521643"/>
              <a:ext cx="1222866" cy="36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05" name="Shape 620">
              <a:extLst>
                <a:ext uri="{FF2B5EF4-FFF2-40B4-BE49-F238E27FC236}">
                  <a16:creationId xmlns:a16="http://schemas.microsoft.com/office/drawing/2014/main" id="{7FBDE853-0D31-436A-91FF-8A148CB27F6A}"/>
                </a:ext>
              </a:extLst>
            </p:cNvPr>
            <p:cNvSpPr txBox="1">
              <a:spLocks noChangeArrowheads="1"/>
            </p:cNvSpPr>
            <p:nvPr/>
          </p:nvSpPr>
          <p:spPr bwMode="auto">
            <a:xfrm>
              <a:off x="6110874" y="1937568"/>
              <a:ext cx="1654244" cy="33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solidFill>
                    <a:srgbClr val="000000"/>
                  </a:solidFill>
                  <a:sym typeface="Calibri" panose="020F0502020204030204" pitchFamily="34" charset="0"/>
                </a:rPr>
                <a:t>IBM Connect Direct</a:t>
              </a:r>
              <a:endParaRPr lang="en-US" altLang="en-US" sz="1800" b="1">
                <a:solidFill>
                  <a:srgbClr val="000000"/>
                </a:solidFill>
                <a:sym typeface="Calibri" panose="020F0502020204030204" pitchFamily="34" charset="0"/>
              </a:endParaRPr>
            </a:p>
          </p:txBody>
        </p:sp>
        <p:pic>
          <p:nvPicPr>
            <p:cNvPr id="27706" name="Picture 12" descr="C:\Users\snair\Downloads\nexus-banner.png">
              <a:extLst>
                <a:ext uri="{FF2B5EF4-FFF2-40B4-BE49-F238E27FC236}">
                  <a16:creationId xmlns:a16="http://schemas.microsoft.com/office/drawing/2014/main" id="{5B5294DD-F207-46CF-A806-230F61851DBB}"/>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646299" y="1834360"/>
              <a:ext cx="634260" cy="2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7" name="Picture 8" descr="C:\Users\snair\Downloads\CloudBees.com_Official_Logo.png">
              <a:extLst>
                <a:ext uri="{FF2B5EF4-FFF2-40B4-BE49-F238E27FC236}">
                  <a16:creationId xmlns:a16="http://schemas.microsoft.com/office/drawing/2014/main" id="{8816C81C-02C7-4B5F-806A-3AC798647EE4}"/>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0395883" y="1450975"/>
              <a:ext cx="1005307" cy="359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8" name="Picture 9" descr="C:\Users\snair\Downloads\20171201173258.png">
              <a:extLst>
                <a:ext uri="{FF2B5EF4-FFF2-40B4-BE49-F238E27FC236}">
                  <a16:creationId xmlns:a16="http://schemas.microsoft.com/office/drawing/2014/main" id="{899569AE-BE15-4183-B602-80861B439DF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5722432" y="3954641"/>
              <a:ext cx="1999509" cy="72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09" name="Picture 19" descr="C:\Users\snair\Downloads\xaws-rds-triggers.png.pagespeed.ic.4LHOyf_BSY.png">
              <a:extLst>
                <a:ext uri="{FF2B5EF4-FFF2-40B4-BE49-F238E27FC236}">
                  <a16:creationId xmlns:a16="http://schemas.microsoft.com/office/drawing/2014/main" id="{F6DAC0A4-3744-4495-806B-BEE0D793770F}"/>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078630" y="3977305"/>
              <a:ext cx="1874270" cy="68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0" name="Shape 594">
              <a:extLst>
                <a:ext uri="{FF2B5EF4-FFF2-40B4-BE49-F238E27FC236}">
                  <a16:creationId xmlns:a16="http://schemas.microsoft.com/office/drawing/2014/main" id="{537039B0-7A0B-45F4-B5F9-BAB05FC35078}"/>
                </a:ext>
              </a:extLst>
            </p:cNvPr>
            <p:cNvPicPr preferRelativeResize="0">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916816" y="3337013"/>
              <a:ext cx="1358090" cy="3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11" name="Shape 617">
              <a:extLst>
                <a:ext uri="{FF2B5EF4-FFF2-40B4-BE49-F238E27FC236}">
                  <a16:creationId xmlns:a16="http://schemas.microsoft.com/office/drawing/2014/main" id="{161CB03E-5E86-47A8-BAE6-9C2E2C2D5F7E}"/>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3309" y="2536416"/>
              <a:ext cx="915998" cy="26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Title 64">
            <a:extLst>
              <a:ext uri="{FF2B5EF4-FFF2-40B4-BE49-F238E27FC236}">
                <a16:creationId xmlns:a16="http://schemas.microsoft.com/office/drawing/2014/main" id="{3B99D6C8-DEEA-4097-9462-6DD3827BA7E2}"/>
              </a:ext>
            </a:extLst>
          </p:cNvPr>
          <p:cNvSpPr>
            <a:spLocks noGrp="1" noChangeArrowheads="1"/>
          </p:cNvSpPr>
          <p:nvPr>
            <p:ph type="title"/>
          </p:nvPr>
        </p:nvSpPr>
        <p:spPr/>
        <p:txBody>
          <a:bodyPr/>
          <a:lstStyle/>
          <a:p>
            <a:r>
              <a:rPr lang="en-US" altLang="en-US"/>
              <a:t>Cloud Platform Technologies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Rectangle 147">
            <a:extLst>
              <a:ext uri="{FF2B5EF4-FFF2-40B4-BE49-F238E27FC236}">
                <a16:creationId xmlns:a16="http://schemas.microsoft.com/office/drawing/2014/main" id="{2272E773-8DC4-4582-B8C1-456D39D8CCEA}"/>
              </a:ext>
            </a:extLst>
          </p:cNvPr>
          <p:cNvSpPr/>
          <p:nvPr/>
        </p:nvSpPr>
        <p:spPr>
          <a:xfrm>
            <a:off x="9361488" y="5430838"/>
            <a:ext cx="2767012" cy="14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3" name="Title 1">
            <a:extLst>
              <a:ext uri="{FF2B5EF4-FFF2-40B4-BE49-F238E27FC236}">
                <a16:creationId xmlns:a16="http://schemas.microsoft.com/office/drawing/2014/main" id="{9C879483-8AB6-4D3F-8A04-5C4B629F1D2B}"/>
              </a:ext>
            </a:extLst>
          </p:cNvPr>
          <p:cNvSpPr>
            <a:spLocks noGrp="1" noChangeArrowheads="1"/>
          </p:cNvSpPr>
          <p:nvPr>
            <p:ph type="title"/>
          </p:nvPr>
        </p:nvSpPr>
        <p:spPr/>
        <p:txBody>
          <a:bodyPr/>
          <a:lstStyle/>
          <a:p>
            <a:r>
              <a:rPr lang="en-US" altLang="en-US" sz="4000"/>
              <a:t>MD THINK Vision</a:t>
            </a:r>
          </a:p>
        </p:txBody>
      </p:sp>
      <p:grpSp>
        <p:nvGrpSpPr>
          <p:cNvPr id="5124" name="Group 3">
            <a:extLst>
              <a:ext uri="{FF2B5EF4-FFF2-40B4-BE49-F238E27FC236}">
                <a16:creationId xmlns:a16="http://schemas.microsoft.com/office/drawing/2014/main" id="{F696CA90-AE7C-402A-92C8-45E88AE12819}"/>
              </a:ext>
            </a:extLst>
          </p:cNvPr>
          <p:cNvGrpSpPr>
            <a:grpSpLocks/>
          </p:cNvGrpSpPr>
          <p:nvPr/>
        </p:nvGrpSpPr>
        <p:grpSpPr bwMode="auto">
          <a:xfrm>
            <a:off x="701675" y="1293813"/>
            <a:ext cx="10936288" cy="5422900"/>
            <a:chOff x="702148" y="990004"/>
            <a:chExt cx="10935741" cy="5679152"/>
          </a:xfrm>
        </p:grpSpPr>
        <p:sp>
          <p:nvSpPr>
            <p:cNvPr id="208" name="Round Same Side Corner Rectangle 8">
              <a:extLst>
                <a:ext uri="{FF2B5EF4-FFF2-40B4-BE49-F238E27FC236}">
                  <a16:creationId xmlns:a16="http://schemas.microsoft.com/office/drawing/2014/main" id="{7094F3D9-C844-4C03-B3CB-2D7747EB864E}"/>
                </a:ext>
              </a:extLst>
            </p:cNvPr>
            <p:cNvSpPr/>
            <p:nvPr/>
          </p:nvSpPr>
          <p:spPr>
            <a:xfrm flipV="1">
              <a:off x="6608941" y="1462158"/>
              <a:ext cx="5028948" cy="5206998"/>
            </a:xfrm>
            <a:prstGeom prst="round2SameRect">
              <a:avLst>
                <a:gd name="adj1" fmla="val 873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sp>
          <p:nvSpPr>
            <p:cNvPr id="204" name="Round Same Side Corner Rectangle 8">
              <a:extLst>
                <a:ext uri="{FF2B5EF4-FFF2-40B4-BE49-F238E27FC236}">
                  <a16:creationId xmlns:a16="http://schemas.microsoft.com/office/drawing/2014/main" id="{399FDC8D-9AA8-4F22-89E5-3BBB4610F653}"/>
                </a:ext>
              </a:extLst>
            </p:cNvPr>
            <p:cNvSpPr/>
            <p:nvPr/>
          </p:nvSpPr>
          <p:spPr>
            <a:xfrm flipV="1">
              <a:off x="702148" y="2632569"/>
              <a:ext cx="5028948" cy="4036587"/>
            </a:xfrm>
            <a:prstGeom prst="round2SameRect">
              <a:avLst>
                <a:gd name="adj1" fmla="val 8730"/>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50000"/>
                  </a:schemeClr>
                </a:solidFill>
              </a:endParaRPr>
            </a:p>
          </p:txBody>
        </p:sp>
        <p:sp>
          <p:nvSpPr>
            <p:cNvPr id="203" name="Round Same Side Corner Rectangle 8">
              <a:extLst>
                <a:ext uri="{FF2B5EF4-FFF2-40B4-BE49-F238E27FC236}">
                  <a16:creationId xmlns:a16="http://schemas.microsoft.com/office/drawing/2014/main" id="{B6F5CE34-1F16-48C2-B9FB-70CEF4C18C63}"/>
                </a:ext>
              </a:extLst>
            </p:cNvPr>
            <p:cNvSpPr/>
            <p:nvPr/>
          </p:nvSpPr>
          <p:spPr>
            <a:xfrm>
              <a:off x="710086" y="990004"/>
              <a:ext cx="5028948" cy="1642565"/>
            </a:xfrm>
            <a:prstGeom prst="round2SameRect">
              <a:avLst>
                <a:gd name="adj1" fmla="val 873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1">
                    <a:lumMod val="50000"/>
                  </a:schemeClr>
                </a:solidFill>
              </a:endParaRPr>
            </a:p>
          </p:txBody>
        </p:sp>
        <p:grpSp>
          <p:nvGrpSpPr>
            <p:cNvPr id="5128" name="Group 4">
              <a:extLst>
                <a:ext uri="{FF2B5EF4-FFF2-40B4-BE49-F238E27FC236}">
                  <a16:creationId xmlns:a16="http://schemas.microsoft.com/office/drawing/2014/main" id="{FE823110-38CF-457F-A97D-CCC61EE9641C}"/>
                </a:ext>
              </a:extLst>
            </p:cNvPr>
            <p:cNvGrpSpPr>
              <a:grpSpLocks/>
            </p:cNvGrpSpPr>
            <p:nvPr/>
          </p:nvGrpSpPr>
          <p:grpSpPr bwMode="auto">
            <a:xfrm>
              <a:off x="867230" y="2701175"/>
              <a:ext cx="4860304" cy="3791698"/>
              <a:chOff x="1232322" y="3000290"/>
              <a:chExt cx="3975683" cy="3293926"/>
            </a:xfrm>
          </p:grpSpPr>
          <p:cxnSp>
            <p:nvCxnSpPr>
              <p:cNvPr id="5170" name="Shape 293">
                <a:extLst>
                  <a:ext uri="{FF2B5EF4-FFF2-40B4-BE49-F238E27FC236}">
                    <a16:creationId xmlns:a16="http://schemas.microsoft.com/office/drawing/2014/main" id="{68525323-4704-4571-8EB6-F995BAA43AC9}"/>
                  </a:ext>
                </a:extLst>
              </p:cNvPr>
              <p:cNvCxnSpPr>
                <a:cxnSpLocks/>
                <a:stCxn id="5199" idx="15"/>
                <a:endCxn id="294" idx="0"/>
              </p:cNvCxnSpPr>
              <p:nvPr/>
            </p:nvCxnSpPr>
            <p:spPr bwMode="auto">
              <a:xfrm flipH="1">
                <a:off x="1973519" y="3452708"/>
                <a:ext cx="406667" cy="39441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1" name="Shape 295">
                <a:extLst>
                  <a:ext uri="{FF2B5EF4-FFF2-40B4-BE49-F238E27FC236}">
                    <a16:creationId xmlns:a16="http://schemas.microsoft.com/office/drawing/2014/main" id="{DACE91AF-2F73-45BE-8C64-9899F0E703B4}"/>
                  </a:ext>
                </a:extLst>
              </p:cNvPr>
              <p:cNvCxnSpPr>
                <a:cxnSpLocks/>
                <a:endCxn id="296" idx="0"/>
              </p:cNvCxnSpPr>
              <p:nvPr/>
            </p:nvCxnSpPr>
            <p:spPr bwMode="auto">
              <a:xfrm>
                <a:off x="2450930" y="3554822"/>
                <a:ext cx="680539" cy="29236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2" name="Shape 297">
                <a:extLst>
                  <a:ext uri="{FF2B5EF4-FFF2-40B4-BE49-F238E27FC236}">
                    <a16:creationId xmlns:a16="http://schemas.microsoft.com/office/drawing/2014/main" id="{9E617F00-1D53-42A1-A96B-E54C1062A89B}"/>
                  </a:ext>
                </a:extLst>
              </p:cNvPr>
              <p:cNvCxnSpPr>
                <a:cxnSpLocks/>
                <a:stCxn id="5197" idx="15"/>
                <a:endCxn id="294" idx="0"/>
              </p:cNvCxnSpPr>
              <p:nvPr/>
            </p:nvCxnSpPr>
            <p:spPr bwMode="auto">
              <a:xfrm flipH="1">
                <a:off x="1973519" y="3452708"/>
                <a:ext cx="929197" cy="39441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3" name="Shape 298">
                <a:extLst>
                  <a:ext uri="{FF2B5EF4-FFF2-40B4-BE49-F238E27FC236}">
                    <a16:creationId xmlns:a16="http://schemas.microsoft.com/office/drawing/2014/main" id="{E103D5AB-97F5-4A1F-8703-49CCD7427D59}"/>
                  </a:ext>
                </a:extLst>
              </p:cNvPr>
              <p:cNvCxnSpPr>
                <a:cxnSpLocks/>
                <a:endCxn id="299" idx="0"/>
              </p:cNvCxnSpPr>
              <p:nvPr/>
            </p:nvCxnSpPr>
            <p:spPr bwMode="auto">
              <a:xfrm>
                <a:off x="2964662" y="3556629"/>
                <a:ext cx="1324756" cy="294483"/>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4" name="Shape 300">
                <a:extLst>
                  <a:ext uri="{FF2B5EF4-FFF2-40B4-BE49-F238E27FC236}">
                    <a16:creationId xmlns:a16="http://schemas.microsoft.com/office/drawing/2014/main" id="{6CFFA5B7-E11A-4EF4-B76E-6453E76C0243}"/>
                  </a:ext>
                </a:extLst>
              </p:cNvPr>
              <p:cNvCxnSpPr>
                <a:cxnSpLocks/>
                <a:stCxn id="5198" idx="15"/>
                <a:endCxn id="296" idx="0"/>
              </p:cNvCxnSpPr>
              <p:nvPr/>
            </p:nvCxnSpPr>
            <p:spPr bwMode="auto">
              <a:xfrm flipH="1">
                <a:off x="3131469" y="3452708"/>
                <a:ext cx="293778" cy="39447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5" name="Shape 301">
                <a:extLst>
                  <a:ext uri="{FF2B5EF4-FFF2-40B4-BE49-F238E27FC236}">
                    <a16:creationId xmlns:a16="http://schemas.microsoft.com/office/drawing/2014/main" id="{C606421D-71ED-4576-A0F0-B1395A1BC93B}"/>
                  </a:ext>
                </a:extLst>
              </p:cNvPr>
              <p:cNvCxnSpPr>
                <a:cxnSpLocks/>
                <a:stCxn id="5198" idx="15"/>
                <a:endCxn id="294" idx="0"/>
              </p:cNvCxnSpPr>
              <p:nvPr/>
            </p:nvCxnSpPr>
            <p:spPr bwMode="auto">
              <a:xfrm flipH="1">
                <a:off x="1973519" y="3452708"/>
                <a:ext cx="1451728" cy="39441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6" name="Shape 302">
                <a:extLst>
                  <a:ext uri="{FF2B5EF4-FFF2-40B4-BE49-F238E27FC236}">
                    <a16:creationId xmlns:a16="http://schemas.microsoft.com/office/drawing/2014/main" id="{CD3B42D0-6754-41B4-BB16-084FBC7522E6}"/>
                  </a:ext>
                </a:extLst>
              </p:cNvPr>
              <p:cNvCxnSpPr>
                <a:cxnSpLocks/>
                <a:stCxn id="5198" idx="15"/>
                <a:endCxn id="299" idx="0"/>
              </p:cNvCxnSpPr>
              <p:nvPr/>
            </p:nvCxnSpPr>
            <p:spPr bwMode="auto">
              <a:xfrm>
                <a:off x="3425247" y="3452708"/>
                <a:ext cx="864171" cy="39840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7" name="Shape 303">
                <a:extLst>
                  <a:ext uri="{FF2B5EF4-FFF2-40B4-BE49-F238E27FC236}">
                    <a16:creationId xmlns:a16="http://schemas.microsoft.com/office/drawing/2014/main" id="{BDF5810F-323A-4077-946E-CCCDA30BB302}"/>
                  </a:ext>
                </a:extLst>
              </p:cNvPr>
              <p:cNvCxnSpPr>
                <a:cxnSpLocks/>
                <a:endCxn id="296" idx="0"/>
              </p:cNvCxnSpPr>
              <p:nvPr/>
            </p:nvCxnSpPr>
            <p:spPr bwMode="auto">
              <a:xfrm flipH="1">
                <a:off x="3131469" y="3550057"/>
                <a:ext cx="860657" cy="29712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8" name="Shape 304">
                <a:extLst>
                  <a:ext uri="{FF2B5EF4-FFF2-40B4-BE49-F238E27FC236}">
                    <a16:creationId xmlns:a16="http://schemas.microsoft.com/office/drawing/2014/main" id="{894BCD5E-2F1D-467B-B654-2E4AB622063F}"/>
                  </a:ext>
                </a:extLst>
              </p:cNvPr>
              <p:cNvCxnSpPr>
                <a:cxnSpLocks/>
                <a:stCxn id="121" idx="15"/>
                <a:endCxn id="299" idx="0"/>
              </p:cNvCxnSpPr>
              <p:nvPr/>
            </p:nvCxnSpPr>
            <p:spPr bwMode="auto">
              <a:xfrm>
                <a:off x="3947777" y="3452708"/>
                <a:ext cx="341641" cy="39840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79" name="Shape 306">
                <a:extLst>
                  <a:ext uri="{FF2B5EF4-FFF2-40B4-BE49-F238E27FC236}">
                    <a16:creationId xmlns:a16="http://schemas.microsoft.com/office/drawing/2014/main" id="{72A7E055-A02E-4390-A0C5-1D6E27E30B29}"/>
                  </a:ext>
                </a:extLst>
              </p:cNvPr>
              <p:cNvCxnSpPr>
                <a:cxnSpLocks/>
                <a:endCxn id="294" idx="0"/>
              </p:cNvCxnSpPr>
              <p:nvPr/>
            </p:nvCxnSpPr>
            <p:spPr bwMode="auto">
              <a:xfrm flipH="1">
                <a:off x="1973518" y="3550057"/>
                <a:ext cx="2018607" cy="297064"/>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0" name="Shape 308">
                <a:extLst>
                  <a:ext uri="{FF2B5EF4-FFF2-40B4-BE49-F238E27FC236}">
                    <a16:creationId xmlns:a16="http://schemas.microsoft.com/office/drawing/2014/main" id="{100EFAF7-F9F3-4F50-8AF4-3F1918EDA329}"/>
                  </a:ext>
                </a:extLst>
              </p:cNvPr>
              <p:cNvCxnSpPr>
                <a:cxnSpLocks/>
                <a:stCxn id="121" idx="15"/>
                <a:endCxn id="309" idx="0"/>
              </p:cNvCxnSpPr>
              <p:nvPr/>
            </p:nvCxnSpPr>
            <p:spPr bwMode="auto">
              <a:xfrm flipH="1">
                <a:off x="2529196" y="3452708"/>
                <a:ext cx="1418581" cy="130656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1" name="Shape 310">
                <a:extLst>
                  <a:ext uri="{FF2B5EF4-FFF2-40B4-BE49-F238E27FC236}">
                    <a16:creationId xmlns:a16="http://schemas.microsoft.com/office/drawing/2014/main" id="{084E3406-ADEB-4E0A-8C08-00CA6BEADF44}"/>
                  </a:ext>
                </a:extLst>
              </p:cNvPr>
              <p:cNvCxnSpPr>
                <a:cxnSpLocks/>
                <a:stCxn id="121" idx="15"/>
                <a:endCxn id="311" idx="0"/>
              </p:cNvCxnSpPr>
              <p:nvPr/>
            </p:nvCxnSpPr>
            <p:spPr bwMode="auto">
              <a:xfrm flipH="1">
                <a:off x="3774952" y="3452708"/>
                <a:ext cx="172825" cy="129861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2" name="Shape 312">
                <a:extLst>
                  <a:ext uri="{FF2B5EF4-FFF2-40B4-BE49-F238E27FC236}">
                    <a16:creationId xmlns:a16="http://schemas.microsoft.com/office/drawing/2014/main" id="{5ADB66E5-41D2-4842-BD3A-2F3DED660294}"/>
                  </a:ext>
                </a:extLst>
              </p:cNvPr>
              <p:cNvCxnSpPr>
                <a:cxnSpLocks/>
                <a:stCxn id="5199" idx="15"/>
                <a:endCxn id="311" idx="0"/>
              </p:cNvCxnSpPr>
              <p:nvPr/>
            </p:nvCxnSpPr>
            <p:spPr bwMode="auto">
              <a:xfrm>
                <a:off x="2380186" y="3452708"/>
                <a:ext cx="1394766" cy="129861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3" name="Shape 313">
                <a:extLst>
                  <a:ext uri="{FF2B5EF4-FFF2-40B4-BE49-F238E27FC236}">
                    <a16:creationId xmlns:a16="http://schemas.microsoft.com/office/drawing/2014/main" id="{F38FA8A1-60E3-4620-98E3-C9B067908D85}"/>
                  </a:ext>
                </a:extLst>
              </p:cNvPr>
              <p:cNvCxnSpPr>
                <a:cxnSpLocks/>
                <a:stCxn id="5199" idx="15"/>
                <a:endCxn id="309" idx="0"/>
              </p:cNvCxnSpPr>
              <p:nvPr/>
            </p:nvCxnSpPr>
            <p:spPr bwMode="auto">
              <a:xfrm>
                <a:off x="2380186" y="3452708"/>
                <a:ext cx="149010" cy="130656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4" name="Shape 314">
                <a:extLst>
                  <a:ext uri="{FF2B5EF4-FFF2-40B4-BE49-F238E27FC236}">
                    <a16:creationId xmlns:a16="http://schemas.microsoft.com/office/drawing/2014/main" id="{12EA81ED-B2ED-427C-8FB8-FF0D471D118B}"/>
                  </a:ext>
                </a:extLst>
              </p:cNvPr>
              <p:cNvCxnSpPr>
                <a:cxnSpLocks/>
                <a:stCxn id="5197" idx="15"/>
                <a:endCxn id="309" idx="0"/>
              </p:cNvCxnSpPr>
              <p:nvPr/>
            </p:nvCxnSpPr>
            <p:spPr bwMode="auto">
              <a:xfrm flipH="1">
                <a:off x="2529196" y="3452708"/>
                <a:ext cx="373520" cy="1306569"/>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5" name="Shape 315">
                <a:extLst>
                  <a:ext uri="{FF2B5EF4-FFF2-40B4-BE49-F238E27FC236}">
                    <a16:creationId xmlns:a16="http://schemas.microsoft.com/office/drawing/2014/main" id="{4C31BF9D-5198-44CF-B266-96C96C831F8A}"/>
                  </a:ext>
                </a:extLst>
              </p:cNvPr>
              <p:cNvCxnSpPr>
                <a:cxnSpLocks/>
                <a:stCxn id="5198" idx="15"/>
              </p:cNvCxnSpPr>
              <p:nvPr/>
            </p:nvCxnSpPr>
            <p:spPr bwMode="auto">
              <a:xfrm>
                <a:off x="3425247" y="3452708"/>
                <a:ext cx="377270" cy="129921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6" name="Shape 329">
                <a:extLst>
                  <a:ext uri="{FF2B5EF4-FFF2-40B4-BE49-F238E27FC236}">
                    <a16:creationId xmlns:a16="http://schemas.microsoft.com/office/drawing/2014/main" id="{0A042084-790E-4435-A778-723495CEC9E9}"/>
                  </a:ext>
                </a:extLst>
              </p:cNvPr>
              <p:cNvCxnSpPr>
                <a:cxnSpLocks/>
                <a:endCxn id="294" idx="2"/>
              </p:cNvCxnSpPr>
              <p:nvPr/>
            </p:nvCxnSpPr>
            <p:spPr bwMode="auto">
              <a:xfrm flipV="1">
                <a:off x="1923669" y="4608208"/>
                <a:ext cx="49850" cy="110922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7" name="Shape 330">
                <a:extLst>
                  <a:ext uri="{FF2B5EF4-FFF2-40B4-BE49-F238E27FC236}">
                    <a16:creationId xmlns:a16="http://schemas.microsoft.com/office/drawing/2014/main" id="{2A1F83EB-94FB-459A-BA7E-F4B37DAFE73D}"/>
                  </a:ext>
                </a:extLst>
              </p:cNvPr>
              <p:cNvCxnSpPr>
                <a:cxnSpLocks/>
                <a:endCxn id="296" idx="2"/>
              </p:cNvCxnSpPr>
              <p:nvPr/>
            </p:nvCxnSpPr>
            <p:spPr bwMode="auto">
              <a:xfrm flipV="1">
                <a:off x="1923669" y="4610594"/>
                <a:ext cx="1207800" cy="110683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8" name="Shape 331">
                <a:extLst>
                  <a:ext uri="{FF2B5EF4-FFF2-40B4-BE49-F238E27FC236}">
                    <a16:creationId xmlns:a16="http://schemas.microsoft.com/office/drawing/2014/main" id="{73119BAC-35E6-4BFC-81D2-F834CAA22238}"/>
                  </a:ext>
                </a:extLst>
              </p:cNvPr>
              <p:cNvCxnSpPr>
                <a:cxnSpLocks/>
                <a:endCxn id="309" idx="2"/>
              </p:cNvCxnSpPr>
              <p:nvPr/>
            </p:nvCxnSpPr>
            <p:spPr bwMode="auto">
              <a:xfrm flipH="1" flipV="1">
                <a:off x="2529196" y="5506849"/>
                <a:ext cx="218037" cy="210581"/>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89" name="Shape 332">
                <a:extLst>
                  <a:ext uri="{FF2B5EF4-FFF2-40B4-BE49-F238E27FC236}">
                    <a16:creationId xmlns:a16="http://schemas.microsoft.com/office/drawing/2014/main" id="{3B2EFD18-8808-4520-A05D-D27A8954C099}"/>
                  </a:ext>
                </a:extLst>
              </p:cNvPr>
              <p:cNvCxnSpPr>
                <a:cxnSpLocks/>
                <a:endCxn id="299" idx="2"/>
              </p:cNvCxnSpPr>
              <p:nvPr/>
            </p:nvCxnSpPr>
            <p:spPr bwMode="auto">
              <a:xfrm flipV="1">
                <a:off x="3570797" y="4610593"/>
                <a:ext cx="718621" cy="110683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90" name="Shape 333">
                <a:extLst>
                  <a:ext uri="{FF2B5EF4-FFF2-40B4-BE49-F238E27FC236}">
                    <a16:creationId xmlns:a16="http://schemas.microsoft.com/office/drawing/2014/main" id="{40CB4FA4-4447-416C-8739-7B7EBEF1DB42}"/>
                  </a:ext>
                </a:extLst>
              </p:cNvPr>
              <p:cNvCxnSpPr>
                <a:cxnSpLocks/>
                <a:endCxn id="296" idx="2"/>
              </p:cNvCxnSpPr>
              <p:nvPr/>
            </p:nvCxnSpPr>
            <p:spPr bwMode="auto">
              <a:xfrm flipH="1" flipV="1">
                <a:off x="3131469" y="4610594"/>
                <a:ext cx="439328" cy="110683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91" name="Shape 334">
                <a:extLst>
                  <a:ext uri="{FF2B5EF4-FFF2-40B4-BE49-F238E27FC236}">
                    <a16:creationId xmlns:a16="http://schemas.microsoft.com/office/drawing/2014/main" id="{E745D4D5-E607-4897-B827-BB0E3BFEA9D8}"/>
                  </a:ext>
                </a:extLst>
              </p:cNvPr>
              <p:cNvCxnSpPr>
                <a:cxnSpLocks/>
                <a:endCxn id="299" idx="2"/>
              </p:cNvCxnSpPr>
              <p:nvPr/>
            </p:nvCxnSpPr>
            <p:spPr bwMode="auto">
              <a:xfrm flipH="1" flipV="1">
                <a:off x="4289418" y="4610593"/>
                <a:ext cx="104945" cy="110683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92" name="Shape 335">
                <a:extLst>
                  <a:ext uri="{FF2B5EF4-FFF2-40B4-BE49-F238E27FC236}">
                    <a16:creationId xmlns:a16="http://schemas.microsoft.com/office/drawing/2014/main" id="{CFC6214A-221B-419F-B0B1-46DA21C2BD54}"/>
                  </a:ext>
                </a:extLst>
              </p:cNvPr>
              <p:cNvCxnSpPr>
                <a:cxnSpLocks/>
                <a:endCxn id="296" idx="2"/>
              </p:cNvCxnSpPr>
              <p:nvPr/>
            </p:nvCxnSpPr>
            <p:spPr bwMode="auto">
              <a:xfrm flipH="1" flipV="1">
                <a:off x="3131469" y="4610594"/>
                <a:ext cx="1262894" cy="1106836"/>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93" name="Shape 336">
                <a:extLst>
                  <a:ext uri="{FF2B5EF4-FFF2-40B4-BE49-F238E27FC236}">
                    <a16:creationId xmlns:a16="http://schemas.microsoft.com/office/drawing/2014/main" id="{8FF7DDA7-A76F-41B7-85D3-B53F577C9B8F}"/>
                  </a:ext>
                </a:extLst>
              </p:cNvPr>
              <p:cNvCxnSpPr>
                <a:cxnSpLocks/>
                <a:endCxn id="294" idx="2"/>
              </p:cNvCxnSpPr>
              <p:nvPr/>
            </p:nvCxnSpPr>
            <p:spPr bwMode="auto">
              <a:xfrm flipH="1" flipV="1">
                <a:off x="1973519" y="4608208"/>
                <a:ext cx="2420844" cy="1109222"/>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343" name="Shape 343">
                <a:extLst>
                  <a:ext uri="{FF2B5EF4-FFF2-40B4-BE49-F238E27FC236}">
                    <a16:creationId xmlns:a16="http://schemas.microsoft.com/office/drawing/2014/main" id="{07C3F60D-C718-4BFC-95BE-87600DF10BB7}"/>
                  </a:ext>
                </a:extLst>
              </p:cNvPr>
              <p:cNvSpPr txBox="1"/>
              <p:nvPr/>
            </p:nvSpPr>
            <p:spPr>
              <a:xfrm>
                <a:off x="1232330" y="6112288"/>
                <a:ext cx="3975992" cy="181977"/>
              </a:xfrm>
              <a:prstGeom prst="rect">
                <a:avLst/>
              </a:prstGeom>
              <a:noFill/>
              <a:ln>
                <a:noFill/>
              </a:ln>
            </p:spPr>
            <p:txBody>
              <a:bodyPr spcFirstLastPara="1" lIns="91405" tIns="45687" rIns="91405" bIns="45687"/>
              <a:lstStyle/>
              <a:p>
                <a:pPr algn="ctr">
                  <a:buSzPts val="800"/>
                  <a:defRPr/>
                </a:pPr>
                <a:r>
                  <a:rPr lang="en" sz="1050" b="1" dirty="0">
                    <a:solidFill>
                      <a:schemeClr val="dk1"/>
                    </a:solidFill>
                    <a:ea typeface="Calibri"/>
                    <a:sym typeface="Calibri"/>
                  </a:rPr>
                  <a:t>Point-to-Point Access Control and Governance for Workers</a:t>
                </a:r>
                <a:endParaRPr sz="1400" dirty="0"/>
              </a:p>
            </p:txBody>
          </p:sp>
          <p:cxnSp>
            <p:nvCxnSpPr>
              <p:cNvPr id="5195" name="Shape 365">
                <a:extLst>
                  <a:ext uri="{FF2B5EF4-FFF2-40B4-BE49-F238E27FC236}">
                    <a16:creationId xmlns:a16="http://schemas.microsoft.com/office/drawing/2014/main" id="{54F4C3C7-0141-41A4-BC4B-B14897AFE049}"/>
                  </a:ext>
                </a:extLst>
              </p:cNvPr>
              <p:cNvCxnSpPr>
                <a:cxnSpLocks/>
                <a:endCxn id="311" idx="2"/>
              </p:cNvCxnSpPr>
              <p:nvPr/>
            </p:nvCxnSpPr>
            <p:spPr bwMode="auto">
              <a:xfrm flipV="1">
                <a:off x="2747233" y="5514799"/>
                <a:ext cx="1027719" cy="202631"/>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21" name="Freeform 32">
                <a:extLst>
                  <a:ext uri="{FF2B5EF4-FFF2-40B4-BE49-F238E27FC236}">
                    <a16:creationId xmlns:a16="http://schemas.microsoft.com/office/drawing/2014/main" id="{09B239A8-8482-4AB4-8547-4383447E5169}"/>
                  </a:ext>
                </a:extLst>
              </p:cNvPr>
              <p:cNvSpPr>
                <a:spLocks noChangeAspect="1"/>
              </p:cNvSpPr>
              <p:nvPr/>
            </p:nvSpPr>
            <p:spPr bwMode="auto">
              <a:xfrm>
                <a:off x="3773486" y="3121223"/>
                <a:ext cx="346698" cy="330736"/>
              </a:xfrm>
              <a:custGeom>
                <a:avLst/>
                <a:gdLst>
                  <a:gd name="T0" fmla="*/ 109 w 139"/>
                  <a:gd name="T1" fmla="*/ 99 h 133"/>
                  <a:gd name="T2" fmla="*/ 85 w 139"/>
                  <a:gd name="T3" fmla="*/ 75 h 133"/>
                  <a:gd name="T4" fmla="*/ 93 w 139"/>
                  <a:gd name="T5" fmla="*/ 57 h 133"/>
                  <a:gd name="T6" fmla="*/ 100 w 139"/>
                  <a:gd name="T7" fmla="*/ 45 h 133"/>
                  <a:gd name="T8" fmla="*/ 97 w 139"/>
                  <a:gd name="T9" fmla="*/ 39 h 133"/>
                  <a:gd name="T10" fmla="*/ 99 w 139"/>
                  <a:gd name="T11" fmla="*/ 26 h 133"/>
                  <a:gd name="T12" fmla="*/ 70 w 139"/>
                  <a:gd name="T13" fmla="*/ 0 h 133"/>
                  <a:gd name="T14" fmla="*/ 40 w 139"/>
                  <a:gd name="T15" fmla="*/ 26 h 133"/>
                  <a:gd name="T16" fmla="*/ 42 w 139"/>
                  <a:gd name="T17" fmla="*/ 39 h 133"/>
                  <a:gd name="T18" fmla="*/ 39 w 139"/>
                  <a:gd name="T19" fmla="*/ 45 h 133"/>
                  <a:gd name="T20" fmla="*/ 46 w 139"/>
                  <a:gd name="T21" fmla="*/ 57 h 133"/>
                  <a:gd name="T22" fmla="*/ 54 w 139"/>
                  <a:gd name="T23" fmla="*/ 75 h 133"/>
                  <a:gd name="T24" fmla="*/ 30 w 139"/>
                  <a:gd name="T25" fmla="*/ 99 h 133"/>
                  <a:gd name="T26" fmla="*/ 0 w 139"/>
                  <a:gd name="T27" fmla="*/ 118 h 133"/>
                  <a:gd name="T28" fmla="*/ 0 w 139"/>
                  <a:gd name="T29" fmla="*/ 133 h 133"/>
                  <a:gd name="T30" fmla="*/ 70 w 139"/>
                  <a:gd name="T31" fmla="*/ 133 h 133"/>
                  <a:gd name="T32" fmla="*/ 139 w 139"/>
                  <a:gd name="T33" fmla="*/ 133 h 133"/>
                  <a:gd name="T34" fmla="*/ 139 w 139"/>
                  <a:gd name="T35" fmla="*/ 118 h 133"/>
                  <a:gd name="T36" fmla="*/ 109 w 139"/>
                  <a:gd name="T37" fmla="*/ 9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chemeClr val="tx1">
                  <a:lumMod val="50000"/>
                  <a:lumOff val="50000"/>
                </a:schemeClr>
              </a:solidFill>
              <a:ln>
                <a:noFill/>
              </a:ln>
            </p:spPr>
            <p:txBody>
              <a:bodyPr/>
              <a:lstStyle/>
              <a:p>
                <a:pPr>
                  <a:defRPr/>
                </a:pPr>
                <a:endParaRPr lang="en-US" sz="1600" dirty="0"/>
              </a:p>
            </p:txBody>
          </p:sp>
          <p:sp>
            <p:nvSpPr>
              <p:cNvPr id="5197" name="Freeform 32">
                <a:extLst>
                  <a:ext uri="{FF2B5EF4-FFF2-40B4-BE49-F238E27FC236}">
                    <a16:creationId xmlns:a16="http://schemas.microsoft.com/office/drawing/2014/main" id="{ED586EC7-CE2E-4D73-8E49-C0C449352A96}"/>
                  </a:ext>
                </a:extLst>
              </p:cNvPr>
              <p:cNvSpPr>
                <a:spLocks noChangeAspect="1"/>
              </p:cNvSpPr>
              <p:nvPr/>
            </p:nvSpPr>
            <p:spPr bwMode="auto">
              <a:xfrm>
                <a:off x="2727830" y="3121560"/>
                <a:ext cx="347274"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EA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32">
                <a:extLst>
                  <a:ext uri="{FF2B5EF4-FFF2-40B4-BE49-F238E27FC236}">
                    <a16:creationId xmlns:a16="http://schemas.microsoft.com/office/drawing/2014/main" id="{C950AE59-665D-4AF5-BBE3-A57A7239088F}"/>
                  </a:ext>
                </a:extLst>
              </p:cNvPr>
              <p:cNvSpPr>
                <a:spLocks noChangeAspect="1"/>
              </p:cNvSpPr>
              <p:nvPr/>
            </p:nvSpPr>
            <p:spPr bwMode="auto">
              <a:xfrm>
                <a:off x="3250361" y="3121560"/>
                <a:ext cx="347274"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9" name="Freeform 32">
                <a:extLst>
                  <a:ext uri="{FF2B5EF4-FFF2-40B4-BE49-F238E27FC236}">
                    <a16:creationId xmlns:a16="http://schemas.microsoft.com/office/drawing/2014/main" id="{1E48C32B-167D-4E12-807F-6A5C134FA626}"/>
                  </a:ext>
                </a:extLst>
              </p:cNvPr>
              <p:cNvSpPr>
                <a:spLocks noChangeAspect="1"/>
              </p:cNvSpPr>
              <p:nvPr/>
            </p:nvSpPr>
            <p:spPr bwMode="auto">
              <a:xfrm>
                <a:off x="2205300" y="3121560"/>
                <a:ext cx="347274"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71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0" name="Group 149">
                <a:extLst>
                  <a:ext uri="{FF2B5EF4-FFF2-40B4-BE49-F238E27FC236}">
                    <a16:creationId xmlns:a16="http://schemas.microsoft.com/office/drawing/2014/main" id="{97B1FF86-5724-4A97-A83B-9946EDE44CFE}"/>
                  </a:ext>
                </a:extLst>
              </p:cNvPr>
              <p:cNvGrpSpPr/>
              <p:nvPr/>
            </p:nvGrpSpPr>
            <p:grpSpPr>
              <a:xfrm>
                <a:off x="2424693" y="5717430"/>
                <a:ext cx="617399" cy="426386"/>
                <a:chOff x="2192338" y="725488"/>
                <a:chExt cx="1155700" cy="906462"/>
              </a:xfrm>
              <a:solidFill>
                <a:schemeClr val="tx1"/>
              </a:solidFill>
            </p:grpSpPr>
            <p:sp>
              <p:nvSpPr>
                <p:cNvPr id="151" name="Freeform 13">
                  <a:extLst>
                    <a:ext uri="{FF2B5EF4-FFF2-40B4-BE49-F238E27FC236}">
                      <a16:creationId xmlns:a16="http://schemas.microsoft.com/office/drawing/2014/main" id="{3C3C24D6-0CC5-4F38-A508-A11FA7C74F79}"/>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52" name="Freeform 14">
                  <a:extLst>
                    <a:ext uri="{FF2B5EF4-FFF2-40B4-BE49-F238E27FC236}">
                      <a16:creationId xmlns:a16="http://schemas.microsoft.com/office/drawing/2014/main" id="{B9768E5D-DB1F-4251-BC68-3EE39B41F94C}"/>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53" name="Freeform 15">
                  <a:extLst>
                    <a:ext uri="{FF2B5EF4-FFF2-40B4-BE49-F238E27FC236}">
                      <a16:creationId xmlns:a16="http://schemas.microsoft.com/office/drawing/2014/main" id="{C3B0B7B9-0638-4D2F-9A05-A7993654DC88}"/>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54" name="Freeform 16">
                  <a:extLst>
                    <a:ext uri="{FF2B5EF4-FFF2-40B4-BE49-F238E27FC236}">
                      <a16:creationId xmlns:a16="http://schemas.microsoft.com/office/drawing/2014/main" id="{54058941-23F5-4A6C-84E7-885A391C6EF8}"/>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55" name="Freeform 17">
                  <a:extLst>
                    <a:ext uri="{FF2B5EF4-FFF2-40B4-BE49-F238E27FC236}">
                      <a16:creationId xmlns:a16="http://schemas.microsoft.com/office/drawing/2014/main" id="{4D3034C7-FD5E-4CEC-9B2E-7EBCA4BEAF1D}"/>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grpSp>
            <p:nvGrpSpPr>
              <p:cNvPr id="162" name="Group 161">
                <a:extLst>
                  <a:ext uri="{FF2B5EF4-FFF2-40B4-BE49-F238E27FC236}">
                    <a16:creationId xmlns:a16="http://schemas.microsoft.com/office/drawing/2014/main" id="{802ED838-8AC4-4D19-8622-F498AE60BFA6}"/>
                  </a:ext>
                </a:extLst>
              </p:cNvPr>
              <p:cNvGrpSpPr/>
              <p:nvPr/>
            </p:nvGrpSpPr>
            <p:grpSpPr>
              <a:xfrm>
                <a:off x="4071823" y="5717430"/>
                <a:ext cx="617399" cy="426386"/>
                <a:chOff x="2192338" y="725488"/>
                <a:chExt cx="1155700" cy="906462"/>
              </a:xfrm>
              <a:solidFill>
                <a:srgbClr val="712431"/>
              </a:solidFill>
            </p:grpSpPr>
            <p:sp>
              <p:nvSpPr>
                <p:cNvPr id="163" name="Freeform 13">
                  <a:extLst>
                    <a:ext uri="{FF2B5EF4-FFF2-40B4-BE49-F238E27FC236}">
                      <a16:creationId xmlns:a16="http://schemas.microsoft.com/office/drawing/2014/main" id="{D3264396-59CB-408E-A1C3-9F51F8A558A8}"/>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64" name="Freeform 14">
                  <a:extLst>
                    <a:ext uri="{FF2B5EF4-FFF2-40B4-BE49-F238E27FC236}">
                      <a16:creationId xmlns:a16="http://schemas.microsoft.com/office/drawing/2014/main" id="{86CFD1F7-AB46-4344-AD78-182DB5ED1BB7}"/>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65" name="Freeform 15">
                  <a:extLst>
                    <a:ext uri="{FF2B5EF4-FFF2-40B4-BE49-F238E27FC236}">
                      <a16:creationId xmlns:a16="http://schemas.microsoft.com/office/drawing/2014/main" id="{44372609-A7F3-4C92-BD4C-0AE136A8DDF5}"/>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66" name="Freeform 16">
                  <a:extLst>
                    <a:ext uri="{FF2B5EF4-FFF2-40B4-BE49-F238E27FC236}">
                      <a16:creationId xmlns:a16="http://schemas.microsoft.com/office/drawing/2014/main" id="{A5EF9C2A-8869-4437-B2B9-BAC5A3D8D584}"/>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67" name="Freeform 17">
                  <a:extLst>
                    <a:ext uri="{FF2B5EF4-FFF2-40B4-BE49-F238E27FC236}">
                      <a16:creationId xmlns:a16="http://schemas.microsoft.com/office/drawing/2014/main" id="{1F3A738F-86EC-4ADF-A87C-F422AE7CD8EE}"/>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grpSp>
            <p:nvGrpSpPr>
              <p:cNvPr id="168" name="Group 167">
                <a:extLst>
                  <a:ext uri="{FF2B5EF4-FFF2-40B4-BE49-F238E27FC236}">
                    <a16:creationId xmlns:a16="http://schemas.microsoft.com/office/drawing/2014/main" id="{C431C5F6-0150-468A-A52F-AEC77413C8F9}"/>
                  </a:ext>
                </a:extLst>
              </p:cNvPr>
              <p:cNvGrpSpPr/>
              <p:nvPr/>
            </p:nvGrpSpPr>
            <p:grpSpPr>
              <a:xfrm>
                <a:off x="3248257" y="5717430"/>
                <a:ext cx="617399" cy="426386"/>
                <a:chOff x="2192338" y="725488"/>
                <a:chExt cx="1155700" cy="906462"/>
              </a:xfrm>
              <a:solidFill>
                <a:srgbClr val="EAAC00"/>
              </a:solidFill>
            </p:grpSpPr>
            <p:sp>
              <p:nvSpPr>
                <p:cNvPr id="169" name="Freeform 13">
                  <a:extLst>
                    <a:ext uri="{FF2B5EF4-FFF2-40B4-BE49-F238E27FC236}">
                      <a16:creationId xmlns:a16="http://schemas.microsoft.com/office/drawing/2014/main" id="{5CE6DCAC-DF12-401F-8859-0AC8A65EA190}"/>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0" name="Freeform 14">
                  <a:extLst>
                    <a:ext uri="{FF2B5EF4-FFF2-40B4-BE49-F238E27FC236}">
                      <a16:creationId xmlns:a16="http://schemas.microsoft.com/office/drawing/2014/main" id="{6CD41FB9-1232-4A65-A5C6-E282165E269A}"/>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1" name="Freeform 15">
                  <a:extLst>
                    <a:ext uri="{FF2B5EF4-FFF2-40B4-BE49-F238E27FC236}">
                      <a16:creationId xmlns:a16="http://schemas.microsoft.com/office/drawing/2014/main" id="{D4FC27EE-73DA-4C54-B65C-F23CBF5FA86E}"/>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2" name="Freeform 16">
                  <a:extLst>
                    <a:ext uri="{FF2B5EF4-FFF2-40B4-BE49-F238E27FC236}">
                      <a16:creationId xmlns:a16="http://schemas.microsoft.com/office/drawing/2014/main" id="{82B2F273-DAC5-4391-ACE8-7BF2D461A681}"/>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3" name="Freeform 17">
                  <a:extLst>
                    <a:ext uri="{FF2B5EF4-FFF2-40B4-BE49-F238E27FC236}">
                      <a16:creationId xmlns:a16="http://schemas.microsoft.com/office/drawing/2014/main" id="{24126584-3963-442A-8C80-BFB830C2367C}"/>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grpSp>
            <p:nvGrpSpPr>
              <p:cNvPr id="174" name="Group 173">
                <a:extLst>
                  <a:ext uri="{FF2B5EF4-FFF2-40B4-BE49-F238E27FC236}">
                    <a16:creationId xmlns:a16="http://schemas.microsoft.com/office/drawing/2014/main" id="{BCD5B237-80C4-4E26-BA0B-C5961C4D5B25}"/>
                  </a:ext>
                </a:extLst>
              </p:cNvPr>
              <p:cNvGrpSpPr/>
              <p:nvPr/>
            </p:nvGrpSpPr>
            <p:grpSpPr>
              <a:xfrm>
                <a:off x="1601129" y="5717430"/>
                <a:ext cx="617399" cy="426386"/>
                <a:chOff x="2192338" y="725488"/>
                <a:chExt cx="1155700" cy="906462"/>
              </a:xfrm>
              <a:solidFill>
                <a:srgbClr val="7F7F7F"/>
              </a:solidFill>
            </p:grpSpPr>
            <p:sp>
              <p:nvSpPr>
                <p:cNvPr id="175" name="Freeform 13">
                  <a:extLst>
                    <a:ext uri="{FF2B5EF4-FFF2-40B4-BE49-F238E27FC236}">
                      <a16:creationId xmlns:a16="http://schemas.microsoft.com/office/drawing/2014/main" id="{54449C01-5868-4D1C-986F-9B6D2A10607C}"/>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6" name="Freeform 14">
                  <a:extLst>
                    <a:ext uri="{FF2B5EF4-FFF2-40B4-BE49-F238E27FC236}">
                      <a16:creationId xmlns:a16="http://schemas.microsoft.com/office/drawing/2014/main" id="{6CE6B0CB-1528-489E-8CCE-A399F020AE02}"/>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7" name="Freeform 15">
                  <a:extLst>
                    <a:ext uri="{FF2B5EF4-FFF2-40B4-BE49-F238E27FC236}">
                      <a16:creationId xmlns:a16="http://schemas.microsoft.com/office/drawing/2014/main" id="{C88CB188-1564-4FE3-8C0A-62A7BCB29BA5}"/>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8" name="Freeform 16">
                  <a:extLst>
                    <a:ext uri="{FF2B5EF4-FFF2-40B4-BE49-F238E27FC236}">
                      <a16:creationId xmlns:a16="http://schemas.microsoft.com/office/drawing/2014/main" id="{D4263647-CF6C-46C3-B82F-A128550A9CFB}"/>
                    </a:ext>
                  </a:extLst>
                </p:cNvPr>
                <p:cNvSpPr>
                  <a:spLocks/>
                </p:cNvSpPr>
                <p:nvPr/>
              </p:nvSpPr>
              <p:spPr bwMode="auto">
                <a:xfrm>
                  <a:off x="2743200" y="1086398"/>
                  <a:ext cx="101600" cy="130174"/>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79" name="Freeform 17">
                  <a:extLst>
                    <a:ext uri="{FF2B5EF4-FFF2-40B4-BE49-F238E27FC236}">
                      <a16:creationId xmlns:a16="http://schemas.microsoft.com/office/drawing/2014/main" id="{D7152975-A831-4292-AC58-E4E0236FA21B}"/>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sp>
            <p:nvSpPr>
              <p:cNvPr id="299" name="Shape 299">
                <a:extLst>
                  <a:ext uri="{FF2B5EF4-FFF2-40B4-BE49-F238E27FC236}">
                    <a16:creationId xmlns:a16="http://schemas.microsoft.com/office/drawing/2014/main" id="{3E315E83-CD49-495D-9C2E-043821A83FE5}"/>
                  </a:ext>
                </a:extLst>
              </p:cNvPr>
              <p:cNvSpPr/>
              <p:nvPr/>
            </p:nvSpPr>
            <p:spPr>
              <a:xfrm>
                <a:off x="3763098" y="3850575"/>
                <a:ext cx="1053079" cy="759681"/>
              </a:xfrm>
              <a:prstGeom prst="rect">
                <a:avLst/>
              </a:prstGeom>
              <a:solidFill>
                <a:srgbClr val="D9D9D9">
                  <a:alpha val="80000"/>
                </a:srgbClr>
              </a:solidFill>
              <a:ln w="19050" cap="flat" cmpd="sng">
                <a:solidFill>
                  <a:schemeClr val="bg1">
                    <a:lumMod val="65000"/>
                  </a:schemeClr>
                </a:solidFill>
                <a:prstDash val="solid"/>
                <a:round/>
                <a:headEnd type="none" w="sm" len="sm"/>
                <a:tailEnd type="none" w="sm" len="sm"/>
              </a:ln>
            </p:spPr>
            <p:txBody>
              <a:bodyPr spcFirstLastPara="1" lIns="68575" tIns="34275" rIns="68575" bIns="34275" anchor="ctr"/>
              <a:lstStyle/>
              <a:p>
                <a:pPr algn="ctr">
                  <a:buSzPts val="900"/>
                  <a:defRPr/>
                </a:pPr>
                <a:r>
                  <a:rPr lang="en-US" sz="1000" b="1" dirty="0">
                    <a:solidFill>
                      <a:schemeClr val="dk1"/>
                    </a:solidFill>
                    <a:ea typeface="Calibri"/>
                    <a:sym typeface="Calibri"/>
                  </a:rPr>
                  <a:t>Family Investment Administration</a:t>
                </a:r>
                <a:endParaRPr lang="en-US" sz="1100" b="1" dirty="0"/>
              </a:p>
            </p:txBody>
          </p:sp>
          <p:sp>
            <p:nvSpPr>
              <p:cNvPr id="294" name="Shape 294">
                <a:extLst>
                  <a:ext uri="{FF2B5EF4-FFF2-40B4-BE49-F238E27FC236}">
                    <a16:creationId xmlns:a16="http://schemas.microsoft.com/office/drawing/2014/main" id="{22B07239-84E2-4B55-85CD-4409D411BBD2}"/>
                  </a:ext>
                </a:extLst>
              </p:cNvPr>
              <p:cNvSpPr/>
              <p:nvPr/>
            </p:nvSpPr>
            <p:spPr>
              <a:xfrm>
                <a:off x="1447880" y="3846242"/>
                <a:ext cx="1051781" cy="761126"/>
              </a:xfrm>
              <a:prstGeom prst="rect">
                <a:avLst/>
              </a:prstGeom>
              <a:solidFill>
                <a:srgbClr val="D9D9D9">
                  <a:alpha val="80000"/>
                </a:srgbClr>
              </a:solidFill>
              <a:ln w="19050" cap="flat" cmpd="sng">
                <a:solidFill>
                  <a:schemeClr val="bg1">
                    <a:lumMod val="65000"/>
                  </a:schemeClr>
                </a:solidFill>
                <a:prstDash val="solid"/>
                <a:round/>
                <a:headEnd type="none" w="sm" len="sm"/>
                <a:tailEnd type="none" w="sm" len="sm"/>
              </a:ln>
            </p:spPr>
            <p:txBody>
              <a:bodyPr spcFirstLastPara="1" lIns="68575" tIns="34275" rIns="68575" bIns="34275" anchor="ctr"/>
              <a:lstStyle/>
              <a:p>
                <a:pPr algn="ctr">
                  <a:buSzPts val="900"/>
                  <a:defRPr/>
                </a:pPr>
                <a:r>
                  <a:rPr lang="en-US" sz="1000" b="1" dirty="0">
                    <a:solidFill>
                      <a:schemeClr val="dk1"/>
                    </a:solidFill>
                    <a:sym typeface="Calibri"/>
                  </a:rPr>
                  <a:t>Child Support Administration</a:t>
                </a:r>
                <a:endParaRPr lang="en-US" sz="1100" b="1" dirty="0"/>
              </a:p>
            </p:txBody>
          </p:sp>
          <p:sp>
            <p:nvSpPr>
              <p:cNvPr id="296" name="Shape 296">
                <a:extLst>
                  <a:ext uri="{FF2B5EF4-FFF2-40B4-BE49-F238E27FC236}">
                    <a16:creationId xmlns:a16="http://schemas.microsoft.com/office/drawing/2014/main" id="{36D0EC46-F814-420E-BDBA-165F4C8A9A53}"/>
                  </a:ext>
                </a:extLst>
              </p:cNvPr>
              <p:cNvSpPr/>
              <p:nvPr/>
            </p:nvSpPr>
            <p:spPr>
              <a:xfrm>
                <a:off x="2606138" y="3846242"/>
                <a:ext cx="1051781" cy="764015"/>
              </a:xfrm>
              <a:prstGeom prst="rect">
                <a:avLst/>
              </a:prstGeom>
              <a:solidFill>
                <a:srgbClr val="D9D9D9">
                  <a:alpha val="80000"/>
                </a:srgbClr>
              </a:solidFill>
              <a:ln w="19050" cap="flat" cmpd="sng">
                <a:solidFill>
                  <a:schemeClr val="bg1">
                    <a:lumMod val="65000"/>
                  </a:schemeClr>
                </a:solidFill>
                <a:prstDash val="solid"/>
                <a:round/>
                <a:headEnd type="none" w="sm" len="sm"/>
                <a:tailEnd type="none" w="sm" len="sm"/>
              </a:ln>
            </p:spPr>
            <p:txBody>
              <a:bodyPr spcFirstLastPara="1" lIns="68575" tIns="34275" rIns="68575" bIns="34275" anchor="ctr"/>
              <a:lstStyle/>
              <a:p>
                <a:pPr algn="ctr">
                  <a:buSzPts val="900"/>
                  <a:defRPr/>
                </a:pPr>
                <a:r>
                  <a:rPr lang="en-US" sz="1000" b="1" dirty="0">
                    <a:solidFill>
                      <a:schemeClr val="dk1"/>
                    </a:solidFill>
                    <a:ea typeface="Calibri"/>
                    <a:sym typeface="Calibri"/>
                  </a:rPr>
                  <a:t>Social Services Administration</a:t>
                </a:r>
                <a:endParaRPr lang="en-US" sz="1100" b="1" dirty="0"/>
              </a:p>
            </p:txBody>
          </p:sp>
          <p:sp>
            <p:nvSpPr>
              <p:cNvPr id="311" name="Shape 311">
                <a:extLst>
                  <a:ext uri="{FF2B5EF4-FFF2-40B4-BE49-F238E27FC236}">
                    <a16:creationId xmlns:a16="http://schemas.microsoft.com/office/drawing/2014/main" id="{49E1D2C8-CE9A-4697-872C-B8C6EEC4EC68}"/>
                  </a:ext>
                </a:extLst>
              </p:cNvPr>
              <p:cNvSpPr/>
              <p:nvPr/>
            </p:nvSpPr>
            <p:spPr>
              <a:xfrm>
                <a:off x="3251491" y="4751794"/>
                <a:ext cx="1047885" cy="762570"/>
              </a:xfrm>
              <a:prstGeom prst="rect">
                <a:avLst/>
              </a:prstGeom>
              <a:solidFill>
                <a:srgbClr val="D9D9D9">
                  <a:alpha val="80000"/>
                </a:srgbClr>
              </a:solidFill>
              <a:ln w="19050" cap="flat" cmpd="sng">
                <a:solidFill>
                  <a:schemeClr val="bg1">
                    <a:lumMod val="50000"/>
                  </a:schemeClr>
                </a:solidFill>
                <a:prstDash val="solid"/>
                <a:round/>
                <a:headEnd type="none" w="sm" len="sm"/>
                <a:tailEnd type="none" w="sm" len="sm"/>
              </a:ln>
            </p:spPr>
            <p:txBody>
              <a:bodyPr spcFirstLastPara="1" lIns="68575" tIns="34275" rIns="68575" bIns="34275" anchor="ctr"/>
              <a:lstStyle/>
              <a:p>
                <a:pPr algn="ctr">
                  <a:buSzPts val="900"/>
                  <a:defRPr/>
                </a:pPr>
                <a:r>
                  <a:rPr lang="en-US" sz="1000" b="1" dirty="0">
                    <a:solidFill>
                      <a:schemeClr val="dk1"/>
                    </a:solidFill>
                    <a:ea typeface="Calibri"/>
                    <a:sym typeface="Calibri"/>
                  </a:rPr>
                  <a:t>Department of Juvenile Services</a:t>
                </a:r>
                <a:endParaRPr lang="en-US" sz="1100" b="1" dirty="0"/>
              </a:p>
            </p:txBody>
          </p:sp>
          <p:sp>
            <p:nvSpPr>
              <p:cNvPr id="309" name="Shape 309">
                <a:extLst>
                  <a:ext uri="{FF2B5EF4-FFF2-40B4-BE49-F238E27FC236}">
                    <a16:creationId xmlns:a16="http://schemas.microsoft.com/office/drawing/2014/main" id="{0E3F47BB-BC54-4B0A-A612-22F11F379921}"/>
                  </a:ext>
                </a:extLst>
              </p:cNvPr>
              <p:cNvSpPr/>
              <p:nvPr/>
            </p:nvSpPr>
            <p:spPr>
              <a:xfrm>
                <a:off x="2003636" y="4759015"/>
                <a:ext cx="1051781" cy="748127"/>
              </a:xfrm>
              <a:prstGeom prst="rect">
                <a:avLst/>
              </a:prstGeom>
              <a:solidFill>
                <a:srgbClr val="D9D9D9">
                  <a:alpha val="80000"/>
                </a:srgbClr>
              </a:solidFill>
              <a:ln w="19050" cap="flat" cmpd="sng">
                <a:solidFill>
                  <a:schemeClr val="bg1">
                    <a:lumMod val="50000"/>
                  </a:schemeClr>
                </a:solidFill>
                <a:prstDash val="solid"/>
                <a:round/>
                <a:headEnd type="none" w="sm" len="sm"/>
                <a:tailEnd type="none" w="sm" len="sm"/>
              </a:ln>
            </p:spPr>
            <p:txBody>
              <a:bodyPr spcFirstLastPara="1" lIns="68575" tIns="34275" rIns="68575" bIns="34275" anchor="ctr"/>
              <a:lstStyle/>
              <a:p>
                <a:pPr algn="ctr">
                  <a:buSzPts val="900"/>
                  <a:defRPr/>
                </a:pPr>
                <a:r>
                  <a:rPr lang="en-US" sz="1000" b="1" dirty="0">
                    <a:solidFill>
                      <a:schemeClr val="dk1"/>
                    </a:solidFill>
                    <a:ea typeface="Calibri"/>
                    <a:sym typeface="Calibri"/>
                  </a:rPr>
                  <a:t>MD Health Benefits Exchange</a:t>
                </a:r>
                <a:endParaRPr lang="en-US" sz="1100" b="1" dirty="0"/>
              </a:p>
            </p:txBody>
          </p:sp>
          <p:sp>
            <p:nvSpPr>
              <p:cNvPr id="240" name="TextBox 239">
                <a:extLst>
                  <a:ext uri="{FF2B5EF4-FFF2-40B4-BE49-F238E27FC236}">
                    <a16:creationId xmlns:a16="http://schemas.microsoft.com/office/drawing/2014/main" id="{285E341D-47CF-4784-844C-62A28B68BA87}"/>
                  </a:ext>
                </a:extLst>
              </p:cNvPr>
              <p:cNvSpPr txBox="1"/>
              <p:nvPr/>
            </p:nvSpPr>
            <p:spPr>
              <a:xfrm>
                <a:off x="1414120" y="3220878"/>
                <a:ext cx="672620" cy="119873"/>
              </a:xfrm>
              <a:prstGeom prst="rect">
                <a:avLst/>
              </a:prstGeom>
              <a:noFill/>
            </p:spPr>
            <p:txBody>
              <a:bodyPr lIns="0" tIns="0" rIns="0" bIns="0">
                <a:spAutoFit/>
              </a:bodyPr>
              <a:lstStyle/>
              <a:p>
                <a:pPr algn="ctr">
                  <a:defRPr/>
                </a:pPr>
                <a:r>
                  <a:rPr lang="en-US" sz="1050" dirty="0"/>
                  <a:t>USERS</a:t>
                </a:r>
              </a:p>
            </p:txBody>
          </p:sp>
          <p:sp>
            <p:nvSpPr>
              <p:cNvPr id="5210" name="TextBox 240">
                <a:extLst>
                  <a:ext uri="{FF2B5EF4-FFF2-40B4-BE49-F238E27FC236}">
                    <a16:creationId xmlns:a16="http://schemas.microsoft.com/office/drawing/2014/main" id="{99F8186D-1A20-4B29-A6AA-8C7BF518BB08}"/>
                  </a:ext>
                </a:extLst>
              </p:cNvPr>
              <p:cNvSpPr txBox="1">
                <a:spLocks noChangeArrowheads="1"/>
              </p:cNvSpPr>
              <p:nvPr/>
            </p:nvSpPr>
            <p:spPr bwMode="auto">
              <a:xfrm>
                <a:off x="1917975" y="3000290"/>
                <a:ext cx="195429" cy="47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t>{</a:t>
                </a:r>
              </a:p>
            </p:txBody>
          </p:sp>
        </p:grpSp>
        <p:sp>
          <p:nvSpPr>
            <p:cNvPr id="5129" name="Content Placeholder 2">
              <a:extLst>
                <a:ext uri="{FF2B5EF4-FFF2-40B4-BE49-F238E27FC236}">
                  <a16:creationId xmlns:a16="http://schemas.microsoft.com/office/drawing/2014/main" id="{EECE6CEB-3ECF-477D-94A0-25D8C62B6723}"/>
                </a:ext>
              </a:extLst>
            </p:cNvPr>
            <p:cNvSpPr txBox="1">
              <a:spLocks noChangeArrowheads="1"/>
            </p:cNvSpPr>
            <p:nvPr/>
          </p:nvSpPr>
          <p:spPr bwMode="auto">
            <a:xfrm>
              <a:off x="867229" y="1772883"/>
              <a:ext cx="2386801" cy="134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300"/>
                </a:spcAft>
              </a:pPr>
              <a:r>
                <a:rPr lang="en-US" altLang="en-US" sz="1400" b="1">
                  <a:solidFill>
                    <a:schemeClr val="bg1"/>
                  </a:solidFill>
                </a:rPr>
                <a:t>Isolated Silos</a:t>
              </a:r>
            </a:p>
            <a:p>
              <a:pPr eaLnBrk="1" hangingPunct="1">
                <a:spcBef>
                  <a:spcPct val="0"/>
                </a:spcBef>
                <a:spcAft>
                  <a:spcPts val="300"/>
                </a:spcAft>
              </a:pPr>
              <a:r>
                <a:rPr lang="en-US" altLang="en-US" sz="1400" b="1">
                  <a:solidFill>
                    <a:schemeClr val="bg1"/>
                  </a:solidFill>
                </a:rPr>
                <a:t>Passive Systems</a:t>
              </a:r>
            </a:p>
            <a:p>
              <a:pPr eaLnBrk="1" hangingPunct="1">
                <a:spcBef>
                  <a:spcPct val="0"/>
                </a:spcBef>
                <a:spcAft>
                  <a:spcPts val="300"/>
                </a:spcAft>
              </a:pPr>
              <a:r>
                <a:rPr lang="en-US" altLang="en-US" sz="1400" b="1">
                  <a:solidFill>
                    <a:schemeClr val="bg1"/>
                  </a:solidFill>
                </a:rPr>
                <a:t>Difficult to Modify</a:t>
              </a:r>
            </a:p>
          </p:txBody>
        </p:sp>
        <p:sp>
          <p:nvSpPr>
            <p:cNvPr id="196" name="TextBox 195">
              <a:extLst>
                <a:ext uri="{FF2B5EF4-FFF2-40B4-BE49-F238E27FC236}">
                  <a16:creationId xmlns:a16="http://schemas.microsoft.com/office/drawing/2014/main" id="{4DDDC771-0815-472C-B683-EE6FF4EC3AC8}"/>
                </a:ext>
              </a:extLst>
            </p:cNvPr>
            <p:cNvSpPr txBox="1"/>
            <p:nvPr/>
          </p:nvSpPr>
          <p:spPr>
            <a:xfrm>
              <a:off x="1373627" y="1166231"/>
              <a:ext cx="3678053" cy="535330"/>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a:lnSpc>
                  <a:spcPct val="90000"/>
                </a:lnSpc>
                <a:defRPr/>
              </a:pPr>
              <a:r>
                <a:rPr lang="en-US" sz="3200" b="1" kern="0" dirty="0">
                  <a:solidFill>
                    <a:schemeClr val="bg1"/>
                  </a:solidFill>
                </a:rPr>
                <a:t>Current State</a:t>
              </a:r>
            </a:p>
          </p:txBody>
        </p:sp>
        <p:cxnSp>
          <p:nvCxnSpPr>
            <p:cNvPr id="197" name="Straight Connector 196">
              <a:extLst>
                <a:ext uri="{FF2B5EF4-FFF2-40B4-BE49-F238E27FC236}">
                  <a16:creationId xmlns:a16="http://schemas.microsoft.com/office/drawing/2014/main" id="{A7BD9DE6-EB04-433C-AFA0-984221A8C827}"/>
                </a:ext>
              </a:extLst>
            </p:cNvPr>
            <p:cNvCxnSpPr>
              <a:cxnSpLocks/>
            </p:cNvCxnSpPr>
            <p:nvPr/>
          </p:nvCxnSpPr>
          <p:spPr>
            <a:xfrm>
              <a:off x="1822867" y="1631735"/>
              <a:ext cx="2795448" cy="0"/>
            </a:xfrm>
            <a:prstGeom prst="line">
              <a:avLst/>
            </a:prstGeom>
            <a:ln w="28575">
              <a:solidFill>
                <a:srgbClr val="EEB500"/>
              </a:solidFill>
            </a:ln>
          </p:spPr>
          <p:style>
            <a:lnRef idx="1">
              <a:schemeClr val="accent1"/>
            </a:lnRef>
            <a:fillRef idx="0">
              <a:schemeClr val="accent1"/>
            </a:fillRef>
            <a:effectRef idx="0">
              <a:schemeClr val="accent1"/>
            </a:effectRef>
            <a:fontRef idx="minor">
              <a:schemeClr val="tx1"/>
            </a:fontRef>
          </p:style>
        </p:cxnSp>
        <p:grpSp>
          <p:nvGrpSpPr>
            <p:cNvPr id="5132" name="Group 22">
              <a:extLst>
                <a:ext uri="{FF2B5EF4-FFF2-40B4-BE49-F238E27FC236}">
                  <a16:creationId xmlns:a16="http://schemas.microsoft.com/office/drawing/2014/main" id="{690902AF-9939-477E-972E-721AB76525BD}"/>
                </a:ext>
              </a:extLst>
            </p:cNvPr>
            <p:cNvGrpSpPr>
              <a:grpSpLocks/>
            </p:cNvGrpSpPr>
            <p:nvPr/>
          </p:nvGrpSpPr>
          <p:grpSpPr bwMode="auto">
            <a:xfrm>
              <a:off x="6833398" y="2632162"/>
              <a:ext cx="4466309" cy="3860705"/>
              <a:chOff x="7056605" y="3022276"/>
              <a:chExt cx="3998683" cy="3274011"/>
            </a:xfrm>
          </p:grpSpPr>
          <p:sp>
            <p:nvSpPr>
              <p:cNvPr id="280" name="Shape 280">
                <a:extLst>
                  <a:ext uri="{FF2B5EF4-FFF2-40B4-BE49-F238E27FC236}">
                    <a16:creationId xmlns:a16="http://schemas.microsoft.com/office/drawing/2014/main" id="{794FC44E-1CC3-4D68-9116-523EE6964F13}"/>
                  </a:ext>
                </a:extLst>
              </p:cNvPr>
              <p:cNvSpPr/>
              <p:nvPr/>
            </p:nvSpPr>
            <p:spPr>
              <a:xfrm>
                <a:off x="7306173" y="3637325"/>
                <a:ext cx="3561569" cy="1815913"/>
              </a:xfrm>
              <a:prstGeom prst="rect">
                <a:avLst/>
              </a:prstGeom>
              <a:solidFill>
                <a:srgbClr val="D9D9D9">
                  <a:alpha val="80000"/>
                </a:srgbClr>
              </a:solidFill>
              <a:ln w="19050" cap="flat" cmpd="sng">
                <a:solidFill>
                  <a:schemeClr val="bg1">
                    <a:lumMod val="65000"/>
                  </a:schemeClr>
                </a:solidFill>
                <a:prstDash val="solid"/>
                <a:round/>
                <a:headEnd type="none" w="sm" len="sm"/>
                <a:tailEnd type="none" w="sm" len="sm"/>
              </a:ln>
            </p:spPr>
            <p:txBody>
              <a:bodyPr spcFirstLastPara="1" lIns="91405" tIns="45687" rIns="91405" bIns="45687" anchor="ctr"/>
              <a:lstStyle/>
              <a:p>
                <a:pPr algn="ctr">
                  <a:buSzPts val="900"/>
                  <a:defRPr/>
                </a:pPr>
                <a:endParaRPr sz="1100" dirty="0"/>
              </a:p>
            </p:txBody>
          </p:sp>
          <p:sp>
            <p:nvSpPr>
              <p:cNvPr id="283" name="Shape 283">
                <a:extLst>
                  <a:ext uri="{FF2B5EF4-FFF2-40B4-BE49-F238E27FC236}">
                    <a16:creationId xmlns:a16="http://schemas.microsoft.com/office/drawing/2014/main" id="{66937DB5-B359-400E-BBF8-B4063FDCFC1D}"/>
                  </a:ext>
                </a:extLst>
              </p:cNvPr>
              <p:cNvSpPr/>
              <p:nvPr/>
            </p:nvSpPr>
            <p:spPr>
              <a:xfrm>
                <a:off x="7564835" y="4536822"/>
                <a:ext cx="3000189" cy="291843"/>
              </a:xfrm>
              <a:prstGeom prst="rect">
                <a:avLst/>
              </a:prstGeom>
              <a:solidFill>
                <a:srgbClr val="712431"/>
              </a:solidFill>
              <a:ln>
                <a:noFill/>
              </a:ln>
            </p:spPr>
            <p:txBody>
              <a:bodyPr spcFirstLastPara="1" lIns="91405" tIns="45687" rIns="91405" bIns="45687" anchor="ctr"/>
              <a:lstStyle/>
              <a:p>
                <a:pPr algn="ctr">
                  <a:buClr>
                    <a:srgbClr val="29618A"/>
                  </a:buClr>
                  <a:buSzPts val="800"/>
                  <a:defRPr/>
                </a:pPr>
                <a:r>
                  <a:rPr lang="en" sz="1050" b="1" dirty="0">
                    <a:solidFill>
                      <a:schemeClr val="bg1"/>
                    </a:solidFill>
                  </a:rPr>
                  <a:t>Shared Services </a:t>
                </a:r>
                <a:endParaRPr sz="1050" b="1" dirty="0">
                  <a:solidFill>
                    <a:schemeClr val="bg1"/>
                  </a:solidFill>
                </a:endParaRPr>
              </a:p>
            </p:txBody>
          </p:sp>
          <p:sp>
            <p:nvSpPr>
              <p:cNvPr id="284" name="Shape 284">
                <a:extLst>
                  <a:ext uri="{FF2B5EF4-FFF2-40B4-BE49-F238E27FC236}">
                    <a16:creationId xmlns:a16="http://schemas.microsoft.com/office/drawing/2014/main" id="{28278996-5025-4441-A7AF-197E990C08B2}"/>
                  </a:ext>
                </a:extLst>
              </p:cNvPr>
              <p:cNvSpPr/>
              <p:nvPr/>
            </p:nvSpPr>
            <p:spPr>
              <a:xfrm>
                <a:off x="7564835" y="4825845"/>
                <a:ext cx="3000189" cy="291844"/>
              </a:xfrm>
              <a:prstGeom prst="rect">
                <a:avLst/>
              </a:prstGeom>
              <a:solidFill>
                <a:srgbClr val="EAAC00"/>
              </a:solidFill>
              <a:ln>
                <a:noFill/>
              </a:ln>
            </p:spPr>
            <p:txBody>
              <a:bodyPr spcFirstLastPara="1" lIns="91405" tIns="45687" rIns="91405" bIns="45687" anchor="ctr"/>
              <a:lstStyle/>
              <a:p>
                <a:pPr algn="ctr">
                  <a:buClr>
                    <a:schemeClr val="lt1"/>
                  </a:buClr>
                  <a:buSzPts val="800"/>
                  <a:defRPr/>
                </a:pPr>
                <a:r>
                  <a:rPr lang="en" sz="1050" b="1">
                    <a:solidFill>
                      <a:schemeClr val="lt1"/>
                    </a:solidFill>
                  </a:rPr>
                  <a:t>Shared Data Repository &amp; Analytics</a:t>
                </a:r>
                <a:endParaRPr sz="1050" b="1" dirty="0">
                  <a:solidFill>
                    <a:schemeClr val="lt1"/>
                  </a:solidFill>
                </a:endParaRPr>
              </a:p>
            </p:txBody>
          </p:sp>
          <p:sp>
            <p:nvSpPr>
              <p:cNvPr id="287" name="Shape 287">
                <a:extLst>
                  <a:ext uri="{FF2B5EF4-FFF2-40B4-BE49-F238E27FC236}">
                    <a16:creationId xmlns:a16="http://schemas.microsoft.com/office/drawing/2014/main" id="{5879A04C-4518-48A5-B7AF-4250B83D1F2A}"/>
                  </a:ext>
                </a:extLst>
              </p:cNvPr>
              <p:cNvSpPr/>
              <p:nvPr/>
            </p:nvSpPr>
            <p:spPr>
              <a:xfrm>
                <a:off x="7564835" y="4253438"/>
                <a:ext cx="3000189" cy="290433"/>
              </a:xfrm>
              <a:prstGeom prst="rect">
                <a:avLst/>
              </a:prstGeom>
              <a:solidFill>
                <a:schemeClr val="tx1"/>
              </a:solidFill>
              <a:ln>
                <a:noFill/>
              </a:ln>
            </p:spPr>
            <p:txBody>
              <a:bodyPr spcFirstLastPara="1" lIns="91405" tIns="45687" rIns="91405" bIns="45687" anchor="ctr"/>
              <a:lstStyle/>
              <a:p>
                <a:pPr algn="ctr">
                  <a:buSzPts val="800"/>
                  <a:defRPr/>
                </a:pPr>
                <a:r>
                  <a:rPr lang="en" sz="1050" b="1" dirty="0">
                    <a:solidFill>
                      <a:schemeClr val="lt1"/>
                    </a:solidFill>
                    <a:ea typeface="Calibri"/>
                    <a:sym typeface="Calibri"/>
                  </a:rPr>
                  <a:t>Agency Applications</a:t>
                </a:r>
                <a:endParaRPr sz="1400" dirty="0"/>
              </a:p>
            </p:txBody>
          </p:sp>
          <p:sp>
            <p:nvSpPr>
              <p:cNvPr id="288" name="Shape 288">
                <a:extLst>
                  <a:ext uri="{FF2B5EF4-FFF2-40B4-BE49-F238E27FC236}">
                    <a16:creationId xmlns:a16="http://schemas.microsoft.com/office/drawing/2014/main" id="{D123A658-551D-4E8E-9179-D8E830DFFC0E}"/>
                  </a:ext>
                </a:extLst>
              </p:cNvPr>
              <p:cNvSpPr txBox="1"/>
              <p:nvPr/>
            </p:nvSpPr>
            <p:spPr>
              <a:xfrm>
                <a:off x="7306173" y="5133197"/>
                <a:ext cx="3561569" cy="184693"/>
              </a:xfrm>
              <a:prstGeom prst="rect">
                <a:avLst/>
              </a:prstGeom>
              <a:noFill/>
              <a:ln>
                <a:noFill/>
              </a:ln>
            </p:spPr>
            <p:txBody>
              <a:bodyPr spcFirstLastPara="1" lIns="89972" tIns="46786" rIns="89972" bIns="46786"/>
              <a:lstStyle/>
              <a:p>
                <a:pPr algn="ctr">
                  <a:buSzPts val="800"/>
                  <a:defRPr/>
                </a:pPr>
                <a:r>
                  <a:rPr lang="en" sz="1050" b="1" dirty="0">
                    <a:solidFill>
                      <a:schemeClr val="tx1">
                        <a:lumMod val="85000"/>
                        <a:lumOff val="15000"/>
                      </a:schemeClr>
                    </a:solidFill>
                    <a:ea typeface="Calibri"/>
                    <a:sym typeface="Calibri"/>
                  </a:rPr>
                  <a:t>Access Control &amp; Governance</a:t>
                </a:r>
                <a:endParaRPr sz="1400" dirty="0">
                  <a:solidFill>
                    <a:schemeClr val="tx1">
                      <a:lumMod val="85000"/>
                      <a:lumOff val="15000"/>
                    </a:schemeClr>
                  </a:solidFill>
                </a:endParaRPr>
              </a:p>
            </p:txBody>
          </p:sp>
          <p:sp>
            <p:nvSpPr>
              <p:cNvPr id="353" name="Shape 353">
                <a:extLst>
                  <a:ext uri="{FF2B5EF4-FFF2-40B4-BE49-F238E27FC236}">
                    <a16:creationId xmlns:a16="http://schemas.microsoft.com/office/drawing/2014/main" id="{BC3A281E-C9DF-4BD9-868E-B535486751A1}"/>
                  </a:ext>
                </a:extLst>
              </p:cNvPr>
              <p:cNvSpPr txBox="1"/>
              <p:nvPr/>
            </p:nvSpPr>
            <p:spPr>
              <a:xfrm>
                <a:off x="7056039" y="6114467"/>
                <a:ext cx="3999303" cy="181874"/>
              </a:xfrm>
              <a:prstGeom prst="rect">
                <a:avLst/>
              </a:prstGeom>
              <a:noFill/>
              <a:ln>
                <a:noFill/>
              </a:ln>
            </p:spPr>
            <p:txBody>
              <a:bodyPr spcFirstLastPara="1" lIns="91405" tIns="45687" rIns="91405" bIns="45687"/>
              <a:lstStyle/>
              <a:p>
                <a:pPr algn="ctr">
                  <a:buSzPts val="800"/>
                  <a:defRPr/>
                </a:pPr>
                <a:r>
                  <a:rPr lang="en" sz="1050" b="1" dirty="0">
                    <a:solidFill>
                      <a:schemeClr val="dk1"/>
                    </a:solidFill>
                    <a:ea typeface="Calibri"/>
                    <a:sym typeface="Calibri"/>
                  </a:rPr>
                  <a:t>Centralized Access Control and Governance for All Workers</a:t>
                </a:r>
                <a:endParaRPr sz="1400" dirty="0"/>
              </a:p>
            </p:txBody>
          </p:sp>
          <p:cxnSp>
            <p:nvCxnSpPr>
              <p:cNvPr id="5144" name="Shape 355">
                <a:extLst>
                  <a:ext uri="{FF2B5EF4-FFF2-40B4-BE49-F238E27FC236}">
                    <a16:creationId xmlns:a16="http://schemas.microsoft.com/office/drawing/2014/main" id="{E3ADF862-A9F2-4774-9224-746C805AF41B}"/>
                  </a:ext>
                </a:extLst>
              </p:cNvPr>
              <p:cNvCxnSpPr>
                <a:cxnSpLocks/>
                <a:stCxn id="5155" idx="15"/>
                <a:endCxn id="280" idx="0"/>
              </p:cNvCxnSpPr>
              <p:nvPr/>
            </p:nvCxnSpPr>
            <p:spPr bwMode="auto">
              <a:xfrm>
                <a:off x="8257719" y="3473823"/>
                <a:ext cx="828926" cy="16319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45" name="Shape 356">
                <a:extLst>
                  <a:ext uri="{FF2B5EF4-FFF2-40B4-BE49-F238E27FC236}">
                    <a16:creationId xmlns:a16="http://schemas.microsoft.com/office/drawing/2014/main" id="{79A42539-EABA-4A6D-B21A-B251637C2780}"/>
                  </a:ext>
                </a:extLst>
              </p:cNvPr>
              <p:cNvCxnSpPr>
                <a:cxnSpLocks/>
                <a:stCxn id="5153" idx="15"/>
                <a:endCxn id="280" idx="0"/>
              </p:cNvCxnSpPr>
              <p:nvPr/>
            </p:nvCxnSpPr>
            <p:spPr bwMode="auto">
              <a:xfrm>
                <a:off x="8780250" y="3473823"/>
                <a:ext cx="306395" cy="16319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46" name="Shape 357">
                <a:extLst>
                  <a:ext uri="{FF2B5EF4-FFF2-40B4-BE49-F238E27FC236}">
                    <a16:creationId xmlns:a16="http://schemas.microsoft.com/office/drawing/2014/main" id="{5E0A96FA-58E6-47DF-9C33-C272DBD4952E}"/>
                  </a:ext>
                </a:extLst>
              </p:cNvPr>
              <p:cNvCxnSpPr>
                <a:cxnSpLocks/>
                <a:stCxn id="5154" idx="15"/>
                <a:endCxn id="280" idx="0"/>
              </p:cNvCxnSpPr>
              <p:nvPr/>
            </p:nvCxnSpPr>
            <p:spPr bwMode="auto">
              <a:xfrm flipH="1">
                <a:off x="9086645" y="3473823"/>
                <a:ext cx="216135" cy="16319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47" name="Shape 358">
                <a:extLst>
                  <a:ext uri="{FF2B5EF4-FFF2-40B4-BE49-F238E27FC236}">
                    <a16:creationId xmlns:a16="http://schemas.microsoft.com/office/drawing/2014/main" id="{7645891C-D0CC-45A2-A5AE-8BA82715E0E9}"/>
                  </a:ext>
                </a:extLst>
              </p:cNvPr>
              <p:cNvCxnSpPr>
                <a:cxnSpLocks/>
                <a:stCxn id="5152" idx="15"/>
                <a:endCxn id="280" idx="0"/>
              </p:cNvCxnSpPr>
              <p:nvPr/>
            </p:nvCxnSpPr>
            <p:spPr bwMode="auto">
              <a:xfrm flipH="1">
                <a:off x="9086645" y="3473823"/>
                <a:ext cx="738665" cy="16319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48" name="Shape 359">
                <a:extLst>
                  <a:ext uri="{FF2B5EF4-FFF2-40B4-BE49-F238E27FC236}">
                    <a16:creationId xmlns:a16="http://schemas.microsoft.com/office/drawing/2014/main" id="{41BF482A-CDA5-48FA-88E4-DF1F2493B4ED}"/>
                  </a:ext>
                </a:extLst>
              </p:cNvPr>
              <p:cNvCxnSpPr>
                <a:cxnSpLocks/>
                <a:endCxn id="280" idx="2"/>
              </p:cNvCxnSpPr>
              <p:nvPr/>
            </p:nvCxnSpPr>
            <p:spPr bwMode="auto">
              <a:xfrm flipV="1">
                <a:off x="7752915" y="5453022"/>
                <a:ext cx="1333730" cy="26721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49" name="Shape 360">
                <a:extLst>
                  <a:ext uri="{FF2B5EF4-FFF2-40B4-BE49-F238E27FC236}">
                    <a16:creationId xmlns:a16="http://schemas.microsoft.com/office/drawing/2014/main" id="{F19FE4AF-4678-4F35-A842-88FA4E99F187}"/>
                  </a:ext>
                </a:extLst>
              </p:cNvPr>
              <p:cNvCxnSpPr>
                <a:cxnSpLocks/>
                <a:endCxn id="280" idx="2"/>
              </p:cNvCxnSpPr>
              <p:nvPr/>
            </p:nvCxnSpPr>
            <p:spPr bwMode="auto">
              <a:xfrm flipV="1">
                <a:off x="8576480" y="5453022"/>
                <a:ext cx="510165" cy="26721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50" name="Shape 361">
                <a:extLst>
                  <a:ext uri="{FF2B5EF4-FFF2-40B4-BE49-F238E27FC236}">
                    <a16:creationId xmlns:a16="http://schemas.microsoft.com/office/drawing/2014/main" id="{9369A7EA-51DA-4D28-AD0B-32F82C2C1B76}"/>
                  </a:ext>
                </a:extLst>
              </p:cNvPr>
              <p:cNvCxnSpPr>
                <a:cxnSpLocks/>
                <a:endCxn id="280" idx="2"/>
              </p:cNvCxnSpPr>
              <p:nvPr/>
            </p:nvCxnSpPr>
            <p:spPr bwMode="auto">
              <a:xfrm flipH="1" flipV="1">
                <a:off x="9086645" y="5453022"/>
                <a:ext cx="313399" cy="26721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51" name="Shape 362">
                <a:extLst>
                  <a:ext uri="{FF2B5EF4-FFF2-40B4-BE49-F238E27FC236}">
                    <a16:creationId xmlns:a16="http://schemas.microsoft.com/office/drawing/2014/main" id="{7868E4FD-A30F-4DE9-A737-338966EB8488}"/>
                  </a:ext>
                </a:extLst>
              </p:cNvPr>
              <p:cNvCxnSpPr>
                <a:cxnSpLocks/>
                <a:endCxn id="280" idx="2"/>
              </p:cNvCxnSpPr>
              <p:nvPr/>
            </p:nvCxnSpPr>
            <p:spPr bwMode="auto">
              <a:xfrm flipH="1" flipV="1">
                <a:off x="9086645" y="5453022"/>
                <a:ext cx="1136964" cy="267215"/>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52" name="Freeform 32">
                <a:extLst>
                  <a:ext uri="{FF2B5EF4-FFF2-40B4-BE49-F238E27FC236}">
                    <a16:creationId xmlns:a16="http://schemas.microsoft.com/office/drawing/2014/main" id="{EDE029FD-5BDD-4947-AE94-21823EFB15F9}"/>
                  </a:ext>
                </a:extLst>
              </p:cNvPr>
              <p:cNvSpPr>
                <a:spLocks noChangeAspect="1"/>
              </p:cNvSpPr>
              <p:nvPr/>
            </p:nvSpPr>
            <p:spPr bwMode="auto">
              <a:xfrm>
                <a:off x="9626973" y="3142675"/>
                <a:ext cx="393840"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2">
                <a:extLst>
                  <a:ext uri="{FF2B5EF4-FFF2-40B4-BE49-F238E27FC236}">
                    <a16:creationId xmlns:a16="http://schemas.microsoft.com/office/drawing/2014/main" id="{3668AAE3-5BAC-46A9-BC39-24C1769E57C2}"/>
                  </a:ext>
                </a:extLst>
              </p:cNvPr>
              <p:cNvSpPr>
                <a:spLocks noChangeAspect="1"/>
              </p:cNvSpPr>
              <p:nvPr/>
            </p:nvSpPr>
            <p:spPr bwMode="auto">
              <a:xfrm>
                <a:off x="8581913" y="3142675"/>
                <a:ext cx="393840"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EA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2">
                <a:extLst>
                  <a:ext uri="{FF2B5EF4-FFF2-40B4-BE49-F238E27FC236}">
                    <a16:creationId xmlns:a16="http://schemas.microsoft.com/office/drawing/2014/main" id="{8647B907-2D33-4DE6-917D-8A0EDB7D778B}"/>
                  </a:ext>
                </a:extLst>
              </p:cNvPr>
              <p:cNvSpPr>
                <a:spLocks noChangeAspect="1"/>
              </p:cNvSpPr>
              <p:nvPr/>
            </p:nvSpPr>
            <p:spPr bwMode="auto">
              <a:xfrm>
                <a:off x="9104443" y="3142675"/>
                <a:ext cx="393840"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32">
                <a:extLst>
                  <a:ext uri="{FF2B5EF4-FFF2-40B4-BE49-F238E27FC236}">
                    <a16:creationId xmlns:a16="http://schemas.microsoft.com/office/drawing/2014/main" id="{CF7C23C4-BF7C-49BC-A023-B22F339C11A3}"/>
                  </a:ext>
                </a:extLst>
              </p:cNvPr>
              <p:cNvSpPr>
                <a:spLocks noChangeAspect="1"/>
              </p:cNvSpPr>
              <p:nvPr/>
            </p:nvSpPr>
            <p:spPr bwMode="auto">
              <a:xfrm>
                <a:off x="8059382" y="3142675"/>
                <a:ext cx="393840" cy="331148"/>
              </a:xfrm>
              <a:custGeom>
                <a:avLst/>
                <a:gdLst>
                  <a:gd name="T0" fmla="*/ 2147483646 w 139"/>
                  <a:gd name="T1" fmla="*/ 2147483646 h 133"/>
                  <a:gd name="T2" fmla="*/ 2147483646 w 139"/>
                  <a:gd name="T3" fmla="*/ 2147483646 h 133"/>
                  <a:gd name="T4" fmla="*/ 2147483646 w 139"/>
                  <a:gd name="T5" fmla="*/ 2147483646 h 133"/>
                  <a:gd name="T6" fmla="*/ 2147483646 w 139"/>
                  <a:gd name="T7" fmla="*/ 2147483646 h 133"/>
                  <a:gd name="T8" fmla="*/ 2147483646 w 139"/>
                  <a:gd name="T9" fmla="*/ 2147483646 h 133"/>
                  <a:gd name="T10" fmla="*/ 2147483646 w 139"/>
                  <a:gd name="T11" fmla="*/ 2147483646 h 133"/>
                  <a:gd name="T12" fmla="*/ 2147483646 w 139"/>
                  <a:gd name="T13" fmla="*/ 0 h 133"/>
                  <a:gd name="T14" fmla="*/ 2147483646 w 139"/>
                  <a:gd name="T15" fmla="*/ 2147483646 h 133"/>
                  <a:gd name="T16" fmla="*/ 2147483646 w 139"/>
                  <a:gd name="T17" fmla="*/ 2147483646 h 133"/>
                  <a:gd name="T18" fmla="*/ 2147483646 w 139"/>
                  <a:gd name="T19" fmla="*/ 2147483646 h 133"/>
                  <a:gd name="T20" fmla="*/ 2147483646 w 139"/>
                  <a:gd name="T21" fmla="*/ 2147483646 h 133"/>
                  <a:gd name="T22" fmla="*/ 2147483646 w 139"/>
                  <a:gd name="T23" fmla="*/ 2147483646 h 133"/>
                  <a:gd name="T24" fmla="*/ 2147483646 w 139"/>
                  <a:gd name="T25" fmla="*/ 2147483646 h 133"/>
                  <a:gd name="T26" fmla="*/ 0 w 139"/>
                  <a:gd name="T27" fmla="*/ 2147483646 h 133"/>
                  <a:gd name="T28" fmla="*/ 0 w 139"/>
                  <a:gd name="T29" fmla="*/ 2147483646 h 133"/>
                  <a:gd name="T30" fmla="*/ 2147483646 w 139"/>
                  <a:gd name="T31" fmla="*/ 2147483646 h 133"/>
                  <a:gd name="T32" fmla="*/ 2147483646 w 139"/>
                  <a:gd name="T33" fmla="*/ 2147483646 h 133"/>
                  <a:gd name="T34" fmla="*/ 2147483646 w 139"/>
                  <a:gd name="T35" fmla="*/ 2147483646 h 133"/>
                  <a:gd name="T36" fmla="*/ 2147483646 w 139"/>
                  <a:gd name="T37" fmla="*/ 2147483646 h 1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9" h="133">
                    <a:moveTo>
                      <a:pt x="109" y="99"/>
                    </a:moveTo>
                    <a:cubicBezTo>
                      <a:pt x="91" y="93"/>
                      <a:pt x="85" y="87"/>
                      <a:pt x="85" y="75"/>
                    </a:cubicBezTo>
                    <a:cubicBezTo>
                      <a:pt x="85" y="68"/>
                      <a:pt x="90" y="70"/>
                      <a:pt x="93" y="57"/>
                    </a:cubicBezTo>
                    <a:cubicBezTo>
                      <a:pt x="94" y="52"/>
                      <a:pt x="99" y="57"/>
                      <a:pt x="100" y="45"/>
                    </a:cubicBezTo>
                    <a:cubicBezTo>
                      <a:pt x="100" y="40"/>
                      <a:pt x="97" y="39"/>
                      <a:pt x="97" y="39"/>
                    </a:cubicBezTo>
                    <a:cubicBezTo>
                      <a:pt x="97" y="39"/>
                      <a:pt x="98" y="31"/>
                      <a:pt x="99" y="26"/>
                    </a:cubicBezTo>
                    <a:cubicBezTo>
                      <a:pt x="100" y="19"/>
                      <a:pt x="95" y="0"/>
                      <a:pt x="70" y="0"/>
                    </a:cubicBezTo>
                    <a:cubicBezTo>
                      <a:pt x="44" y="0"/>
                      <a:pt x="40" y="19"/>
                      <a:pt x="40" y="26"/>
                    </a:cubicBezTo>
                    <a:cubicBezTo>
                      <a:pt x="41" y="31"/>
                      <a:pt x="42" y="39"/>
                      <a:pt x="42" y="39"/>
                    </a:cubicBezTo>
                    <a:cubicBezTo>
                      <a:pt x="42" y="39"/>
                      <a:pt x="39" y="40"/>
                      <a:pt x="39" y="45"/>
                    </a:cubicBezTo>
                    <a:cubicBezTo>
                      <a:pt x="40" y="57"/>
                      <a:pt x="45" y="52"/>
                      <a:pt x="46" y="57"/>
                    </a:cubicBezTo>
                    <a:cubicBezTo>
                      <a:pt x="49" y="70"/>
                      <a:pt x="54" y="68"/>
                      <a:pt x="54" y="75"/>
                    </a:cubicBezTo>
                    <a:cubicBezTo>
                      <a:pt x="54" y="87"/>
                      <a:pt x="48" y="93"/>
                      <a:pt x="30" y="99"/>
                    </a:cubicBezTo>
                    <a:cubicBezTo>
                      <a:pt x="12" y="106"/>
                      <a:pt x="0" y="113"/>
                      <a:pt x="0" y="118"/>
                    </a:cubicBezTo>
                    <a:cubicBezTo>
                      <a:pt x="0" y="122"/>
                      <a:pt x="0" y="133"/>
                      <a:pt x="0" y="133"/>
                    </a:cubicBezTo>
                    <a:cubicBezTo>
                      <a:pt x="70" y="133"/>
                      <a:pt x="70" y="133"/>
                      <a:pt x="70" y="133"/>
                    </a:cubicBezTo>
                    <a:cubicBezTo>
                      <a:pt x="139" y="133"/>
                      <a:pt x="139" y="133"/>
                      <a:pt x="139" y="133"/>
                    </a:cubicBezTo>
                    <a:cubicBezTo>
                      <a:pt x="139" y="133"/>
                      <a:pt x="139" y="122"/>
                      <a:pt x="139" y="118"/>
                    </a:cubicBezTo>
                    <a:cubicBezTo>
                      <a:pt x="139" y="113"/>
                      <a:pt x="127" y="106"/>
                      <a:pt x="109" y="99"/>
                    </a:cubicBezTo>
                    <a:close/>
                  </a:path>
                </a:pathLst>
              </a:custGeom>
              <a:solidFill>
                <a:srgbClr val="71243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2" name="Group 211">
                <a:extLst>
                  <a:ext uri="{FF2B5EF4-FFF2-40B4-BE49-F238E27FC236}">
                    <a16:creationId xmlns:a16="http://schemas.microsoft.com/office/drawing/2014/main" id="{51A83B22-9006-4B1A-A9A7-92B50909098F}"/>
                  </a:ext>
                </a:extLst>
              </p:cNvPr>
              <p:cNvGrpSpPr/>
              <p:nvPr/>
            </p:nvGrpSpPr>
            <p:grpSpPr>
              <a:xfrm>
                <a:off x="8253940" y="5720237"/>
                <a:ext cx="617399" cy="425650"/>
                <a:chOff x="2192338" y="725488"/>
                <a:chExt cx="1155700" cy="906462"/>
              </a:xfrm>
              <a:solidFill>
                <a:schemeClr val="tx1"/>
              </a:solidFill>
            </p:grpSpPr>
            <p:sp>
              <p:nvSpPr>
                <p:cNvPr id="213" name="Freeform 13">
                  <a:extLst>
                    <a:ext uri="{FF2B5EF4-FFF2-40B4-BE49-F238E27FC236}">
                      <a16:creationId xmlns:a16="http://schemas.microsoft.com/office/drawing/2014/main" id="{2DBE61E3-9E58-4676-82BF-0BBF1333649F}"/>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14" name="Freeform 14">
                  <a:extLst>
                    <a:ext uri="{FF2B5EF4-FFF2-40B4-BE49-F238E27FC236}">
                      <a16:creationId xmlns:a16="http://schemas.microsoft.com/office/drawing/2014/main" id="{D0F415A6-5303-4D01-96C5-CC22B5B3E3B8}"/>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15" name="Freeform 15">
                  <a:extLst>
                    <a:ext uri="{FF2B5EF4-FFF2-40B4-BE49-F238E27FC236}">
                      <a16:creationId xmlns:a16="http://schemas.microsoft.com/office/drawing/2014/main" id="{C91A73F4-2CAD-4FD7-96F7-39409FAEF910}"/>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16" name="Freeform 16">
                  <a:extLst>
                    <a:ext uri="{FF2B5EF4-FFF2-40B4-BE49-F238E27FC236}">
                      <a16:creationId xmlns:a16="http://schemas.microsoft.com/office/drawing/2014/main" id="{1A621FDC-3AD8-406C-8871-28F6A9AE0D6B}"/>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17" name="Freeform 17">
                  <a:extLst>
                    <a:ext uri="{FF2B5EF4-FFF2-40B4-BE49-F238E27FC236}">
                      <a16:creationId xmlns:a16="http://schemas.microsoft.com/office/drawing/2014/main" id="{2CF4186F-F406-4AF2-84E3-85DF4A9261CC}"/>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grpSp>
            <p:nvGrpSpPr>
              <p:cNvPr id="218" name="Group 217">
                <a:extLst>
                  <a:ext uri="{FF2B5EF4-FFF2-40B4-BE49-F238E27FC236}">
                    <a16:creationId xmlns:a16="http://schemas.microsoft.com/office/drawing/2014/main" id="{419F1B8D-B651-408C-9527-D725E3D5EF18}"/>
                  </a:ext>
                </a:extLst>
              </p:cNvPr>
              <p:cNvGrpSpPr/>
              <p:nvPr/>
            </p:nvGrpSpPr>
            <p:grpSpPr>
              <a:xfrm>
                <a:off x="9901069" y="5720237"/>
                <a:ext cx="617399" cy="425650"/>
                <a:chOff x="2192338" y="725488"/>
                <a:chExt cx="1155700" cy="906462"/>
              </a:xfrm>
              <a:solidFill>
                <a:srgbClr val="712431"/>
              </a:solidFill>
            </p:grpSpPr>
            <p:sp>
              <p:nvSpPr>
                <p:cNvPr id="219" name="Freeform 13">
                  <a:extLst>
                    <a:ext uri="{FF2B5EF4-FFF2-40B4-BE49-F238E27FC236}">
                      <a16:creationId xmlns:a16="http://schemas.microsoft.com/office/drawing/2014/main" id="{C854817C-BD39-4D5C-97D7-2529D49693F3}"/>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0" name="Freeform 14">
                  <a:extLst>
                    <a:ext uri="{FF2B5EF4-FFF2-40B4-BE49-F238E27FC236}">
                      <a16:creationId xmlns:a16="http://schemas.microsoft.com/office/drawing/2014/main" id="{81D48D6D-B12E-4A61-996F-E103E73C6528}"/>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1" name="Freeform 15">
                  <a:extLst>
                    <a:ext uri="{FF2B5EF4-FFF2-40B4-BE49-F238E27FC236}">
                      <a16:creationId xmlns:a16="http://schemas.microsoft.com/office/drawing/2014/main" id="{07F4913B-9514-4C13-A2D4-73A9B9C51BB8}"/>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2" name="Freeform 16">
                  <a:extLst>
                    <a:ext uri="{FF2B5EF4-FFF2-40B4-BE49-F238E27FC236}">
                      <a16:creationId xmlns:a16="http://schemas.microsoft.com/office/drawing/2014/main" id="{ED21DB65-6DB7-4AEE-BD72-7CD5977884A5}"/>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3" name="Freeform 17">
                  <a:extLst>
                    <a:ext uri="{FF2B5EF4-FFF2-40B4-BE49-F238E27FC236}">
                      <a16:creationId xmlns:a16="http://schemas.microsoft.com/office/drawing/2014/main" id="{CD4DA1C9-9B6B-45C0-9E52-57FAEADB7D84}"/>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grpSp>
            <p:nvGrpSpPr>
              <p:cNvPr id="224" name="Group 223">
                <a:extLst>
                  <a:ext uri="{FF2B5EF4-FFF2-40B4-BE49-F238E27FC236}">
                    <a16:creationId xmlns:a16="http://schemas.microsoft.com/office/drawing/2014/main" id="{ED0A7398-AE86-4C4B-B36F-45173FFCEB68}"/>
                  </a:ext>
                </a:extLst>
              </p:cNvPr>
              <p:cNvGrpSpPr/>
              <p:nvPr/>
            </p:nvGrpSpPr>
            <p:grpSpPr>
              <a:xfrm>
                <a:off x="9077504" y="5720237"/>
                <a:ext cx="617399" cy="425650"/>
                <a:chOff x="2192338" y="725488"/>
                <a:chExt cx="1155700" cy="906462"/>
              </a:xfrm>
              <a:solidFill>
                <a:srgbClr val="EAAC00"/>
              </a:solidFill>
            </p:grpSpPr>
            <p:sp>
              <p:nvSpPr>
                <p:cNvPr id="225" name="Freeform 13">
                  <a:extLst>
                    <a:ext uri="{FF2B5EF4-FFF2-40B4-BE49-F238E27FC236}">
                      <a16:creationId xmlns:a16="http://schemas.microsoft.com/office/drawing/2014/main" id="{25DAC767-C8EE-441B-A695-F488D7BE610D}"/>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6" name="Freeform 14">
                  <a:extLst>
                    <a:ext uri="{FF2B5EF4-FFF2-40B4-BE49-F238E27FC236}">
                      <a16:creationId xmlns:a16="http://schemas.microsoft.com/office/drawing/2014/main" id="{75ABAD79-5A5B-4CED-8E1A-B361E75E32C9}"/>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7" name="Freeform 15">
                  <a:extLst>
                    <a:ext uri="{FF2B5EF4-FFF2-40B4-BE49-F238E27FC236}">
                      <a16:creationId xmlns:a16="http://schemas.microsoft.com/office/drawing/2014/main" id="{5DB6B7C6-C1D0-40F2-BC19-42476EE8BE7D}"/>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8" name="Freeform 16">
                  <a:extLst>
                    <a:ext uri="{FF2B5EF4-FFF2-40B4-BE49-F238E27FC236}">
                      <a16:creationId xmlns:a16="http://schemas.microsoft.com/office/drawing/2014/main" id="{5F47CBF5-C186-4A4F-877A-6D310A27165D}"/>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29" name="Freeform 17">
                  <a:extLst>
                    <a:ext uri="{FF2B5EF4-FFF2-40B4-BE49-F238E27FC236}">
                      <a16:creationId xmlns:a16="http://schemas.microsoft.com/office/drawing/2014/main" id="{E849E883-FCD3-4025-9349-6E88ECE462DE}"/>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grpSp>
            <p:nvGrpSpPr>
              <p:cNvPr id="230" name="Group 229">
                <a:extLst>
                  <a:ext uri="{FF2B5EF4-FFF2-40B4-BE49-F238E27FC236}">
                    <a16:creationId xmlns:a16="http://schemas.microsoft.com/office/drawing/2014/main" id="{DA75910D-848C-4C0E-8980-C8DA1BB0B477}"/>
                  </a:ext>
                </a:extLst>
              </p:cNvPr>
              <p:cNvGrpSpPr/>
              <p:nvPr/>
            </p:nvGrpSpPr>
            <p:grpSpPr>
              <a:xfrm>
                <a:off x="7430375" y="5720237"/>
                <a:ext cx="617399" cy="425650"/>
                <a:chOff x="2192338" y="725488"/>
                <a:chExt cx="1155700" cy="906462"/>
              </a:xfrm>
              <a:solidFill>
                <a:srgbClr val="7F7F7F"/>
              </a:solidFill>
            </p:grpSpPr>
            <p:sp>
              <p:nvSpPr>
                <p:cNvPr id="231" name="Freeform 13">
                  <a:extLst>
                    <a:ext uri="{FF2B5EF4-FFF2-40B4-BE49-F238E27FC236}">
                      <a16:creationId xmlns:a16="http://schemas.microsoft.com/office/drawing/2014/main" id="{7EF201CF-9E63-4CEC-AD02-B875921E27A9}"/>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32" name="Freeform 14">
                  <a:extLst>
                    <a:ext uri="{FF2B5EF4-FFF2-40B4-BE49-F238E27FC236}">
                      <a16:creationId xmlns:a16="http://schemas.microsoft.com/office/drawing/2014/main" id="{D844A874-BEA8-40D7-94EE-DA789168AC9B}"/>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33" name="Freeform 15">
                  <a:extLst>
                    <a:ext uri="{FF2B5EF4-FFF2-40B4-BE49-F238E27FC236}">
                      <a16:creationId xmlns:a16="http://schemas.microsoft.com/office/drawing/2014/main" id="{C6B8D3AE-213D-41C2-A537-BEF243DA5D51}"/>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34" name="Freeform 16">
                  <a:extLst>
                    <a:ext uri="{FF2B5EF4-FFF2-40B4-BE49-F238E27FC236}">
                      <a16:creationId xmlns:a16="http://schemas.microsoft.com/office/drawing/2014/main" id="{8BB5738A-9B44-4FA5-B2D3-09F671EE0193}"/>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235" name="Freeform 17">
                  <a:extLst>
                    <a:ext uri="{FF2B5EF4-FFF2-40B4-BE49-F238E27FC236}">
                      <a16:creationId xmlns:a16="http://schemas.microsoft.com/office/drawing/2014/main" id="{FBE1885A-9716-461A-9B28-0ED4F53FD3D1}"/>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sp>
            <p:nvSpPr>
              <p:cNvPr id="17" name="Oval 16">
                <a:extLst>
                  <a:ext uri="{FF2B5EF4-FFF2-40B4-BE49-F238E27FC236}">
                    <a16:creationId xmlns:a16="http://schemas.microsoft.com/office/drawing/2014/main" id="{78DBC29C-7613-40FF-B88A-F8C18B30E54A}"/>
                  </a:ext>
                </a:extLst>
              </p:cNvPr>
              <p:cNvSpPr/>
              <p:nvPr/>
            </p:nvSpPr>
            <p:spPr>
              <a:xfrm>
                <a:off x="8347926" y="3704999"/>
                <a:ext cx="707766" cy="51460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grpSp>
            <p:nvGrpSpPr>
              <p:cNvPr id="124" name="Group 123">
                <a:extLst>
                  <a:ext uri="{FF2B5EF4-FFF2-40B4-BE49-F238E27FC236}">
                    <a16:creationId xmlns:a16="http://schemas.microsoft.com/office/drawing/2014/main" id="{AFFD871D-4063-478C-AF54-0EBB6F8DF436}"/>
                  </a:ext>
                </a:extLst>
              </p:cNvPr>
              <p:cNvGrpSpPr/>
              <p:nvPr/>
            </p:nvGrpSpPr>
            <p:grpSpPr>
              <a:xfrm>
                <a:off x="8594396" y="3824114"/>
                <a:ext cx="215798" cy="156631"/>
                <a:chOff x="2544763" y="4030663"/>
                <a:chExt cx="487363" cy="487363"/>
              </a:xfrm>
              <a:solidFill>
                <a:schemeClr val="tx1"/>
              </a:solidFill>
            </p:grpSpPr>
            <p:sp>
              <p:nvSpPr>
                <p:cNvPr id="125" name="Freeform 74">
                  <a:extLst>
                    <a:ext uri="{FF2B5EF4-FFF2-40B4-BE49-F238E27FC236}">
                      <a16:creationId xmlns:a16="http://schemas.microsoft.com/office/drawing/2014/main" id="{B7E3C1E3-F11E-4E87-895F-62CB4D227C08}"/>
                    </a:ext>
                  </a:extLst>
                </p:cNvPr>
                <p:cNvSpPr>
                  <a:spLocks/>
                </p:cNvSpPr>
                <p:nvPr/>
              </p:nvSpPr>
              <p:spPr bwMode="auto">
                <a:xfrm>
                  <a:off x="2619376" y="4289426"/>
                  <a:ext cx="73025" cy="61913"/>
                </a:xfrm>
                <a:custGeom>
                  <a:avLst/>
                  <a:gdLst>
                    <a:gd name="T0" fmla="*/ 38 w 38"/>
                    <a:gd name="T1" fmla="*/ 32 h 33"/>
                    <a:gd name="T2" fmla="*/ 34 w 38"/>
                    <a:gd name="T3" fmla="*/ 1 h 33"/>
                    <a:gd name="T4" fmla="*/ 34 w 38"/>
                    <a:gd name="T5" fmla="*/ 0 h 33"/>
                    <a:gd name="T6" fmla="*/ 20 w 38"/>
                    <a:gd name="T7" fmla="*/ 0 h 33"/>
                    <a:gd name="T8" fmla="*/ 19 w 38"/>
                    <a:gd name="T9" fmla="*/ 0 h 33"/>
                    <a:gd name="T10" fmla="*/ 0 w 38"/>
                    <a:gd name="T11" fmla="*/ 0 h 33"/>
                    <a:gd name="T12" fmla="*/ 0 w 38"/>
                    <a:gd name="T13" fmla="*/ 1 h 33"/>
                    <a:gd name="T14" fmla="*/ 10 w 38"/>
                    <a:gd name="T15" fmla="*/ 32 h 33"/>
                    <a:gd name="T16" fmla="*/ 10 w 38"/>
                    <a:gd name="T17" fmla="*/ 33 h 33"/>
                    <a:gd name="T18" fmla="*/ 19 w 38"/>
                    <a:gd name="T19" fmla="*/ 33 h 33"/>
                    <a:gd name="T20" fmla="*/ 19 w 38"/>
                    <a:gd name="T21" fmla="*/ 33 h 33"/>
                    <a:gd name="T22" fmla="*/ 38 w 38"/>
                    <a:gd name="T23" fmla="*/ 33 h 33"/>
                    <a:gd name="T24" fmla="*/ 38 w 38"/>
                    <a:gd name="T2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3">
                      <a:moveTo>
                        <a:pt x="38" y="32"/>
                      </a:moveTo>
                      <a:cubicBezTo>
                        <a:pt x="36" y="22"/>
                        <a:pt x="34" y="11"/>
                        <a:pt x="34" y="1"/>
                      </a:cubicBezTo>
                      <a:cubicBezTo>
                        <a:pt x="34" y="0"/>
                        <a:pt x="34" y="0"/>
                        <a:pt x="34" y="0"/>
                      </a:cubicBezTo>
                      <a:cubicBezTo>
                        <a:pt x="20" y="0"/>
                        <a:pt x="20" y="0"/>
                        <a:pt x="20" y="0"/>
                      </a:cubicBezTo>
                      <a:cubicBezTo>
                        <a:pt x="19" y="0"/>
                        <a:pt x="19" y="0"/>
                        <a:pt x="19" y="0"/>
                      </a:cubicBezTo>
                      <a:cubicBezTo>
                        <a:pt x="0" y="0"/>
                        <a:pt x="0" y="0"/>
                        <a:pt x="0" y="0"/>
                      </a:cubicBezTo>
                      <a:cubicBezTo>
                        <a:pt x="0" y="1"/>
                        <a:pt x="0" y="1"/>
                        <a:pt x="0" y="1"/>
                      </a:cubicBezTo>
                      <a:cubicBezTo>
                        <a:pt x="1" y="12"/>
                        <a:pt x="5" y="23"/>
                        <a:pt x="10" y="32"/>
                      </a:cubicBezTo>
                      <a:cubicBezTo>
                        <a:pt x="10" y="33"/>
                        <a:pt x="10" y="33"/>
                        <a:pt x="10" y="33"/>
                      </a:cubicBezTo>
                      <a:cubicBezTo>
                        <a:pt x="19" y="33"/>
                        <a:pt x="19" y="33"/>
                        <a:pt x="19" y="33"/>
                      </a:cubicBezTo>
                      <a:cubicBezTo>
                        <a:pt x="19" y="33"/>
                        <a:pt x="19" y="33"/>
                        <a:pt x="19" y="33"/>
                      </a:cubicBezTo>
                      <a:cubicBezTo>
                        <a:pt x="38" y="33"/>
                        <a:pt x="38" y="33"/>
                        <a:pt x="38" y="33"/>
                      </a:cubicBezTo>
                      <a:lnTo>
                        <a:pt x="3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26" name="Freeform 75">
                  <a:extLst>
                    <a:ext uri="{FF2B5EF4-FFF2-40B4-BE49-F238E27FC236}">
                      <a16:creationId xmlns:a16="http://schemas.microsoft.com/office/drawing/2014/main" id="{23C95D70-22DF-49AC-BC30-1C51688B22B6}"/>
                    </a:ext>
                  </a:extLst>
                </p:cNvPr>
                <p:cNvSpPr>
                  <a:spLocks/>
                </p:cNvSpPr>
                <p:nvPr/>
              </p:nvSpPr>
              <p:spPr bwMode="auto">
                <a:xfrm>
                  <a:off x="2716213" y="4289426"/>
                  <a:ext cx="55563" cy="61913"/>
                </a:xfrm>
                <a:custGeom>
                  <a:avLst/>
                  <a:gdLst>
                    <a:gd name="T0" fmla="*/ 20 w 29"/>
                    <a:gd name="T1" fmla="*/ 33 h 33"/>
                    <a:gd name="T2" fmla="*/ 29 w 29"/>
                    <a:gd name="T3" fmla="*/ 33 h 33"/>
                    <a:gd name="T4" fmla="*/ 29 w 29"/>
                    <a:gd name="T5" fmla="*/ 0 h 33"/>
                    <a:gd name="T6" fmla="*/ 21 w 29"/>
                    <a:gd name="T7" fmla="*/ 0 h 33"/>
                    <a:gd name="T8" fmla="*/ 20 w 29"/>
                    <a:gd name="T9" fmla="*/ 0 h 33"/>
                    <a:gd name="T10" fmla="*/ 0 w 29"/>
                    <a:gd name="T11" fmla="*/ 0 h 33"/>
                    <a:gd name="T12" fmla="*/ 0 w 29"/>
                    <a:gd name="T13" fmla="*/ 1 h 33"/>
                    <a:gd name="T14" fmla="*/ 5 w 29"/>
                    <a:gd name="T15" fmla="*/ 32 h 33"/>
                    <a:gd name="T16" fmla="*/ 5 w 29"/>
                    <a:gd name="T17" fmla="*/ 33 h 33"/>
                    <a:gd name="T18" fmla="*/ 20 w 29"/>
                    <a:gd name="T19"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3">
                      <a:moveTo>
                        <a:pt x="20" y="33"/>
                      </a:moveTo>
                      <a:cubicBezTo>
                        <a:pt x="29" y="33"/>
                        <a:pt x="29" y="33"/>
                        <a:pt x="29" y="33"/>
                      </a:cubicBezTo>
                      <a:cubicBezTo>
                        <a:pt x="29" y="0"/>
                        <a:pt x="29" y="0"/>
                        <a:pt x="29" y="0"/>
                      </a:cubicBezTo>
                      <a:cubicBezTo>
                        <a:pt x="21" y="0"/>
                        <a:pt x="21" y="0"/>
                        <a:pt x="21" y="0"/>
                      </a:cubicBezTo>
                      <a:cubicBezTo>
                        <a:pt x="20" y="0"/>
                        <a:pt x="20" y="0"/>
                        <a:pt x="20" y="0"/>
                      </a:cubicBezTo>
                      <a:cubicBezTo>
                        <a:pt x="0" y="0"/>
                        <a:pt x="0" y="0"/>
                        <a:pt x="0" y="0"/>
                      </a:cubicBezTo>
                      <a:cubicBezTo>
                        <a:pt x="0" y="1"/>
                        <a:pt x="0" y="1"/>
                        <a:pt x="0" y="1"/>
                      </a:cubicBezTo>
                      <a:cubicBezTo>
                        <a:pt x="0" y="12"/>
                        <a:pt x="2" y="22"/>
                        <a:pt x="5" y="32"/>
                      </a:cubicBezTo>
                      <a:cubicBezTo>
                        <a:pt x="5" y="33"/>
                        <a:pt x="5" y="33"/>
                        <a:pt x="5" y="33"/>
                      </a:cubicBezTo>
                      <a:cubicBezTo>
                        <a:pt x="20" y="33"/>
                        <a:pt x="20" y="33"/>
                        <a:pt x="2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27" name="Freeform 76">
                  <a:extLst>
                    <a:ext uri="{FF2B5EF4-FFF2-40B4-BE49-F238E27FC236}">
                      <a16:creationId xmlns:a16="http://schemas.microsoft.com/office/drawing/2014/main" id="{83EDC9DF-2B0E-4674-8562-0F7E36CD3F2D}"/>
                    </a:ext>
                  </a:extLst>
                </p:cNvPr>
                <p:cNvSpPr>
                  <a:spLocks/>
                </p:cNvSpPr>
                <p:nvPr/>
              </p:nvSpPr>
              <p:spPr bwMode="auto">
                <a:xfrm>
                  <a:off x="2659063" y="4383088"/>
                  <a:ext cx="66675" cy="47625"/>
                </a:xfrm>
                <a:custGeom>
                  <a:avLst/>
                  <a:gdLst>
                    <a:gd name="T0" fmla="*/ 23 w 35"/>
                    <a:gd name="T1" fmla="*/ 0 h 25"/>
                    <a:gd name="T2" fmla="*/ 23 w 35"/>
                    <a:gd name="T3" fmla="*/ 0 h 25"/>
                    <a:gd name="T4" fmla="*/ 18 w 35"/>
                    <a:gd name="T5" fmla="*/ 0 h 25"/>
                    <a:gd name="T6" fmla="*/ 17 w 35"/>
                    <a:gd name="T7" fmla="*/ 0 h 25"/>
                    <a:gd name="T8" fmla="*/ 0 w 35"/>
                    <a:gd name="T9" fmla="*/ 0 h 25"/>
                    <a:gd name="T10" fmla="*/ 0 w 35"/>
                    <a:gd name="T11" fmla="*/ 1 h 25"/>
                    <a:gd name="T12" fmla="*/ 17 w 35"/>
                    <a:gd name="T13" fmla="*/ 16 h 25"/>
                    <a:gd name="T14" fmla="*/ 17 w 35"/>
                    <a:gd name="T15" fmla="*/ 16 h 25"/>
                    <a:gd name="T16" fmla="*/ 18 w 35"/>
                    <a:gd name="T17" fmla="*/ 16 h 25"/>
                    <a:gd name="T18" fmla="*/ 18 w 35"/>
                    <a:gd name="T19" fmla="*/ 16 h 25"/>
                    <a:gd name="T20" fmla="*/ 33 w 35"/>
                    <a:gd name="T21" fmla="*/ 25 h 25"/>
                    <a:gd name="T22" fmla="*/ 35 w 35"/>
                    <a:gd name="T23" fmla="*/ 25 h 25"/>
                    <a:gd name="T24" fmla="*/ 34 w 35"/>
                    <a:gd name="T25" fmla="*/ 24 h 25"/>
                    <a:gd name="T26" fmla="*/ 23 w 35"/>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5">
                      <a:moveTo>
                        <a:pt x="23" y="0"/>
                      </a:moveTo>
                      <a:cubicBezTo>
                        <a:pt x="23" y="0"/>
                        <a:pt x="23" y="0"/>
                        <a:pt x="23" y="0"/>
                      </a:cubicBezTo>
                      <a:cubicBezTo>
                        <a:pt x="18" y="0"/>
                        <a:pt x="18" y="0"/>
                        <a:pt x="18" y="0"/>
                      </a:cubicBezTo>
                      <a:cubicBezTo>
                        <a:pt x="17" y="0"/>
                        <a:pt x="17" y="0"/>
                        <a:pt x="17" y="0"/>
                      </a:cubicBezTo>
                      <a:cubicBezTo>
                        <a:pt x="0" y="0"/>
                        <a:pt x="0" y="0"/>
                        <a:pt x="0" y="0"/>
                      </a:cubicBezTo>
                      <a:cubicBezTo>
                        <a:pt x="0" y="1"/>
                        <a:pt x="0" y="1"/>
                        <a:pt x="0" y="1"/>
                      </a:cubicBezTo>
                      <a:cubicBezTo>
                        <a:pt x="5" y="6"/>
                        <a:pt x="11" y="11"/>
                        <a:pt x="17" y="16"/>
                      </a:cubicBezTo>
                      <a:cubicBezTo>
                        <a:pt x="17" y="16"/>
                        <a:pt x="17" y="16"/>
                        <a:pt x="17" y="16"/>
                      </a:cubicBezTo>
                      <a:cubicBezTo>
                        <a:pt x="18" y="16"/>
                        <a:pt x="18" y="16"/>
                        <a:pt x="18" y="16"/>
                      </a:cubicBezTo>
                      <a:cubicBezTo>
                        <a:pt x="18" y="16"/>
                        <a:pt x="18" y="16"/>
                        <a:pt x="18" y="16"/>
                      </a:cubicBezTo>
                      <a:cubicBezTo>
                        <a:pt x="23" y="20"/>
                        <a:pt x="28" y="22"/>
                        <a:pt x="33" y="25"/>
                      </a:cubicBezTo>
                      <a:cubicBezTo>
                        <a:pt x="35" y="25"/>
                        <a:pt x="35" y="25"/>
                        <a:pt x="35" y="25"/>
                      </a:cubicBezTo>
                      <a:cubicBezTo>
                        <a:pt x="34" y="24"/>
                        <a:pt x="34" y="24"/>
                        <a:pt x="34" y="24"/>
                      </a:cubicBezTo>
                      <a:cubicBezTo>
                        <a:pt x="30" y="17"/>
                        <a:pt x="26" y="9"/>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28" name="Freeform 77">
                  <a:extLst>
                    <a:ext uri="{FF2B5EF4-FFF2-40B4-BE49-F238E27FC236}">
                      <a16:creationId xmlns:a16="http://schemas.microsoft.com/office/drawing/2014/main" id="{DCFB4D61-190E-411C-BD18-B6199F0A7373}"/>
                    </a:ext>
                  </a:extLst>
                </p:cNvPr>
                <p:cNvSpPr>
                  <a:spLocks/>
                </p:cNvSpPr>
                <p:nvPr/>
              </p:nvSpPr>
              <p:spPr bwMode="auto">
                <a:xfrm>
                  <a:off x="2738438" y="4383088"/>
                  <a:ext cx="34925" cy="60325"/>
                </a:xfrm>
                <a:custGeom>
                  <a:avLst/>
                  <a:gdLst>
                    <a:gd name="T0" fmla="*/ 10 w 19"/>
                    <a:gd name="T1" fmla="*/ 0 h 32"/>
                    <a:gd name="T2" fmla="*/ 9 w 19"/>
                    <a:gd name="T3" fmla="*/ 0 h 32"/>
                    <a:gd name="T4" fmla="*/ 0 w 19"/>
                    <a:gd name="T5" fmla="*/ 0 h 32"/>
                    <a:gd name="T6" fmla="*/ 0 w 19"/>
                    <a:gd name="T7" fmla="*/ 1 h 32"/>
                    <a:gd name="T8" fmla="*/ 9 w 19"/>
                    <a:gd name="T9" fmla="*/ 18 h 32"/>
                    <a:gd name="T10" fmla="*/ 9 w 19"/>
                    <a:gd name="T11" fmla="*/ 18 h 32"/>
                    <a:gd name="T12" fmla="*/ 9 w 19"/>
                    <a:gd name="T13" fmla="*/ 18 h 32"/>
                    <a:gd name="T14" fmla="*/ 10 w 19"/>
                    <a:gd name="T15" fmla="*/ 19 h 32"/>
                    <a:gd name="T16" fmla="*/ 10 w 19"/>
                    <a:gd name="T17" fmla="*/ 19 h 32"/>
                    <a:gd name="T18" fmla="*/ 18 w 19"/>
                    <a:gd name="T19" fmla="*/ 31 h 32"/>
                    <a:gd name="T20" fmla="*/ 19 w 19"/>
                    <a:gd name="T21" fmla="*/ 32 h 32"/>
                    <a:gd name="T22" fmla="*/ 18 w 19"/>
                    <a:gd name="T23" fmla="*/ 0 h 32"/>
                    <a:gd name="T24" fmla="*/ 10 w 19"/>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2">
                      <a:moveTo>
                        <a:pt x="10" y="0"/>
                      </a:moveTo>
                      <a:cubicBezTo>
                        <a:pt x="9" y="0"/>
                        <a:pt x="9" y="0"/>
                        <a:pt x="9" y="0"/>
                      </a:cubicBezTo>
                      <a:cubicBezTo>
                        <a:pt x="0" y="0"/>
                        <a:pt x="0" y="0"/>
                        <a:pt x="0" y="0"/>
                      </a:cubicBezTo>
                      <a:cubicBezTo>
                        <a:pt x="0" y="1"/>
                        <a:pt x="0" y="1"/>
                        <a:pt x="0" y="1"/>
                      </a:cubicBezTo>
                      <a:cubicBezTo>
                        <a:pt x="3" y="7"/>
                        <a:pt x="6" y="12"/>
                        <a:pt x="9" y="18"/>
                      </a:cubicBezTo>
                      <a:cubicBezTo>
                        <a:pt x="9" y="18"/>
                        <a:pt x="9" y="18"/>
                        <a:pt x="9" y="18"/>
                      </a:cubicBezTo>
                      <a:cubicBezTo>
                        <a:pt x="9" y="18"/>
                        <a:pt x="9" y="18"/>
                        <a:pt x="9" y="18"/>
                      </a:cubicBezTo>
                      <a:cubicBezTo>
                        <a:pt x="10" y="19"/>
                        <a:pt x="10" y="19"/>
                        <a:pt x="10" y="19"/>
                      </a:cubicBezTo>
                      <a:cubicBezTo>
                        <a:pt x="10" y="19"/>
                        <a:pt x="10" y="19"/>
                        <a:pt x="10" y="19"/>
                      </a:cubicBezTo>
                      <a:cubicBezTo>
                        <a:pt x="12" y="23"/>
                        <a:pt x="15" y="27"/>
                        <a:pt x="18" y="31"/>
                      </a:cubicBezTo>
                      <a:cubicBezTo>
                        <a:pt x="19" y="32"/>
                        <a:pt x="19" y="32"/>
                        <a:pt x="19" y="32"/>
                      </a:cubicBezTo>
                      <a:cubicBezTo>
                        <a:pt x="18" y="0"/>
                        <a:pt x="18" y="0"/>
                        <a:pt x="1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29" name="Freeform 78">
                  <a:extLst>
                    <a:ext uri="{FF2B5EF4-FFF2-40B4-BE49-F238E27FC236}">
                      <a16:creationId xmlns:a16="http://schemas.microsoft.com/office/drawing/2014/main" id="{B2EC6BF6-8184-4DCF-B670-DDE078540BAF}"/>
                    </a:ext>
                  </a:extLst>
                </p:cNvPr>
                <p:cNvSpPr>
                  <a:spLocks/>
                </p:cNvSpPr>
                <p:nvPr/>
              </p:nvSpPr>
              <p:spPr bwMode="auto">
                <a:xfrm>
                  <a:off x="2659063" y="4117976"/>
                  <a:ext cx="66675" cy="47625"/>
                </a:xfrm>
                <a:custGeom>
                  <a:avLst/>
                  <a:gdLst>
                    <a:gd name="T0" fmla="*/ 17 w 35"/>
                    <a:gd name="T1" fmla="*/ 25 h 25"/>
                    <a:gd name="T2" fmla="*/ 23 w 35"/>
                    <a:gd name="T3" fmla="*/ 25 h 25"/>
                    <a:gd name="T4" fmla="*/ 23 w 35"/>
                    <a:gd name="T5" fmla="*/ 25 h 25"/>
                    <a:gd name="T6" fmla="*/ 34 w 35"/>
                    <a:gd name="T7" fmla="*/ 1 h 25"/>
                    <a:gd name="T8" fmla="*/ 35 w 35"/>
                    <a:gd name="T9" fmla="*/ 0 h 25"/>
                    <a:gd name="T10" fmla="*/ 33 w 35"/>
                    <a:gd name="T11" fmla="*/ 0 h 25"/>
                    <a:gd name="T12" fmla="*/ 18 w 35"/>
                    <a:gd name="T13" fmla="*/ 9 h 25"/>
                    <a:gd name="T14" fmla="*/ 18 w 35"/>
                    <a:gd name="T15" fmla="*/ 9 h 25"/>
                    <a:gd name="T16" fmla="*/ 17 w 35"/>
                    <a:gd name="T17" fmla="*/ 9 h 25"/>
                    <a:gd name="T18" fmla="*/ 17 w 35"/>
                    <a:gd name="T19" fmla="*/ 9 h 25"/>
                    <a:gd name="T20" fmla="*/ 17 w 35"/>
                    <a:gd name="T21" fmla="*/ 9 h 25"/>
                    <a:gd name="T22" fmla="*/ 0 w 35"/>
                    <a:gd name="T23" fmla="*/ 24 h 25"/>
                    <a:gd name="T24" fmla="*/ 0 w 35"/>
                    <a:gd name="T25" fmla="*/ 25 h 25"/>
                    <a:gd name="T26" fmla="*/ 17 w 35"/>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5">
                      <a:moveTo>
                        <a:pt x="17" y="25"/>
                      </a:moveTo>
                      <a:cubicBezTo>
                        <a:pt x="23" y="25"/>
                        <a:pt x="23" y="25"/>
                        <a:pt x="23" y="25"/>
                      </a:cubicBezTo>
                      <a:cubicBezTo>
                        <a:pt x="23" y="25"/>
                        <a:pt x="23" y="25"/>
                        <a:pt x="23" y="25"/>
                      </a:cubicBezTo>
                      <a:cubicBezTo>
                        <a:pt x="26" y="16"/>
                        <a:pt x="30" y="8"/>
                        <a:pt x="34" y="1"/>
                      </a:cubicBezTo>
                      <a:cubicBezTo>
                        <a:pt x="35" y="0"/>
                        <a:pt x="35" y="0"/>
                        <a:pt x="35" y="0"/>
                      </a:cubicBezTo>
                      <a:cubicBezTo>
                        <a:pt x="33" y="0"/>
                        <a:pt x="33" y="0"/>
                        <a:pt x="33" y="0"/>
                      </a:cubicBezTo>
                      <a:cubicBezTo>
                        <a:pt x="28" y="2"/>
                        <a:pt x="23" y="5"/>
                        <a:pt x="18" y="9"/>
                      </a:cubicBezTo>
                      <a:cubicBezTo>
                        <a:pt x="18" y="9"/>
                        <a:pt x="18" y="9"/>
                        <a:pt x="18" y="9"/>
                      </a:cubicBezTo>
                      <a:cubicBezTo>
                        <a:pt x="17" y="9"/>
                        <a:pt x="17" y="9"/>
                        <a:pt x="17" y="9"/>
                      </a:cubicBezTo>
                      <a:cubicBezTo>
                        <a:pt x="17" y="9"/>
                        <a:pt x="17" y="9"/>
                        <a:pt x="17" y="9"/>
                      </a:cubicBezTo>
                      <a:cubicBezTo>
                        <a:pt x="17" y="9"/>
                        <a:pt x="17" y="9"/>
                        <a:pt x="17" y="9"/>
                      </a:cubicBezTo>
                      <a:cubicBezTo>
                        <a:pt x="11" y="14"/>
                        <a:pt x="5" y="19"/>
                        <a:pt x="0" y="24"/>
                      </a:cubicBezTo>
                      <a:cubicBezTo>
                        <a:pt x="0" y="25"/>
                        <a:pt x="0" y="25"/>
                        <a:pt x="0" y="25"/>
                      </a:cubicBezTo>
                      <a:cubicBezTo>
                        <a:pt x="17" y="25"/>
                        <a:pt x="17" y="25"/>
                        <a:pt x="1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35" name="Freeform 79">
                  <a:extLst>
                    <a:ext uri="{FF2B5EF4-FFF2-40B4-BE49-F238E27FC236}">
                      <a16:creationId xmlns:a16="http://schemas.microsoft.com/office/drawing/2014/main" id="{C83809B9-E3FC-43BD-834C-25C7DB2455B5}"/>
                    </a:ext>
                  </a:extLst>
                </p:cNvPr>
                <p:cNvSpPr>
                  <a:spLocks/>
                </p:cNvSpPr>
                <p:nvPr/>
              </p:nvSpPr>
              <p:spPr bwMode="auto">
                <a:xfrm>
                  <a:off x="2716213" y="4195763"/>
                  <a:ext cx="55563" cy="63500"/>
                </a:xfrm>
                <a:custGeom>
                  <a:avLst/>
                  <a:gdLst>
                    <a:gd name="T0" fmla="*/ 0 w 29"/>
                    <a:gd name="T1" fmla="*/ 33 h 33"/>
                    <a:gd name="T2" fmla="*/ 20 w 29"/>
                    <a:gd name="T3" fmla="*/ 33 h 33"/>
                    <a:gd name="T4" fmla="*/ 20 w 29"/>
                    <a:gd name="T5" fmla="*/ 33 h 33"/>
                    <a:gd name="T6" fmla="*/ 29 w 29"/>
                    <a:gd name="T7" fmla="*/ 33 h 33"/>
                    <a:gd name="T8" fmla="*/ 29 w 29"/>
                    <a:gd name="T9" fmla="*/ 0 h 33"/>
                    <a:gd name="T10" fmla="*/ 21 w 29"/>
                    <a:gd name="T11" fmla="*/ 0 h 33"/>
                    <a:gd name="T12" fmla="*/ 20 w 29"/>
                    <a:gd name="T13" fmla="*/ 0 h 33"/>
                    <a:gd name="T14" fmla="*/ 5 w 29"/>
                    <a:gd name="T15" fmla="*/ 0 h 33"/>
                    <a:gd name="T16" fmla="*/ 5 w 29"/>
                    <a:gd name="T17" fmla="*/ 1 h 33"/>
                    <a:gd name="T18" fmla="*/ 0 w 29"/>
                    <a:gd name="T19" fmla="*/ 32 h 33"/>
                    <a:gd name="T20" fmla="*/ 0 w 29"/>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3">
                      <a:moveTo>
                        <a:pt x="0" y="33"/>
                      </a:moveTo>
                      <a:cubicBezTo>
                        <a:pt x="20" y="33"/>
                        <a:pt x="20" y="33"/>
                        <a:pt x="20" y="33"/>
                      </a:cubicBezTo>
                      <a:cubicBezTo>
                        <a:pt x="20" y="33"/>
                        <a:pt x="20" y="33"/>
                        <a:pt x="20" y="33"/>
                      </a:cubicBezTo>
                      <a:cubicBezTo>
                        <a:pt x="29" y="33"/>
                        <a:pt x="29" y="33"/>
                        <a:pt x="29" y="33"/>
                      </a:cubicBezTo>
                      <a:cubicBezTo>
                        <a:pt x="29" y="0"/>
                        <a:pt x="29" y="0"/>
                        <a:pt x="29" y="0"/>
                      </a:cubicBezTo>
                      <a:cubicBezTo>
                        <a:pt x="21" y="0"/>
                        <a:pt x="21" y="0"/>
                        <a:pt x="21" y="0"/>
                      </a:cubicBezTo>
                      <a:cubicBezTo>
                        <a:pt x="20" y="0"/>
                        <a:pt x="20" y="0"/>
                        <a:pt x="20" y="0"/>
                      </a:cubicBezTo>
                      <a:cubicBezTo>
                        <a:pt x="5" y="0"/>
                        <a:pt x="5" y="0"/>
                        <a:pt x="5" y="0"/>
                      </a:cubicBezTo>
                      <a:cubicBezTo>
                        <a:pt x="5" y="1"/>
                        <a:pt x="5" y="1"/>
                        <a:pt x="5" y="1"/>
                      </a:cubicBezTo>
                      <a:cubicBezTo>
                        <a:pt x="2" y="11"/>
                        <a:pt x="0" y="21"/>
                        <a:pt x="0" y="32"/>
                      </a:cubicBez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36" name="Freeform 80">
                  <a:extLst>
                    <a:ext uri="{FF2B5EF4-FFF2-40B4-BE49-F238E27FC236}">
                      <a16:creationId xmlns:a16="http://schemas.microsoft.com/office/drawing/2014/main" id="{4A59C3EE-6649-4C93-9182-20549502A300}"/>
                    </a:ext>
                  </a:extLst>
                </p:cNvPr>
                <p:cNvSpPr>
                  <a:spLocks/>
                </p:cNvSpPr>
                <p:nvPr/>
              </p:nvSpPr>
              <p:spPr bwMode="auto">
                <a:xfrm>
                  <a:off x="2805113" y="4289426"/>
                  <a:ext cx="57150" cy="61913"/>
                </a:xfrm>
                <a:custGeom>
                  <a:avLst/>
                  <a:gdLst>
                    <a:gd name="T0" fmla="*/ 30 w 30"/>
                    <a:gd name="T1" fmla="*/ 0 h 33"/>
                    <a:gd name="T2" fmla="*/ 10 w 30"/>
                    <a:gd name="T3" fmla="*/ 0 h 33"/>
                    <a:gd name="T4" fmla="*/ 9 w 30"/>
                    <a:gd name="T5" fmla="*/ 0 h 33"/>
                    <a:gd name="T6" fmla="*/ 0 w 30"/>
                    <a:gd name="T7" fmla="*/ 0 h 33"/>
                    <a:gd name="T8" fmla="*/ 0 w 30"/>
                    <a:gd name="T9" fmla="*/ 33 h 33"/>
                    <a:gd name="T10" fmla="*/ 9 w 30"/>
                    <a:gd name="T11" fmla="*/ 33 h 33"/>
                    <a:gd name="T12" fmla="*/ 9 w 30"/>
                    <a:gd name="T13" fmla="*/ 33 h 33"/>
                    <a:gd name="T14" fmla="*/ 24 w 30"/>
                    <a:gd name="T15" fmla="*/ 33 h 33"/>
                    <a:gd name="T16" fmla="*/ 25 w 30"/>
                    <a:gd name="T17" fmla="*/ 32 h 33"/>
                    <a:gd name="T18" fmla="*/ 30 w 30"/>
                    <a:gd name="T19" fmla="*/ 1 h 33"/>
                    <a:gd name="T20" fmla="*/ 30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30" y="0"/>
                      </a:moveTo>
                      <a:cubicBezTo>
                        <a:pt x="10" y="0"/>
                        <a:pt x="10" y="0"/>
                        <a:pt x="10" y="0"/>
                      </a:cubicBezTo>
                      <a:cubicBezTo>
                        <a:pt x="9" y="0"/>
                        <a:pt x="9" y="0"/>
                        <a:pt x="9" y="0"/>
                      </a:cubicBezTo>
                      <a:cubicBezTo>
                        <a:pt x="0" y="0"/>
                        <a:pt x="0" y="0"/>
                        <a:pt x="0" y="0"/>
                      </a:cubicBezTo>
                      <a:cubicBezTo>
                        <a:pt x="0" y="33"/>
                        <a:pt x="0" y="33"/>
                        <a:pt x="0" y="33"/>
                      </a:cubicBezTo>
                      <a:cubicBezTo>
                        <a:pt x="9" y="33"/>
                        <a:pt x="9" y="33"/>
                        <a:pt x="9" y="33"/>
                      </a:cubicBezTo>
                      <a:cubicBezTo>
                        <a:pt x="9" y="33"/>
                        <a:pt x="9" y="33"/>
                        <a:pt x="9" y="33"/>
                      </a:cubicBezTo>
                      <a:cubicBezTo>
                        <a:pt x="24" y="33"/>
                        <a:pt x="24" y="33"/>
                        <a:pt x="24" y="33"/>
                      </a:cubicBezTo>
                      <a:cubicBezTo>
                        <a:pt x="25" y="32"/>
                        <a:pt x="25" y="32"/>
                        <a:pt x="25" y="32"/>
                      </a:cubicBezTo>
                      <a:cubicBezTo>
                        <a:pt x="27" y="22"/>
                        <a:pt x="29" y="12"/>
                        <a:pt x="30" y="1"/>
                      </a:cubicBez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37" name="Freeform 81">
                  <a:extLst>
                    <a:ext uri="{FF2B5EF4-FFF2-40B4-BE49-F238E27FC236}">
                      <a16:creationId xmlns:a16="http://schemas.microsoft.com/office/drawing/2014/main" id="{8A563E53-1A53-437B-949A-D965EF971F56}"/>
                    </a:ext>
                  </a:extLst>
                </p:cNvPr>
                <p:cNvSpPr>
                  <a:spLocks/>
                </p:cNvSpPr>
                <p:nvPr/>
              </p:nvSpPr>
              <p:spPr bwMode="auto">
                <a:xfrm>
                  <a:off x="2619376" y="4195763"/>
                  <a:ext cx="73025" cy="63500"/>
                </a:xfrm>
                <a:custGeom>
                  <a:avLst/>
                  <a:gdLst>
                    <a:gd name="T0" fmla="*/ 19 w 38"/>
                    <a:gd name="T1" fmla="*/ 33 h 33"/>
                    <a:gd name="T2" fmla="*/ 34 w 38"/>
                    <a:gd name="T3" fmla="*/ 33 h 33"/>
                    <a:gd name="T4" fmla="*/ 34 w 38"/>
                    <a:gd name="T5" fmla="*/ 32 h 33"/>
                    <a:gd name="T6" fmla="*/ 38 w 38"/>
                    <a:gd name="T7" fmla="*/ 1 h 33"/>
                    <a:gd name="T8" fmla="*/ 38 w 38"/>
                    <a:gd name="T9" fmla="*/ 0 h 33"/>
                    <a:gd name="T10" fmla="*/ 20 w 38"/>
                    <a:gd name="T11" fmla="*/ 0 h 33"/>
                    <a:gd name="T12" fmla="*/ 19 w 38"/>
                    <a:gd name="T13" fmla="*/ 0 h 33"/>
                    <a:gd name="T14" fmla="*/ 10 w 38"/>
                    <a:gd name="T15" fmla="*/ 0 h 33"/>
                    <a:gd name="T16" fmla="*/ 10 w 38"/>
                    <a:gd name="T17" fmla="*/ 1 h 33"/>
                    <a:gd name="T18" fmla="*/ 0 w 38"/>
                    <a:gd name="T19" fmla="*/ 32 h 33"/>
                    <a:gd name="T20" fmla="*/ 0 w 38"/>
                    <a:gd name="T21" fmla="*/ 33 h 33"/>
                    <a:gd name="T22" fmla="*/ 19 w 38"/>
                    <a:gd name="T23"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3">
                      <a:moveTo>
                        <a:pt x="19" y="33"/>
                      </a:moveTo>
                      <a:cubicBezTo>
                        <a:pt x="34" y="33"/>
                        <a:pt x="34" y="33"/>
                        <a:pt x="34" y="33"/>
                      </a:cubicBezTo>
                      <a:cubicBezTo>
                        <a:pt x="34" y="32"/>
                        <a:pt x="34" y="32"/>
                        <a:pt x="34" y="32"/>
                      </a:cubicBezTo>
                      <a:cubicBezTo>
                        <a:pt x="34" y="21"/>
                        <a:pt x="36" y="11"/>
                        <a:pt x="38" y="1"/>
                      </a:cubicBezTo>
                      <a:cubicBezTo>
                        <a:pt x="38" y="0"/>
                        <a:pt x="38" y="0"/>
                        <a:pt x="38" y="0"/>
                      </a:cubicBezTo>
                      <a:cubicBezTo>
                        <a:pt x="20" y="0"/>
                        <a:pt x="20" y="0"/>
                        <a:pt x="20" y="0"/>
                      </a:cubicBezTo>
                      <a:cubicBezTo>
                        <a:pt x="19" y="0"/>
                        <a:pt x="19" y="0"/>
                        <a:pt x="19" y="0"/>
                      </a:cubicBezTo>
                      <a:cubicBezTo>
                        <a:pt x="10" y="0"/>
                        <a:pt x="10" y="0"/>
                        <a:pt x="10" y="0"/>
                      </a:cubicBezTo>
                      <a:cubicBezTo>
                        <a:pt x="10" y="1"/>
                        <a:pt x="10" y="1"/>
                        <a:pt x="10" y="1"/>
                      </a:cubicBezTo>
                      <a:cubicBezTo>
                        <a:pt x="5" y="10"/>
                        <a:pt x="1" y="21"/>
                        <a:pt x="0" y="32"/>
                      </a:cubicBezTo>
                      <a:cubicBezTo>
                        <a:pt x="0" y="33"/>
                        <a:pt x="0" y="33"/>
                        <a:pt x="0" y="33"/>
                      </a:cubicBezTo>
                      <a:cubicBezTo>
                        <a:pt x="19" y="33"/>
                        <a:pt x="19" y="33"/>
                        <a:pt x="1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38" name="Freeform 82">
                  <a:extLst>
                    <a:ext uri="{FF2B5EF4-FFF2-40B4-BE49-F238E27FC236}">
                      <a16:creationId xmlns:a16="http://schemas.microsoft.com/office/drawing/2014/main" id="{22AFAD40-3209-4778-847D-AEB84E3DA0F2}"/>
                    </a:ext>
                  </a:extLst>
                </p:cNvPr>
                <p:cNvSpPr>
                  <a:spLocks/>
                </p:cNvSpPr>
                <p:nvPr/>
              </p:nvSpPr>
              <p:spPr bwMode="auto">
                <a:xfrm>
                  <a:off x="2738438" y="4103688"/>
                  <a:ext cx="34925" cy="61913"/>
                </a:xfrm>
                <a:custGeom>
                  <a:avLst/>
                  <a:gdLst>
                    <a:gd name="T0" fmla="*/ 18 w 19"/>
                    <a:gd name="T1" fmla="*/ 32 h 32"/>
                    <a:gd name="T2" fmla="*/ 19 w 19"/>
                    <a:gd name="T3" fmla="*/ 0 h 32"/>
                    <a:gd name="T4" fmla="*/ 18 w 19"/>
                    <a:gd name="T5" fmla="*/ 1 h 32"/>
                    <a:gd name="T6" fmla="*/ 10 w 19"/>
                    <a:gd name="T7" fmla="*/ 13 h 32"/>
                    <a:gd name="T8" fmla="*/ 10 w 19"/>
                    <a:gd name="T9" fmla="*/ 13 h 32"/>
                    <a:gd name="T10" fmla="*/ 9 w 19"/>
                    <a:gd name="T11" fmla="*/ 14 h 32"/>
                    <a:gd name="T12" fmla="*/ 9 w 19"/>
                    <a:gd name="T13" fmla="*/ 14 h 32"/>
                    <a:gd name="T14" fmla="*/ 9 w 19"/>
                    <a:gd name="T15" fmla="*/ 14 h 32"/>
                    <a:gd name="T16" fmla="*/ 0 w 19"/>
                    <a:gd name="T17" fmla="*/ 31 h 32"/>
                    <a:gd name="T18" fmla="*/ 0 w 19"/>
                    <a:gd name="T19" fmla="*/ 32 h 32"/>
                    <a:gd name="T20" fmla="*/ 9 w 19"/>
                    <a:gd name="T21" fmla="*/ 32 h 32"/>
                    <a:gd name="T22" fmla="*/ 18 w 19"/>
                    <a:gd name="T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2">
                      <a:moveTo>
                        <a:pt x="18" y="32"/>
                      </a:moveTo>
                      <a:cubicBezTo>
                        <a:pt x="19" y="0"/>
                        <a:pt x="19" y="0"/>
                        <a:pt x="19" y="0"/>
                      </a:cubicBezTo>
                      <a:cubicBezTo>
                        <a:pt x="18" y="1"/>
                        <a:pt x="18" y="1"/>
                        <a:pt x="18" y="1"/>
                      </a:cubicBezTo>
                      <a:cubicBezTo>
                        <a:pt x="15" y="5"/>
                        <a:pt x="12" y="8"/>
                        <a:pt x="10" y="13"/>
                      </a:cubicBezTo>
                      <a:cubicBezTo>
                        <a:pt x="10" y="13"/>
                        <a:pt x="10" y="13"/>
                        <a:pt x="10" y="13"/>
                      </a:cubicBezTo>
                      <a:cubicBezTo>
                        <a:pt x="9" y="14"/>
                        <a:pt x="9" y="14"/>
                        <a:pt x="9" y="14"/>
                      </a:cubicBezTo>
                      <a:cubicBezTo>
                        <a:pt x="9" y="14"/>
                        <a:pt x="9" y="14"/>
                        <a:pt x="9" y="14"/>
                      </a:cubicBezTo>
                      <a:cubicBezTo>
                        <a:pt x="9" y="14"/>
                        <a:pt x="9" y="14"/>
                        <a:pt x="9" y="14"/>
                      </a:cubicBezTo>
                      <a:cubicBezTo>
                        <a:pt x="6" y="20"/>
                        <a:pt x="3" y="25"/>
                        <a:pt x="0" y="31"/>
                      </a:cubicBezTo>
                      <a:cubicBezTo>
                        <a:pt x="0" y="32"/>
                        <a:pt x="0" y="32"/>
                        <a:pt x="0" y="32"/>
                      </a:cubicBezTo>
                      <a:cubicBezTo>
                        <a:pt x="9" y="32"/>
                        <a:pt x="9" y="32"/>
                        <a:pt x="9" y="32"/>
                      </a:cubicBez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39" name="Freeform 83">
                  <a:extLst>
                    <a:ext uri="{FF2B5EF4-FFF2-40B4-BE49-F238E27FC236}">
                      <a16:creationId xmlns:a16="http://schemas.microsoft.com/office/drawing/2014/main" id="{85ACEB89-AC4F-4CBA-8A14-062184712EC8}"/>
                    </a:ext>
                  </a:extLst>
                </p:cNvPr>
                <p:cNvSpPr>
                  <a:spLocks/>
                </p:cNvSpPr>
                <p:nvPr/>
              </p:nvSpPr>
              <p:spPr bwMode="auto">
                <a:xfrm>
                  <a:off x="2805113" y="4103688"/>
                  <a:ext cx="34925" cy="61913"/>
                </a:xfrm>
                <a:custGeom>
                  <a:avLst/>
                  <a:gdLst>
                    <a:gd name="T0" fmla="*/ 9 w 19"/>
                    <a:gd name="T1" fmla="*/ 32 h 32"/>
                    <a:gd name="T2" fmla="*/ 9 w 19"/>
                    <a:gd name="T3" fmla="*/ 32 h 32"/>
                    <a:gd name="T4" fmla="*/ 19 w 19"/>
                    <a:gd name="T5" fmla="*/ 32 h 32"/>
                    <a:gd name="T6" fmla="*/ 18 w 19"/>
                    <a:gd name="T7" fmla="*/ 31 h 32"/>
                    <a:gd name="T8" fmla="*/ 10 w 19"/>
                    <a:gd name="T9" fmla="*/ 14 h 32"/>
                    <a:gd name="T10" fmla="*/ 9 w 19"/>
                    <a:gd name="T11" fmla="*/ 12 h 32"/>
                    <a:gd name="T12" fmla="*/ 9 w 19"/>
                    <a:gd name="T13" fmla="*/ 13 h 32"/>
                    <a:gd name="T14" fmla="*/ 1 w 19"/>
                    <a:gd name="T15" fmla="*/ 1 h 32"/>
                    <a:gd name="T16" fmla="*/ 0 w 19"/>
                    <a:gd name="T17" fmla="*/ 0 h 32"/>
                    <a:gd name="T18" fmla="*/ 0 w 19"/>
                    <a:gd name="T19" fmla="*/ 32 h 32"/>
                    <a:gd name="T20" fmla="*/ 9 w 19"/>
                    <a:gd name="T2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9" y="32"/>
                      </a:moveTo>
                      <a:cubicBezTo>
                        <a:pt x="9" y="32"/>
                        <a:pt x="9" y="32"/>
                        <a:pt x="9" y="32"/>
                      </a:cubicBezTo>
                      <a:cubicBezTo>
                        <a:pt x="19" y="32"/>
                        <a:pt x="19" y="32"/>
                        <a:pt x="19" y="32"/>
                      </a:cubicBezTo>
                      <a:cubicBezTo>
                        <a:pt x="18" y="31"/>
                        <a:pt x="18" y="31"/>
                        <a:pt x="18" y="31"/>
                      </a:cubicBezTo>
                      <a:cubicBezTo>
                        <a:pt x="16" y="25"/>
                        <a:pt x="13" y="19"/>
                        <a:pt x="10" y="14"/>
                      </a:cubicBezTo>
                      <a:cubicBezTo>
                        <a:pt x="9" y="12"/>
                        <a:pt x="9" y="12"/>
                        <a:pt x="9" y="12"/>
                      </a:cubicBezTo>
                      <a:cubicBezTo>
                        <a:pt x="9" y="13"/>
                        <a:pt x="9" y="13"/>
                        <a:pt x="9" y="13"/>
                      </a:cubicBezTo>
                      <a:cubicBezTo>
                        <a:pt x="6" y="8"/>
                        <a:pt x="4" y="5"/>
                        <a:pt x="1" y="1"/>
                      </a:cubicBezTo>
                      <a:cubicBezTo>
                        <a:pt x="0" y="0"/>
                        <a:pt x="0" y="0"/>
                        <a:pt x="0" y="0"/>
                      </a:cubicBezTo>
                      <a:cubicBezTo>
                        <a:pt x="0" y="32"/>
                        <a:pt x="0" y="32"/>
                        <a:pt x="0" y="32"/>
                      </a:cubicBezTo>
                      <a:lnTo>
                        <a:pt x="9"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0" name="Freeform 84">
                  <a:extLst>
                    <a:ext uri="{FF2B5EF4-FFF2-40B4-BE49-F238E27FC236}">
                      <a16:creationId xmlns:a16="http://schemas.microsoft.com/office/drawing/2014/main" id="{9A1F1A35-E1A2-47FD-BECB-49FC089AB163}"/>
                    </a:ext>
                  </a:extLst>
                </p:cNvPr>
                <p:cNvSpPr>
                  <a:spLocks/>
                </p:cNvSpPr>
                <p:nvPr/>
              </p:nvSpPr>
              <p:spPr bwMode="auto">
                <a:xfrm>
                  <a:off x="2805113" y="4383088"/>
                  <a:ext cx="34925" cy="60325"/>
                </a:xfrm>
                <a:custGeom>
                  <a:avLst/>
                  <a:gdLst>
                    <a:gd name="T0" fmla="*/ 9 w 19"/>
                    <a:gd name="T1" fmla="*/ 0 h 32"/>
                    <a:gd name="T2" fmla="*/ 0 w 19"/>
                    <a:gd name="T3" fmla="*/ 0 h 32"/>
                    <a:gd name="T4" fmla="*/ 0 w 19"/>
                    <a:gd name="T5" fmla="*/ 32 h 32"/>
                    <a:gd name="T6" fmla="*/ 1 w 19"/>
                    <a:gd name="T7" fmla="*/ 31 h 32"/>
                    <a:gd name="T8" fmla="*/ 9 w 19"/>
                    <a:gd name="T9" fmla="*/ 19 h 32"/>
                    <a:gd name="T10" fmla="*/ 9 w 19"/>
                    <a:gd name="T11" fmla="*/ 19 h 32"/>
                    <a:gd name="T12" fmla="*/ 10 w 19"/>
                    <a:gd name="T13" fmla="*/ 18 h 32"/>
                    <a:gd name="T14" fmla="*/ 18 w 19"/>
                    <a:gd name="T15" fmla="*/ 1 h 32"/>
                    <a:gd name="T16" fmla="*/ 19 w 19"/>
                    <a:gd name="T17" fmla="*/ 0 h 32"/>
                    <a:gd name="T18" fmla="*/ 10 w 19"/>
                    <a:gd name="T19" fmla="*/ 0 h 32"/>
                    <a:gd name="T20" fmla="*/ 9 w 19"/>
                    <a:gd name="T2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2">
                      <a:moveTo>
                        <a:pt x="9" y="0"/>
                      </a:moveTo>
                      <a:cubicBezTo>
                        <a:pt x="0" y="0"/>
                        <a:pt x="0" y="0"/>
                        <a:pt x="0" y="0"/>
                      </a:cubicBezTo>
                      <a:cubicBezTo>
                        <a:pt x="0" y="32"/>
                        <a:pt x="0" y="32"/>
                        <a:pt x="0" y="32"/>
                      </a:cubicBezTo>
                      <a:cubicBezTo>
                        <a:pt x="1" y="31"/>
                        <a:pt x="1" y="31"/>
                        <a:pt x="1" y="31"/>
                      </a:cubicBezTo>
                      <a:cubicBezTo>
                        <a:pt x="4" y="27"/>
                        <a:pt x="6" y="23"/>
                        <a:pt x="9" y="19"/>
                      </a:cubicBezTo>
                      <a:cubicBezTo>
                        <a:pt x="9" y="19"/>
                        <a:pt x="9" y="19"/>
                        <a:pt x="9" y="19"/>
                      </a:cubicBezTo>
                      <a:cubicBezTo>
                        <a:pt x="10" y="18"/>
                        <a:pt x="10" y="18"/>
                        <a:pt x="10" y="18"/>
                      </a:cubicBezTo>
                      <a:cubicBezTo>
                        <a:pt x="13" y="12"/>
                        <a:pt x="16" y="7"/>
                        <a:pt x="18" y="1"/>
                      </a:cubicBezTo>
                      <a:cubicBezTo>
                        <a:pt x="19" y="0"/>
                        <a:pt x="19" y="0"/>
                        <a:pt x="19" y="0"/>
                      </a:cubicBezTo>
                      <a:cubicBezTo>
                        <a:pt x="10" y="0"/>
                        <a:pt x="10" y="0"/>
                        <a:pt x="10"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1" name="Freeform 85">
                  <a:extLst>
                    <a:ext uri="{FF2B5EF4-FFF2-40B4-BE49-F238E27FC236}">
                      <a16:creationId xmlns:a16="http://schemas.microsoft.com/office/drawing/2014/main" id="{D6B73EBF-0C21-404B-9801-B123F5E308F9}"/>
                    </a:ext>
                  </a:extLst>
                </p:cNvPr>
                <p:cNvSpPr>
                  <a:spLocks/>
                </p:cNvSpPr>
                <p:nvPr/>
              </p:nvSpPr>
              <p:spPr bwMode="auto">
                <a:xfrm>
                  <a:off x="2852738" y="4383088"/>
                  <a:ext cx="66675" cy="47625"/>
                </a:xfrm>
                <a:custGeom>
                  <a:avLst/>
                  <a:gdLst>
                    <a:gd name="T0" fmla="*/ 17 w 35"/>
                    <a:gd name="T1" fmla="*/ 0 h 25"/>
                    <a:gd name="T2" fmla="*/ 12 w 35"/>
                    <a:gd name="T3" fmla="*/ 0 h 25"/>
                    <a:gd name="T4" fmla="*/ 12 w 35"/>
                    <a:gd name="T5" fmla="*/ 0 h 25"/>
                    <a:gd name="T6" fmla="*/ 1 w 35"/>
                    <a:gd name="T7" fmla="*/ 24 h 25"/>
                    <a:gd name="T8" fmla="*/ 0 w 35"/>
                    <a:gd name="T9" fmla="*/ 25 h 25"/>
                    <a:gd name="T10" fmla="*/ 1 w 35"/>
                    <a:gd name="T11" fmla="*/ 25 h 25"/>
                    <a:gd name="T12" fmla="*/ 17 w 35"/>
                    <a:gd name="T13" fmla="*/ 16 h 25"/>
                    <a:gd name="T14" fmla="*/ 17 w 35"/>
                    <a:gd name="T15" fmla="*/ 16 h 25"/>
                    <a:gd name="T16" fmla="*/ 18 w 35"/>
                    <a:gd name="T17" fmla="*/ 16 h 25"/>
                    <a:gd name="T18" fmla="*/ 18 w 35"/>
                    <a:gd name="T19" fmla="*/ 16 h 25"/>
                    <a:gd name="T20" fmla="*/ 18 w 35"/>
                    <a:gd name="T21" fmla="*/ 16 h 25"/>
                    <a:gd name="T22" fmla="*/ 34 w 35"/>
                    <a:gd name="T23" fmla="*/ 1 h 25"/>
                    <a:gd name="T24" fmla="*/ 35 w 35"/>
                    <a:gd name="T25" fmla="*/ 0 h 25"/>
                    <a:gd name="T26" fmla="*/ 18 w 35"/>
                    <a:gd name="T27" fmla="*/ 0 h 25"/>
                    <a:gd name="T28" fmla="*/ 17 w 35"/>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5">
                      <a:moveTo>
                        <a:pt x="17" y="0"/>
                      </a:moveTo>
                      <a:cubicBezTo>
                        <a:pt x="12" y="0"/>
                        <a:pt x="12" y="0"/>
                        <a:pt x="12" y="0"/>
                      </a:cubicBezTo>
                      <a:cubicBezTo>
                        <a:pt x="12" y="0"/>
                        <a:pt x="12" y="0"/>
                        <a:pt x="12" y="0"/>
                      </a:cubicBezTo>
                      <a:cubicBezTo>
                        <a:pt x="9" y="9"/>
                        <a:pt x="5" y="17"/>
                        <a:pt x="1" y="24"/>
                      </a:cubicBezTo>
                      <a:cubicBezTo>
                        <a:pt x="0" y="25"/>
                        <a:pt x="0" y="25"/>
                        <a:pt x="0" y="25"/>
                      </a:cubicBezTo>
                      <a:cubicBezTo>
                        <a:pt x="1" y="25"/>
                        <a:pt x="1" y="25"/>
                        <a:pt x="1" y="25"/>
                      </a:cubicBezTo>
                      <a:cubicBezTo>
                        <a:pt x="7" y="22"/>
                        <a:pt x="12" y="20"/>
                        <a:pt x="17" y="16"/>
                      </a:cubicBezTo>
                      <a:cubicBezTo>
                        <a:pt x="17" y="16"/>
                        <a:pt x="17" y="16"/>
                        <a:pt x="17" y="16"/>
                      </a:cubicBezTo>
                      <a:cubicBezTo>
                        <a:pt x="18" y="16"/>
                        <a:pt x="18" y="16"/>
                        <a:pt x="18" y="16"/>
                      </a:cubicBezTo>
                      <a:cubicBezTo>
                        <a:pt x="18" y="16"/>
                        <a:pt x="18" y="16"/>
                        <a:pt x="18" y="16"/>
                      </a:cubicBezTo>
                      <a:cubicBezTo>
                        <a:pt x="18" y="16"/>
                        <a:pt x="18" y="16"/>
                        <a:pt x="18" y="16"/>
                      </a:cubicBezTo>
                      <a:cubicBezTo>
                        <a:pt x="24" y="11"/>
                        <a:pt x="29" y="6"/>
                        <a:pt x="34" y="1"/>
                      </a:cubicBezTo>
                      <a:cubicBezTo>
                        <a:pt x="35" y="0"/>
                        <a:pt x="35" y="0"/>
                        <a:pt x="35" y="0"/>
                      </a:cubicBezTo>
                      <a:cubicBezTo>
                        <a:pt x="18" y="0"/>
                        <a:pt x="18" y="0"/>
                        <a:pt x="18" y="0"/>
                      </a:cubicBez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2" name="Freeform 86">
                  <a:extLst>
                    <a:ext uri="{FF2B5EF4-FFF2-40B4-BE49-F238E27FC236}">
                      <a16:creationId xmlns:a16="http://schemas.microsoft.com/office/drawing/2014/main" id="{2B0DA5B4-3CFA-4520-B46D-5DF06C4FA31A}"/>
                    </a:ext>
                  </a:extLst>
                </p:cNvPr>
                <p:cNvSpPr>
                  <a:spLocks noEditPoints="1"/>
                </p:cNvSpPr>
                <p:nvPr/>
              </p:nvSpPr>
              <p:spPr bwMode="auto">
                <a:xfrm>
                  <a:off x="2544763" y="4030663"/>
                  <a:ext cx="487363" cy="487363"/>
                </a:xfrm>
                <a:custGeom>
                  <a:avLst/>
                  <a:gdLst>
                    <a:gd name="T0" fmla="*/ 197 w 255"/>
                    <a:gd name="T1" fmla="*/ 20 h 256"/>
                    <a:gd name="T2" fmla="*/ 179 w 255"/>
                    <a:gd name="T3" fmla="*/ 11 h 256"/>
                    <a:gd name="T4" fmla="*/ 178 w 255"/>
                    <a:gd name="T5" fmla="*/ 11 h 256"/>
                    <a:gd name="T6" fmla="*/ 178 w 255"/>
                    <a:gd name="T7" fmla="*/ 10 h 256"/>
                    <a:gd name="T8" fmla="*/ 145 w 255"/>
                    <a:gd name="T9" fmla="*/ 1 h 256"/>
                    <a:gd name="T10" fmla="*/ 128 w 255"/>
                    <a:gd name="T11" fmla="*/ 0 h 256"/>
                    <a:gd name="T12" fmla="*/ 110 w 255"/>
                    <a:gd name="T13" fmla="*/ 1 h 256"/>
                    <a:gd name="T14" fmla="*/ 78 w 255"/>
                    <a:gd name="T15" fmla="*/ 10 h 256"/>
                    <a:gd name="T16" fmla="*/ 77 w 255"/>
                    <a:gd name="T17" fmla="*/ 11 h 256"/>
                    <a:gd name="T18" fmla="*/ 59 w 255"/>
                    <a:gd name="T19" fmla="*/ 20 h 256"/>
                    <a:gd name="T20" fmla="*/ 59 w 255"/>
                    <a:gd name="T21" fmla="*/ 21 h 256"/>
                    <a:gd name="T22" fmla="*/ 58 w 255"/>
                    <a:gd name="T23" fmla="*/ 21 h 256"/>
                    <a:gd name="T24" fmla="*/ 58 w 255"/>
                    <a:gd name="T25" fmla="*/ 235 h 256"/>
                    <a:gd name="T26" fmla="*/ 77 w 255"/>
                    <a:gd name="T27" fmla="*/ 245 h 256"/>
                    <a:gd name="T28" fmla="*/ 78 w 255"/>
                    <a:gd name="T29" fmla="*/ 245 h 256"/>
                    <a:gd name="T30" fmla="*/ 111 w 255"/>
                    <a:gd name="T31" fmla="*/ 255 h 256"/>
                    <a:gd name="T32" fmla="*/ 145 w 255"/>
                    <a:gd name="T33" fmla="*/ 255 h 256"/>
                    <a:gd name="T34" fmla="*/ 146 w 255"/>
                    <a:gd name="T35" fmla="*/ 254 h 256"/>
                    <a:gd name="T36" fmla="*/ 178 w 255"/>
                    <a:gd name="T37" fmla="*/ 245 h 256"/>
                    <a:gd name="T38" fmla="*/ 179 w 255"/>
                    <a:gd name="T39" fmla="*/ 245 h 256"/>
                    <a:gd name="T40" fmla="*/ 197 w 255"/>
                    <a:gd name="T41" fmla="*/ 236 h 256"/>
                    <a:gd name="T42" fmla="*/ 197 w 255"/>
                    <a:gd name="T43" fmla="*/ 235 h 256"/>
                    <a:gd name="T44" fmla="*/ 255 w 255"/>
                    <a:gd name="T45" fmla="*/ 128 h 256"/>
                    <a:gd name="T46" fmla="*/ 197 w 255"/>
                    <a:gd name="T47" fmla="*/ 207 h 256"/>
                    <a:gd name="T48" fmla="*/ 178 w 255"/>
                    <a:gd name="T49" fmla="*/ 220 h 256"/>
                    <a:gd name="T50" fmla="*/ 145 w 255"/>
                    <a:gd name="T51" fmla="*/ 232 h 256"/>
                    <a:gd name="T52" fmla="*/ 110 w 255"/>
                    <a:gd name="T53" fmla="*/ 232 h 256"/>
                    <a:gd name="T54" fmla="*/ 78 w 255"/>
                    <a:gd name="T55" fmla="*/ 221 h 256"/>
                    <a:gd name="T56" fmla="*/ 77 w 255"/>
                    <a:gd name="T57" fmla="*/ 220 h 256"/>
                    <a:gd name="T58" fmla="*/ 22 w 255"/>
                    <a:gd name="T59" fmla="*/ 128 h 256"/>
                    <a:gd name="T60" fmla="*/ 77 w 255"/>
                    <a:gd name="T61" fmla="*/ 35 h 256"/>
                    <a:gd name="T62" fmla="*/ 128 w 255"/>
                    <a:gd name="T63" fmla="*/ 23 h 256"/>
                    <a:gd name="T64" fmla="*/ 178 w 255"/>
                    <a:gd name="T65" fmla="*/ 35 h 256"/>
                    <a:gd name="T66" fmla="*/ 197 w 255"/>
                    <a:gd name="T67" fmla="*/ 48 h 256"/>
                    <a:gd name="T68" fmla="*/ 233 w 255"/>
                    <a:gd name="T69" fmla="*/ 12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5" h="256">
                      <a:moveTo>
                        <a:pt x="197" y="21"/>
                      </a:moveTo>
                      <a:cubicBezTo>
                        <a:pt x="197" y="20"/>
                        <a:pt x="197" y="20"/>
                        <a:pt x="197" y="20"/>
                      </a:cubicBezTo>
                      <a:cubicBezTo>
                        <a:pt x="197" y="20"/>
                        <a:pt x="197" y="20"/>
                        <a:pt x="197" y="20"/>
                      </a:cubicBezTo>
                      <a:cubicBezTo>
                        <a:pt x="191" y="17"/>
                        <a:pt x="185" y="14"/>
                        <a:pt x="179" y="11"/>
                      </a:cubicBezTo>
                      <a:cubicBezTo>
                        <a:pt x="179" y="11"/>
                        <a:pt x="179" y="11"/>
                        <a:pt x="179" y="11"/>
                      </a:cubicBezTo>
                      <a:cubicBezTo>
                        <a:pt x="178" y="11"/>
                        <a:pt x="178" y="11"/>
                        <a:pt x="178" y="11"/>
                      </a:cubicBezTo>
                      <a:cubicBezTo>
                        <a:pt x="178" y="10"/>
                        <a:pt x="178" y="10"/>
                        <a:pt x="178" y="10"/>
                      </a:cubicBezTo>
                      <a:cubicBezTo>
                        <a:pt x="178" y="10"/>
                        <a:pt x="178" y="10"/>
                        <a:pt x="178" y="10"/>
                      </a:cubicBezTo>
                      <a:cubicBezTo>
                        <a:pt x="168" y="6"/>
                        <a:pt x="157" y="3"/>
                        <a:pt x="146" y="1"/>
                      </a:cubicBezTo>
                      <a:cubicBezTo>
                        <a:pt x="145" y="1"/>
                        <a:pt x="145" y="1"/>
                        <a:pt x="145" y="1"/>
                      </a:cubicBezTo>
                      <a:cubicBezTo>
                        <a:pt x="145" y="1"/>
                        <a:pt x="145" y="1"/>
                        <a:pt x="145" y="1"/>
                      </a:cubicBezTo>
                      <a:cubicBezTo>
                        <a:pt x="139" y="1"/>
                        <a:pt x="134" y="0"/>
                        <a:pt x="128" y="0"/>
                      </a:cubicBezTo>
                      <a:cubicBezTo>
                        <a:pt x="122" y="0"/>
                        <a:pt x="116" y="1"/>
                        <a:pt x="111" y="1"/>
                      </a:cubicBezTo>
                      <a:cubicBezTo>
                        <a:pt x="110" y="1"/>
                        <a:pt x="110" y="1"/>
                        <a:pt x="110" y="1"/>
                      </a:cubicBezTo>
                      <a:cubicBezTo>
                        <a:pt x="110" y="1"/>
                        <a:pt x="110" y="1"/>
                        <a:pt x="110" y="1"/>
                      </a:cubicBezTo>
                      <a:cubicBezTo>
                        <a:pt x="99" y="3"/>
                        <a:pt x="88" y="6"/>
                        <a:pt x="78" y="10"/>
                      </a:cubicBezTo>
                      <a:cubicBezTo>
                        <a:pt x="78" y="10"/>
                        <a:pt x="78" y="10"/>
                        <a:pt x="78" y="10"/>
                      </a:cubicBezTo>
                      <a:cubicBezTo>
                        <a:pt x="77" y="11"/>
                        <a:pt x="77" y="11"/>
                        <a:pt x="77" y="11"/>
                      </a:cubicBezTo>
                      <a:cubicBezTo>
                        <a:pt x="77" y="11"/>
                        <a:pt x="77" y="11"/>
                        <a:pt x="77" y="11"/>
                      </a:cubicBezTo>
                      <a:cubicBezTo>
                        <a:pt x="70" y="14"/>
                        <a:pt x="64" y="17"/>
                        <a:pt x="59" y="20"/>
                      </a:cubicBezTo>
                      <a:cubicBezTo>
                        <a:pt x="59" y="20"/>
                        <a:pt x="59" y="20"/>
                        <a:pt x="59" y="20"/>
                      </a:cubicBezTo>
                      <a:cubicBezTo>
                        <a:pt x="59" y="21"/>
                        <a:pt x="59" y="21"/>
                        <a:pt x="59" y="21"/>
                      </a:cubicBezTo>
                      <a:cubicBezTo>
                        <a:pt x="58" y="21"/>
                        <a:pt x="58" y="21"/>
                        <a:pt x="58" y="21"/>
                      </a:cubicBezTo>
                      <a:cubicBezTo>
                        <a:pt x="58" y="21"/>
                        <a:pt x="58" y="21"/>
                        <a:pt x="58" y="21"/>
                      </a:cubicBezTo>
                      <a:cubicBezTo>
                        <a:pt x="23" y="44"/>
                        <a:pt x="0" y="83"/>
                        <a:pt x="0" y="128"/>
                      </a:cubicBezTo>
                      <a:cubicBezTo>
                        <a:pt x="0" y="173"/>
                        <a:pt x="23" y="212"/>
                        <a:pt x="58" y="235"/>
                      </a:cubicBezTo>
                      <a:cubicBezTo>
                        <a:pt x="59" y="236"/>
                        <a:pt x="59" y="236"/>
                        <a:pt x="59" y="236"/>
                      </a:cubicBezTo>
                      <a:cubicBezTo>
                        <a:pt x="65" y="239"/>
                        <a:pt x="71" y="242"/>
                        <a:pt x="77" y="245"/>
                      </a:cubicBezTo>
                      <a:cubicBezTo>
                        <a:pt x="77" y="245"/>
                        <a:pt x="77" y="245"/>
                        <a:pt x="77" y="245"/>
                      </a:cubicBezTo>
                      <a:cubicBezTo>
                        <a:pt x="78" y="245"/>
                        <a:pt x="78" y="245"/>
                        <a:pt x="78" y="245"/>
                      </a:cubicBezTo>
                      <a:cubicBezTo>
                        <a:pt x="88" y="250"/>
                        <a:pt x="99" y="253"/>
                        <a:pt x="110" y="254"/>
                      </a:cubicBezTo>
                      <a:cubicBezTo>
                        <a:pt x="111" y="255"/>
                        <a:pt x="111" y="255"/>
                        <a:pt x="111" y="255"/>
                      </a:cubicBezTo>
                      <a:cubicBezTo>
                        <a:pt x="116" y="255"/>
                        <a:pt x="122" y="256"/>
                        <a:pt x="128" y="256"/>
                      </a:cubicBezTo>
                      <a:cubicBezTo>
                        <a:pt x="134" y="256"/>
                        <a:pt x="139" y="255"/>
                        <a:pt x="145" y="255"/>
                      </a:cubicBezTo>
                      <a:cubicBezTo>
                        <a:pt x="145" y="254"/>
                        <a:pt x="145" y="254"/>
                        <a:pt x="145" y="254"/>
                      </a:cubicBezTo>
                      <a:cubicBezTo>
                        <a:pt x="146" y="254"/>
                        <a:pt x="146" y="254"/>
                        <a:pt x="146" y="254"/>
                      </a:cubicBezTo>
                      <a:cubicBezTo>
                        <a:pt x="146" y="254"/>
                        <a:pt x="146" y="254"/>
                        <a:pt x="146" y="254"/>
                      </a:cubicBezTo>
                      <a:cubicBezTo>
                        <a:pt x="157" y="253"/>
                        <a:pt x="168" y="250"/>
                        <a:pt x="178" y="245"/>
                      </a:cubicBezTo>
                      <a:cubicBezTo>
                        <a:pt x="178" y="245"/>
                        <a:pt x="178" y="245"/>
                        <a:pt x="178" y="245"/>
                      </a:cubicBezTo>
                      <a:cubicBezTo>
                        <a:pt x="178" y="245"/>
                        <a:pt x="178" y="245"/>
                        <a:pt x="179" y="245"/>
                      </a:cubicBezTo>
                      <a:cubicBezTo>
                        <a:pt x="179" y="245"/>
                        <a:pt x="179" y="245"/>
                        <a:pt x="179" y="245"/>
                      </a:cubicBezTo>
                      <a:cubicBezTo>
                        <a:pt x="185" y="242"/>
                        <a:pt x="191" y="239"/>
                        <a:pt x="197" y="236"/>
                      </a:cubicBezTo>
                      <a:cubicBezTo>
                        <a:pt x="197" y="235"/>
                        <a:pt x="197" y="235"/>
                        <a:pt x="197" y="235"/>
                      </a:cubicBezTo>
                      <a:cubicBezTo>
                        <a:pt x="197" y="235"/>
                        <a:pt x="197" y="235"/>
                        <a:pt x="197" y="235"/>
                      </a:cubicBezTo>
                      <a:cubicBezTo>
                        <a:pt x="197" y="235"/>
                        <a:pt x="197" y="235"/>
                        <a:pt x="197" y="235"/>
                      </a:cubicBezTo>
                      <a:cubicBezTo>
                        <a:pt x="232" y="212"/>
                        <a:pt x="255" y="173"/>
                        <a:pt x="255" y="128"/>
                      </a:cubicBezTo>
                      <a:cubicBezTo>
                        <a:pt x="255" y="83"/>
                        <a:pt x="232" y="44"/>
                        <a:pt x="197" y="21"/>
                      </a:cubicBezTo>
                      <a:close/>
                      <a:moveTo>
                        <a:pt x="197" y="207"/>
                      </a:moveTo>
                      <a:cubicBezTo>
                        <a:pt x="197" y="207"/>
                        <a:pt x="197" y="207"/>
                        <a:pt x="197" y="207"/>
                      </a:cubicBezTo>
                      <a:cubicBezTo>
                        <a:pt x="191" y="212"/>
                        <a:pt x="185" y="217"/>
                        <a:pt x="178" y="220"/>
                      </a:cubicBezTo>
                      <a:cubicBezTo>
                        <a:pt x="168" y="226"/>
                        <a:pt x="157" y="230"/>
                        <a:pt x="146" y="232"/>
                      </a:cubicBezTo>
                      <a:cubicBezTo>
                        <a:pt x="145" y="232"/>
                        <a:pt x="145" y="232"/>
                        <a:pt x="145" y="232"/>
                      </a:cubicBezTo>
                      <a:cubicBezTo>
                        <a:pt x="139" y="233"/>
                        <a:pt x="134" y="233"/>
                        <a:pt x="128" y="233"/>
                      </a:cubicBezTo>
                      <a:cubicBezTo>
                        <a:pt x="122" y="233"/>
                        <a:pt x="116" y="233"/>
                        <a:pt x="110" y="232"/>
                      </a:cubicBezTo>
                      <a:cubicBezTo>
                        <a:pt x="99" y="230"/>
                        <a:pt x="88" y="226"/>
                        <a:pt x="78" y="221"/>
                      </a:cubicBezTo>
                      <a:cubicBezTo>
                        <a:pt x="78" y="221"/>
                        <a:pt x="78" y="221"/>
                        <a:pt x="78" y="221"/>
                      </a:cubicBezTo>
                      <a:cubicBezTo>
                        <a:pt x="77" y="220"/>
                        <a:pt x="77" y="220"/>
                        <a:pt x="77" y="220"/>
                      </a:cubicBezTo>
                      <a:cubicBezTo>
                        <a:pt x="77" y="220"/>
                        <a:pt x="77" y="220"/>
                        <a:pt x="77" y="220"/>
                      </a:cubicBezTo>
                      <a:cubicBezTo>
                        <a:pt x="70" y="217"/>
                        <a:pt x="64" y="212"/>
                        <a:pt x="59" y="207"/>
                      </a:cubicBezTo>
                      <a:cubicBezTo>
                        <a:pt x="36" y="188"/>
                        <a:pt x="22" y="160"/>
                        <a:pt x="22" y="128"/>
                      </a:cubicBezTo>
                      <a:cubicBezTo>
                        <a:pt x="22" y="96"/>
                        <a:pt x="36" y="68"/>
                        <a:pt x="59" y="48"/>
                      </a:cubicBezTo>
                      <a:cubicBezTo>
                        <a:pt x="64" y="44"/>
                        <a:pt x="71" y="39"/>
                        <a:pt x="77" y="35"/>
                      </a:cubicBezTo>
                      <a:cubicBezTo>
                        <a:pt x="87" y="30"/>
                        <a:pt x="99" y="26"/>
                        <a:pt x="110" y="24"/>
                      </a:cubicBezTo>
                      <a:cubicBezTo>
                        <a:pt x="116" y="23"/>
                        <a:pt x="122" y="23"/>
                        <a:pt x="128" y="23"/>
                      </a:cubicBezTo>
                      <a:cubicBezTo>
                        <a:pt x="134" y="23"/>
                        <a:pt x="139" y="23"/>
                        <a:pt x="145" y="24"/>
                      </a:cubicBezTo>
                      <a:cubicBezTo>
                        <a:pt x="157" y="26"/>
                        <a:pt x="168" y="30"/>
                        <a:pt x="178" y="35"/>
                      </a:cubicBezTo>
                      <a:cubicBezTo>
                        <a:pt x="185" y="39"/>
                        <a:pt x="191" y="43"/>
                        <a:pt x="197" y="48"/>
                      </a:cubicBezTo>
                      <a:cubicBezTo>
                        <a:pt x="197" y="48"/>
                        <a:pt x="197" y="48"/>
                        <a:pt x="197" y="48"/>
                      </a:cubicBezTo>
                      <a:cubicBezTo>
                        <a:pt x="197" y="49"/>
                        <a:pt x="197" y="49"/>
                        <a:pt x="197" y="49"/>
                      </a:cubicBezTo>
                      <a:cubicBezTo>
                        <a:pt x="219" y="68"/>
                        <a:pt x="233" y="96"/>
                        <a:pt x="233" y="128"/>
                      </a:cubicBezTo>
                      <a:cubicBezTo>
                        <a:pt x="233" y="159"/>
                        <a:pt x="219" y="188"/>
                        <a:pt x="197" y="2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3" name="Freeform 87">
                  <a:extLst>
                    <a:ext uri="{FF2B5EF4-FFF2-40B4-BE49-F238E27FC236}">
                      <a16:creationId xmlns:a16="http://schemas.microsoft.com/office/drawing/2014/main" id="{0D00C35E-D5D2-454E-A874-F8CDC6AF1D84}"/>
                    </a:ext>
                  </a:extLst>
                </p:cNvPr>
                <p:cNvSpPr>
                  <a:spLocks/>
                </p:cNvSpPr>
                <p:nvPr/>
              </p:nvSpPr>
              <p:spPr bwMode="auto">
                <a:xfrm>
                  <a:off x="2805113" y="4195763"/>
                  <a:ext cx="57150" cy="63500"/>
                </a:xfrm>
                <a:custGeom>
                  <a:avLst/>
                  <a:gdLst>
                    <a:gd name="T0" fmla="*/ 9 w 30"/>
                    <a:gd name="T1" fmla="*/ 0 h 33"/>
                    <a:gd name="T2" fmla="*/ 0 w 30"/>
                    <a:gd name="T3" fmla="*/ 0 h 33"/>
                    <a:gd name="T4" fmla="*/ 0 w 30"/>
                    <a:gd name="T5" fmla="*/ 33 h 33"/>
                    <a:gd name="T6" fmla="*/ 9 w 30"/>
                    <a:gd name="T7" fmla="*/ 33 h 33"/>
                    <a:gd name="T8" fmla="*/ 9 w 30"/>
                    <a:gd name="T9" fmla="*/ 33 h 33"/>
                    <a:gd name="T10" fmla="*/ 30 w 30"/>
                    <a:gd name="T11" fmla="*/ 33 h 33"/>
                    <a:gd name="T12" fmla="*/ 30 w 30"/>
                    <a:gd name="T13" fmla="*/ 32 h 33"/>
                    <a:gd name="T14" fmla="*/ 25 w 30"/>
                    <a:gd name="T15" fmla="*/ 1 h 33"/>
                    <a:gd name="T16" fmla="*/ 24 w 30"/>
                    <a:gd name="T17" fmla="*/ 0 h 33"/>
                    <a:gd name="T18" fmla="*/ 10 w 30"/>
                    <a:gd name="T19" fmla="*/ 0 h 33"/>
                    <a:gd name="T20" fmla="*/ 9 w 30"/>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33">
                      <a:moveTo>
                        <a:pt x="9" y="0"/>
                      </a:moveTo>
                      <a:cubicBezTo>
                        <a:pt x="0" y="0"/>
                        <a:pt x="0" y="0"/>
                        <a:pt x="0" y="0"/>
                      </a:cubicBezTo>
                      <a:cubicBezTo>
                        <a:pt x="0" y="33"/>
                        <a:pt x="0" y="33"/>
                        <a:pt x="0" y="33"/>
                      </a:cubicBezTo>
                      <a:cubicBezTo>
                        <a:pt x="9" y="33"/>
                        <a:pt x="9" y="33"/>
                        <a:pt x="9" y="33"/>
                      </a:cubicBezTo>
                      <a:cubicBezTo>
                        <a:pt x="9" y="33"/>
                        <a:pt x="9" y="33"/>
                        <a:pt x="9" y="33"/>
                      </a:cubicBezTo>
                      <a:cubicBezTo>
                        <a:pt x="30" y="33"/>
                        <a:pt x="30" y="33"/>
                        <a:pt x="30" y="33"/>
                      </a:cubicBezTo>
                      <a:cubicBezTo>
                        <a:pt x="30" y="32"/>
                        <a:pt x="30" y="32"/>
                        <a:pt x="30" y="32"/>
                      </a:cubicBezTo>
                      <a:cubicBezTo>
                        <a:pt x="29" y="21"/>
                        <a:pt x="27" y="11"/>
                        <a:pt x="25" y="1"/>
                      </a:cubicBezTo>
                      <a:cubicBezTo>
                        <a:pt x="24" y="0"/>
                        <a:pt x="24" y="0"/>
                        <a:pt x="24" y="0"/>
                      </a:cubicBezTo>
                      <a:cubicBezTo>
                        <a:pt x="10" y="0"/>
                        <a:pt x="10" y="0"/>
                        <a:pt x="10" y="0"/>
                      </a:cubicBezTo>
                      <a:lnTo>
                        <a:pt x="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4" name="Freeform 88">
                  <a:extLst>
                    <a:ext uri="{FF2B5EF4-FFF2-40B4-BE49-F238E27FC236}">
                      <a16:creationId xmlns:a16="http://schemas.microsoft.com/office/drawing/2014/main" id="{3A3483AE-E704-4A80-9021-E72B168104A0}"/>
                    </a:ext>
                  </a:extLst>
                </p:cNvPr>
                <p:cNvSpPr>
                  <a:spLocks/>
                </p:cNvSpPr>
                <p:nvPr/>
              </p:nvSpPr>
              <p:spPr bwMode="auto">
                <a:xfrm>
                  <a:off x="2884488" y="4289426"/>
                  <a:ext cx="73025" cy="61913"/>
                </a:xfrm>
                <a:custGeom>
                  <a:avLst/>
                  <a:gdLst>
                    <a:gd name="T0" fmla="*/ 19 w 38"/>
                    <a:gd name="T1" fmla="*/ 0 h 33"/>
                    <a:gd name="T2" fmla="*/ 5 w 38"/>
                    <a:gd name="T3" fmla="*/ 0 h 33"/>
                    <a:gd name="T4" fmla="*/ 5 w 38"/>
                    <a:gd name="T5" fmla="*/ 1 h 33"/>
                    <a:gd name="T6" fmla="*/ 0 w 38"/>
                    <a:gd name="T7" fmla="*/ 32 h 33"/>
                    <a:gd name="T8" fmla="*/ 0 w 38"/>
                    <a:gd name="T9" fmla="*/ 33 h 33"/>
                    <a:gd name="T10" fmla="*/ 19 w 38"/>
                    <a:gd name="T11" fmla="*/ 33 h 33"/>
                    <a:gd name="T12" fmla="*/ 19 w 38"/>
                    <a:gd name="T13" fmla="*/ 33 h 33"/>
                    <a:gd name="T14" fmla="*/ 29 w 38"/>
                    <a:gd name="T15" fmla="*/ 33 h 33"/>
                    <a:gd name="T16" fmla="*/ 29 w 38"/>
                    <a:gd name="T17" fmla="*/ 32 h 33"/>
                    <a:gd name="T18" fmla="*/ 38 w 38"/>
                    <a:gd name="T19" fmla="*/ 1 h 33"/>
                    <a:gd name="T20" fmla="*/ 38 w 38"/>
                    <a:gd name="T21" fmla="*/ 0 h 33"/>
                    <a:gd name="T22" fmla="*/ 20 w 38"/>
                    <a:gd name="T23" fmla="*/ 0 h 33"/>
                    <a:gd name="T24" fmla="*/ 19 w 38"/>
                    <a:gd name="T2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3">
                      <a:moveTo>
                        <a:pt x="19" y="0"/>
                      </a:moveTo>
                      <a:cubicBezTo>
                        <a:pt x="5" y="0"/>
                        <a:pt x="5" y="0"/>
                        <a:pt x="5" y="0"/>
                      </a:cubicBezTo>
                      <a:cubicBezTo>
                        <a:pt x="5" y="1"/>
                        <a:pt x="5" y="1"/>
                        <a:pt x="5" y="1"/>
                      </a:cubicBezTo>
                      <a:cubicBezTo>
                        <a:pt x="4" y="11"/>
                        <a:pt x="3" y="22"/>
                        <a:pt x="0" y="32"/>
                      </a:cubicBezTo>
                      <a:cubicBezTo>
                        <a:pt x="0" y="33"/>
                        <a:pt x="0" y="33"/>
                        <a:pt x="0" y="33"/>
                      </a:cubicBezTo>
                      <a:cubicBezTo>
                        <a:pt x="19" y="33"/>
                        <a:pt x="19" y="33"/>
                        <a:pt x="19" y="33"/>
                      </a:cubicBezTo>
                      <a:cubicBezTo>
                        <a:pt x="19" y="33"/>
                        <a:pt x="19" y="33"/>
                        <a:pt x="19" y="33"/>
                      </a:cubicBezTo>
                      <a:cubicBezTo>
                        <a:pt x="29" y="33"/>
                        <a:pt x="29" y="33"/>
                        <a:pt x="29" y="33"/>
                      </a:cubicBezTo>
                      <a:cubicBezTo>
                        <a:pt x="29" y="32"/>
                        <a:pt x="29" y="32"/>
                        <a:pt x="29" y="32"/>
                      </a:cubicBezTo>
                      <a:cubicBezTo>
                        <a:pt x="34" y="23"/>
                        <a:pt x="37" y="12"/>
                        <a:pt x="38" y="1"/>
                      </a:cubicBezTo>
                      <a:cubicBezTo>
                        <a:pt x="38" y="0"/>
                        <a:pt x="38" y="0"/>
                        <a:pt x="38" y="0"/>
                      </a:cubicBezTo>
                      <a:cubicBezTo>
                        <a:pt x="20" y="0"/>
                        <a:pt x="20" y="0"/>
                        <a:pt x="20" y="0"/>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5" name="Freeform 89">
                  <a:extLst>
                    <a:ext uri="{FF2B5EF4-FFF2-40B4-BE49-F238E27FC236}">
                      <a16:creationId xmlns:a16="http://schemas.microsoft.com/office/drawing/2014/main" id="{6B640468-2C28-4933-9BAE-02AB140DBD2D}"/>
                    </a:ext>
                  </a:extLst>
                </p:cNvPr>
                <p:cNvSpPr>
                  <a:spLocks/>
                </p:cNvSpPr>
                <p:nvPr/>
              </p:nvSpPr>
              <p:spPr bwMode="auto">
                <a:xfrm>
                  <a:off x="2884488" y="4195763"/>
                  <a:ext cx="73025" cy="63500"/>
                </a:xfrm>
                <a:custGeom>
                  <a:avLst/>
                  <a:gdLst>
                    <a:gd name="T0" fmla="*/ 0 w 38"/>
                    <a:gd name="T1" fmla="*/ 1 h 33"/>
                    <a:gd name="T2" fmla="*/ 5 w 38"/>
                    <a:gd name="T3" fmla="*/ 32 h 33"/>
                    <a:gd name="T4" fmla="*/ 5 w 38"/>
                    <a:gd name="T5" fmla="*/ 33 h 33"/>
                    <a:gd name="T6" fmla="*/ 19 w 38"/>
                    <a:gd name="T7" fmla="*/ 33 h 33"/>
                    <a:gd name="T8" fmla="*/ 19 w 38"/>
                    <a:gd name="T9" fmla="*/ 33 h 33"/>
                    <a:gd name="T10" fmla="*/ 38 w 38"/>
                    <a:gd name="T11" fmla="*/ 33 h 33"/>
                    <a:gd name="T12" fmla="*/ 38 w 38"/>
                    <a:gd name="T13" fmla="*/ 32 h 33"/>
                    <a:gd name="T14" fmla="*/ 29 w 38"/>
                    <a:gd name="T15" fmla="*/ 1 h 33"/>
                    <a:gd name="T16" fmla="*/ 29 w 38"/>
                    <a:gd name="T17" fmla="*/ 0 h 33"/>
                    <a:gd name="T18" fmla="*/ 20 w 38"/>
                    <a:gd name="T19" fmla="*/ 0 h 33"/>
                    <a:gd name="T20" fmla="*/ 19 w 38"/>
                    <a:gd name="T21" fmla="*/ 0 h 33"/>
                    <a:gd name="T22" fmla="*/ 0 w 38"/>
                    <a:gd name="T23" fmla="*/ 0 h 33"/>
                    <a:gd name="T24" fmla="*/ 0 w 38"/>
                    <a:gd name="T25"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3">
                      <a:moveTo>
                        <a:pt x="0" y="1"/>
                      </a:moveTo>
                      <a:cubicBezTo>
                        <a:pt x="3" y="11"/>
                        <a:pt x="4" y="21"/>
                        <a:pt x="5" y="32"/>
                      </a:cubicBezTo>
                      <a:cubicBezTo>
                        <a:pt x="5" y="33"/>
                        <a:pt x="5" y="33"/>
                        <a:pt x="5" y="33"/>
                      </a:cubicBezTo>
                      <a:cubicBezTo>
                        <a:pt x="19" y="33"/>
                        <a:pt x="19" y="33"/>
                        <a:pt x="19" y="33"/>
                      </a:cubicBezTo>
                      <a:cubicBezTo>
                        <a:pt x="19" y="33"/>
                        <a:pt x="19" y="33"/>
                        <a:pt x="19" y="33"/>
                      </a:cubicBezTo>
                      <a:cubicBezTo>
                        <a:pt x="38" y="33"/>
                        <a:pt x="38" y="33"/>
                        <a:pt x="38" y="33"/>
                      </a:cubicBezTo>
                      <a:cubicBezTo>
                        <a:pt x="38" y="32"/>
                        <a:pt x="38" y="32"/>
                        <a:pt x="38" y="32"/>
                      </a:cubicBezTo>
                      <a:cubicBezTo>
                        <a:pt x="37" y="21"/>
                        <a:pt x="34" y="10"/>
                        <a:pt x="29" y="1"/>
                      </a:cubicBezTo>
                      <a:cubicBezTo>
                        <a:pt x="29" y="0"/>
                        <a:pt x="29" y="0"/>
                        <a:pt x="29" y="0"/>
                      </a:cubicBezTo>
                      <a:cubicBezTo>
                        <a:pt x="20" y="0"/>
                        <a:pt x="20" y="0"/>
                        <a:pt x="20" y="0"/>
                      </a:cubicBezTo>
                      <a:cubicBezTo>
                        <a:pt x="19" y="0"/>
                        <a:pt x="19" y="0"/>
                        <a:pt x="19"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sp>
              <p:nvSpPr>
                <p:cNvPr id="146" name="Freeform 90">
                  <a:extLst>
                    <a:ext uri="{FF2B5EF4-FFF2-40B4-BE49-F238E27FC236}">
                      <a16:creationId xmlns:a16="http://schemas.microsoft.com/office/drawing/2014/main" id="{BCA82774-CE97-4045-9416-C37EF017F679}"/>
                    </a:ext>
                  </a:extLst>
                </p:cNvPr>
                <p:cNvSpPr>
                  <a:spLocks/>
                </p:cNvSpPr>
                <p:nvPr/>
              </p:nvSpPr>
              <p:spPr bwMode="auto">
                <a:xfrm>
                  <a:off x="2852738" y="4117976"/>
                  <a:ext cx="66675" cy="47625"/>
                </a:xfrm>
                <a:custGeom>
                  <a:avLst/>
                  <a:gdLst>
                    <a:gd name="T0" fmla="*/ 12 w 35"/>
                    <a:gd name="T1" fmla="*/ 25 h 25"/>
                    <a:gd name="T2" fmla="*/ 12 w 35"/>
                    <a:gd name="T3" fmla="*/ 25 h 25"/>
                    <a:gd name="T4" fmla="*/ 17 w 35"/>
                    <a:gd name="T5" fmla="*/ 25 h 25"/>
                    <a:gd name="T6" fmla="*/ 17 w 35"/>
                    <a:gd name="T7" fmla="*/ 25 h 25"/>
                    <a:gd name="T8" fmla="*/ 35 w 35"/>
                    <a:gd name="T9" fmla="*/ 25 h 25"/>
                    <a:gd name="T10" fmla="*/ 34 w 35"/>
                    <a:gd name="T11" fmla="*/ 24 h 25"/>
                    <a:gd name="T12" fmla="*/ 18 w 35"/>
                    <a:gd name="T13" fmla="*/ 9 h 25"/>
                    <a:gd name="T14" fmla="*/ 18 w 35"/>
                    <a:gd name="T15" fmla="*/ 9 h 25"/>
                    <a:gd name="T16" fmla="*/ 18 w 35"/>
                    <a:gd name="T17" fmla="*/ 9 h 25"/>
                    <a:gd name="T18" fmla="*/ 17 w 35"/>
                    <a:gd name="T19" fmla="*/ 9 h 25"/>
                    <a:gd name="T20" fmla="*/ 17 w 35"/>
                    <a:gd name="T21" fmla="*/ 9 h 25"/>
                    <a:gd name="T22" fmla="*/ 1 w 35"/>
                    <a:gd name="T23" fmla="*/ 0 h 25"/>
                    <a:gd name="T24" fmla="*/ 0 w 35"/>
                    <a:gd name="T25" fmla="*/ 0 h 25"/>
                    <a:gd name="T26" fmla="*/ 1 w 35"/>
                    <a:gd name="T27" fmla="*/ 1 h 25"/>
                    <a:gd name="T28" fmla="*/ 12 w 35"/>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25">
                      <a:moveTo>
                        <a:pt x="12" y="25"/>
                      </a:moveTo>
                      <a:cubicBezTo>
                        <a:pt x="12" y="25"/>
                        <a:pt x="12" y="25"/>
                        <a:pt x="12" y="25"/>
                      </a:cubicBezTo>
                      <a:cubicBezTo>
                        <a:pt x="17" y="25"/>
                        <a:pt x="17" y="25"/>
                        <a:pt x="17" y="25"/>
                      </a:cubicBezTo>
                      <a:cubicBezTo>
                        <a:pt x="17" y="25"/>
                        <a:pt x="17" y="25"/>
                        <a:pt x="17" y="25"/>
                      </a:cubicBezTo>
                      <a:cubicBezTo>
                        <a:pt x="35" y="25"/>
                        <a:pt x="35" y="25"/>
                        <a:pt x="35" y="25"/>
                      </a:cubicBezTo>
                      <a:cubicBezTo>
                        <a:pt x="34" y="24"/>
                        <a:pt x="34" y="24"/>
                        <a:pt x="34" y="24"/>
                      </a:cubicBezTo>
                      <a:cubicBezTo>
                        <a:pt x="29" y="19"/>
                        <a:pt x="24" y="14"/>
                        <a:pt x="18" y="9"/>
                      </a:cubicBezTo>
                      <a:cubicBezTo>
                        <a:pt x="18" y="9"/>
                        <a:pt x="18" y="9"/>
                        <a:pt x="18" y="9"/>
                      </a:cubicBezTo>
                      <a:cubicBezTo>
                        <a:pt x="18" y="9"/>
                        <a:pt x="18" y="9"/>
                        <a:pt x="18" y="9"/>
                      </a:cubicBezTo>
                      <a:cubicBezTo>
                        <a:pt x="17" y="9"/>
                        <a:pt x="17" y="9"/>
                        <a:pt x="17" y="9"/>
                      </a:cubicBezTo>
                      <a:cubicBezTo>
                        <a:pt x="17" y="9"/>
                        <a:pt x="17" y="9"/>
                        <a:pt x="17" y="9"/>
                      </a:cubicBezTo>
                      <a:cubicBezTo>
                        <a:pt x="12" y="5"/>
                        <a:pt x="7" y="2"/>
                        <a:pt x="1" y="0"/>
                      </a:cubicBezTo>
                      <a:cubicBezTo>
                        <a:pt x="0" y="0"/>
                        <a:pt x="0" y="0"/>
                        <a:pt x="0" y="0"/>
                      </a:cubicBezTo>
                      <a:cubicBezTo>
                        <a:pt x="1" y="1"/>
                        <a:pt x="1" y="1"/>
                        <a:pt x="1" y="1"/>
                      </a:cubicBezTo>
                      <a:cubicBezTo>
                        <a:pt x="5" y="8"/>
                        <a:pt x="9" y="16"/>
                        <a:pt x="1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600" dirty="0"/>
                </a:p>
              </p:txBody>
            </p:sp>
          </p:grpSp>
          <p:sp>
            <p:nvSpPr>
              <p:cNvPr id="5162" name="Freeform 91">
                <a:extLst>
                  <a:ext uri="{FF2B5EF4-FFF2-40B4-BE49-F238E27FC236}">
                    <a16:creationId xmlns:a16="http://schemas.microsoft.com/office/drawing/2014/main" id="{5A0AC699-B2AE-4C7A-8823-5C01DEB93859}"/>
                  </a:ext>
                </a:extLst>
              </p:cNvPr>
              <p:cNvSpPr>
                <a:spLocks noEditPoints="1"/>
              </p:cNvSpPr>
              <p:nvPr/>
            </p:nvSpPr>
            <p:spPr bwMode="auto">
              <a:xfrm>
                <a:off x="8485374" y="3790011"/>
                <a:ext cx="433843" cy="262485"/>
              </a:xfrm>
              <a:custGeom>
                <a:avLst/>
                <a:gdLst>
                  <a:gd name="T0" fmla="*/ 2147483646 w 231"/>
                  <a:gd name="T1" fmla="*/ 0 h 214"/>
                  <a:gd name="T2" fmla="*/ 0 w 231"/>
                  <a:gd name="T3" fmla="*/ 0 h 214"/>
                  <a:gd name="T4" fmla="*/ 0 w 231"/>
                  <a:gd name="T5" fmla="*/ 2147483646 h 214"/>
                  <a:gd name="T6" fmla="*/ 2147483646 w 231"/>
                  <a:gd name="T7" fmla="*/ 2147483646 h 214"/>
                  <a:gd name="T8" fmla="*/ 2147483646 w 231"/>
                  <a:gd name="T9" fmla="*/ 2147483646 h 214"/>
                  <a:gd name="T10" fmla="*/ 2147483646 w 231"/>
                  <a:gd name="T11" fmla="*/ 2147483646 h 214"/>
                  <a:gd name="T12" fmla="*/ 2147483646 w 231"/>
                  <a:gd name="T13" fmla="*/ 2147483646 h 214"/>
                  <a:gd name="T14" fmla="*/ 2147483646 w 231"/>
                  <a:gd name="T15" fmla="*/ 2147483646 h 214"/>
                  <a:gd name="T16" fmla="*/ 2147483646 w 231"/>
                  <a:gd name="T17" fmla="*/ 2147483646 h 214"/>
                  <a:gd name="T18" fmla="*/ 2147483646 w 231"/>
                  <a:gd name="T19" fmla="*/ 2147483646 h 214"/>
                  <a:gd name="T20" fmla="*/ 2147483646 w 231"/>
                  <a:gd name="T21" fmla="*/ 2147483646 h 214"/>
                  <a:gd name="T22" fmla="*/ 2147483646 w 231"/>
                  <a:gd name="T23" fmla="*/ 2147483646 h 214"/>
                  <a:gd name="T24" fmla="*/ 2147483646 w 231"/>
                  <a:gd name="T25" fmla="*/ 0 h 214"/>
                  <a:gd name="T26" fmla="*/ 2147483646 w 231"/>
                  <a:gd name="T27" fmla="*/ 2147483646 h 214"/>
                  <a:gd name="T28" fmla="*/ 2147483646 w 231"/>
                  <a:gd name="T29" fmla="*/ 2147483646 h 214"/>
                  <a:gd name="T30" fmla="*/ 2147483646 w 231"/>
                  <a:gd name="T31" fmla="*/ 2147483646 h 214"/>
                  <a:gd name="T32" fmla="*/ 2147483646 w 231"/>
                  <a:gd name="T33" fmla="*/ 2147483646 h 214"/>
                  <a:gd name="T34" fmla="*/ 2147483646 w 231"/>
                  <a:gd name="T35" fmla="*/ 2147483646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1" h="214">
                    <a:moveTo>
                      <a:pt x="231" y="0"/>
                    </a:moveTo>
                    <a:cubicBezTo>
                      <a:pt x="0" y="0"/>
                      <a:pt x="0" y="0"/>
                      <a:pt x="0" y="0"/>
                    </a:cubicBezTo>
                    <a:cubicBezTo>
                      <a:pt x="0" y="177"/>
                      <a:pt x="0" y="177"/>
                      <a:pt x="0" y="177"/>
                    </a:cubicBezTo>
                    <a:cubicBezTo>
                      <a:pt x="93" y="177"/>
                      <a:pt x="93" y="177"/>
                      <a:pt x="93" y="177"/>
                    </a:cubicBezTo>
                    <a:cubicBezTo>
                      <a:pt x="88" y="199"/>
                      <a:pt x="88" y="199"/>
                      <a:pt x="88" y="199"/>
                    </a:cubicBezTo>
                    <a:cubicBezTo>
                      <a:pt x="88" y="199"/>
                      <a:pt x="73" y="202"/>
                      <a:pt x="57" y="214"/>
                    </a:cubicBezTo>
                    <a:cubicBezTo>
                      <a:pt x="114" y="214"/>
                      <a:pt x="114" y="214"/>
                      <a:pt x="114" y="214"/>
                    </a:cubicBezTo>
                    <a:cubicBezTo>
                      <a:pt x="117" y="214"/>
                      <a:pt x="117" y="214"/>
                      <a:pt x="117" y="214"/>
                    </a:cubicBezTo>
                    <a:cubicBezTo>
                      <a:pt x="174" y="214"/>
                      <a:pt x="174" y="214"/>
                      <a:pt x="174" y="214"/>
                    </a:cubicBezTo>
                    <a:cubicBezTo>
                      <a:pt x="158" y="202"/>
                      <a:pt x="143" y="199"/>
                      <a:pt x="143" y="199"/>
                    </a:cubicBezTo>
                    <a:cubicBezTo>
                      <a:pt x="138" y="177"/>
                      <a:pt x="138" y="177"/>
                      <a:pt x="138" y="177"/>
                    </a:cubicBezTo>
                    <a:cubicBezTo>
                      <a:pt x="231" y="177"/>
                      <a:pt x="231" y="177"/>
                      <a:pt x="231" y="177"/>
                    </a:cubicBezTo>
                    <a:lnTo>
                      <a:pt x="231" y="0"/>
                    </a:lnTo>
                    <a:close/>
                    <a:moveTo>
                      <a:pt x="211" y="163"/>
                    </a:moveTo>
                    <a:cubicBezTo>
                      <a:pt x="20" y="163"/>
                      <a:pt x="20" y="163"/>
                      <a:pt x="20" y="163"/>
                    </a:cubicBezTo>
                    <a:cubicBezTo>
                      <a:pt x="20" y="14"/>
                      <a:pt x="20" y="14"/>
                      <a:pt x="20" y="14"/>
                    </a:cubicBezTo>
                    <a:cubicBezTo>
                      <a:pt x="211" y="14"/>
                      <a:pt x="211" y="14"/>
                      <a:pt x="211" y="14"/>
                    </a:cubicBezTo>
                    <a:lnTo>
                      <a:pt x="211" y="1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TextBox 2">
                <a:extLst>
                  <a:ext uri="{FF2B5EF4-FFF2-40B4-BE49-F238E27FC236}">
                    <a16:creationId xmlns:a16="http://schemas.microsoft.com/office/drawing/2014/main" id="{A7BC6A0C-B5B4-4FA9-8474-80636FB6D762}"/>
                  </a:ext>
                </a:extLst>
              </p:cNvPr>
              <p:cNvSpPr txBox="1">
                <a:spLocks noChangeArrowheads="1"/>
              </p:cNvSpPr>
              <p:nvPr/>
            </p:nvSpPr>
            <p:spPr bwMode="auto">
              <a:xfrm>
                <a:off x="8405274" y="4042379"/>
                <a:ext cx="594038" cy="17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b="1"/>
                  <a:t>Web</a:t>
                </a:r>
                <a:endParaRPr lang="en-US" altLang="en-US" sz="1100" b="1"/>
              </a:p>
            </p:txBody>
          </p:sp>
          <p:grpSp>
            <p:nvGrpSpPr>
              <p:cNvPr id="5164" name="Group 238">
                <a:extLst>
                  <a:ext uri="{FF2B5EF4-FFF2-40B4-BE49-F238E27FC236}">
                    <a16:creationId xmlns:a16="http://schemas.microsoft.com/office/drawing/2014/main" id="{6C3DB660-8C98-4E66-AF4E-BCE1EEC66E3B}"/>
                  </a:ext>
                </a:extLst>
              </p:cNvPr>
              <p:cNvGrpSpPr>
                <a:grpSpLocks/>
              </p:cNvGrpSpPr>
              <p:nvPr/>
            </p:nvGrpSpPr>
            <p:grpSpPr bwMode="auto">
              <a:xfrm>
                <a:off x="9201725" y="3686035"/>
                <a:ext cx="707307" cy="513381"/>
                <a:chOff x="9322165" y="2764239"/>
                <a:chExt cx="737843" cy="737843"/>
              </a:xfrm>
            </p:grpSpPr>
            <p:sp>
              <p:nvSpPr>
                <p:cNvPr id="180" name="Oval 179">
                  <a:extLst>
                    <a:ext uri="{FF2B5EF4-FFF2-40B4-BE49-F238E27FC236}">
                      <a16:creationId xmlns:a16="http://schemas.microsoft.com/office/drawing/2014/main" id="{1500984D-F127-40F5-B6E4-341755EE6C3D}"/>
                    </a:ext>
                  </a:extLst>
                </p:cNvPr>
                <p:cNvSpPr/>
                <p:nvPr/>
              </p:nvSpPr>
              <p:spPr>
                <a:xfrm>
                  <a:off x="9322531" y="2765152"/>
                  <a:ext cx="736840" cy="737572"/>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5168" name="Freeform 73">
                  <a:extLst>
                    <a:ext uri="{FF2B5EF4-FFF2-40B4-BE49-F238E27FC236}">
                      <a16:creationId xmlns:a16="http://schemas.microsoft.com/office/drawing/2014/main" id="{86D72D26-FC4A-4D67-B087-AE106C878C24}"/>
                    </a:ext>
                  </a:extLst>
                </p:cNvPr>
                <p:cNvSpPr>
                  <a:spLocks noChangeAspect="1" noEditPoints="1"/>
                </p:cNvSpPr>
                <p:nvPr/>
              </p:nvSpPr>
              <p:spPr bwMode="auto">
                <a:xfrm>
                  <a:off x="9569319" y="2884596"/>
                  <a:ext cx="243536" cy="378615"/>
                </a:xfrm>
                <a:custGeom>
                  <a:avLst/>
                  <a:gdLst>
                    <a:gd name="T0" fmla="*/ 2147483646 w 148"/>
                    <a:gd name="T1" fmla="*/ 0 h 230"/>
                    <a:gd name="T2" fmla="*/ 2147483646 w 148"/>
                    <a:gd name="T3" fmla="*/ 0 h 230"/>
                    <a:gd name="T4" fmla="*/ 0 w 148"/>
                    <a:gd name="T5" fmla="*/ 2147483646 h 230"/>
                    <a:gd name="T6" fmla="*/ 0 w 148"/>
                    <a:gd name="T7" fmla="*/ 2147483646 h 230"/>
                    <a:gd name="T8" fmla="*/ 2147483646 w 148"/>
                    <a:gd name="T9" fmla="*/ 2147483646 h 230"/>
                    <a:gd name="T10" fmla="*/ 2147483646 w 148"/>
                    <a:gd name="T11" fmla="*/ 2147483646 h 230"/>
                    <a:gd name="T12" fmla="*/ 2147483646 w 148"/>
                    <a:gd name="T13" fmla="*/ 2147483646 h 230"/>
                    <a:gd name="T14" fmla="*/ 2147483646 w 148"/>
                    <a:gd name="T15" fmla="*/ 2147483646 h 230"/>
                    <a:gd name="T16" fmla="*/ 2147483646 w 148"/>
                    <a:gd name="T17" fmla="*/ 0 h 230"/>
                    <a:gd name="T18" fmla="*/ 2147483646 w 148"/>
                    <a:gd name="T19" fmla="*/ 2147483646 h 230"/>
                    <a:gd name="T20" fmla="*/ 2147483646 w 148"/>
                    <a:gd name="T21" fmla="*/ 2147483646 h 230"/>
                    <a:gd name="T22" fmla="*/ 2147483646 w 148"/>
                    <a:gd name="T23" fmla="*/ 2147483646 h 230"/>
                    <a:gd name="T24" fmla="*/ 2147483646 w 148"/>
                    <a:gd name="T25" fmla="*/ 2147483646 h 230"/>
                    <a:gd name="T26" fmla="*/ 2147483646 w 148"/>
                    <a:gd name="T27" fmla="*/ 2147483646 h 230"/>
                    <a:gd name="T28" fmla="*/ 2147483646 w 148"/>
                    <a:gd name="T29" fmla="*/ 2147483646 h 230"/>
                    <a:gd name="T30" fmla="*/ 2147483646 w 148"/>
                    <a:gd name="T31" fmla="*/ 2147483646 h 230"/>
                    <a:gd name="T32" fmla="*/ 2147483646 w 148"/>
                    <a:gd name="T33" fmla="*/ 2147483646 h 230"/>
                    <a:gd name="T34" fmla="*/ 2147483646 w 148"/>
                    <a:gd name="T35" fmla="*/ 2147483646 h 230"/>
                    <a:gd name="T36" fmla="*/ 2147483646 w 148"/>
                    <a:gd name="T37" fmla="*/ 2147483646 h 230"/>
                    <a:gd name="T38" fmla="*/ 2147483646 w 148"/>
                    <a:gd name="T39" fmla="*/ 2147483646 h 230"/>
                    <a:gd name="T40" fmla="*/ 2147483646 w 148"/>
                    <a:gd name="T41" fmla="*/ 2147483646 h 230"/>
                    <a:gd name="T42" fmla="*/ 2147483646 w 148"/>
                    <a:gd name="T43" fmla="*/ 2147483646 h 230"/>
                    <a:gd name="T44" fmla="*/ 2147483646 w 148"/>
                    <a:gd name="T45" fmla="*/ 2147483646 h 230"/>
                    <a:gd name="T46" fmla="*/ 2147483646 w 148"/>
                    <a:gd name="T47" fmla="*/ 2147483646 h 230"/>
                    <a:gd name="T48" fmla="*/ 2147483646 w 148"/>
                    <a:gd name="T49" fmla="*/ 2147483646 h 230"/>
                    <a:gd name="T50" fmla="*/ 2147483646 w 148"/>
                    <a:gd name="T51" fmla="*/ 2147483646 h 230"/>
                    <a:gd name="T52" fmla="*/ 2147483646 w 148"/>
                    <a:gd name="T53" fmla="*/ 2147483646 h 230"/>
                    <a:gd name="T54" fmla="*/ 2147483646 w 148"/>
                    <a:gd name="T55" fmla="*/ 2147483646 h 230"/>
                    <a:gd name="T56" fmla="*/ 2147483646 w 148"/>
                    <a:gd name="T57" fmla="*/ 2147483646 h 230"/>
                    <a:gd name="T58" fmla="*/ 2147483646 w 148"/>
                    <a:gd name="T59" fmla="*/ 2147483646 h 230"/>
                    <a:gd name="T60" fmla="*/ 2147483646 w 148"/>
                    <a:gd name="T61" fmla="*/ 2147483646 h 230"/>
                    <a:gd name="T62" fmla="*/ 2147483646 w 148"/>
                    <a:gd name="T63" fmla="*/ 2147483646 h 230"/>
                    <a:gd name="T64" fmla="*/ 2147483646 w 148"/>
                    <a:gd name="T65" fmla="*/ 2147483646 h 230"/>
                    <a:gd name="T66" fmla="*/ 2147483646 w 148"/>
                    <a:gd name="T67" fmla="*/ 2147483646 h 230"/>
                    <a:gd name="T68" fmla="*/ 2147483646 w 148"/>
                    <a:gd name="T69" fmla="*/ 2147483646 h 230"/>
                    <a:gd name="T70" fmla="*/ 2147483646 w 148"/>
                    <a:gd name="T71" fmla="*/ 2147483646 h 230"/>
                    <a:gd name="T72" fmla="*/ 2147483646 w 148"/>
                    <a:gd name="T73" fmla="*/ 2147483646 h 2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8" h="230">
                      <a:moveTo>
                        <a:pt x="128" y="0"/>
                      </a:moveTo>
                      <a:cubicBezTo>
                        <a:pt x="20" y="0"/>
                        <a:pt x="20" y="0"/>
                        <a:pt x="20" y="0"/>
                      </a:cubicBezTo>
                      <a:cubicBezTo>
                        <a:pt x="9" y="0"/>
                        <a:pt x="0" y="10"/>
                        <a:pt x="0" y="22"/>
                      </a:cubicBezTo>
                      <a:cubicBezTo>
                        <a:pt x="0" y="208"/>
                        <a:pt x="0" y="208"/>
                        <a:pt x="0" y="208"/>
                      </a:cubicBezTo>
                      <a:cubicBezTo>
                        <a:pt x="0" y="221"/>
                        <a:pt x="9" y="230"/>
                        <a:pt x="20" y="230"/>
                      </a:cubicBezTo>
                      <a:cubicBezTo>
                        <a:pt x="128" y="230"/>
                        <a:pt x="128" y="230"/>
                        <a:pt x="128" y="230"/>
                      </a:cubicBezTo>
                      <a:cubicBezTo>
                        <a:pt x="139" y="230"/>
                        <a:pt x="148" y="221"/>
                        <a:pt x="148" y="208"/>
                      </a:cubicBezTo>
                      <a:cubicBezTo>
                        <a:pt x="148" y="22"/>
                        <a:pt x="148" y="22"/>
                        <a:pt x="148" y="22"/>
                      </a:cubicBezTo>
                      <a:cubicBezTo>
                        <a:pt x="148" y="10"/>
                        <a:pt x="139" y="0"/>
                        <a:pt x="128" y="0"/>
                      </a:cubicBezTo>
                      <a:close/>
                      <a:moveTo>
                        <a:pt x="41" y="208"/>
                      </a:moveTo>
                      <a:cubicBezTo>
                        <a:pt x="21" y="208"/>
                        <a:pt x="21" y="208"/>
                        <a:pt x="21" y="208"/>
                      </a:cubicBezTo>
                      <a:cubicBezTo>
                        <a:pt x="18" y="208"/>
                        <a:pt x="16" y="206"/>
                        <a:pt x="16" y="204"/>
                      </a:cubicBezTo>
                      <a:cubicBezTo>
                        <a:pt x="16" y="201"/>
                        <a:pt x="18" y="199"/>
                        <a:pt x="21" y="199"/>
                      </a:cubicBezTo>
                      <a:cubicBezTo>
                        <a:pt x="41" y="199"/>
                        <a:pt x="41" y="199"/>
                        <a:pt x="41" y="199"/>
                      </a:cubicBezTo>
                      <a:cubicBezTo>
                        <a:pt x="44" y="199"/>
                        <a:pt x="46" y="201"/>
                        <a:pt x="46" y="204"/>
                      </a:cubicBezTo>
                      <a:cubicBezTo>
                        <a:pt x="46" y="206"/>
                        <a:pt x="44" y="208"/>
                        <a:pt x="41" y="208"/>
                      </a:cubicBezTo>
                      <a:close/>
                      <a:moveTo>
                        <a:pt x="74" y="218"/>
                      </a:moveTo>
                      <a:cubicBezTo>
                        <a:pt x="66" y="218"/>
                        <a:pt x="60" y="211"/>
                        <a:pt x="60" y="204"/>
                      </a:cubicBezTo>
                      <a:cubicBezTo>
                        <a:pt x="60" y="196"/>
                        <a:pt x="66" y="190"/>
                        <a:pt x="74" y="190"/>
                      </a:cubicBezTo>
                      <a:cubicBezTo>
                        <a:pt x="82" y="190"/>
                        <a:pt x="88" y="196"/>
                        <a:pt x="88" y="204"/>
                      </a:cubicBezTo>
                      <a:cubicBezTo>
                        <a:pt x="88" y="211"/>
                        <a:pt x="82" y="218"/>
                        <a:pt x="74" y="218"/>
                      </a:cubicBezTo>
                      <a:close/>
                      <a:moveTo>
                        <a:pt x="126" y="208"/>
                      </a:moveTo>
                      <a:cubicBezTo>
                        <a:pt x="106" y="208"/>
                        <a:pt x="106" y="208"/>
                        <a:pt x="106" y="208"/>
                      </a:cubicBezTo>
                      <a:cubicBezTo>
                        <a:pt x="103" y="208"/>
                        <a:pt x="101" y="206"/>
                        <a:pt x="101" y="204"/>
                      </a:cubicBezTo>
                      <a:cubicBezTo>
                        <a:pt x="101" y="201"/>
                        <a:pt x="103" y="199"/>
                        <a:pt x="106" y="199"/>
                      </a:cubicBezTo>
                      <a:cubicBezTo>
                        <a:pt x="126" y="199"/>
                        <a:pt x="126" y="199"/>
                        <a:pt x="126" y="199"/>
                      </a:cubicBezTo>
                      <a:cubicBezTo>
                        <a:pt x="128" y="199"/>
                        <a:pt x="131" y="201"/>
                        <a:pt x="131" y="204"/>
                      </a:cubicBezTo>
                      <a:cubicBezTo>
                        <a:pt x="131" y="206"/>
                        <a:pt x="128" y="208"/>
                        <a:pt x="126" y="208"/>
                      </a:cubicBezTo>
                      <a:close/>
                      <a:moveTo>
                        <a:pt x="132" y="169"/>
                      </a:moveTo>
                      <a:cubicBezTo>
                        <a:pt x="132" y="172"/>
                        <a:pt x="130" y="175"/>
                        <a:pt x="126" y="175"/>
                      </a:cubicBezTo>
                      <a:cubicBezTo>
                        <a:pt x="21" y="175"/>
                        <a:pt x="21" y="175"/>
                        <a:pt x="21" y="175"/>
                      </a:cubicBezTo>
                      <a:cubicBezTo>
                        <a:pt x="18" y="175"/>
                        <a:pt x="15" y="172"/>
                        <a:pt x="15" y="169"/>
                      </a:cubicBezTo>
                      <a:cubicBezTo>
                        <a:pt x="15" y="24"/>
                        <a:pt x="15" y="24"/>
                        <a:pt x="15" y="24"/>
                      </a:cubicBezTo>
                      <a:cubicBezTo>
                        <a:pt x="15" y="21"/>
                        <a:pt x="18" y="18"/>
                        <a:pt x="21" y="18"/>
                      </a:cubicBezTo>
                      <a:cubicBezTo>
                        <a:pt x="126" y="18"/>
                        <a:pt x="126" y="18"/>
                        <a:pt x="126" y="18"/>
                      </a:cubicBezTo>
                      <a:cubicBezTo>
                        <a:pt x="130" y="18"/>
                        <a:pt x="132" y="21"/>
                        <a:pt x="132" y="24"/>
                      </a:cubicBezTo>
                      <a:lnTo>
                        <a:pt x="132" y="1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TextBox 158">
                  <a:extLst>
                    <a:ext uri="{FF2B5EF4-FFF2-40B4-BE49-F238E27FC236}">
                      <a16:creationId xmlns:a16="http://schemas.microsoft.com/office/drawing/2014/main" id="{5A164B84-E0D5-4998-BEB5-9A2CCFE36011}"/>
                    </a:ext>
                  </a:extLst>
                </p:cNvPr>
                <p:cNvSpPr txBox="1">
                  <a:spLocks noChangeArrowheads="1"/>
                </p:cNvSpPr>
                <p:nvPr/>
              </p:nvSpPr>
              <p:spPr bwMode="auto">
                <a:xfrm>
                  <a:off x="9369863" y="3230412"/>
                  <a:ext cx="638391" cy="24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900" b="1"/>
                    <a:t>Mobile</a:t>
                  </a:r>
                  <a:endParaRPr lang="en-US" altLang="en-US" sz="1600" b="1"/>
                </a:p>
              </p:txBody>
            </p:sp>
          </p:grpSp>
          <p:sp>
            <p:nvSpPr>
              <p:cNvPr id="184" name="TextBox 183">
                <a:extLst>
                  <a:ext uri="{FF2B5EF4-FFF2-40B4-BE49-F238E27FC236}">
                    <a16:creationId xmlns:a16="http://schemas.microsoft.com/office/drawing/2014/main" id="{30CE3183-9DA9-49F0-9FAA-F7231BEE3525}"/>
                  </a:ext>
                </a:extLst>
              </p:cNvPr>
              <p:cNvSpPr txBox="1"/>
              <p:nvPr/>
            </p:nvSpPr>
            <p:spPr>
              <a:xfrm>
                <a:off x="7284856" y="3243971"/>
                <a:ext cx="673657" cy="119839"/>
              </a:xfrm>
              <a:prstGeom prst="rect">
                <a:avLst/>
              </a:prstGeom>
              <a:noFill/>
            </p:spPr>
            <p:txBody>
              <a:bodyPr lIns="0" tIns="0" rIns="0" bIns="0">
                <a:spAutoFit/>
              </a:bodyPr>
              <a:lstStyle/>
              <a:p>
                <a:pPr algn="ctr">
                  <a:defRPr/>
                </a:pPr>
                <a:r>
                  <a:rPr lang="en-US" sz="1050" dirty="0"/>
                  <a:t>USERS</a:t>
                </a:r>
              </a:p>
            </p:txBody>
          </p:sp>
          <p:sp>
            <p:nvSpPr>
              <p:cNvPr id="5166" name="TextBox 184">
                <a:extLst>
                  <a:ext uri="{FF2B5EF4-FFF2-40B4-BE49-F238E27FC236}">
                    <a16:creationId xmlns:a16="http://schemas.microsoft.com/office/drawing/2014/main" id="{D62144DB-4D97-4C2A-9680-C25623A6197F}"/>
                  </a:ext>
                </a:extLst>
              </p:cNvPr>
              <p:cNvSpPr txBox="1">
                <a:spLocks noChangeArrowheads="1"/>
              </p:cNvSpPr>
              <p:nvPr/>
            </p:nvSpPr>
            <p:spPr bwMode="auto">
              <a:xfrm>
                <a:off x="7789724" y="3022276"/>
                <a:ext cx="195429" cy="47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a:t>{</a:t>
                </a:r>
              </a:p>
            </p:txBody>
          </p:sp>
        </p:grpSp>
        <p:sp>
          <p:nvSpPr>
            <p:cNvPr id="5133" name="Rectangle 201">
              <a:extLst>
                <a:ext uri="{FF2B5EF4-FFF2-40B4-BE49-F238E27FC236}">
                  <a16:creationId xmlns:a16="http://schemas.microsoft.com/office/drawing/2014/main" id="{6BB64A85-75D0-4214-9734-1F48A1066DAD}"/>
                </a:ext>
              </a:extLst>
            </p:cNvPr>
            <p:cNvSpPr>
              <a:spLocks noChangeArrowheads="1"/>
            </p:cNvSpPr>
            <p:nvPr/>
          </p:nvSpPr>
          <p:spPr bwMode="auto">
            <a:xfrm>
              <a:off x="2902716" y="1779951"/>
              <a:ext cx="309832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300"/>
                </a:spcAft>
              </a:pPr>
              <a:r>
                <a:rPr lang="en-US" altLang="en-US" sz="1400" b="1">
                  <a:solidFill>
                    <a:schemeClr val="bg1"/>
                  </a:solidFill>
                </a:rPr>
                <a:t>Dependent Workarounds</a:t>
              </a:r>
            </a:p>
            <a:p>
              <a:pPr>
                <a:spcBef>
                  <a:spcPct val="0"/>
                </a:spcBef>
                <a:spcAft>
                  <a:spcPts val="300"/>
                </a:spcAft>
              </a:pPr>
              <a:r>
                <a:rPr lang="en-US" altLang="en-US" sz="1400" b="1">
                  <a:solidFill>
                    <a:schemeClr val="bg1"/>
                  </a:solidFill>
                </a:rPr>
                <a:t>Expensive Maintenance</a:t>
              </a:r>
            </a:p>
            <a:p>
              <a:pPr>
                <a:spcBef>
                  <a:spcPct val="0"/>
                </a:spcBef>
                <a:spcAft>
                  <a:spcPts val="300"/>
                </a:spcAft>
              </a:pPr>
              <a:r>
                <a:rPr lang="en-US" altLang="en-US" sz="1400" b="1">
                  <a:solidFill>
                    <a:schemeClr val="bg1"/>
                  </a:solidFill>
                </a:rPr>
                <a:t>Poor Customer Experience</a:t>
              </a:r>
              <a:endParaRPr lang="en-US" altLang="en-US" sz="1200">
                <a:solidFill>
                  <a:schemeClr val="bg1"/>
                </a:solidFill>
              </a:endParaRPr>
            </a:p>
          </p:txBody>
        </p:sp>
        <p:sp>
          <p:nvSpPr>
            <p:cNvPr id="156" name="Round Same Side Corner Rectangle 8">
              <a:extLst>
                <a:ext uri="{FF2B5EF4-FFF2-40B4-BE49-F238E27FC236}">
                  <a16:creationId xmlns:a16="http://schemas.microsoft.com/office/drawing/2014/main" id="{7C6091B6-F0B5-4995-9861-B0121601AEB1}"/>
                </a:ext>
              </a:extLst>
            </p:cNvPr>
            <p:cNvSpPr/>
            <p:nvPr/>
          </p:nvSpPr>
          <p:spPr>
            <a:xfrm>
              <a:off x="6608941" y="994991"/>
              <a:ext cx="5028948" cy="1640903"/>
            </a:xfrm>
            <a:prstGeom prst="round2SameRect">
              <a:avLst>
                <a:gd name="adj1" fmla="val 873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1">
                    <a:lumMod val="50000"/>
                  </a:schemeClr>
                </a:solidFill>
              </a:endParaRPr>
            </a:p>
          </p:txBody>
        </p:sp>
        <p:sp>
          <p:nvSpPr>
            <p:cNvPr id="160" name="TextBox 159">
              <a:extLst>
                <a:ext uri="{FF2B5EF4-FFF2-40B4-BE49-F238E27FC236}">
                  <a16:creationId xmlns:a16="http://schemas.microsoft.com/office/drawing/2014/main" id="{3419A940-8D24-4934-9349-1753D976D74E}"/>
                </a:ext>
              </a:extLst>
            </p:cNvPr>
            <p:cNvSpPr txBox="1"/>
            <p:nvPr/>
          </p:nvSpPr>
          <p:spPr>
            <a:xfrm>
              <a:off x="7285182" y="1169556"/>
              <a:ext cx="3678053" cy="536992"/>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a:lnSpc>
                  <a:spcPct val="90000"/>
                </a:lnSpc>
                <a:defRPr/>
              </a:pPr>
              <a:r>
                <a:rPr lang="en-US" sz="3200" b="1" kern="0" dirty="0">
                  <a:solidFill>
                    <a:schemeClr val="bg1"/>
                  </a:solidFill>
                </a:rPr>
                <a:t>Future State</a:t>
              </a:r>
            </a:p>
          </p:txBody>
        </p:sp>
        <p:cxnSp>
          <p:nvCxnSpPr>
            <p:cNvPr id="181" name="Straight Connector 180">
              <a:extLst>
                <a:ext uri="{FF2B5EF4-FFF2-40B4-BE49-F238E27FC236}">
                  <a16:creationId xmlns:a16="http://schemas.microsoft.com/office/drawing/2014/main" id="{DE2567BF-68B7-4A42-B5D2-B12194CB3AA6}"/>
                </a:ext>
              </a:extLst>
            </p:cNvPr>
            <p:cNvCxnSpPr>
              <a:cxnSpLocks/>
            </p:cNvCxnSpPr>
            <p:nvPr/>
          </p:nvCxnSpPr>
          <p:spPr>
            <a:xfrm>
              <a:off x="7677274" y="1631735"/>
              <a:ext cx="2797035" cy="0"/>
            </a:xfrm>
            <a:prstGeom prst="line">
              <a:avLst/>
            </a:prstGeom>
            <a:ln w="28575">
              <a:solidFill>
                <a:srgbClr val="EEB500"/>
              </a:solidFill>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F143FF17-363A-4BE9-B11A-E856D2774BF5}"/>
                </a:ext>
              </a:extLst>
            </p:cNvPr>
            <p:cNvSpPr/>
            <p:nvPr/>
          </p:nvSpPr>
          <p:spPr>
            <a:xfrm>
              <a:off x="6972459" y="1788011"/>
              <a:ext cx="4395568" cy="623443"/>
            </a:xfrm>
            <a:prstGeom prst="rect">
              <a:avLst/>
            </a:prstGeom>
          </p:spPr>
          <p:txBody>
            <a:bodyPr>
              <a:spAutoFit/>
            </a:bodyPr>
            <a:lstStyle/>
            <a:p>
              <a:pPr algn="ctr">
                <a:spcBef>
                  <a:spcPts val="0"/>
                </a:spcBef>
                <a:spcAft>
                  <a:spcPts val="300"/>
                </a:spcAft>
                <a:defRPr/>
              </a:pPr>
              <a:r>
                <a:rPr lang="en-US" b="1" dirty="0">
                  <a:solidFill>
                    <a:schemeClr val="bg1"/>
                  </a:solidFill>
                </a:rPr>
                <a:t>MD THINK </a:t>
              </a:r>
            </a:p>
            <a:p>
              <a:pPr algn="ctr">
                <a:spcBef>
                  <a:spcPts val="0"/>
                </a:spcBef>
                <a:spcAft>
                  <a:spcPts val="300"/>
                </a:spcAft>
                <a:defRPr/>
              </a:pPr>
              <a:r>
                <a:rPr lang="en-US" sz="1400" u="sng" dirty="0">
                  <a:solidFill>
                    <a:schemeClr val="bg1"/>
                  </a:solidFill>
                </a:rPr>
                <a:t>(M</a:t>
              </a:r>
              <a:r>
                <a:rPr lang="en-US" sz="1400" dirty="0">
                  <a:solidFill>
                    <a:schemeClr val="bg1"/>
                  </a:solidFill>
                </a:rPr>
                <a:t>arylan</a:t>
              </a:r>
              <a:r>
                <a:rPr lang="en-US" sz="1400" u="sng" dirty="0">
                  <a:solidFill>
                    <a:schemeClr val="bg1"/>
                  </a:solidFill>
                </a:rPr>
                <a:t>d</a:t>
              </a:r>
              <a:r>
                <a:rPr lang="en-US" sz="1400" dirty="0">
                  <a:solidFill>
                    <a:schemeClr val="bg1"/>
                  </a:solidFill>
                </a:rPr>
                <a:t> </a:t>
              </a:r>
              <a:r>
                <a:rPr lang="en-US" sz="1400" u="sng" dirty="0">
                  <a:solidFill>
                    <a:schemeClr val="bg1"/>
                  </a:solidFill>
                </a:rPr>
                <a:t>T</a:t>
              </a:r>
              <a:r>
                <a:rPr lang="en-US" sz="1400" dirty="0">
                  <a:solidFill>
                    <a:schemeClr val="bg1"/>
                  </a:solidFill>
                </a:rPr>
                <a:t>otal </a:t>
              </a:r>
              <a:r>
                <a:rPr lang="en-US" sz="1400" u="sng" dirty="0">
                  <a:solidFill>
                    <a:schemeClr val="bg1"/>
                  </a:solidFill>
                </a:rPr>
                <a:t>H</a:t>
              </a:r>
              <a:r>
                <a:rPr lang="en-US" sz="1400" dirty="0">
                  <a:solidFill>
                    <a:schemeClr val="bg1"/>
                  </a:solidFill>
                </a:rPr>
                <a:t>uman Services </a:t>
              </a:r>
              <a:r>
                <a:rPr lang="en-US" sz="1400" u="sng" dirty="0">
                  <a:solidFill>
                    <a:schemeClr val="bg1"/>
                  </a:solidFill>
                </a:rPr>
                <a:t>I</a:t>
              </a:r>
              <a:r>
                <a:rPr lang="en-US" sz="1400" dirty="0">
                  <a:solidFill>
                    <a:schemeClr val="bg1"/>
                  </a:solidFill>
                </a:rPr>
                <a:t>ntegrated </a:t>
              </a:r>
              <a:r>
                <a:rPr lang="en-US" sz="1400" u="sng" dirty="0">
                  <a:solidFill>
                    <a:schemeClr val="bg1"/>
                  </a:solidFill>
                </a:rPr>
                <a:t>N</a:t>
              </a:r>
              <a:r>
                <a:rPr lang="en-US" sz="1400" dirty="0">
                  <a:solidFill>
                    <a:schemeClr val="bg1"/>
                  </a:solidFill>
                </a:rPr>
                <a:t>etwor</a:t>
              </a:r>
              <a:r>
                <a:rPr lang="en-US" sz="1400" u="sng" dirty="0">
                  <a:solidFill>
                    <a:schemeClr val="bg1"/>
                  </a:solidFill>
                </a:rPr>
                <a:t>k</a:t>
              </a:r>
              <a:r>
                <a:rPr lang="en-US" sz="1400" dirty="0">
                  <a:solidFill>
                    <a:schemeClr val="bg1"/>
                  </a:solidFill>
                </a:rPr>
                <a:t>) </a:t>
              </a:r>
              <a:endParaRPr lang="en-US" sz="1050" dirty="0">
                <a:solidFill>
                  <a:schemeClr val="bg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4">
            <a:extLst>
              <a:ext uri="{FF2B5EF4-FFF2-40B4-BE49-F238E27FC236}">
                <a16:creationId xmlns:a16="http://schemas.microsoft.com/office/drawing/2014/main" id="{4E52A85E-B8DF-4DFD-9329-4428F0FC4C71}"/>
              </a:ext>
            </a:extLst>
          </p:cNvPr>
          <p:cNvSpPr>
            <a:spLocks noGrp="1" noChangeArrowheads="1"/>
          </p:cNvSpPr>
          <p:nvPr>
            <p:ph type="title"/>
          </p:nvPr>
        </p:nvSpPr>
        <p:spPr/>
        <p:txBody>
          <a:bodyPr/>
          <a:lstStyle/>
          <a:p>
            <a:r>
              <a:rPr lang="en-US" altLang="en-US"/>
              <a:t>SDP Technology Stack</a:t>
            </a:r>
          </a:p>
        </p:txBody>
      </p:sp>
      <p:grpSp>
        <p:nvGrpSpPr>
          <p:cNvPr id="28675" name="Group 17">
            <a:extLst>
              <a:ext uri="{FF2B5EF4-FFF2-40B4-BE49-F238E27FC236}">
                <a16:creationId xmlns:a16="http://schemas.microsoft.com/office/drawing/2014/main" id="{306AFEF8-E92B-402A-A0C2-A4BB2F1C2AE0}"/>
              </a:ext>
            </a:extLst>
          </p:cNvPr>
          <p:cNvGrpSpPr>
            <a:grpSpLocks/>
          </p:cNvGrpSpPr>
          <p:nvPr/>
        </p:nvGrpSpPr>
        <p:grpSpPr bwMode="auto">
          <a:xfrm>
            <a:off x="746125" y="1457325"/>
            <a:ext cx="10783888" cy="4943475"/>
            <a:chOff x="746125" y="1457325"/>
            <a:chExt cx="10783725" cy="4943475"/>
          </a:xfrm>
        </p:grpSpPr>
        <p:sp>
          <p:nvSpPr>
            <p:cNvPr id="2" name="Rectangle: Rounded Corners 1">
              <a:extLst>
                <a:ext uri="{FF2B5EF4-FFF2-40B4-BE49-F238E27FC236}">
                  <a16:creationId xmlns:a16="http://schemas.microsoft.com/office/drawing/2014/main" id="{2398262F-CB62-4650-82F1-1133993A5E1A}"/>
                </a:ext>
              </a:extLst>
            </p:cNvPr>
            <p:cNvSpPr/>
            <p:nvPr/>
          </p:nvSpPr>
          <p:spPr bwMode="auto">
            <a:xfrm>
              <a:off x="3276562" y="2290763"/>
              <a:ext cx="8140577" cy="755650"/>
            </a:xfrm>
            <a:prstGeom prst="roundRect">
              <a:avLst/>
            </a:prstGeom>
            <a:noFill/>
            <a:ln w="38100">
              <a:solidFill>
                <a:srgbClr val="712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cxnSp>
          <p:nvCxnSpPr>
            <p:cNvPr id="3" name="Straight Connector 2">
              <a:extLst>
                <a:ext uri="{FF2B5EF4-FFF2-40B4-BE49-F238E27FC236}">
                  <a16:creationId xmlns:a16="http://schemas.microsoft.com/office/drawing/2014/main" id="{DEFD9C12-189B-49F0-9F0A-89160F734B82}"/>
                </a:ext>
              </a:extLst>
            </p:cNvPr>
            <p:cNvCxnSpPr/>
            <p:nvPr/>
          </p:nvCxnSpPr>
          <p:spPr bwMode="auto">
            <a:xfrm>
              <a:off x="2433612" y="5894388"/>
              <a:ext cx="5833974"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1673393-B172-405B-8579-8D457B80062D}"/>
                </a:ext>
              </a:extLst>
            </p:cNvPr>
            <p:cNvCxnSpPr/>
            <p:nvPr/>
          </p:nvCxnSpPr>
          <p:spPr bwMode="auto">
            <a:xfrm>
              <a:off x="2433612" y="3060700"/>
              <a:ext cx="5833974"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2E5CCF5-232F-48FC-AC39-291185A8ABB6}"/>
                </a:ext>
              </a:extLst>
            </p:cNvPr>
            <p:cNvCxnSpPr/>
            <p:nvPr/>
          </p:nvCxnSpPr>
          <p:spPr bwMode="auto">
            <a:xfrm>
              <a:off x="2098655" y="2466975"/>
              <a:ext cx="5833975"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672F2D-F758-4867-B46A-085D9C834BDC}"/>
                </a:ext>
              </a:extLst>
            </p:cNvPr>
            <p:cNvCxnSpPr/>
            <p:nvPr/>
          </p:nvCxnSpPr>
          <p:spPr bwMode="auto">
            <a:xfrm>
              <a:off x="2433612" y="5681663"/>
              <a:ext cx="5833974" cy="0"/>
            </a:xfrm>
            <a:prstGeom prst="line">
              <a:avLst/>
            </a:prstGeom>
            <a:ln w="12700" cap="rnd">
              <a:noFill/>
              <a:prstDash val="sysDot"/>
            </a:ln>
          </p:spPr>
          <p:style>
            <a:lnRef idx="1">
              <a:schemeClr val="accent1"/>
            </a:lnRef>
            <a:fillRef idx="0">
              <a:schemeClr val="accent1"/>
            </a:fillRef>
            <a:effectRef idx="0">
              <a:schemeClr val="accent1"/>
            </a:effectRef>
            <a:fontRef idx="minor">
              <a:schemeClr val="tx1"/>
            </a:fontRef>
          </p:style>
        </p:cxnSp>
        <p:sp>
          <p:nvSpPr>
            <p:cNvPr id="7" name="Arrow: Pentagon 6">
              <a:extLst>
                <a:ext uri="{FF2B5EF4-FFF2-40B4-BE49-F238E27FC236}">
                  <a16:creationId xmlns:a16="http://schemas.microsoft.com/office/drawing/2014/main" id="{3BBB6BBA-BC3B-4755-A522-BF4469116D3F}"/>
                </a:ext>
              </a:extLst>
            </p:cNvPr>
            <p:cNvSpPr/>
            <p:nvPr/>
          </p:nvSpPr>
          <p:spPr bwMode="auto">
            <a:xfrm>
              <a:off x="746125" y="5599113"/>
              <a:ext cx="2481225" cy="782637"/>
            </a:xfrm>
            <a:prstGeom prst="homePlate">
              <a:avLst/>
            </a:prstGeom>
            <a:solidFill>
              <a:srgbClr val="7124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lgn="ctr">
                <a:spcBef>
                  <a:spcPts val="0"/>
                </a:spcBef>
                <a:spcAft>
                  <a:spcPts val="0"/>
                </a:spcAft>
                <a:defRPr/>
              </a:pPr>
              <a:r>
                <a:rPr lang="en-US" sz="1600" b="1" dirty="0">
                  <a:ea typeface="Arial"/>
                  <a:sym typeface="Arial"/>
                </a:rPr>
                <a:t>Platform</a:t>
              </a:r>
              <a:endParaRPr lang="en-US" sz="1000" dirty="0"/>
            </a:p>
            <a:p>
              <a:pPr algn="ctr">
                <a:spcBef>
                  <a:spcPts val="451"/>
                </a:spcBef>
                <a:spcAft>
                  <a:spcPts val="0"/>
                </a:spcAft>
                <a:defRPr/>
              </a:pPr>
              <a:r>
                <a:rPr lang="en-US" sz="1000" dirty="0">
                  <a:ea typeface="Arial"/>
                  <a:sym typeface="Arial"/>
                </a:rPr>
                <a:t>Scalable and Flexible Cloud Platform </a:t>
              </a:r>
              <a:endParaRPr lang="en-US" sz="1000" dirty="0"/>
            </a:p>
          </p:txBody>
        </p:sp>
        <p:sp>
          <p:nvSpPr>
            <p:cNvPr id="8" name="Rectangle: Rounded Corners 7">
              <a:extLst>
                <a:ext uri="{FF2B5EF4-FFF2-40B4-BE49-F238E27FC236}">
                  <a16:creationId xmlns:a16="http://schemas.microsoft.com/office/drawing/2014/main" id="{C96C9FA3-6249-45AC-8BBF-ADEED1F641B0}"/>
                </a:ext>
              </a:extLst>
            </p:cNvPr>
            <p:cNvSpPr/>
            <p:nvPr/>
          </p:nvSpPr>
          <p:spPr bwMode="auto">
            <a:xfrm>
              <a:off x="3276562" y="5645150"/>
              <a:ext cx="8140577" cy="755650"/>
            </a:xfrm>
            <a:prstGeom prst="roundRect">
              <a:avLst/>
            </a:prstGeom>
            <a:noFill/>
            <a:ln w="38100">
              <a:solidFill>
                <a:srgbClr val="7124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sysClr val="windowText" lastClr="000000"/>
                </a:solidFill>
              </a:endParaRPr>
            </a:p>
          </p:txBody>
        </p:sp>
        <p:sp>
          <p:nvSpPr>
            <p:cNvPr id="9" name="Arrow: Pentagon 8">
              <a:extLst>
                <a:ext uri="{FF2B5EF4-FFF2-40B4-BE49-F238E27FC236}">
                  <a16:creationId xmlns:a16="http://schemas.microsoft.com/office/drawing/2014/main" id="{A772A595-FF2C-4269-B3DF-34606D156006}"/>
                </a:ext>
              </a:extLst>
            </p:cNvPr>
            <p:cNvSpPr/>
            <p:nvPr/>
          </p:nvSpPr>
          <p:spPr bwMode="auto">
            <a:xfrm>
              <a:off x="746125" y="4765675"/>
              <a:ext cx="2481225" cy="782638"/>
            </a:xfrm>
            <a:prstGeom prst="homePlat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ea typeface="Arial"/>
                  <a:sym typeface="Arial"/>
                </a:rPr>
                <a:t>Data Ingestion </a:t>
              </a:r>
              <a:endParaRPr lang="en-US" sz="1000" dirty="0"/>
            </a:p>
            <a:p>
              <a:pPr algn="ctr">
                <a:spcBef>
                  <a:spcPts val="451"/>
                </a:spcBef>
                <a:spcAft>
                  <a:spcPts val="0"/>
                </a:spcAft>
                <a:defRPr/>
              </a:pPr>
              <a:r>
                <a:rPr lang="en-US" sz="1000" dirty="0">
                  <a:ea typeface="Arial"/>
                  <a:sym typeface="Arial"/>
                </a:rPr>
                <a:t>Data Integration, Data Quality and Data Preparation</a:t>
              </a:r>
              <a:endParaRPr lang="en-US" sz="1000" dirty="0"/>
            </a:p>
          </p:txBody>
        </p:sp>
        <p:sp>
          <p:nvSpPr>
            <p:cNvPr id="10" name="Rectangle: Rounded Corners 9">
              <a:extLst>
                <a:ext uri="{FF2B5EF4-FFF2-40B4-BE49-F238E27FC236}">
                  <a16:creationId xmlns:a16="http://schemas.microsoft.com/office/drawing/2014/main" id="{543AEE7C-11EC-4107-BFC9-707FB2B9066B}"/>
                </a:ext>
              </a:extLst>
            </p:cNvPr>
            <p:cNvSpPr/>
            <p:nvPr/>
          </p:nvSpPr>
          <p:spPr bwMode="auto">
            <a:xfrm>
              <a:off x="3276562" y="4781550"/>
              <a:ext cx="8140577" cy="75565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1" name="Arrow: Pentagon 10">
              <a:extLst>
                <a:ext uri="{FF2B5EF4-FFF2-40B4-BE49-F238E27FC236}">
                  <a16:creationId xmlns:a16="http://schemas.microsoft.com/office/drawing/2014/main" id="{12A7A6CF-8364-4EE2-B554-1D9E9AE74A96}"/>
                </a:ext>
              </a:extLst>
            </p:cNvPr>
            <p:cNvSpPr/>
            <p:nvPr/>
          </p:nvSpPr>
          <p:spPr bwMode="auto">
            <a:xfrm>
              <a:off x="746125" y="3108325"/>
              <a:ext cx="2481225" cy="782638"/>
            </a:xfrm>
            <a:prstGeom prst="homePlat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lgn="ctr">
                <a:spcBef>
                  <a:spcPts val="0"/>
                </a:spcBef>
                <a:spcAft>
                  <a:spcPts val="0"/>
                </a:spcAft>
                <a:defRPr/>
              </a:pPr>
              <a:r>
                <a:rPr lang="en-US" sz="1600" b="1" dirty="0">
                  <a:ea typeface="Arial"/>
                  <a:sym typeface="Arial"/>
                </a:rPr>
                <a:t>Analytics</a:t>
              </a:r>
              <a:endParaRPr lang="en-US" sz="1100" b="1" dirty="0">
                <a:ea typeface="Arial"/>
                <a:sym typeface="Arial"/>
              </a:endParaRPr>
            </a:p>
            <a:p>
              <a:pPr algn="ctr">
                <a:spcBef>
                  <a:spcPts val="451"/>
                </a:spcBef>
                <a:spcAft>
                  <a:spcPts val="0"/>
                </a:spcAft>
                <a:defRPr/>
              </a:pPr>
              <a:r>
                <a:rPr lang="en-US" sz="1000" dirty="0">
                  <a:ea typeface="Arial"/>
                  <a:sym typeface="Arial"/>
                </a:rPr>
                <a:t>Building Blocks for modeling &amp; processing Analytics Applications</a:t>
              </a:r>
              <a:endParaRPr lang="en-US" sz="1000" dirty="0"/>
            </a:p>
          </p:txBody>
        </p:sp>
        <p:sp>
          <p:nvSpPr>
            <p:cNvPr id="12" name="Rectangle: Rounded Corners 11">
              <a:extLst>
                <a:ext uri="{FF2B5EF4-FFF2-40B4-BE49-F238E27FC236}">
                  <a16:creationId xmlns:a16="http://schemas.microsoft.com/office/drawing/2014/main" id="{AC3180DC-962D-49A8-B223-361443CC4BC4}"/>
                </a:ext>
              </a:extLst>
            </p:cNvPr>
            <p:cNvSpPr/>
            <p:nvPr/>
          </p:nvSpPr>
          <p:spPr bwMode="auto">
            <a:xfrm>
              <a:off x="3276562" y="3122613"/>
              <a:ext cx="8140577" cy="755650"/>
            </a:xfrm>
            <a:prstGeom prst="roundRect">
              <a:avLst/>
            </a:prstGeom>
            <a:noFill/>
            <a:ln w="381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3" name="Arrow: Pentagon 12">
              <a:extLst>
                <a:ext uri="{FF2B5EF4-FFF2-40B4-BE49-F238E27FC236}">
                  <a16:creationId xmlns:a16="http://schemas.microsoft.com/office/drawing/2014/main" id="{62C472DB-728D-456F-A465-29A0C216031B}"/>
                </a:ext>
              </a:extLst>
            </p:cNvPr>
            <p:cNvSpPr/>
            <p:nvPr/>
          </p:nvSpPr>
          <p:spPr bwMode="auto">
            <a:xfrm>
              <a:off x="746125" y="3935413"/>
              <a:ext cx="2481225" cy="782637"/>
            </a:xfrm>
            <a:prstGeom prst="homePlate">
              <a:avLst/>
            </a:prstGeom>
            <a:solidFill>
              <a:srgbClr val="EAAC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lgn="ctr">
                <a:spcBef>
                  <a:spcPts val="0"/>
                </a:spcBef>
                <a:spcAft>
                  <a:spcPts val="0"/>
                </a:spcAft>
                <a:defRPr/>
              </a:pPr>
              <a:r>
                <a:rPr lang="en-US" sz="1600" b="1" dirty="0">
                  <a:ea typeface="Arial"/>
                  <a:sym typeface="Arial"/>
                </a:rPr>
                <a:t>Storage</a:t>
              </a:r>
              <a:endParaRPr lang="en-US" sz="1100" b="1" dirty="0">
                <a:ea typeface="Arial"/>
                <a:sym typeface="Arial"/>
              </a:endParaRPr>
            </a:p>
            <a:p>
              <a:pPr algn="ctr">
                <a:spcBef>
                  <a:spcPts val="451"/>
                </a:spcBef>
                <a:spcAft>
                  <a:spcPts val="0"/>
                </a:spcAft>
                <a:defRPr/>
              </a:pPr>
              <a:r>
                <a:rPr lang="en-US" sz="1000" dirty="0">
                  <a:ea typeface="Arial"/>
                  <a:sym typeface="Arial"/>
                </a:rPr>
                <a:t>Cloud Architecture and </a:t>
              </a:r>
              <a:br>
                <a:rPr lang="en-US" sz="1000" dirty="0">
                  <a:ea typeface="Arial"/>
                  <a:sym typeface="Arial"/>
                </a:rPr>
              </a:br>
              <a:r>
                <a:rPr lang="en-US" sz="1000" dirty="0">
                  <a:ea typeface="Arial"/>
                  <a:sym typeface="Arial"/>
                </a:rPr>
                <a:t>other Validated Storage</a:t>
              </a:r>
              <a:endParaRPr lang="en-US" sz="1000" dirty="0"/>
            </a:p>
          </p:txBody>
        </p:sp>
        <p:sp>
          <p:nvSpPr>
            <p:cNvPr id="14" name="Rectangle: Rounded Corners 13">
              <a:extLst>
                <a:ext uri="{FF2B5EF4-FFF2-40B4-BE49-F238E27FC236}">
                  <a16:creationId xmlns:a16="http://schemas.microsoft.com/office/drawing/2014/main" id="{BD9F579A-1FBC-4508-BEC4-B246354502A3}"/>
                </a:ext>
              </a:extLst>
            </p:cNvPr>
            <p:cNvSpPr/>
            <p:nvPr/>
          </p:nvSpPr>
          <p:spPr bwMode="auto">
            <a:xfrm>
              <a:off x="3276562" y="3948113"/>
              <a:ext cx="8140577" cy="755650"/>
            </a:xfrm>
            <a:prstGeom prst="roundRect">
              <a:avLst/>
            </a:prstGeom>
            <a:noFill/>
            <a:ln w="38100">
              <a:solidFill>
                <a:srgbClr val="EA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5" name="Rectangle: Rounded Corners 14">
              <a:extLst>
                <a:ext uri="{FF2B5EF4-FFF2-40B4-BE49-F238E27FC236}">
                  <a16:creationId xmlns:a16="http://schemas.microsoft.com/office/drawing/2014/main" id="{B70663F7-BFD6-492C-9DE7-3977F87D34B4}"/>
                </a:ext>
              </a:extLst>
            </p:cNvPr>
            <p:cNvSpPr/>
            <p:nvPr/>
          </p:nvSpPr>
          <p:spPr bwMode="auto">
            <a:xfrm>
              <a:off x="3276562" y="1470025"/>
              <a:ext cx="8140577" cy="75565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13953">
                <a:defRPr/>
              </a:pPr>
              <a:endParaRPr lang="en-US" sz="3600" dirty="0">
                <a:solidFill>
                  <a:prstClr val="white"/>
                </a:solidFill>
              </a:endParaRPr>
            </a:p>
          </p:txBody>
        </p:sp>
        <p:sp>
          <p:nvSpPr>
            <p:cNvPr id="16" name="Arrow: Pentagon 15">
              <a:extLst>
                <a:ext uri="{FF2B5EF4-FFF2-40B4-BE49-F238E27FC236}">
                  <a16:creationId xmlns:a16="http://schemas.microsoft.com/office/drawing/2014/main" id="{D629405C-4751-45E5-90FA-493882B53156}"/>
                </a:ext>
              </a:extLst>
            </p:cNvPr>
            <p:cNvSpPr/>
            <p:nvPr/>
          </p:nvSpPr>
          <p:spPr bwMode="auto">
            <a:xfrm>
              <a:off x="746125" y="2278063"/>
              <a:ext cx="2481225" cy="782637"/>
            </a:xfrm>
            <a:prstGeom prst="homePlate">
              <a:avLst/>
            </a:prstGeom>
            <a:solidFill>
              <a:srgbClr val="7124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lgn="ctr">
                <a:spcBef>
                  <a:spcPts val="0"/>
                </a:spcBef>
                <a:spcAft>
                  <a:spcPts val="0"/>
                </a:spcAft>
                <a:defRPr/>
              </a:pPr>
              <a:r>
                <a:rPr lang="en-US" sz="1600" b="1" dirty="0">
                  <a:ea typeface="Arial"/>
                  <a:sym typeface="Arial"/>
                </a:rPr>
                <a:t>Semantic Layer</a:t>
              </a:r>
              <a:endParaRPr lang="en-US" sz="1100" b="1" dirty="0">
                <a:ea typeface="Arial"/>
                <a:sym typeface="Arial"/>
              </a:endParaRPr>
            </a:p>
            <a:p>
              <a:pPr algn="ctr">
                <a:spcBef>
                  <a:spcPts val="451"/>
                </a:spcBef>
                <a:spcAft>
                  <a:spcPts val="0"/>
                </a:spcAft>
                <a:defRPr/>
              </a:pPr>
              <a:r>
                <a:rPr lang="en-US" sz="1000" dirty="0">
                  <a:ea typeface="Arial"/>
                  <a:sym typeface="Arial"/>
                </a:rPr>
                <a:t>Mapping complex data into familiar business terms</a:t>
              </a:r>
              <a:endParaRPr lang="en-US" sz="1000" dirty="0"/>
            </a:p>
          </p:txBody>
        </p:sp>
        <p:sp>
          <p:nvSpPr>
            <p:cNvPr id="50" name="Arrow: Pentagon 49">
              <a:extLst>
                <a:ext uri="{FF2B5EF4-FFF2-40B4-BE49-F238E27FC236}">
                  <a16:creationId xmlns:a16="http://schemas.microsoft.com/office/drawing/2014/main" id="{8A1A96E4-B63E-4B3C-BCAA-10999D7DF76B}"/>
                </a:ext>
              </a:extLst>
            </p:cNvPr>
            <p:cNvSpPr/>
            <p:nvPr/>
          </p:nvSpPr>
          <p:spPr bwMode="auto">
            <a:xfrm>
              <a:off x="746125" y="1457325"/>
              <a:ext cx="2481225" cy="782638"/>
            </a:xfrm>
            <a:prstGeom prst="homePlat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lgn="ctr">
                <a:spcBef>
                  <a:spcPts val="0"/>
                </a:spcBef>
                <a:spcAft>
                  <a:spcPts val="0"/>
                </a:spcAft>
                <a:defRPr/>
              </a:pPr>
              <a:r>
                <a:rPr lang="en-US" sz="1600" b="1" dirty="0">
                  <a:ea typeface="Arial"/>
                  <a:sym typeface="Arial"/>
                </a:rPr>
                <a:t>Presentation</a:t>
              </a:r>
              <a:endParaRPr lang="en-US" sz="1000" dirty="0"/>
            </a:p>
            <a:p>
              <a:pPr algn="ctr">
                <a:spcBef>
                  <a:spcPts val="451"/>
                </a:spcBef>
                <a:spcAft>
                  <a:spcPts val="0"/>
                </a:spcAft>
                <a:defRPr/>
              </a:pPr>
              <a:r>
                <a:rPr lang="en-US" sz="1000" dirty="0">
                  <a:ea typeface="Arial"/>
                  <a:sym typeface="Arial"/>
                </a:rPr>
                <a:t>Dashboards, Analytics, Self-Service BI </a:t>
              </a:r>
              <a:br>
                <a:rPr lang="en-US" sz="1000" dirty="0">
                  <a:ea typeface="Arial"/>
                  <a:sym typeface="Arial"/>
                </a:rPr>
              </a:br>
              <a:r>
                <a:rPr lang="en-US" sz="1000" dirty="0">
                  <a:ea typeface="Arial"/>
                  <a:sym typeface="Arial"/>
                </a:rPr>
                <a:t>and Geo-Spatial Visualization</a:t>
              </a:r>
            </a:p>
          </p:txBody>
        </p:sp>
        <p:pic>
          <p:nvPicPr>
            <p:cNvPr id="28692" name="Google Shape;223;p8" descr="Related image">
              <a:extLst>
                <a:ext uri="{FF2B5EF4-FFF2-40B4-BE49-F238E27FC236}">
                  <a16:creationId xmlns:a16="http://schemas.microsoft.com/office/drawing/2014/main" id="{8D247EC1-5D6A-46BB-8A8C-ACCFEB3EE75A}"/>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2560" y="4711666"/>
              <a:ext cx="2377440" cy="86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Google Shape;195;p8" descr="Image result for mongodb">
              <a:extLst>
                <a:ext uri="{FF2B5EF4-FFF2-40B4-BE49-F238E27FC236}">
                  <a16:creationId xmlns:a16="http://schemas.microsoft.com/office/drawing/2014/main" id="{D421224A-246E-4D7B-9FDD-4440E0C2C0F3}"/>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8875" y="4183264"/>
              <a:ext cx="913191" cy="28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Google Shape;196;p8" descr="Image result for splice machine logo">
              <a:extLst>
                <a:ext uri="{FF2B5EF4-FFF2-40B4-BE49-F238E27FC236}">
                  <a16:creationId xmlns:a16="http://schemas.microsoft.com/office/drawing/2014/main" id="{E9F41A4D-E773-48ED-A8A3-CF556D369748}"/>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0287" y="2435596"/>
              <a:ext cx="965722" cy="38380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8695" name="Google Shape;215;p8">
              <a:extLst>
                <a:ext uri="{FF2B5EF4-FFF2-40B4-BE49-F238E27FC236}">
                  <a16:creationId xmlns:a16="http://schemas.microsoft.com/office/drawing/2014/main" id="{0DB6612F-CD34-4F1C-8809-F897F569B03D}"/>
                </a:ext>
              </a:extLst>
            </p:cNvPr>
            <p:cNvGrpSpPr>
              <a:grpSpLocks/>
            </p:cNvGrpSpPr>
            <p:nvPr/>
          </p:nvGrpSpPr>
          <p:grpSpPr bwMode="auto">
            <a:xfrm>
              <a:off x="3450776" y="4711666"/>
              <a:ext cx="2377394" cy="868680"/>
              <a:chOff x="4300446" y="4686348"/>
              <a:chExt cx="2377430" cy="867875"/>
            </a:xfrm>
          </p:grpSpPr>
          <p:pic>
            <p:nvPicPr>
              <p:cNvPr id="28725" name="Google Shape;216;p8" descr="Related image">
                <a:extLst>
                  <a:ext uri="{FF2B5EF4-FFF2-40B4-BE49-F238E27FC236}">
                    <a16:creationId xmlns:a16="http://schemas.microsoft.com/office/drawing/2014/main" id="{246C1208-37AF-4BD9-ACF8-827A08BAFB4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0446" y="4686348"/>
                <a:ext cx="2377430" cy="8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6" name="Google Shape;217;p8">
                <a:extLst>
                  <a:ext uri="{FF2B5EF4-FFF2-40B4-BE49-F238E27FC236}">
                    <a16:creationId xmlns:a16="http://schemas.microsoft.com/office/drawing/2014/main" id="{ED361745-9B4A-41A1-A51A-0A00EF3C6CD3}"/>
                  </a:ext>
                </a:extLst>
              </p:cNvPr>
              <p:cNvSpPr txBox="1">
                <a:spLocks noChangeArrowheads="1"/>
              </p:cNvSpPr>
              <p:nvPr/>
            </p:nvSpPr>
            <p:spPr bwMode="auto">
              <a:xfrm>
                <a:off x="4908552" y="5179129"/>
                <a:ext cx="1364469" cy="27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rgbClr val="000000"/>
                    </a:solidFill>
                    <a:latin typeface="Calibri" panose="020F0502020204030204" pitchFamily="34" charset="0"/>
                    <a:sym typeface="Calibri" panose="020F0502020204030204" pitchFamily="34" charset="0"/>
                  </a:rPr>
                  <a:t>Big Data Manager</a:t>
                </a:r>
                <a:endParaRPr lang="en-US" altLang="en-US" sz="1200">
                  <a:latin typeface="Calibri" panose="020F0502020204030204" pitchFamily="34" charset="0"/>
                </a:endParaRPr>
              </a:p>
            </p:txBody>
          </p:sp>
        </p:grpSp>
        <p:grpSp>
          <p:nvGrpSpPr>
            <p:cNvPr id="28696" name="Google Shape;218;p8">
              <a:extLst>
                <a:ext uri="{FF2B5EF4-FFF2-40B4-BE49-F238E27FC236}">
                  <a16:creationId xmlns:a16="http://schemas.microsoft.com/office/drawing/2014/main" id="{341E6D45-F976-49E8-BE4C-CFBD5020C1F2}"/>
                </a:ext>
              </a:extLst>
            </p:cNvPr>
            <p:cNvGrpSpPr>
              <a:grpSpLocks/>
            </p:cNvGrpSpPr>
            <p:nvPr/>
          </p:nvGrpSpPr>
          <p:grpSpPr bwMode="auto">
            <a:xfrm>
              <a:off x="6337480" y="2189914"/>
              <a:ext cx="2516623" cy="867579"/>
              <a:chOff x="6809573" y="1987745"/>
              <a:chExt cx="2516623" cy="866776"/>
            </a:xfrm>
          </p:grpSpPr>
          <p:pic>
            <p:nvPicPr>
              <p:cNvPr id="28723" name="Google Shape;219;p8" descr="Related image">
                <a:extLst>
                  <a:ext uri="{FF2B5EF4-FFF2-40B4-BE49-F238E27FC236}">
                    <a16:creationId xmlns:a16="http://schemas.microsoft.com/office/drawing/2014/main" id="{45636F9F-17C6-494D-BCB7-B8CBDC725E3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573" y="1987745"/>
                <a:ext cx="2381250" cy="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4" name="Google Shape;220;p8">
                <a:extLst>
                  <a:ext uri="{FF2B5EF4-FFF2-40B4-BE49-F238E27FC236}">
                    <a16:creationId xmlns:a16="http://schemas.microsoft.com/office/drawing/2014/main" id="{4503FB37-D61C-4B2C-AFB8-299094D62AB1}"/>
                  </a:ext>
                </a:extLst>
              </p:cNvPr>
              <p:cNvSpPr txBox="1">
                <a:spLocks noChangeArrowheads="1"/>
              </p:cNvSpPr>
              <p:nvPr/>
            </p:nvSpPr>
            <p:spPr bwMode="auto">
              <a:xfrm>
                <a:off x="7418386" y="2461795"/>
                <a:ext cx="1907810" cy="27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rgbClr val="000000"/>
                    </a:solidFill>
                    <a:latin typeface="Calibri" panose="020F0502020204030204" pitchFamily="34" charset="0"/>
                    <a:sym typeface="Calibri" panose="020F0502020204030204" pitchFamily="34" charset="0"/>
                  </a:rPr>
                  <a:t>Intelligent Data Lake</a:t>
                </a:r>
                <a:endParaRPr lang="en-US" altLang="en-US" sz="1800"/>
              </a:p>
            </p:txBody>
          </p:sp>
        </p:grpSp>
        <p:pic>
          <p:nvPicPr>
            <p:cNvPr id="28697" name="Google Shape;221;p8" descr="Related image">
              <a:extLst>
                <a:ext uri="{FF2B5EF4-FFF2-40B4-BE49-F238E27FC236}">
                  <a16:creationId xmlns:a16="http://schemas.microsoft.com/office/drawing/2014/main" id="{F95A7146-3F61-4E7C-AE69-4573B80B5273}"/>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0079" y="2077064"/>
              <a:ext cx="2260219" cy="104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8" name="Google Shape;222;p8">
              <a:extLst>
                <a:ext uri="{FF2B5EF4-FFF2-40B4-BE49-F238E27FC236}">
                  <a16:creationId xmlns:a16="http://schemas.microsoft.com/office/drawing/2014/main" id="{C038F4FB-C8C0-45A6-8BFB-A062370732D1}"/>
                </a:ext>
              </a:extLst>
            </p:cNvPr>
            <p:cNvSpPr>
              <a:spLocks noChangeArrowheads="1"/>
            </p:cNvSpPr>
            <p:nvPr/>
          </p:nvSpPr>
          <p:spPr bwMode="auto">
            <a:xfrm>
              <a:off x="10039179" y="5227960"/>
              <a:ext cx="1370077" cy="253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00" tIns="34300" rIns="68600" bIns="343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rgbClr val="000000"/>
                  </a:solidFill>
                  <a:latin typeface="Calibri" panose="020F0502020204030204" pitchFamily="34" charset="0"/>
                  <a:sym typeface="Arial" panose="020B0604020202020204" pitchFamily="34" charset="0"/>
                </a:rPr>
                <a:t>Data Quality</a:t>
              </a:r>
              <a:endParaRPr lang="en-US" altLang="en-US" sz="1200">
                <a:latin typeface="Calibri" panose="020F0502020204030204" pitchFamily="34" charset="0"/>
              </a:endParaRPr>
            </a:p>
          </p:txBody>
        </p:sp>
        <p:pic>
          <p:nvPicPr>
            <p:cNvPr id="28699" name="Google Shape;224;p8" descr="Related image">
              <a:extLst>
                <a:ext uri="{FF2B5EF4-FFF2-40B4-BE49-F238E27FC236}">
                  <a16:creationId xmlns:a16="http://schemas.microsoft.com/office/drawing/2014/main" id="{CA01B890-EE59-49A0-8C8B-3FF2CF0E3840}"/>
                </a:ext>
              </a:extLst>
            </p:cNvPr>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18178" y="3989588"/>
              <a:ext cx="1513715" cy="65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00" name="Google Shape;225;p8">
              <a:extLst>
                <a:ext uri="{FF2B5EF4-FFF2-40B4-BE49-F238E27FC236}">
                  <a16:creationId xmlns:a16="http://schemas.microsoft.com/office/drawing/2014/main" id="{89ECB4E0-0981-4239-9211-4CDCBFFDA648}"/>
                </a:ext>
              </a:extLst>
            </p:cNvPr>
            <p:cNvGrpSpPr>
              <a:grpSpLocks/>
            </p:cNvGrpSpPr>
            <p:nvPr/>
          </p:nvGrpSpPr>
          <p:grpSpPr bwMode="auto">
            <a:xfrm>
              <a:off x="8718730" y="2167604"/>
              <a:ext cx="2811120" cy="867579"/>
              <a:chOff x="8932862" y="1965455"/>
              <a:chExt cx="2811120" cy="866776"/>
            </a:xfrm>
          </p:grpSpPr>
          <p:sp>
            <p:nvSpPr>
              <p:cNvPr id="28721" name="Google Shape;226;p8">
                <a:extLst>
                  <a:ext uri="{FF2B5EF4-FFF2-40B4-BE49-F238E27FC236}">
                    <a16:creationId xmlns:a16="http://schemas.microsoft.com/office/drawing/2014/main" id="{98E0F559-4B83-4C07-BBC1-147FDEF311F3}"/>
                  </a:ext>
                </a:extLst>
              </p:cNvPr>
              <p:cNvSpPr txBox="1">
                <a:spLocks noChangeArrowheads="1"/>
              </p:cNvSpPr>
              <p:nvPr/>
            </p:nvSpPr>
            <p:spPr bwMode="auto">
              <a:xfrm>
                <a:off x="9539923" y="2481590"/>
                <a:ext cx="2204059" cy="27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rgbClr val="000000"/>
                    </a:solidFill>
                    <a:latin typeface="Calibri" panose="020F0502020204030204" pitchFamily="34" charset="0"/>
                    <a:sym typeface="Calibri" panose="020F0502020204030204" pitchFamily="34" charset="0"/>
                  </a:rPr>
                  <a:t>Enterprise Information Catalog </a:t>
                </a:r>
                <a:endParaRPr lang="en-US" altLang="en-US" sz="1800"/>
              </a:p>
            </p:txBody>
          </p:sp>
          <p:pic>
            <p:nvPicPr>
              <p:cNvPr id="28722" name="Google Shape;227;p8" descr="Related image">
                <a:extLst>
                  <a:ext uri="{FF2B5EF4-FFF2-40B4-BE49-F238E27FC236}">
                    <a16:creationId xmlns:a16="http://schemas.microsoft.com/office/drawing/2014/main" id="{3CB463B7-C092-4D65-8B49-9934D3B43FE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2862" y="1965455"/>
                <a:ext cx="2381250" cy="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01" name="Google Shape;231;p8" descr="Related image">
              <a:extLst>
                <a:ext uri="{FF2B5EF4-FFF2-40B4-BE49-F238E27FC236}">
                  <a16:creationId xmlns:a16="http://schemas.microsoft.com/office/drawing/2014/main" id="{3245A0D5-00DA-4461-8174-991E209E3B76}"/>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3147793"/>
              <a:ext cx="1868272" cy="65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2" name="Google Shape;233;p8" descr="Image result for qlikview logo png">
              <a:extLst>
                <a:ext uri="{FF2B5EF4-FFF2-40B4-BE49-F238E27FC236}">
                  <a16:creationId xmlns:a16="http://schemas.microsoft.com/office/drawing/2014/main" id="{AC8F4482-B1C9-4422-BC7B-262D1747FC94}"/>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672" y="1677502"/>
              <a:ext cx="1524000" cy="31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3" name="Google Shape;234;p8" descr="Related image">
              <a:extLst>
                <a:ext uri="{FF2B5EF4-FFF2-40B4-BE49-F238E27FC236}">
                  <a16:creationId xmlns:a16="http://schemas.microsoft.com/office/drawing/2014/main" id="{C4FDAAD5-270D-4341-A7E4-CD2FB4700FB3}"/>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9616" y="1550711"/>
              <a:ext cx="1165771" cy="56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4" name="Google Shape;235;p8" descr="Related image">
              <a:extLst>
                <a:ext uri="{FF2B5EF4-FFF2-40B4-BE49-F238E27FC236}">
                  <a16:creationId xmlns:a16="http://schemas.microsoft.com/office/drawing/2014/main" id="{CB3DC3D9-2B70-4091-B7E6-8F988B394049}"/>
                </a:ext>
              </a:extLst>
            </p:cNvPr>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9000" y="1535639"/>
              <a:ext cx="1237488" cy="5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5" name="Google Shape;236;p8" descr="Image result for angular js">
              <a:extLst>
                <a:ext uri="{FF2B5EF4-FFF2-40B4-BE49-F238E27FC236}">
                  <a16:creationId xmlns:a16="http://schemas.microsoft.com/office/drawing/2014/main" id="{ADDF6917-77BA-435A-BEA3-3E22C7189561}"/>
                </a:ext>
              </a:extLst>
            </p:cNvPr>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89188" y="1680428"/>
              <a:ext cx="1450342" cy="41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6" name="Google Shape;238;p8" descr="Related image">
              <a:extLst>
                <a:ext uri="{FF2B5EF4-FFF2-40B4-BE49-F238E27FC236}">
                  <a16:creationId xmlns:a16="http://schemas.microsoft.com/office/drawing/2014/main" id="{544ADB79-999E-42CE-92DB-67702E93F9FB}"/>
                </a:ext>
              </a:extLst>
            </p:cNvPr>
            <p:cNvPicPr preferRelativeResize="0">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62904" y="4047297"/>
              <a:ext cx="1341343" cy="50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7" name="Picture 4" descr="Image result for streamsets logo">
              <a:extLst>
                <a:ext uri="{FF2B5EF4-FFF2-40B4-BE49-F238E27FC236}">
                  <a16:creationId xmlns:a16="http://schemas.microsoft.com/office/drawing/2014/main" id="{7D6EF4C7-EA4C-4CDF-8D9E-00244D03B36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1588" y="4573447"/>
              <a:ext cx="2858573" cy="117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6" descr="Image result for python logo">
              <a:extLst>
                <a:ext uri="{FF2B5EF4-FFF2-40B4-BE49-F238E27FC236}">
                  <a16:creationId xmlns:a16="http://schemas.microsoft.com/office/drawing/2014/main" id="{91131889-1C38-4359-8D85-EE1B850F59F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12822" y="3175693"/>
              <a:ext cx="2141120" cy="63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9" name="Picture 16" descr="Related image">
              <a:extLst>
                <a:ext uri="{FF2B5EF4-FFF2-40B4-BE49-F238E27FC236}">
                  <a16:creationId xmlns:a16="http://schemas.microsoft.com/office/drawing/2014/main" id="{25B6042C-4FC4-4C54-8BDB-ADBDAA48EFD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5800" y="3280956"/>
              <a:ext cx="2911458" cy="42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0" name="Picture 18" descr="Image result for cloudera hadoop logo">
              <a:extLst>
                <a:ext uri="{FF2B5EF4-FFF2-40B4-BE49-F238E27FC236}">
                  <a16:creationId xmlns:a16="http://schemas.microsoft.com/office/drawing/2014/main" id="{A7F62FAB-98F7-4961-AED0-95C5BEF31F4C}"/>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378215" y="3982815"/>
              <a:ext cx="1870577" cy="65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1" name="Google Shape;214;p8" descr="Related image">
              <a:extLst>
                <a:ext uri="{FF2B5EF4-FFF2-40B4-BE49-F238E27FC236}">
                  <a16:creationId xmlns:a16="http://schemas.microsoft.com/office/drawing/2014/main" id="{782D3B92-6CAB-43E0-B317-AB78BAB29717}"/>
                </a:ext>
              </a:extLst>
            </p:cNvPr>
            <p:cNvPicPr preferRelativeResize="0">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67299" y="5686425"/>
              <a:ext cx="1495977" cy="67699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8712" name="Shape 589">
              <a:extLst>
                <a:ext uri="{FF2B5EF4-FFF2-40B4-BE49-F238E27FC236}">
                  <a16:creationId xmlns:a16="http://schemas.microsoft.com/office/drawing/2014/main" id="{B8119207-3703-4161-AF91-3AD29033E626}"/>
                </a:ext>
              </a:extLst>
            </p:cNvPr>
            <p:cNvPicPr preferRelativeResize="0">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678782" y="6039184"/>
              <a:ext cx="836818" cy="267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3" name="Shape 580">
              <a:extLst>
                <a:ext uri="{FF2B5EF4-FFF2-40B4-BE49-F238E27FC236}">
                  <a16:creationId xmlns:a16="http://schemas.microsoft.com/office/drawing/2014/main" id="{398B49C4-2994-4DEE-92AD-94F14B878954}"/>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0200260" y="5726285"/>
              <a:ext cx="758253" cy="26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4" name="Shape 592">
              <a:extLst>
                <a:ext uri="{FF2B5EF4-FFF2-40B4-BE49-F238E27FC236}">
                  <a16:creationId xmlns:a16="http://schemas.microsoft.com/office/drawing/2014/main" id="{CACA565F-277F-4CF2-8CFD-8667A4EFB136}"/>
                </a:ext>
              </a:extLst>
            </p:cNvPr>
            <p:cNvPicPr preferRelativeResize="0">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666549" y="5894388"/>
              <a:ext cx="1507312" cy="22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5" name="Shape 593">
              <a:extLst>
                <a:ext uri="{FF2B5EF4-FFF2-40B4-BE49-F238E27FC236}">
                  <a16:creationId xmlns:a16="http://schemas.microsoft.com/office/drawing/2014/main" id="{9A38B904-41E4-4897-9852-8DF1A05BA604}"/>
                </a:ext>
              </a:extLst>
            </p:cNvPr>
            <p:cNvPicPr preferRelativeResize="0">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282766" y="5743182"/>
              <a:ext cx="1245467" cy="47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6" name="Shape 597">
              <a:extLst>
                <a:ext uri="{FF2B5EF4-FFF2-40B4-BE49-F238E27FC236}">
                  <a16:creationId xmlns:a16="http://schemas.microsoft.com/office/drawing/2014/main" id="{F379901A-03AC-4407-8231-E55B58B447DE}"/>
                </a:ext>
              </a:extLst>
            </p:cNvPr>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57091" y="5821499"/>
              <a:ext cx="507425" cy="48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7" name="Shape 601">
              <a:extLst>
                <a:ext uri="{FF2B5EF4-FFF2-40B4-BE49-F238E27FC236}">
                  <a16:creationId xmlns:a16="http://schemas.microsoft.com/office/drawing/2014/main" id="{4048D919-C30C-4A10-BD56-1A4727E54917}"/>
                </a:ext>
              </a:extLst>
            </p:cNvPr>
            <p:cNvPicPr preferRelativeResize="0">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94212" y="5869854"/>
              <a:ext cx="498358" cy="38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8" name="Picture 8" descr="Related image">
              <a:extLst>
                <a:ext uri="{FF2B5EF4-FFF2-40B4-BE49-F238E27FC236}">
                  <a16:creationId xmlns:a16="http://schemas.microsoft.com/office/drawing/2014/main" id="{40254161-CF2D-48BC-ACDB-3E26D4B338A1}"/>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17245" y="3862898"/>
              <a:ext cx="898624" cy="8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19" name="Picture 10" descr="Image result for edb postgres logo">
              <a:extLst>
                <a:ext uri="{FF2B5EF4-FFF2-40B4-BE49-F238E27FC236}">
                  <a16:creationId xmlns:a16="http://schemas.microsoft.com/office/drawing/2014/main" id="{2C53FA4F-9E1F-4207-844D-F4B7AF69E5C8}"/>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403307" y="4030960"/>
              <a:ext cx="913191" cy="52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0" name="Picture 12" descr="Image result for highcharts log">
              <a:extLst>
                <a:ext uri="{FF2B5EF4-FFF2-40B4-BE49-F238E27FC236}">
                  <a16:creationId xmlns:a16="http://schemas.microsoft.com/office/drawing/2014/main" id="{6808BD3F-9D19-43A9-9BD5-5C66FCE34AEF}"/>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239301" y="1601798"/>
              <a:ext cx="2462254" cy="4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4">
            <a:extLst>
              <a:ext uri="{FF2B5EF4-FFF2-40B4-BE49-F238E27FC236}">
                <a16:creationId xmlns:a16="http://schemas.microsoft.com/office/drawing/2014/main" id="{C5484BEA-8AA6-4B37-91FF-0273163D6A68}"/>
              </a:ext>
            </a:extLst>
          </p:cNvPr>
          <p:cNvSpPr>
            <a:spLocks noGrp="1" noChangeArrowheads="1"/>
          </p:cNvSpPr>
          <p:nvPr>
            <p:ph type="title"/>
          </p:nvPr>
        </p:nvSpPr>
        <p:spPr/>
        <p:txBody>
          <a:bodyPr/>
          <a:lstStyle/>
          <a:p>
            <a:r>
              <a:rPr lang="en-US" altLang="en-US"/>
              <a:t>Application Technology Stack</a:t>
            </a:r>
          </a:p>
        </p:txBody>
      </p:sp>
      <p:grpSp>
        <p:nvGrpSpPr>
          <p:cNvPr id="29699" name="Group 65">
            <a:extLst>
              <a:ext uri="{FF2B5EF4-FFF2-40B4-BE49-F238E27FC236}">
                <a16:creationId xmlns:a16="http://schemas.microsoft.com/office/drawing/2014/main" id="{207F236C-5CA1-42CE-A571-08DC9CB2114B}"/>
              </a:ext>
            </a:extLst>
          </p:cNvPr>
          <p:cNvGrpSpPr>
            <a:grpSpLocks/>
          </p:cNvGrpSpPr>
          <p:nvPr/>
        </p:nvGrpSpPr>
        <p:grpSpPr bwMode="auto">
          <a:xfrm>
            <a:off x="668338" y="1143000"/>
            <a:ext cx="10787062" cy="5367338"/>
            <a:chOff x="642937" y="1005472"/>
            <a:chExt cx="11130725" cy="5505538"/>
          </a:xfrm>
        </p:grpSpPr>
        <p:sp>
          <p:nvSpPr>
            <p:cNvPr id="29700" name="AutoShape 26" descr="Image result for aws ec2 logo">
              <a:extLst>
                <a:ext uri="{FF2B5EF4-FFF2-40B4-BE49-F238E27FC236}">
                  <a16:creationId xmlns:a16="http://schemas.microsoft.com/office/drawing/2014/main" id="{089A1DAB-F303-4D95-B966-99B0B0F68E99}"/>
                </a:ext>
              </a:extLst>
            </p:cNvPr>
            <p:cNvSpPr>
              <a:spLocks noChangeAspect="1" noChangeArrowheads="1"/>
            </p:cNvSpPr>
            <p:nvPr/>
          </p:nvSpPr>
          <p:spPr bwMode="auto">
            <a:xfrm>
              <a:off x="1069975" y="100547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cxnSp>
          <p:nvCxnSpPr>
            <p:cNvPr id="29701" name="Google Shape;180;p8">
              <a:extLst>
                <a:ext uri="{FF2B5EF4-FFF2-40B4-BE49-F238E27FC236}">
                  <a16:creationId xmlns:a16="http://schemas.microsoft.com/office/drawing/2014/main" id="{74DCC1A4-CAEF-4FBA-B744-5A2474989281}"/>
                </a:ext>
              </a:extLst>
            </p:cNvPr>
            <p:cNvCxnSpPr>
              <a:cxnSpLocks noChangeShapeType="1"/>
            </p:cNvCxnSpPr>
            <p:nvPr/>
          </p:nvCxnSpPr>
          <p:spPr bwMode="auto">
            <a:xfrm>
              <a:off x="2398221" y="1116494"/>
              <a:ext cx="5897051"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29702" name="Google Shape;181;p8">
              <a:extLst>
                <a:ext uri="{FF2B5EF4-FFF2-40B4-BE49-F238E27FC236}">
                  <a16:creationId xmlns:a16="http://schemas.microsoft.com/office/drawing/2014/main" id="{FDB3D73C-3E6C-4E53-8504-C976E3197E98}"/>
                </a:ext>
              </a:extLst>
            </p:cNvPr>
            <p:cNvCxnSpPr>
              <a:cxnSpLocks noChangeShapeType="1"/>
            </p:cNvCxnSpPr>
            <p:nvPr/>
          </p:nvCxnSpPr>
          <p:spPr bwMode="auto">
            <a:xfrm>
              <a:off x="2663064" y="6332336"/>
              <a:ext cx="5897051"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29703" name="Google Shape;182;p8">
              <a:extLst>
                <a:ext uri="{FF2B5EF4-FFF2-40B4-BE49-F238E27FC236}">
                  <a16:creationId xmlns:a16="http://schemas.microsoft.com/office/drawing/2014/main" id="{BDFCD583-37EF-49F0-9364-7307750F6C6D}"/>
                </a:ext>
              </a:extLst>
            </p:cNvPr>
            <p:cNvCxnSpPr>
              <a:cxnSpLocks noChangeShapeType="1"/>
            </p:cNvCxnSpPr>
            <p:nvPr/>
          </p:nvCxnSpPr>
          <p:spPr bwMode="auto">
            <a:xfrm>
              <a:off x="2663064" y="3017234"/>
              <a:ext cx="5897051"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29704" name="Google Shape;184;p8">
              <a:extLst>
                <a:ext uri="{FF2B5EF4-FFF2-40B4-BE49-F238E27FC236}">
                  <a16:creationId xmlns:a16="http://schemas.microsoft.com/office/drawing/2014/main" id="{A87569B5-60F7-4D1B-8D51-66D506D53CE0}"/>
                </a:ext>
              </a:extLst>
            </p:cNvPr>
            <p:cNvCxnSpPr>
              <a:cxnSpLocks noChangeShapeType="1"/>
            </p:cNvCxnSpPr>
            <p:nvPr/>
          </p:nvCxnSpPr>
          <p:spPr bwMode="auto">
            <a:xfrm>
              <a:off x="2663064" y="6120833"/>
              <a:ext cx="5897051" cy="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72" name="Google Shape;236;p8" descr="Image result for angular js">
              <a:extLst>
                <a:ext uri="{FF2B5EF4-FFF2-40B4-BE49-F238E27FC236}">
                  <a16:creationId xmlns:a16="http://schemas.microsoft.com/office/drawing/2014/main" id="{ABFD9890-B7FF-413C-8910-E02047EB7B1B}"/>
                </a:ext>
              </a:extLst>
            </p:cNvPr>
            <p:cNvPicPr preferRelativeResize="0"/>
            <p:nvPr/>
          </p:nvPicPr>
          <p:blipFill rotWithShape="1">
            <a:blip r:embed="rId2" cstate="print">
              <a:alphaModFix/>
            </a:blip>
            <a:srcRect/>
            <a:stretch/>
          </p:blipFill>
          <p:spPr>
            <a:xfrm>
              <a:off x="3763471" y="2453098"/>
              <a:ext cx="2714292" cy="737654"/>
            </a:xfrm>
            <a:prstGeom prst="rect">
              <a:avLst/>
            </a:prstGeom>
            <a:solidFill>
              <a:schemeClr val="tx2">
                <a:lumMod val="50000"/>
              </a:schemeClr>
            </a:solidFill>
            <a:ln>
              <a:noFill/>
            </a:ln>
          </p:spPr>
        </p:pic>
        <p:sp>
          <p:nvSpPr>
            <p:cNvPr id="29706" name="AutoShape 32" descr="Related image">
              <a:extLst>
                <a:ext uri="{FF2B5EF4-FFF2-40B4-BE49-F238E27FC236}">
                  <a16:creationId xmlns:a16="http://schemas.microsoft.com/office/drawing/2014/main" id="{F3EB8FAC-0E18-462D-AEA0-233E49377C65}"/>
                </a:ext>
              </a:extLst>
            </p:cNvPr>
            <p:cNvSpPr>
              <a:spLocks noChangeAspect="1" noChangeArrowheads="1"/>
            </p:cNvSpPr>
            <p:nvPr/>
          </p:nvSpPr>
          <p:spPr bwMode="auto">
            <a:xfrm>
              <a:off x="1222375" y="1157872"/>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pic>
          <p:nvPicPr>
            <p:cNvPr id="29707" name="Shape 592">
              <a:extLst>
                <a:ext uri="{FF2B5EF4-FFF2-40B4-BE49-F238E27FC236}">
                  <a16:creationId xmlns:a16="http://schemas.microsoft.com/office/drawing/2014/main" id="{5AE9AAE5-708E-44F8-93CE-C58EEF34F701}"/>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652682"/>
              <a:ext cx="3539476" cy="71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Shape 593">
              <a:extLst>
                <a:ext uri="{FF2B5EF4-FFF2-40B4-BE49-F238E27FC236}">
                  <a16:creationId xmlns:a16="http://schemas.microsoft.com/office/drawing/2014/main" id="{025C9EE3-95BE-48C0-8EE9-A63722ABB02B}"/>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7870" y="5571101"/>
              <a:ext cx="2130557" cy="81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0" descr="Image result for edb postgres logo">
              <a:extLst>
                <a:ext uri="{FF2B5EF4-FFF2-40B4-BE49-F238E27FC236}">
                  <a16:creationId xmlns:a16="http://schemas.microsoft.com/office/drawing/2014/main" id="{E756ADE4-A4EE-4218-959A-B9A8475BD3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6171" y="4535750"/>
              <a:ext cx="1521971" cy="87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a:extLst>
                <a:ext uri="{FF2B5EF4-FFF2-40B4-BE49-F238E27FC236}">
                  <a16:creationId xmlns:a16="http://schemas.microsoft.com/office/drawing/2014/main" id="{1530BD0B-FEC9-4DD7-B693-18083F54BA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5573" y="3545738"/>
              <a:ext cx="727306" cy="727884"/>
            </a:xfrm>
            <a:prstGeom prst="rect">
              <a:avLst/>
            </a:prstGeom>
            <a:solidFill>
              <a:schemeClr val="accent3">
                <a:lumMod val="75000"/>
              </a:schemeClr>
            </a:solidFill>
          </p:spPr>
        </p:pic>
        <p:pic>
          <p:nvPicPr>
            <p:cNvPr id="29711" name="Picture 77">
              <a:extLst>
                <a:ext uri="{FF2B5EF4-FFF2-40B4-BE49-F238E27FC236}">
                  <a16:creationId xmlns:a16="http://schemas.microsoft.com/office/drawing/2014/main" id="{9CE8C701-0633-422A-AF62-18EAF0CBE1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42466" y="1425511"/>
              <a:ext cx="849134" cy="84913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12" name="Picture 78">
              <a:extLst>
                <a:ext uri="{FF2B5EF4-FFF2-40B4-BE49-F238E27FC236}">
                  <a16:creationId xmlns:a16="http://schemas.microsoft.com/office/drawing/2014/main" id="{91B7D426-E3DF-4897-93AC-20FF987D34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60339" y="4514202"/>
              <a:ext cx="945461" cy="10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a:extLst>
                <a:ext uri="{FF2B5EF4-FFF2-40B4-BE49-F238E27FC236}">
                  <a16:creationId xmlns:a16="http://schemas.microsoft.com/office/drawing/2014/main" id="{0CB65DEC-9928-4D72-8560-11F073721E1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111" y="2423788"/>
              <a:ext cx="874733" cy="876066"/>
            </a:xfrm>
            <a:prstGeom prst="rect">
              <a:avLst/>
            </a:prstGeom>
            <a:solidFill>
              <a:schemeClr val="tx2">
                <a:lumMod val="50000"/>
              </a:schemeClr>
            </a:solidFill>
          </p:spPr>
        </p:pic>
        <p:pic>
          <p:nvPicPr>
            <p:cNvPr id="81" name="Picture 80">
              <a:extLst>
                <a:ext uri="{FF2B5EF4-FFF2-40B4-BE49-F238E27FC236}">
                  <a16:creationId xmlns:a16="http://schemas.microsoft.com/office/drawing/2014/main" id="{50254019-A4CF-4B89-9022-FA4F751D4B9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828" y="2438442"/>
              <a:ext cx="874733" cy="876066"/>
            </a:xfrm>
            <a:prstGeom prst="rect">
              <a:avLst/>
            </a:prstGeom>
            <a:solidFill>
              <a:schemeClr val="tx2">
                <a:lumMod val="50000"/>
              </a:schemeClr>
            </a:solidFill>
          </p:spPr>
        </p:pic>
        <p:pic>
          <p:nvPicPr>
            <p:cNvPr id="82" name="Picture 81">
              <a:extLst>
                <a:ext uri="{FF2B5EF4-FFF2-40B4-BE49-F238E27FC236}">
                  <a16:creationId xmlns:a16="http://schemas.microsoft.com/office/drawing/2014/main" id="{43C40E79-228A-45F9-8B21-BC5845228A2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24894" y="2332599"/>
              <a:ext cx="1086044" cy="1084498"/>
            </a:xfrm>
            <a:prstGeom prst="rect">
              <a:avLst/>
            </a:prstGeom>
            <a:solidFill>
              <a:schemeClr val="tx2">
                <a:lumMod val="50000"/>
              </a:schemeClr>
            </a:solidFill>
          </p:spPr>
        </p:pic>
        <p:pic>
          <p:nvPicPr>
            <p:cNvPr id="83" name="Picture 82">
              <a:extLst>
                <a:ext uri="{FF2B5EF4-FFF2-40B4-BE49-F238E27FC236}">
                  <a16:creationId xmlns:a16="http://schemas.microsoft.com/office/drawing/2014/main" id="{807830E9-28B6-4B11-AE95-4DABAF62EB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94557" y="2269091"/>
              <a:ext cx="1159758" cy="1159403"/>
            </a:xfrm>
            <a:prstGeom prst="rect">
              <a:avLst/>
            </a:prstGeom>
            <a:solidFill>
              <a:schemeClr val="tx2">
                <a:lumMod val="50000"/>
              </a:schemeClr>
            </a:solidFill>
          </p:spPr>
        </p:pic>
        <p:pic>
          <p:nvPicPr>
            <p:cNvPr id="84" name="Picture 83">
              <a:extLst>
                <a:ext uri="{FF2B5EF4-FFF2-40B4-BE49-F238E27FC236}">
                  <a16:creationId xmlns:a16="http://schemas.microsoft.com/office/drawing/2014/main" id="{6C74C533-C241-4F70-8AC8-40C933D398B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6700" y="3514799"/>
              <a:ext cx="778086" cy="776735"/>
            </a:xfrm>
            <a:prstGeom prst="rect">
              <a:avLst/>
            </a:prstGeom>
            <a:solidFill>
              <a:schemeClr val="accent3">
                <a:lumMod val="75000"/>
              </a:schemeClr>
            </a:solidFill>
          </p:spPr>
        </p:pic>
        <p:pic>
          <p:nvPicPr>
            <p:cNvPr id="29718" name="Picture 84">
              <a:extLst>
                <a:ext uri="{FF2B5EF4-FFF2-40B4-BE49-F238E27FC236}">
                  <a16:creationId xmlns:a16="http://schemas.microsoft.com/office/drawing/2014/main" id="{12EC6DA8-27F7-4FA1-BA57-B544CC113308}"/>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13666" y="1439388"/>
              <a:ext cx="849134" cy="84913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9719" name="Picture 85">
              <a:extLst>
                <a:ext uri="{FF2B5EF4-FFF2-40B4-BE49-F238E27FC236}">
                  <a16:creationId xmlns:a16="http://schemas.microsoft.com/office/drawing/2014/main" id="{B3C330B0-FFA6-430F-94FF-0BDD1EFBD9C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49493" y="4495800"/>
              <a:ext cx="945460" cy="94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Arrow: Pentagon 86">
              <a:extLst>
                <a:ext uri="{FF2B5EF4-FFF2-40B4-BE49-F238E27FC236}">
                  <a16:creationId xmlns:a16="http://schemas.microsoft.com/office/drawing/2014/main" id="{742B537A-2798-47CA-B7C4-97571DD32AFB}"/>
                </a:ext>
              </a:extLst>
            </p:cNvPr>
            <p:cNvSpPr/>
            <p:nvPr/>
          </p:nvSpPr>
          <p:spPr bwMode="auto">
            <a:xfrm>
              <a:off x="642937" y="5538869"/>
              <a:ext cx="2481684" cy="972141"/>
            </a:xfrm>
            <a:prstGeom prst="homePlate">
              <a:avLst/>
            </a:prstGeom>
            <a:solidFill>
              <a:srgbClr val="7124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defRPr/>
              </a:pPr>
              <a:r>
                <a:rPr lang="en-US" sz="1400" b="1" dirty="0">
                  <a:solidFill>
                    <a:prstClr val="white"/>
                  </a:solidFill>
                </a:rPr>
                <a:t>Identity Access/ Log Management</a:t>
              </a:r>
            </a:p>
          </p:txBody>
        </p:sp>
        <p:sp>
          <p:nvSpPr>
            <p:cNvPr id="88" name="Arrow: Pentagon 87">
              <a:extLst>
                <a:ext uri="{FF2B5EF4-FFF2-40B4-BE49-F238E27FC236}">
                  <a16:creationId xmlns:a16="http://schemas.microsoft.com/office/drawing/2014/main" id="{39998CFB-CA7B-4BC9-B892-2ECFF19C8AD8}"/>
                </a:ext>
              </a:extLst>
            </p:cNvPr>
            <p:cNvSpPr/>
            <p:nvPr/>
          </p:nvSpPr>
          <p:spPr bwMode="auto">
            <a:xfrm>
              <a:off x="642937" y="3420353"/>
              <a:ext cx="2481684" cy="972140"/>
            </a:xfrm>
            <a:prstGeom prst="homePlate">
              <a:avLst/>
            </a:prstGeom>
            <a:solidFill>
              <a:srgbClr val="7F7F7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defRPr/>
              </a:pPr>
              <a:r>
                <a:rPr lang="en-US" sz="1400" b="1" dirty="0">
                  <a:solidFill>
                    <a:prstClr val="white"/>
                  </a:solidFill>
                </a:rPr>
                <a:t>Programming </a:t>
              </a:r>
            </a:p>
            <a:p>
              <a:pPr>
                <a:defRPr/>
              </a:pPr>
              <a:r>
                <a:rPr lang="en-US" sz="1400" b="1" dirty="0">
                  <a:solidFill>
                    <a:prstClr val="white"/>
                  </a:solidFill>
                </a:rPr>
                <a:t>Language</a:t>
              </a:r>
              <a:endParaRPr lang="en-US" sz="1400" dirty="0">
                <a:solidFill>
                  <a:prstClr val="white"/>
                </a:solidFill>
              </a:endParaRPr>
            </a:p>
          </p:txBody>
        </p:sp>
        <p:sp>
          <p:nvSpPr>
            <p:cNvPr id="89" name="Arrow: Pentagon 88">
              <a:extLst>
                <a:ext uri="{FF2B5EF4-FFF2-40B4-BE49-F238E27FC236}">
                  <a16:creationId xmlns:a16="http://schemas.microsoft.com/office/drawing/2014/main" id="{423CF6FB-B379-4DB1-AA89-21269582EF3B}"/>
                </a:ext>
              </a:extLst>
            </p:cNvPr>
            <p:cNvSpPr/>
            <p:nvPr/>
          </p:nvSpPr>
          <p:spPr bwMode="auto">
            <a:xfrm>
              <a:off x="642937" y="4491824"/>
              <a:ext cx="2481684" cy="970512"/>
            </a:xfrm>
            <a:prstGeom prst="homePlate">
              <a:avLst/>
            </a:prstGeom>
            <a:solidFill>
              <a:srgbClr val="EAAC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defTabSz="1013953">
                <a:spcAft>
                  <a:spcPts val="499"/>
                </a:spcAft>
                <a:defRPr/>
              </a:pPr>
              <a:r>
                <a:rPr lang="en-US" sz="1400" b="1" kern="0" dirty="0">
                  <a:solidFill>
                    <a:prstClr val="white"/>
                  </a:solidFill>
                </a:rPr>
                <a:t>Middleware/ Data Integration</a:t>
              </a:r>
            </a:p>
          </p:txBody>
        </p:sp>
        <p:sp>
          <p:nvSpPr>
            <p:cNvPr id="90" name="Arrow: Pentagon 89">
              <a:extLst>
                <a:ext uri="{FF2B5EF4-FFF2-40B4-BE49-F238E27FC236}">
                  <a16:creationId xmlns:a16="http://schemas.microsoft.com/office/drawing/2014/main" id="{60A483F9-7D8B-465E-9D5F-5DA1BFD91093}"/>
                </a:ext>
              </a:extLst>
            </p:cNvPr>
            <p:cNvSpPr/>
            <p:nvPr/>
          </p:nvSpPr>
          <p:spPr bwMode="auto">
            <a:xfrm>
              <a:off x="642937" y="2389591"/>
              <a:ext cx="2481684" cy="972141"/>
            </a:xfrm>
            <a:prstGeom prst="homePlate">
              <a:avLst/>
            </a:prstGeom>
            <a:solidFill>
              <a:srgbClr val="7124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spcAft>
                  <a:spcPts val="499"/>
                </a:spcAft>
                <a:defRPr/>
              </a:pPr>
              <a:r>
                <a:rPr lang="en-US" sz="1400" b="1" kern="0" dirty="0">
                  <a:solidFill>
                    <a:prstClr val="white"/>
                  </a:solidFill>
                </a:rPr>
                <a:t>Business Service</a:t>
              </a:r>
            </a:p>
          </p:txBody>
        </p:sp>
        <p:sp>
          <p:nvSpPr>
            <p:cNvPr id="91" name="Arrow: Pentagon 90">
              <a:extLst>
                <a:ext uri="{FF2B5EF4-FFF2-40B4-BE49-F238E27FC236}">
                  <a16:creationId xmlns:a16="http://schemas.microsoft.com/office/drawing/2014/main" id="{6F492970-B4B3-4436-90B4-4D47AD38EE19}"/>
                </a:ext>
              </a:extLst>
            </p:cNvPr>
            <p:cNvSpPr/>
            <p:nvPr/>
          </p:nvSpPr>
          <p:spPr bwMode="auto">
            <a:xfrm>
              <a:off x="642937" y="1371857"/>
              <a:ext cx="2481684" cy="970512"/>
            </a:xfrm>
            <a:prstGeom prst="homePlate">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59884" tIns="59884" rIns="59884" bIns="89825" anchor="ctr"/>
            <a:lstStyle/>
            <a:p>
              <a:pPr>
                <a:spcAft>
                  <a:spcPts val="499"/>
                </a:spcAft>
                <a:defRPr/>
              </a:pPr>
              <a:r>
                <a:rPr lang="en-US" sz="1400" b="1" kern="0" dirty="0">
                  <a:solidFill>
                    <a:prstClr val="white"/>
                  </a:solidFill>
                </a:rPr>
                <a:t>Runtime</a:t>
              </a:r>
            </a:p>
          </p:txBody>
        </p:sp>
        <p:sp>
          <p:nvSpPr>
            <p:cNvPr id="92" name="Rectangle: Rounded Corners 91">
              <a:extLst>
                <a:ext uri="{FF2B5EF4-FFF2-40B4-BE49-F238E27FC236}">
                  <a16:creationId xmlns:a16="http://schemas.microsoft.com/office/drawing/2014/main" id="{B43DD2F3-D820-4226-8CCA-8C66C6762CC9}"/>
                </a:ext>
              </a:extLst>
            </p:cNvPr>
            <p:cNvSpPr/>
            <p:nvPr/>
          </p:nvSpPr>
          <p:spPr>
            <a:xfrm>
              <a:off x="3391628" y="1373485"/>
              <a:ext cx="8382034" cy="96888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Rectangle: Rounded Corners 92">
              <a:extLst>
                <a:ext uri="{FF2B5EF4-FFF2-40B4-BE49-F238E27FC236}">
                  <a16:creationId xmlns:a16="http://schemas.microsoft.com/office/drawing/2014/main" id="{C6CBF548-C8D6-4EE0-9A6C-E375EEB89516}"/>
                </a:ext>
              </a:extLst>
            </p:cNvPr>
            <p:cNvSpPr/>
            <p:nvPr/>
          </p:nvSpPr>
          <p:spPr>
            <a:xfrm>
              <a:off x="3391628" y="2387963"/>
              <a:ext cx="8382034" cy="970512"/>
            </a:xfrm>
            <a:prstGeom prst="roundRect">
              <a:avLst/>
            </a:prstGeom>
            <a:noFill/>
            <a:ln w="3810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Rectangle: Rounded Corners 93">
              <a:extLst>
                <a:ext uri="{FF2B5EF4-FFF2-40B4-BE49-F238E27FC236}">
                  <a16:creationId xmlns:a16="http://schemas.microsoft.com/office/drawing/2014/main" id="{A6FB0AFD-C3E6-423E-97EC-761508506489}"/>
                </a:ext>
              </a:extLst>
            </p:cNvPr>
            <p:cNvSpPr/>
            <p:nvPr/>
          </p:nvSpPr>
          <p:spPr>
            <a:xfrm>
              <a:off x="3391628" y="3433380"/>
              <a:ext cx="8382034" cy="968883"/>
            </a:xfrm>
            <a:prstGeom prst="roundRect">
              <a:avLst/>
            </a:prstGeom>
            <a:noFill/>
            <a:ln w="381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Rectangle: Rounded Corners 94">
              <a:extLst>
                <a:ext uri="{FF2B5EF4-FFF2-40B4-BE49-F238E27FC236}">
                  <a16:creationId xmlns:a16="http://schemas.microsoft.com/office/drawing/2014/main" id="{C7CA0041-A5ED-4443-B8CA-5C7B1EB8F1E0}"/>
                </a:ext>
              </a:extLst>
            </p:cNvPr>
            <p:cNvSpPr/>
            <p:nvPr/>
          </p:nvSpPr>
          <p:spPr>
            <a:xfrm>
              <a:off x="3391628" y="4491824"/>
              <a:ext cx="8382034" cy="968883"/>
            </a:xfrm>
            <a:prstGeom prst="roundRect">
              <a:avLst/>
            </a:prstGeom>
            <a:noFill/>
            <a:ln w="38100">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Rectangle: Rounded Corners 95">
              <a:extLst>
                <a:ext uri="{FF2B5EF4-FFF2-40B4-BE49-F238E27FC236}">
                  <a16:creationId xmlns:a16="http://schemas.microsoft.com/office/drawing/2014/main" id="{6DFC075B-AE6F-4CC3-B03A-28A0C0834831}"/>
                </a:ext>
              </a:extLst>
            </p:cNvPr>
            <p:cNvSpPr/>
            <p:nvPr/>
          </p:nvSpPr>
          <p:spPr>
            <a:xfrm>
              <a:off x="3391628" y="5540498"/>
              <a:ext cx="8382034" cy="970512"/>
            </a:xfrm>
            <a:prstGeom prst="roundRect">
              <a:avLst/>
            </a:prstGeom>
            <a:noFill/>
            <a:ln w="38100">
              <a:solidFill>
                <a:srgbClr val="92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a:extLst>
              <a:ext uri="{FF2B5EF4-FFF2-40B4-BE49-F238E27FC236}">
                <a16:creationId xmlns:a16="http://schemas.microsoft.com/office/drawing/2014/main" id="{9BBAC332-F878-40B8-9B22-7584D4D02ABB}"/>
              </a:ext>
            </a:extLst>
          </p:cNvPr>
          <p:cNvSpPr/>
          <p:nvPr/>
        </p:nvSpPr>
        <p:spPr>
          <a:xfrm>
            <a:off x="9401175" y="5410200"/>
            <a:ext cx="2768600" cy="14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3" name="Title 1">
            <a:extLst>
              <a:ext uri="{FF2B5EF4-FFF2-40B4-BE49-F238E27FC236}">
                <a16:creationId xmlns:a16="http://schemas.microsoft.com/office/drawing/2014/main" id="{30338149-1421-4E1C-8A28-5C100FF49E74}"/>
              </a:ext>
            </a:extLst>
          </p:cNvPr>
          <p:cNvSpPr>
            <a:spLocks noGrp="1" noChangeArrowheads="1"/>
          </p:cNvSpPr>
          <p:nvPr>
            <p:ph type="title"/>
          </p:nvPr>
        </p:nvSpPr>
        <p:spPr/>
        <p:txBody>
          <a:bodyPr/>
          <a:lstStyle/>
          <a:p>
            <a:r>
              <a:rPr lang="en-US" altLang="en-US" sz="4000"/>
              <a:t>MD THINK Integrated Architecture</a:t>
            </a:r>
          </a:p>
        </p:txBody>
      </p:sp>
      <p:grpSp>
        <p:nvGrpSpPr>
          <p:cNvPr id="30724" name="Group 3">
            <a:extLst>
              <a:ext uri="{FF2B5EF4-FFF2-40B4-BE49-F238E27FC236}">
                <a16:creationId xmlns:a16="http://schemas.microsoft.com/office/drawing/2014/main" id="{9ED692FE-CD12-4FCF-8CC0-34F3934E08DC}"/>
              </a:ext>
            </a:extLst>
          </p:cNvPr>
          <p:cNvGrpSpPr>
            <a:grpSpLocks/>
          </p:cNvGrpSpPr>
          <p:nvPr/>
        </p:nvGrpSpPr>
        <p:grpSpPr bwMode="auto">
          <a:xfrm>
            <a:off x="619125" y="1208088"/>
            <a:ext cx="11202988" cy="5667375"/>
            <a:chOff x="1640089" y="3923464"/>
            <a:chExt cx="8831779" cy="4683477"/>
          </a:xfrm>
        </p:grpSpPr>
        <p:grpSp>
          <p:nvGrpSpPr>
            <p:cNvPr id="30728" name="Group 4">
              <a:extLst>
                <a:ext uri="{FF2B5EF4-FFF2-40B4-BE49-F238E27FC236}">
                  <a16:creationId xmlns:a16="http://schemas.microsoft.com/office/drawing/2014/main" id="{0D6E7EFA-81D0-4913-866C-1E733E0C32E9}"/>
                </a:ext>
              </a:extLst>
            </p:cNvPr>
            <p:cNvGrpSpPr>
              <a:grpSpLocks/>
            </p:cNvGrpSpPr>
            <p:nvPr/>
          </p:nvGrpSpPr>
          <p:grpSpPr bwMode="auto">
            <a:xfrm>
              <a:off x="1640089" y="3923464"/>
              <a:ext cx="8831779" cy="4683477"/>
              <a:chOff x="1640088" y="2184792"/>
              <a:chExt cx="12207961" cy="6473860"/>
            </a:xfrm>
          </p:grpSpPr>
          <p:sp>
            <p:nvSpPr>
              <p:cNvPr id="9" name="Shape 630">
                <a:extLst>
                  <a:ext uri="{FF2B5EF4-FFF2-40B4-BE49-F238E27FC236}">
                    <a16:creationId xmlns:a16="http://schemas.microsoft.com/office/drawing/2014/main" id="{6EBF319A-8397-4F7C-8970-51C7AE97FC03}"/>
                  </a:ext>
                </a:extLst>
              </p:cNvPr>
              <p:cNvSpPr/>
              <p:nvPr/>
            </p:nvSpPr>
            <p:spPr>
              <a:xfrm>
                <a:off x="12128520" y="2184792"/>
                <a:ext cx="1698770" cy="2310279"/>
              </a:xfrm>
              <a:prstGeom prst="rect">
                <a:avLst/>
              </a:prstGeom>
              <a:solidFill>
                <a:sysClr val="window" lastClr="FFFFFF">
                  <a:lumMod val="95000"/>
                </a:sysClr>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Clr>
                    <a:prstClr val="black"/>
                  </a:buClr>
                  <a:buSzPts val="800"/>
                  <a:defRPr/>
                </a:pPr>
                <a:endParaRPr sz="1000" kern="0" dirty="0">
                  <a:solidFill>
                    <a:srgbClr val="FFFFFF"/>
                  </a:solidFill>
                </a:endParaRPr>
              </a:p>
            </p:txBody>
          </p:sp>
          <p:sp>
            <p:nvSpPr>
              <p:cNvPr id="10" name="Shape 631">
                <a:extLst>
                  <a:ext uri="{FF2B5EF4-FFF2-40B4-BE49-F238E27FC236}">
                    <a16:creationId xmlns:a16="http://schemas.microsoft.com/office/drawing/2014/main" id="{15C32B17-4E9B-43AE-BD15-DB1C1C5F7F2C}"/>
                  </a:ext>
                </a:extLst>
              </p:cNvPr>
              <p:cNvSpPr/>
              <p:nvPr/>
            </p:nvSpPr>
            <p:spPr>
              <a:xfrm>
                <a:off x="1640088" y="2184792"/>
                <a:ext cx="10391558" cy="6287079"/>
              </a:xfrm>
              <a:prstGeom prst="rect">
                <a:avLst/>
              </a:prstGeom>
              <a:solidFill>
                <a:sysClr val="window" lastClr="FFFFFF"/>
              </a:solidFill>
              <a:ln w="9525" cap="flat" cmpd="sng">
                <a:solidFill>
                  <a:srgbClr val="7F7F7F"/>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Clr>
                    <a:prstClr val="black"/>
                  </a:buClr>
                  <a:buSzPts val="800"/>
                  <a:defRPr/>
                </a:pPr>
                <a:endParaRPr sz="1000" kern="0" dirty="0">
                  <a:solidFill>
                    <a:prstClr val="black"/>
                  </a:solidFill>
                </a:endParaRPr>
              </a:p>
            </p:txBody>
          </p:sp>
          <p:sp>
            <p:nvSpPr>
              <p:cNvPr id="11" name="Shape 633">
                <a:extLst>
                  <a:ext uri="{FF2B5EF4-FFF2-40B4-BE49-F238E27FC236}">
                    <a16:creationId xmlns:a16="http://schemas.microsoft.com/office/drawing/2014/main" id="{CE7169D0-4E54-4806-AE79-FAEB78B29340}"/>
                  </a:ext>
                </a:extLst>
              </p:cNvPr>
              <p:cNvSpPr/>
              <p:nvPr/>
            </p:nvSpPr>
            <p:spPr>
              <a:xfrm>
                <a:off x="1797510" y="2300850"/>
                <a:ext cx="10012707" cy="745309"/>
              </a:xfrm>
              <a:prstGeom prst="rect">
                <a:avLst/>
              </a:prstGeom>
              <a:solidFill>
                <a:sysClr val="window" lastClr="FFFFFF"/>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Clr>
                    <a:prstClr val="black"/>
                  </a:buClr>
                  <a:buSzPts val="800"/>
                  <a:defRPr/>
                </a:pPr>
                <a:endParaRPr sz="1000" kern="0" dirty="0">
                  <a:solidFill>
                    <a:srgbClr val="FFFFFF"/>
                  </a:solidFill>
                </a:endParaRPr>
              </a:p>
            </p:txBody>
          </p:sp>
          <p:sp>
            <p:nvSpPr>
              <p:cNvPr id="12" name="Shape 634">
                <a:extLst>
                  <a:ext uri="{FF2B5EF4-FFF2-40B4-BE49-F238E27FC236}">
                    <a16:creationId xmlns:a16="http://schemas.microsoft.com/office/drawing/2014/main" id="{E5ABDFC7-64E9-4E73-BA07-D213F660248F}"/>
                  </a:ext>
                </a:extLst>
              </p:cNvPr>
              <p:cNvSpPr txBox="1"/>
              <p:nvPr/>
            </p:nvSpPr>
            <p:spPr>
              <a:xfrm>
                <a:off x="1835568" y="2284529"/>
                <a:ext cx="1738557" cy="317347"/>
              </a:xfrm>
              <a:prstGeom prst="rect">
                <a:avLst/>
              </a:prstGeom>
              <a:noFill/>
              <a:ln>
                <a:noFill/>
              </a:ln>
            </p:spPr>
            <p:txBody>
              <a:bodyPr spcFirstLastPara="1" lIns="0" tIns="0" rIns="0" bIns="0"/>
              <a:lstStyle/>
              <a:p>
                <a:pPr eaLnBrk="1" fontAlgn="auto" hangingPunct="1">
                  <a:spcBef>
                    <a:spcPts val="0"/>
                  </a:spcBef>
                  <a:spcAft>
                    <a:spcPts val="0"/>
                  </a:spcAft>
                  <a:buSzPts val="800"/>
                  <a:defRPr/>
                </a:pPr>
                <a:r>
                  <a:rPr lang="en" sz="1000" b="1" kern="0" dirty="0">
                    <a:solidFill>
                      <a:prstClr val="black"/>
                    </a:solidFill>
                  </a:rPr>
                  <a:t>Mobile Apps</a:t>
                </a:r>
                <a:endParaRPr sz="1000" kern="0" dirty="0">
                  <a:solidFill>
                    <a:prstClr val="black"/>
                  </a:solidFill>
                </a:endParaRPr>
              </a:p>
            </p:txBody>
          </p:sp>
          <p:sp>
            <p:nvSpPr>
              <p:cNvPr id="13" name="Shape 635">
                <a:extLst>
                  <a:ext uri="{FF2B5EF4-FFF2-40B4-BE49-F238E27FC236}">
                    <a16:creationId xmlns:a16="http://schemas.microsoft.com/office/drawing/2014/main" id="{15B4243F-F9DD-4043-939A-669E258D3BE0}"/>
                  </a:ext>
                </a:extLst>
              </p:cNvPr>
              <p:cNvSpPr/>
              <p:nvPr/>
            </p:nvSpPr>
            <p:spPr>
              <a:xfrm>
                <a:off x="1797510" y="3822297"/>
                <a:ext cx="9445297" cy="3207916"/>
              </a:xfrm>
              <a:prstGeom prst="rect">
                <a:avLst/>
              </a:prstGeom>
              <a:solidFill>
                <a:sysClr val="window" lastClr="FFFFFF"/>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Clr>
                    <a:prstClr val="black"/>
                  </a:buClr>
                  <a:buSzPts val="800"/>
                  <a:defRPr/>
                </a:pPr>
                <a:endParaRPr sz="1000" kern="0" dirty="0">
                  <a:solidFill>
                    <a:srgbClr val="FFFFFF"/>
                  </a:solidFill>
                </a:endParaRPr>
              </a:p>
            </p:txBody>
          </p:sp>
          <p:sp>
            <p:nvSpPr>
              <p:cNvPr id="14" name="Shape 636">
                <a:extLst>
                  <a:ext uri="{FF2B5EF4-FFF2-40B4-BE49-F238E27FC236}">
                    <a16:creationId xmlns:a16="http://schemas.microsoft.com/office/drawing/2014/main" id="{8DD4C1A3-9FD5-49AE-A5C1-5D4C3FA37E52}"/>
                  </a:ext>
                </a:extLst>
              </p:cNvPr>
              <p:cNvSpPr/>
              <p:nvPr/>
            </p:nvSpPr>
            <p:spPr>
              <a:xfrm>
                <a:off x="1797510" y="3102376"/>
                <a:ext cx="9445297" cy="641946"/>
              </a:xfrm>
              <a:prstGeom prst="rect">
                <a:avLst/>
              </a:prstGeom>
              <a:solidFill>
                <a:sysClr val="window" lastClr="FFFFFF">
                  <a:lumMod val="95000"/>
                </a:sysClr>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Clr>
                    <a:prstClr val="black"/>
                  </a:buClr>
                  <a:buSzPts val="800"/>
                  <a:defRPr/>
                </a:pPr>
                <a:endParaRPr sz="1000" kern="0" dirty="0">
                  <a:solidFill>
                    <a:prstClr val="black"/>
                  </a:solidFill>
                </a:endParaRPr>
              </a:p>
            </p:txBody>
          </p:sp>
          <p:sp>
            <p:nvSpPr>
              <p:cNvPr id="15" name="Shape 637">
                <a:extLst>
                  <a:ext uri="{FF2B5EF4-FFF2-40B4-BE49-F238E27FC236}">
                    <a16:creationId xmlns:a16="http://schemas.microsoft.com/office/drawing/2014/main" id="{FDCD9A06-5707-4BE3-B415-0A0FCBC027C5}"/>
                  </a:ext>
                </a:extLst>
              </p:cNvPr>
              <p:cNvSpPr txBox="1"/>
              <p:nvPr/>
            </p:nvSpPr>
            <p:spPr>
              <a:xfrm>
                <a:off x="1835568" y="3100562"/>
                <a:ext cx="1434093" cy="317347"/>
              </a:xfrm>
              <a:prstGeom prst="rect">
                <a:avLst/>
              </a:prstGeom>
              <a:noFill/>
              <a:ln>
                <a:noFill/>
              </a:ln>
            </p:spPr>
            <p:txBody>
              <a:bodyPr spcFirstLastPara="1" lIns="0" tIns="0" rIns="0" bIns="0"/>
              <a:lstStyle/>
              <a:p>
                <a:pPr eaLnBrk="1" fontAlgn="auto" hangingPunct="1">
                  <a:spcBef>
                    <a:spcPts val="0"/>
                  </a:spcBef>
                  <a:spcAft>
                    <a:spcPts val="0"/>
                  </a:spcAft>
                  <a:buSzPts val="800"/>
                  <a:defRPr/>
                </a:pPr>
                <a:r>
                  <a:rPr lang="en" sz="1000" b="1" kern="0" dirty="0">
                    <a:solidFill>
                      <a:prstClr val="black"/>
                    </a:solidFill>
                  </a:rPr>
                  <a:t>Web Access</a:t>
                </a:r>
                <a:endParaRPr sz="1000" kern="0" dirty="0">
                  <a:solidFill>
                    <a:prstClr val="black"/>
                  </a:solidFill>
                </a:endParaRPr>
              </a:p>
            </p:txBody>
          </p:sp>
          <p:sp>
            <p:nvSpPr>
              <p:cNvPr id="16" name="Shape 638">
                <a:extLst>
                  <a:ext uri="{FF2B5EF4-FFF2-40B4-BE49-F238E27FC236}">
                    <a16:creationId xmlns:a16="http://schemas.microsoft.com/office/drawing/2014/main" id="{35CB6E2E-6FA4-41F2-843F-A8916136324D}"/>
                  </a:ext>
                </a:extLst>
              </p:cNvPr>
              <p:cNvSpPr/>
              <p:nvPr/>
            </p:nvSpPr>
            <p:spPr>
              <a:xfrm>
                <a:off x="3068992" y="3218434"/>
                <a:ext cx="2259260"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1000" b="1" kern="0" dirty="0">
                    <a:solidFill>
                      <a:prstClr val="white"/>
                    </a:solidFill>
                  </a:rPr>
                  <a:t>Access Management</a:t>
                </a:r>
                <a:endParaRPr sz="1200" kern="0" dirty="0">
                  <a:solidFill>
                    <a:prstClr val="white"/>
                  </a:solidFill>
                </a:endParaRPr>
              </a:p>
            </p:txBody>
          </p:sp>
          <p:sp>
            <p:nvSpPr>
              <p:cNvPr id="17" name="Shape 639">
                <a:extLst>
                  <a:ext uri="{FF2B5EF4-FFF2-40B4-BE49-F238E27FC236}">
                    <a16:creationId xmlns:a16="http://schemas.microsoft.com/office/drawing/2014/main" id="{16F5636C-3BB2-4E8B-AC5C-486016E9BD7C}"/>
                  </a:ext>
                </a:extLst>
              </p:cNvPr>
              <p:cNvSpPr/>
              <p:nvPr/>
            </p:nvSpPr>
            <p:spPr>
              <a:xfrm>
                <a:off x="5549680" y="3218434"/>
                <a:ext cx="2345755"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1000" b="1" kern="0">
                    <a:solidFill>
                      <a:prstClr val="white"/>
                    </a:solidFill>
                  </a:rPr>
                  <a:t>Identity Management</a:t>
                </a:r>
                <a:endParaRPr sz="1200" kern="0" dirty="0">
                  <a:solidFill>
                    <a:prstClr val="white"/>
                  </a:solidFill>
                </a:endParaRPr>
              </a:p>
            </p:txBody>
          </p:sp>
          <p:sp>
            <p:nvSpPr>
              <p:cNvPr id="18" name="Shape 640">
                <a:extLst>
                  <a:ext uri="{FF2B5EF4-FFF2-40B4-BE49-F238E27FC236}">
                    <a16:creationId xmlns:a16="http://schemas.microsoft.com/office/drawing/2014/main" id="{99CD2DA3-534A-41A4-BC51-E603147B3D52}"/>
                  </a:ext>
                </a:extLst>
              </p:cNvPr>
              <p:cNvSpPr/>
              <p:nvPr/>
            </p:nvSpPr>
            <p:spPr>
              <a:xfrm>
                <a:off x="1944552" y="4079801"/>
                <a:ext cx="1470422" cy="420710"/>
              </a:xfrm>
              <a:prstGeom prst="rect">
                <a:avLst/>
              </a:prstGeom>
              <a:solidFill>
                <a:sysClr val="windowText" lastClr="000000"/>
              </a:solidFill>
              <a:ln w="9525" cap="flat" cmpd="sng">
                <a:noFill/>
                <a:prstDash val="solid"/>
                <a:round/>
                <a:headEnd type="none" w="sm" len="sm"/>
                <a:tailEnd type="none" w="sm" len="sm"/>
              </a:ln>
            </p:spPr>
            <p:txBody>
              <a:bodyPr spcFirstLastPara="1" lIns="0" tIns="39727" rIns="0" bIns="39727" anchor="ctr"/>
              <a:lstStyle/>
              <a:p>
                <a:pPr algn="ctr" eaLnBrk="1" fontAlgn="auto" hangingPunct="1">
                  <a:spcBef>
                    <a:spcPts val="0"/>
                  </a:spcBef>
                  <a:spcAft>
                    <a:spcPts val="0"/>
                  </a:spcAft>
                  <a:buSzPts val="600"/>
                  <a:defRPr/>
                </a:pPr>
                <a:r>
                  <a:rPr lang="en" sz="800" b="1" kern="0" dirty="0">
                    <a:solidFill>
                      <a:srgbClr val="FFFFFF"/>
                    </a:solidFill>
                    <a:ea typeface="Calibri"/>
                    <a:sym typeface="Calibri"/>
                  </a:rPr>
                  <a:t>DHS </a:t>
                </a:r>
                <a:endParaRPr sz="800" kern="0" dirty="0">
                  <a:solidFill>
                    <a:prstClr val="black"/>
                  </a:solidFill>
                </a:endParaRPr>
              </a:p>
              <a:p>
                <a:pPr algn="ctr" eaLnBrk="1" fontAlgn="auto" hangingPunct="1">
                  <a:spcBef>
                    <a:spcPts val="0"/>
                  </a:spcBef>
                  <a:spcAft>
                    <a:spcPts val="0"/>
                  </a:spcAft>
                  <a:buSzPts val="600"/>
                  <a:defRPr/>
                </a:pPr>
                <a:r>
                  <a:rPr lang="en" sz="800" b="1" kern="0" dirty="0">
                    <a:solidFill>
                      <a:srgbClr val="FFFFFF"/>
                    </a:solidFill>
                    <a:ea typeface="Calibri"/>
                    <a:sym typeface="Calibri"/>
                  </a:rPr>
                  <a:t>Consumer Portal</a:t>
                </a:r>
                <a:endParaRPr sz="800" kern="0" dirty="0">
                  <a:solidFill>
                    <a:prstClr val="black"/>
                  </a:solidFill>
                </a:endParaRPr>
              </a:p>
            </p:txBody>
          </p:sp>
          <p:sp>
            <p:nvSpPr>
              <p:cNvPr id="19" name="Shape 641">
                <a:extLst>
                  <a:ext uri="{FF2B5EF4-FFF2-40B4-BE49-F238E27FC236}">
                    <a16:creationId xmlns:a16="http://schemas.microsoft.com/office/drawing/2014/main" id="{A23945D3-BA1F-4813-86E9-901C16155D65}"/>
                  </a:ext>
                </a:extLst>
              </p:cNvPr>
              <p:cNvSpPr/>
              <p:nvPr/>
            </p:nvSpPr>
            <p:spPr>
              <a:xfrm>
                <a:off x="1944552" y="5053601"/>
                <a:ext cx="4570417"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Eligibility Determination Business Rules</a:t>
                </a:r>
                <a:endParaRPr sz="900" kern="0" dirty="0">
                  <a:solidFill>
                    <a:prstClr val="white"/>
                  </a:solidFill>
                </a:endParaRPr>
              </a:p>
              <a:p>
                <a:pPr algn="ctr" eaLnBrk="1" fontAlgn="auto" hangingPunct="1">
                  <a:spcBef>
                    <a:spcPts val="0"/>
                  </a:spcBef>
                  <a:spcAft>
                    <a:spcPts val="0"/>
                  </a:spcAft>
                  <a:buSzPts val="600"/>
                  <a:defRPr/>
                </a:pPr>
                <a:r>
                  <a:rPr lang="en" sz="800" b="1" kern="0" dirty="0">
                    <a:solidFill>
                      <a:prstClr val="white"/>
                    </a:solidFill>
                  </a:rPr>
                  <a:t>(</a:t>
                </a:r>
                <a:r>
                  <a:rPr lang="en" sz="800" kern="0" dirty="0">
                    <a:solidFill>
                      <a:prstClr val="white"/>
                    </a:solidFill>
                  </a:rPr>
                  <a:t>SNAP, TANF, MORA</a:t>
                </a:r>
                <a:r>
                  <a:rPr lang="en" sz="800" b="1" kern="0" dirty="0">
                    <a:solidFill>
                      <a:prstClr val="white"/>
                    </a:solidFill>
                  </a:rPr>
                  <a:t>, </a:t>
                </a:r>
                <a:r>
                  <a:rPr lang="en" sz="800" kern="0" dirty="0">
                    <a:solidFill>
                      <a:prstClr val="white"/>
                    </a:solidFill>
                  </a:rPr>
                  <a:t>OHEP, MAGI Medicaid, Non MAGI Medicaid</a:t>
                </a:r>
                <a:r>
                  <a:rPr lang="en" sz="800" b="1" kern="0" dirty="0">
                    <a:solidFill>
                      <a:prstClr val="white"/>
                    </a:solidFill>
                  </a:rPr>
                  <a:t>) </a:t>
                </a:r>
                <a:endParaRPr sz="800" kern="0" dirty="0">
                  <a:solidFill>
                    <a:prstClr val="white"/>
                  </a:solidFill>
                </a:endParaRPr>
              </a:p>
            </p:txBody>
          </p:sp>
          <p:sp>
            <p:nvSpPr>
              <p:cNvPr id="20" name="Shape 642">
                <a:extLst>
                  <a:ext uri="{FF2B5EF4-FFF2-40B4-BE49-F238E27FC236}">
                    <a16:creationId xmlns:a16="http://schemas.microsoft.com/office/drawing/2014/main" id="{F9B60A82-1DA6-43C5-A49F-A1E3460C8FE1}"/>
                  </a:ext>
                </a:extLst>
              </p:cNvPr>
              <p:cNvSpPr/>
              <p:nvPr/>
            </p:nvSpPr>
            <p:spPr>
              <a:xfrm>
                <a:off x="1944552" y="5541406"/>
                <a:ext cx="2248880"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Enterprise Service Bus</a:t>
                </a:r>
                <a:endParaRPr sz="900" kern="0" dirty="0">
                  <a:solidFill>
                    <a:prstClr val="white"/>
                  </a:solidFill>
                </a:endParaRPr>
              </a:p>
            </p:txBody>
          </p:sp>
          <p:sp>
            <p:nvSpPr>
              <p:cNvPr id="21" name="Shape 643">
                <a:extLst>
                  <a:ext uri="{FF2B5EF4-FFF2-40B4-BE49-F238E27FC236}">
                    <a16:creationId xmlns:a16="http://schemas.microsoft.com/office/drawing/2014/main" id="{D704E77A-16BE-414C-AEC8-6DFFEB839173}"/>
                  </a:ext>
                </a:extLst>
              </p:cNvPr>
              <p:cNvSpPr/>
              <p:nvPr/>
            </p:nvSpPr>
            <p:spPr>
              <a:xfrm>
                <a:off x="6585895" y="5541406"/>
                <a:ext cx="2248880"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Batch Interfaces &amp; ETL</a:t>
                </a:r>
                <a:endParaRPr sz="900" kern="0" dirty="0">
                  <a:solidFill>
                    <a:prstClr val="white"/>
                  </a:solidFill>
                </a:endParaRPr>
              </a:p>
              <a:p>
                <a:pPr algn="ctr" eaLnBrk="1" fontAlgn="auto" hangingPunct="1">
                  <a:spcBef>
                    <a:spcPts val="0"/>
                  </a:spcBef>
                  <a:spcAft>
                    <a:spcPts val="0"/>
                  </a:spcAft>
                  <a:buSzPts val="600"/>
                  <a:defRPr/>
                </a:pPr>
                <a:r>
                  <a:rPr lang="en" sz="800" b="1" kern="0" dirty="0">
                    <a:solidFill>
                      <a:prstClr val="white"/>
                    </a:solidFill>
                  </a:rPr>
                  <a:t>(Federal, State Agencies)</a:t>
                </a:r>
                <a:endParaRPr sz="800" kern="0" dirty="0">
                  <a:solidFill>
                    <a:prstClr val="white"/>
                  </a:solidFill>
                </a:endParaRPr>
              </a:p>
            </p:txBody>
          </p:sp>
          <p:sp>
            <p:nvSpPr>
              <p:cNvPr id="22" name="Shape 644">
                <a:extLst>
                  <a:ext uri="{FF2B5EF4-FFF2-40B4-BE49-F238E27FC236}">
                    <a16:creationId xmlns:a16="http://schemas.microsoft.com/office/drawing/2014/main" id="{4ABF3EE8-6632-4F9B-B2A4-BCB812175456}"/>
                  </a:ext>
                </a:extLst>
              </p:cNvPr>
              <p:cNvSpPr/>
              <p:nvPr/>
            </p:nvSpPr>
            <p:spPr>
              <a:xfrm>
                <a:off x="1797510" y="7082801"/>
                <a:ext cx="7109922" cy="1305652"/>
              </a:xfrm>
              <a:prstGeom prst="rect">
                <a:avLst/>
              </a:prstGeom>
              <a:solidFill>
                <a:sysClr val="window" lastClr="FFFFFF">
                  <a:lumMod val="95000"/>
                </a:sysClr>
              </a:solidFill>
              <a:ln w="9525" cap="flat" cmpd="sng">
                <a:solidFill>
                  <a:sysClr val="window" lastClr="FFFFFF">
                    <a:lumMod val="85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Clr>
                    <a:prstClr val="black"/>
                  </a:buClr>
                  <a:buSzPts val="800"/>
                  <a:defRPr/>
                </a:pPr>
                <a:endParaRPr sz="1000" kern="0" dirty="0">
                  <a:solidFill>
                    <a:prstClr val="black"/>
                  </a:solidFill>
                </a:endParaRPr>
              </a:p>
            </p:txBody>
          </p:sp>
          <p:sp>
            <p:nvSpPr>
              <p:cNvPr id="23" name="Shape 645">
                <a:extLst>
                  <a:ext uri="{FF2B5EF4-FFF2-40B4-BE49-F238E27FC236}">
                    <a16:creationId xmlns:a16="http://schemas.microsoft.com/office/drawing/2014/main" id="{59FA2C0A-AD6A-464D-9976-B533518247D2}"/>
                  </a:ext>
                </a:extLst>
              </p:cNvPr>
              <p:cNvSpPr txBox="1"/>
              <p:nvPr/>
            </p:nvSpPr>
            <p:spPr>
              <a:xfrm>
                <a:off x="1835568" y="7070108"/>
                <a:ext cx="1074272" cy="204914"/>
              </a:xfrm>
              <a:prstGeom prst="rect">
                <a:avLst/>
              </a:prstGeom>
              <a:noFill/>
              <a:ln>
                <a:noFill/>
              </a:ln>
            </p:spPr>
            <p:txBody>
              <a:bodyPr spcFirstLastPara="1" lIns="0" tIns="0" rIns="0" bIns="0"/>
              <a:lstStyle/>
              <a:p>
                <a:pPr eaLnBrk="1" fontAlgn="auto" hangingPunct="1">
                  <a:spcBef>
                    <a:spcPts val="0"/>
                  </a:spcBef>
                  <a:spcAft>
                    <a:spcPts val="0"/>
                  </a:spcAft>
                  <a:buSzPts val="800"/>
                  <a:defRPr/>
                </a:pPr>
                <a:r>
                  <a:rPr lang="en" sz="1000" b="1" kern="0" dirty="0">
                    <a:solidFill>
                      <a:prstClr val="black"/>
                    </a:solidFill>
                  </a:rPr>
                  <a:t>Data</a:t>
                </a:r>
                <a:endParaRPr sz="1000" kern="0" dirty="0">
                  <a:solidFill>
                    <a:prstClr val="black"/>
                  </a:solidFill>
                </a:endParaRPr>
              </a:p>
            </p:txBody>
          </p:sp>
          <p:sp>
            <p:nvSpPr>
              <p:cNvPr id="24" name="Shape 646">
                <a:extLst>
                  <a:ext uri="{FF2B5EF4-FFF2-40B4-BE49-F238E27FC236}">
                    <a16:creationId xmlns:a16="http://schemas.microsoft.com/office/drawing/2014/main" id="{31DD6A80-E22C-4D2E-AD4F-9C5BC05B1BCF}"/>
                  </a:ext>
                </a:extLst>
              </p:cNvPr>
              <p:cNvSpPr/>
              <p:nvPr/>
            </p:nvSpPr>
            <p:spPr>
              <a:xfrm>
                <a:off x="8907432" y="5541406"/>
                <a:ext cx="2248880"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a:solidFill>
                      <a:prstClr val="white"/>
                    </a:solidFill>
                  </a:rPr>
                  <a:t>API Management</a:t>
                </a:r>
                <a:endParaRPr sz="900" kern="0" dirty="0">
                  <a:solidFill>
                    <a:prstClr val="white"/>
                  </a:solidFill>
                </a:endParaRPr>
              </a:p>
            </p:txBody>
          </p:sp>
          <p:sp>
            <p:nvSpPr>
              <p:cNvPr id="25" name="Shape 647">
                <a:extLst>
                  <a:ext uri="{FF2B5EF4-FFF2-40B4-BE49-F238E27FC236}">
                    <a16:creationId xmlns:a16="http://schemas.microsoft.com/office/drawing/2014/main" id="{662C5C8E-91E1-45A5-90F9-A968494323BD}"/>
                  </a:ext>
                </a:extLst>
              </p:cNvPr>
              <p:cNvSpPr/>
              <p:nvPr/>
            </p:nvSpPr>
            <p:spPr>
              <a:xfrm>
                <a:off x="1944552" y="6021959"/>
                <a:ext cx="2248880"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a:solidFill>
                      <a:prstClr val="white"/>
                    </a:solidFill>
                  </a:rPr>
                  <a:t>Business Process Mgmt.</a:t>
                </a:r>
                <a:endParaRPr sz="900" kern="0" dirty="0">
                  <a:solidFill>
                    <a:prstClr val="white"/>
                  </a:solidFill>
                </a:endParaRPr>
              </a:p>
            </p:txBody>
          </p:sp>
          <p:sp>
            <p:nvSpPr>
              <p:cNvPr id="26" name="Shape 648">
                <a:extLst>
                  <a:ext uri="{FF2B5EF4-FFF2-40B4-BE49-F238E27FC236}">
                    <a16:creationId xmlns:a16="http://schemas.microsoft.com/office/drawing/2014/main" id="{9F331610-36A3-4677-A2FE-BA94075113E5}"/>
                  </a:ext>
                </a:extLst>
              </p:cNvPr>
              <p:cNvSpPr txBox="1"/>
              <p:nvPr/>
            </p:nvSpPr>
            <p:spPr>
              <a:xfrm>
                <a:off x="1835568" y="3815044"/>
                <a:ext cx="1738557" cy="317347"/>
              </a:xfrm>
              <a:prstGeom prst="rect">
                <a:avLst/>
              </a:prstGeom>
              <a:noFill/>
              <a:ln>
                <a:noFill/>
              </a:ln>
            </p:spPr>
            <p:txBody>
              <a:bodyPr spcFirstLastPara="1" lIns="0" tIns="0" rIns="0" bIns="0"/>
              <a:lstStyle/>
              <a:p>
                <a:pPr eaLnBrk="1" fontAlgn="auto" hangingPunct="1">
                  <a:spcBef>
                    <a:spcPts val="0"/>
                  </a:spcBef>
                  <a:spcAft>
                    <a:spcPts val="0"/>
                  </a:spcAft>
                  <a:buSzPts val="800"/>
                  <a:defRPr/>
                </a:pPr>
                <a:r>
                  <a:rPr lang="en" sz="1000" b="1" kern="0" dirty="0">
                    <a:solidFill>
                      <a:prstClr val="black"/>
                    </a:solidFill>
                  </a:rPr>
                  <a:t>Applications</a:t>
                </a:r>
                <a:endParaRPr sz="1000" kern="0" dirty="0">
                  <a:solidFill>
                    <a:prstClr val="black"/>
                  </a:solidFill>
                </a:endParaRPr>
              </a:p>
            </p:txBody>
          </p:sp>
          <p:sp>
            <p:nvSpPr>
              <p:cNvPr id="27" name="Shape 649">
                <a:extLst>
                  <a:ext uri="{FF2B5EF4-FFF2-40B4-BE49-F238E27FC236}">
                    <a16:creationId xmlns:a16="http://schemas.microsoft.com/office/drawing/2014/main" id="{CBA04726-B0DF-41E2-98B2-7B6AB9A65F41}"/>
                  </a:ext>
                </a:extLst>
              </p:cNvPr>
              <p:cNvSpPr/>
              <p:nvPr/>
            </p:nvSpPr>
            <p:spPr>
              <a:xfrm>
                <a:off x="5041087" y="4079801"/>
                <a:ext cx="1470422" cy="420710"/>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Agencies</a:t>
                </a:r>
                <a:endParaRPr sz="800" kern="0" dirty="0">
                  <a:solidFill>
                    <a:prstClr val="black"/>
                  </a:solidFill>
                </a:endParaRPr>
              </a:p>
              <a:p>
                <a:pPr algn="ctr" eaLnBrk="1" fontAlgn="auto" hangingPunct="1">
                  <a:spcBef>
                    <a:spcPts val="0"/>
                  </a:spcBef>
                  <a:spcAft>
                    <a:spcPts val="0"/>
                  </a:spcAft>
                  <a:buSzPts val="600"/>
                  <a:defRPr/>
                </a:pPr>
                <a:r>
                  <a:rPr lang="en" sz="800" b="1" kern="0">
                    <a:solidFill>
                      <a:srgbClr val="FFFFFF"/>
                    </a:solidFill>
                    <a:ea typeface="Calibri"/>
                    <a:sym typeface="Calibri"/>
                  </a:rPr>
                  <a:t>Worker portal </a:t>
                </a:r>
                <a:endParaRPr sz="800" kern="0" dirty="0">
                  <a:solidFill>
                    <a:prstClr val="black"/>
                  </a:solidFill>
                </a:endParaRPr>
              </a:p>
            </p:txBody>
          </p:sp>
          <p:sp>
            <p:nvSpPr>
              <p:cNvPr id="28" name="Shape 650">
                <a:extLst>
                  <a:ext uri="{FF2B5EF4-FFF2-40B4-BE49-F238E27FC236}">
                    <a16:creationId xmlns:a16="http://schemas.microsoft.com/office/drawing/2014/main" id="{EA5C831F-C39C-47DD-8334-2034A62974E5}"/>
                  </a:ext>
                </a:extLst>
              </p:cNvPr>
              <p:cNvSpPr/>
              <p:nvPr/>
            </p:nvSpPr>
            <p:spPr>
              <a:xfrm>
                <a:off x="1944552" y="4576674"/>
                <a:ext cx="3018690" cy="418897"/>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900" b="1" kern="0">
                    <a:solidFill>
                      <a:srgbClr val="FFFFFF"/>
                    </a:solidFill>
                    <a:ea typeface="Calibri"/>
                    <a:sym typeface="Calibri"/>
                  </a:rPr>
                  <a:t>Consumer API (s) </a:t>
                </a:r>
                <a:endParaRPr sz="1100" kern="0" dirty="0">
                  <a:solidFill>
                    <a:prstClr val="black"/>
                  </a:solidFill>
                </a:endParaRPr>
              </a:p>
            </p:txBody>
          </p:sp>
          <p:sp>
            <p:nvSpPr>
              <p:cNvPr id="29" name="Shape 651">
                <a:extLst>
                  <a:ext uri="{FF2B5EF4-FFF2-40B4-BE49-F238E27FC236}">
                    <a16:creationId xmlns:a16="http://schemas.microsoft.com/office/drawing/2014/main" id="{ADD9EBBA-6493-47F9-BEB5-DF196077C3A1}"/>
                  </a:ext>
                </a:extLst>
              </p:cNvPr>
              <p:cNvSpPr/>
              <p:nvPr/>
            </p:nvSpPr>
            <p:spPr>
              <a:xfrm>
                <a:off x="8073616" y="3218434"/>
                <a:ext cx="2347485"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1000" b="1" kern="0">
                    <a:solidFill>
                      <a:prstClr val="white"/>
                    </a:solidFill>
                  </a:rPr>
                  <a:t>API Gateway</a:t>
                </a:r>
                <a:endParaRPr sz="1200" kern="0" dirty="0">
                  <a:solidFill>
                    <a:prstClr val="white"/>
                  </a:solidFill>
                </a:endParaRPr>
              </a:p>
            </p:txBody>
          </p:sp>
          <p:sp>
            <p:nvSpPr>
              <p:cNvPr id="30" name="Shape 652">
                <a:extLst>
                  <a:ext uri="{FF2B5EF4-FFF2-40B4-BE49-F238E27FC236}">
                    <a16:creationId xmlns:a16="http://schemas.microsoft.com/office/drawing/2014/main" id="{3A2E2C73-8F93-42C4-B6CD-362216873C49}"/>
                  </a:ext>
                </a:extLst>
              </p:cNvPr>
              <p:cNvSpPr/>
              <p:nvPr/>
            </p:nvSpPr>
            <p:spPr>
              <a:xfrm>
                <a:off x="5041087" y="4576674"/>
                <a:ext cx="6115225" cy="418897"/>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900" b="1" kern="0">
                    <a:solidFill>
                      <a:srgbClr val="FFFFFF"/>
                    </a:solidFill>
                    <a:ea typeface="Calibri"/>
                    <a:sym typeface="Calibri"/>
                  </a:rPr>
                  <a:t>Worker API(s) </a:t>
                </a:r>
                <a:endParaRPr sz="1100" kern="0" dirty="0">
                  <a:solidFill>
                    <a:prstClr val="black"/>
                  </a:solidFill>
                </a:endParaRPr>
              </a:p>
            </p:txBody>
          </p:sp>
          <p:sp>
            <p:nvSpPr>
              <p:cNvPr id="31" name="Shape 653">
                <a:extLst>
                  <a:ext uri="{FF2B5EF4-FFF2-40B4-BE49-F238E27FC236}">
                    <a16:creationId xmlns:a16="http://schemas.microsoft.com/office/drawing/2014/main" id="{B3D4B10C-9C53-4A9F-A02D-BFF6B1A5DB96}"/>
                  </a:ext>
                </a:extLst>
              </p:cNvPr>
              <p:cNvSpPr/>
              <p:nvPr/>
            </p:nvSpPr>
            <p:spPr>
              <a:xfrm>
                <a:off x="4266088" y="5541406"/>
                <a:ext cx="2247151"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a:solidFill>
                      <a:prstClr val="white"/>
                    </a:solidFill>
                  </a:rPr>
                  <a:t>Data Integration</a:t>
                </a:r>
              </a:p>
            </p:txBody>
          </p:sp>
          <p:sp>
            <p:nvSpPr>
              <p:cNvPr id="32" name="Shape 654">
                <a:extLst>
                  <a:ext uri="{FF2B5EF4-FFF2-40B4-BE49-F238E27FC236}">
                    <a16:creationId xmlns:a16="http://schemas.microsoft.com/office/drawing/2014/main" id="{EC4D6909-E049-4B27-B0C7-A6D2A9254EF4}"/>
                  </a:ext>
                </a:extLst>
              </p:cNvPr>
              <p:cNvSpPr/>
              <p:nvPr/>
            </p:nvSpPr>
            <p:spPr>
              <a:xfrm>
                <a:off x="3492820" y="4079801"/>
                <a:ext cx="1470422" cy="420710"/>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Agencies </a:t>
                </a:r>
                <a:endParaRPr sz="800" kern="0" dirty="0">
                  <a:solidFill>
                    <a:prstClr val="black"/>
                  </a:solidFill>
                </a:endParaRPr>
              </a:p>
              <a:p>
                <a:pPr algn="ctr" eaLnBrk="1" fontAlgn="auto" hangingPunct="1">
                  <a:spcBef>
                    <a:spcPts val="0"/>
                  </a:spcBef>
                  <a:spcAft>
                    <a:spcPts val="0"/>
                  </a:spcAft>
                  <a:buSzPts val="600"/>
                  <a:defRPr/>
                </a:pPr>
                <a:r>
                  <a:rPr lang="en" sz="800" b="1" kern="0">
                    <a:solidFill>
                      <a:srgbClr val="FFFFFF"/>
                    </a:solidFill>
                    <a:ea typeface="Calibri"/>
                    <a:sym typeface="Calibri"/>
                  </a:rPr>
                  <a:t>Consumer Portal</a:t>
                </a:r>
                <a:endParaRPr sz="800" kern="0" dirty="0">
                  <a:solidFill>
                    <a:prstClr val="black"/>
                  </a:solidFill>
                </a:endParaRPr>
              </a:p>
            </p:txBody>
          </p:sp>
          <p:sp>
            <p:nvSpPr>
              <p:cNvPr id="33" name="Shape 655">
                <a:extLst>
                  <a:ext uri="{FF2B5EF4-FFF2-40B4-BE49-F238E27FC236}">
                    <a16:creationId xmlns:a16="http://schemas.microsoft.com/office/drawing/2014/main" id="{D74B785E-CC87-4C3D-988C-A6A947ADD833}"/>
                  </a:ext>
                </a:extLst>
              </p:cNvPr>
              <p:cNvSpPr/>
              <p:nvPr/>
            </p:nvSpPr>
            <p:spPr>
              <a:xfrm>
                <a:off x="6589355" y="4079801"/>
                <a:ext cx="1470422" cy="420710"/>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Eligibility </a:t>
                </a:r>
                <a:endParaRPr sz="800" kern="0" dirty="0">
                  <a:solidFill>
                    <a:prstClr val="black"/>
                  </a:solidFill>
                </a:endParaRPr>
              </a:p>
              <a:p>
                <a:pPr algn="ctr" eaLnBrk="1" fontAlgn="auto" hangingPunct="1">
                  <a:spcBef>
                    <a:spcPts val="0"/>
                  </a:spcBef>
                  <a:spcAft>
                    <a:spcPts val="0"/>
                  </a:spcAft>
                  <a:buSzPts val="600"/>
                  <a:defRPr/>
                </a:pPr>
                <a:r>
                  <a:rPr lang="en" sz="800" b="1" kern="0">
                    <a:solidFill>
                      <a:srgbClr val="FFFFFF"/>
                    </a:solidFill>
                    <a:ea typeface="Calibri"/>
                    <a:sym typeface="Calibri"/>
                  </a:rPr>
                  <a:t>Worker portal </a:t>
                </a:r>
                <a:endParaRPr sz="800" kern="0" dirty="0">
                  <a:solidFill>
                    <a:prstClr val="black"/>
                  </a:solidFill>
                </a:endParaRPr>
              </a:p>
            </p:txBody>
          </p:sp>
          <p:sp>
            <p:nvSpPr>
              <p:cNvPr id="34" name="Shape 656">
                <a:extLst>
                  <a:ext uri="{FF2B5EF4-FFF2-40B4-BE49-F238E27FC236}">
                    <a16:creationId xmlns:a16="http://schemas.microsoft.com/office/drawing/2014/main" id="{1D24199A-B290-4215-B9FF-17672607DC67}"/>
                  </a:ext>
                </a:extLst>
              </p:cNvPr>
              <p:cNvSpPr/>
              <p:nvPr/>
            </p:nvSpPr>
            <p:spPr>
              <a:xfrm>
                <a:off x="8137622" y="4079801"/>
                <a:ext cx="1470422" cy="420710"/>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CJAMS Worker Portal</a:t>
                </a:r>
                <a:endParaRPr sz="800" kern="0" dirty="0">
                  <a:solidFill>
                    <a:prstClr val="black"/>
                  </a:solidFill>
                </a:endParaRPr>
              </a:p>
            </p:txBody>
          </p:sp>
          <p:sp>
            <p:nvSpPr>
              <p:cNvPr id="35" name="Shape 657">
                <a:extLst>
                  <a:ext uri="{FF2B5EF4-FFF2-40B4-BE49-F238E27FC236}">
                    <a16:creationId xmlns:a16="http://schemas.microsoft.com/office/drawing/2014/main" id="{9EBDE6F9-734E-4AB7-A5EA-56842F209C8C}"/>
                  </a:ext>
                </a:extLst>
              </p:cNvPr>
              <p:cNvSpPr/>
              <p:nvPr/>
            </p:nvSpPr>
            <p:spPr>
              <a:xfrm>
                <a:off x="9685890" y="4079801"/>
                <a:ext cx="1470422" cy="420710"/>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Child Support Worker Portal</a:t>
                </a:r>
                <a:endParaRPr sz="800" kern="0" dirty="0">
                  <a:solidFill>
                    <a:prstClr val="black"/>
                  </a:solidFill>
                </a:endParaRPr>
              </a:p>
            </p:txBody>
          </p:sp>
          <p:sp>
            <p:nvSpPr>
              <p:cNvPr id="36" name="Shape 658">
                <a:extLst>
                  <a:ext uri="{FF2B5EF4-FFF2-40B4-BE49-F238E27FC236}">
                    <a16:creationId xmlns:a16="http://schemas.microsoft.com/office/drawing/2014/main" id="{D1063931-98DF-46BE-97A9-CB7C6B791DB0}"/>
                  </a:ext>
                </a:extLst>
              </p:cNvPr>
              <p:cNvSpPr/>
              <p:nvPr/>
            </p:nvSpPr>
            <p:spPr>
              <a:xfrm>
                <a:off x="4266088" y="6021959"/>
                <a:ext cx="2247151"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Document Generation </a:t>
                </a:r>
                <a:endParaRPr sz="900" b="1" kern="0" dirty="0">
                  <a:solidFill>
                    <a:prstClr val="white"/>
                  </a:solidFill>
                </a:endParaRPr>
              </a:p>
              <a:p>
                <a:pPr algn="ctr" eaLnBrk="1" fontAlgn="auto" hangingPunct="1">
                  <a:spcBef>
                    <a:spcPts val="0"/>
                  </a:spcBef>
                  <a:spcAft>
                    <a:spcPts val="0"/>
                  </a:spcAft>
                  <a:buSzPts val="600"/>
                  <a:defRPr/>
                </a:pPr>
                <a:r>
                  <a:rPr lang="en" sz="900" b="1" kern="0" dirty="0">
                    <a:solidFill>
                      <a:prstClr val="white"/>
                    </a:solidFill>
                  </a:rPr>
                  <a:t>&amp; Notices</a:t>
                </a:r>
                <a:endParaRPr sz="900" kern="0" dirty="0">
                  <a:solidFill>
                    <a:prstClr val="white"/>
                  </a:solidFill>
                </a:endParaRPr>
              </a:p>
            </p:txBody>
          </p:sp>
          <p:sp>
            <p:nvSpPr>
              <p:cNvPr id="37" name="Shape 659">
                <a:extLst>
                  <a:ext uri="{FF2B5EF4-FFF2-40B4-BE49-F238E27FC236}">
                    <a16:creationId xmlns:a16="http://schemas.microsoft.com/office/drawing/2014/main" id="{872266C9-D093-456D-8566-2E99C4C23880}"/>
                  </a:ext>
                </a:extLst>
              </p:cNvPr>
              <p:cNvSpPr/>
              <p:nvPr/>
            </p:nvSpPr>
            <p:spPr>
              <a:xfrm>
                <a:off x="6585895" y="6021959"/>
                <a:ext cx="2248880"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Enterprise  Search</a:t>
                </a:r>
                <a:endParaRPr sz="900" kern="0" dirty="0">
                  <a:solidFill>
                    <a:prstClr val="white"/>
                  </a:solidFill>
                </a:endParaRPr>
              </a:p>
            </p:txBody>
          </p:sp>
          <p:sp>
            <p:nvSpPr>
              <p:cNvPr id="38" name="Shape 660">
                <a:extLst>
                  <a:ext uri="{FF2B5EF4-FFF2-40B4-BE49-F238E27FC236}">
                    <a16:creationId xmlns:a16="http://schemas.microsoft.com/office/drawing/2014/main" id="{DE3125A8-B259-41E3-845F-48965D1A4753}"/>
                  </a:ext>
                </a:extLst>
              </p:cNvPr>
              <p:cNvSpPr/>
              <p:nvPr/>
            </p:nvSpPr>
            <p:spPr>
              <a:xfrm>
                <a:off x="6585895" y="5053601"/>
                <a:ext cx="4570417"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a:solidFill>
                      <a:prstClr val="white"/>
                    </a:solidFill>
                  </a:rPr>
                  <a:t>Analytics &amp; Reporting</a:t>
                </a:r>
                <a:endParaRPr sz="900" kern="0" dirty="0">
                  <a:solidFill>
                    <a:prstClr val="white"/>
                  </a:solidFill>
                </a:endParaRPr>
              </a:p>
            </p:txBody>
          </p:sp>
          <p:sp>
            <p:nvSpPr>
              <p:cNvPr id="39" name="Shape 661">
                <a:extLst>
                  <a:ext uri="{FF2B5EF4-FFF2-40B4-BE49-F238E27FC236}">
                    <a16:creationId xmlns:a16="http://schemas.microsoft.com/office/drawing/2014/main" id="{EFB990EC-2DAD-4BA0-88F1-A50ACE9E6CF1}"/>
                  </a:ext>
                </a:extLst>
              </p:cNvPr>
              <p:cNvSpPr/>
              <p:nvPr/>
            </p:nvSpPr>
            <p:spPr>
              <a:xfrm>
                <a:off x="8907432" y="6021959"/>
                <a:ext cx="2248880" cy="418896"/>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a:solidFill>
                      <a:prstClr val="white"/>
                    </a:solidFill>
                  </a:rPr>
                  <a:t>MDM(Client </a:t>
                </a:r>
                <a:endParaRPr sz="900" b="1" kern="0" dirty="0">
                  <a:solidFill>
                    <a:prstClr val="white"/>
                  </a:solidFill>
                </a:endParaRPr>
              </a:p>
              <a:p>
                <a:pPr algn="ctr" eaLnBrk="1" fontAlgn="auto" hangingPunct="1">
                  <a:spcBef>
                    <a:spcPts val="0"/>
                  </a:spcBef>
                  <a:spcAft>
                    <a:spcPts val="0"/>
                  </a:spcAft>
                  <a:buSzPts val="600"/>
                  <a:defRPr/>
                </a:pPr>
                <a:r>
                  <a:rPr lang="en" sz="900" b="1" kern="0">
                    <a:solidFill>
                      <a:prstClr val="white"/>
                    </a:solidFill>
                  </a:rPr>
                  <a:t>&amp; Provider Index)</a:t>
                </a:r>
                <a:endParaRPr sz="900" kern="0" dirty="0">
                  <a:solidFill>
                    <a:prstClr val="white"/>
                  </a:solidFill>
                </a:endParaRPr>
              </a:p>
            </p:txBody>
          </p:sp>
          <p:sp>
            <p:nvSpPr>
              <p:cNvPr id="40" name="Shape 662">
                <a:extLst>
                  <a:ext uri="{FF2B5EF4-FFF2-40B4-BE49-F238E27FC236}">
                    <a16:creationId xmlns:a16="http://schemas.microsoft.com/office/drawing/2014/main" id="{D22AB05C-04F7-499F-8B8C-C12A3D76A345}"/>
                  </a:ext>
                </a:extLst>
              </p:cNvPr>
              <p:cNvSpPr/>
              <p:nvPr/>
            </p:nvSpPr>
            <p:spPr>
              <a:xfrm>
                <a:off x="1944552" y="6504325"/>
                <a:ext cx="2248880"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Document Management</a:t>
                </a:r>
                <a:endParaRPr sz="900" kern="0" dirty="0">
                  <a:solidFill>
                    <a:prstClr val="white"/>
                  </a:solidFill>
                </a:endParaRPr>
              </a:p>
            </p:txBody>
          </p:sp>
          <p:sp>
            <p:nvSpPr>
              <p:cNvPr id="41" name="Shape 663">
                <a:extLst>
                  <a:ext uri="{FF2B5EF4-FFF2-40B4-BE49-F238E27FC236}">
                    <a16:creationId xmlns:a16="http://schemas.microsoft.com/office/drawing/2014/main" id="{A1765F23-9C80-4E3F-88BA-CB3F4296B2C1}"/>
                  </a:ext>
                </a:extLst>
              </p:cNvPr>
              <p:cNvSpPr/>
              <p:nvPr/>
            </p:nvSpPr>
            <p:spPr>
              <a:xfrm>
                <a:off x="4266088" y="6504325"/>
                <a:ext cx="2247151"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Big Data Analytics</a:t>
                </a:r>
                <a:endParaRPr sz="900" kern="0" dirty="0">
                  <a:solidFill>
                    <a:prstClr val="white"/>
                  </a:solidFill>
                </a:endParaRPr>
              </a:p>
            </p:txBody>
          </p:sp>
          <p:sp>
            <p:nvSpPr>
              <p:cNvPr id="42" name="Shape 664">
                <a:extLst>
                  <a:ext uri="{FF2B5EF4-FFF2-40B4-BE49-F238E27FC236}">
                    <a16:creationId xmlns:a16="http://schemas.microsoft.com/office/drawing/2014/main" id="{F5B7CAD3-477D-42A3-A1F0-1B4813024BAC}"/>
                  </a:ext>
                </a:extLst>
              </p:cNvPr>
              <p:cNvSpPr/>
              <p:nvPr/>
            </p:nvSpPr>
            <p:spPr>
              <a:xfrm>
                <a:off x="6585895" y="6504325"/>
                <a:ext cx="2248880"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a:solidFill>
                      <a:prstClr val="white"/>
                    </a:solidFill>
                  </a:rPr>
                  <a:t>System Monitoring</a:t>
                </a:r>
                <a:endParaRPr sz="900" kern="0" dirty="0">
                  <a:solidFill>
                    <a:prstClr val="white"/>
                  </a:solidFill>
                </a:endParaRPr>
              </a:p>
            </p:txBody>
          </p:sp>
          <p:sp>
            <p:nvSpPr>
              <p:cNvPr id="43" name="Shape 665">
                <a:extLst>
                  <a:ext uri="{FF2B5EF4-FFF2-40B4-BE49-F238E27FC236}">
                    <a16:creationId xmlns:a16="http://schemas.microsoft.com/office/drawing/2014/main" id="{ACD285F7-6822-415B-918F-B1522B81B8C4}"/>
                  </a:ext>
                </a:extLst>
              </p:cNvPr>
              <p:cNvSpPr/>
              <p:nvPr/>
            </p:nvSpPr>
            <p:spPr>
              <a:xfrm>
                <a:off x="8907432" y="6504325"/>
                <a:ext cx="2248880" cy="420710"/>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b="1" kern="0" dirty="0">
                    <a:solidFill>
                      <a:prstClr val="white"/>
                    </a:solidFill>
                  </a:rPr>
                  <a:t>Audit Logging </a:t>
                </a:r>
                <a:endParaRPr sz="900" b="1" kern="0" dirty="0">
                  <a:solidFill>
                    <a:prstClr val="white"/>
                  </a:solidFill>
                </a:endParaRPr>
              </a:p>
              <a:p>
                <a:pPr algn="ctr" eaLnBrk="1" fontAlgn="auto" hangingPunct="1">
                  <a:spcBef>
                    <a:spcPts val="0"/>
                  </a:spcBef>
                  <a:spcAft>
                    <a:spcPts val="0"/>
                  </a:spcAft>
                  <a:buSzPts val="600"/>
                  <a:defRPr/>
                </a:pPr>
                <a:r>
                  <a:rPr lang="en" sz="900" b="1" kern="0" dirty="0">
                    <a:solidFill>
                      <a:prstClr val="white"/>
                    </a:solidFill>
                  </a:rPr>
                  <a:t>&amp; Analysis</a:t>
                </a:r>
                <a:endParaRPr sz="900" kern="0" dirty="0">
                  <a:solidFill>
                    <a:prstClr val="white"/>
                  </a:solidFill>
                </a:endParaRPr>
              </a:p>
            </p:txBody>
          </p:sp>
          <p:sp>
            <p:nvSpPr>
              <p:cNvPr id="44" name="Shape 666">
                <a:extLst>
                  <a:ext uri="{FF2B5EF4-FFF2-40B4-BE49-F238E27FC236}">
                    <a16:creationId xmlns:a16="http://schemas.microsoft.com/office/drawing/2014/main" id="{4A8B4A4A-CF1B-4370-A8AD-60CF73387C63}"/>
                  </a:ext>
                </a:extLst>
              </p:cNvPr>
              <p:cNvSpPr/>
              <p:nvPr/>
            </p:nvSpPr>
            <p:spPr>
              <a:xfrm rot="16200000">
                <a:off x="9603246" y="4823243"/>
                <a:ext cx="3927838" cy="486105"/>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700"/>
                  <a:defRPr/>
                </a:pPr>
                <a:r>
                  <a:rPr lang="en" sz="900" b="1" kern="0" dirty="0">
                    <a:solidFill>
                      <a:prstClr val="white"/>
                    </a:solidFill>
                  </a:rPr>
                  <a:t>DevOps, Infrastructure, Security</a:t>
                </a:r>
              </a:p>
              <a:p>
                <a:pPr algn="ctr" eaLnBrk="1" fontAlgn="auto" hangingPunct="1">
                  <a:spcBef>
                    <a:spcPts val="0"/>
                  </a:spcBef>
                  <a:spcAft>
                    <a:spcPts val="0"/>
                  </a:spcAft>
                  <a:buSzPts val="700"/>
                  <a:defRPr/>
                </a:pPr>
                <a:r>
                  <a:rPr lang="en-US" sz="900" b="1" kern="0" dirty="0">
                    <a:solidFill>
                      <a:prstClr val="white"/>
                    </a:solidFill>
                  </a:rPr>
                  <a:t>and Vulnerability Management</a:t>
                </a:r>
                <a:endParaRPr sz="1100" b="1" kern="0" dirty="0">
                  <a:solidFill>
                    <a:prstClr val="white"/>
                  </a:solidFill>
                </a:endParaRPr>
              </a:p>
            </p:txBody>
          </p:sp>
          <p:sp>
            <p:nvSpPr>
              <p:cNvPr id="45" name="Shape 672">
                <a:extLst>
                  <a:ext uri="{FF2B5EF4-FFF2-40B4-BE49-F238E27FC236}">
                    <a16:creationId xmlns:a16="http://schemas.microsoft.com/office/drawing/2014/main" id="{BC01874D-4E44-4246-8218-3B35C7A5F0A7}"/>
                  </a:ext>
                </a:extLst>
              </p:cNvPr>
              <p:cNvSpPr/>
              <p:nvPr/>
            </p:nvSpPr>
            <p:spPr>
              <a:xfrm>
                <a:off x="12253074" y="2616383"/>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dirty="0">
                    <a:solidFill>
                      <a:prstClr val="white"/>
                    </a:solidFill>
                  </a:rPr>
                  <a:t>RIDP</a:t>
                </a:r>
                <a:endParaRPr sz="1100" kern="0" dirty="0">
                  <a:solidFill>
                    <a:prstClr val="black"/>
                  </a:solidFill>
                </a:endParaRPr>
              </a:p>
            </p:txBody>
          </p:sp>
          <p:sp>
            <p:nvSpPr>
              <p:cNvPr id="46" name="Shape 673">
                <a:extLst>
                  <a:ext uri="{FF2B5EF4-FFF2-40B4-BE49-F238E27FC236}">
                    <a16:creationId xmlns:a16="http://schemas.microsoft.com/office/drawing/2014/main" id="{1E415195-53A1-416C-8D0F-D640D5A21076}"/>
                  </a:ext>
                </a:extLst>
              </p:cNvPr>
              <p:cNvSpPr txBox="1"/>
              <p:nvPr/>
            </p:nvSpPr>
            <p:spPr>
              <a:xfrm>
                <a:off x="12107762" y="2184792"/>
                <a:ext cx="1740287" cy="379001"/>
              </a:xfrm>
              <a:prstGeom prst="rect">
                <a:avLst/>
              </a:prstGeom>
              <a:noFill/>
              <a:ln>
                <a:noFill/>
              </a:ln>
            </p:spPr>
            <p:txBody>
              <a:bodyPr spcFirstLastPara="1" lIns="0" tIns="0" rIns="0" bIns="0" anchor="b"/>
              <a:lstStyle/>
              <a:p>
                <a:pPr algn="ctr" eaLnBrk="1" fontAlgn="auto" hangingPunct="1">
                  <a:spcBef>
                    <a:spcPts val="0"/>
                  </a:spcBef>
                  <a:spcAft>
                    <a:spcPts val="0"/>
                  </a:spcAft>
                  <a:buSzPts val="800"/>
                  <a:defRPr/>
                </a:pPr>
                <a:r>
                  <a:rPr lang="en" sz="1000" b="1" kern="0" dirty="0">
                    <a:solidFill>
                      <a:prstClr val="black"/>
                    </a:solidFill>
                  </a:rPr>
                  <a:t>FDSH Interfaces</a:t>
                </a:r>
                <a:endParaRPr sz="1000" kern="0" dirty="0">
                  <a:solidFill>
                    <a:prstClr val="black"/>
                  </a:solidFill>
                </a:endParaRPr>
              </a:p>
            </p:txBody>
          </p:sp>
          <p:sp>
            <p:nvSpPr>
              <p:cNvPr id="47" name="Shape 674">
                <a:extLst>
                  <a:ext uri="{FF2B5EF4-FFF2-40B4-BE49-F238E27FC236}">
                    <a16:creationId xmlns:a16="http://schemas.microsoft.com/office/drawing/2014/main" id="{0FDA7B2A-E6DB-443A-B579-B24600C4D7DF}"/>
                  </a:ext>
                </a:extLst>
              </p:cNvPr>
              <p:cNvSpPr/>
              <p:nvPr/>
            </p:nvSpPr>
            <p:spPr>
              <a:xfrm>
                <a:off x="12128520" y="4567608"/>
                <a:ext cx="1698770" cy="1865994"/>
              </a:xfrm>
              <a:prstGeom prst="rect">
                <a:avLst/>
              </a:prstGeom>
              <a:solidFill>
                <a:sysClr val="window" lastClr="FFFFFF">
                  <a:lumMod val="95000"/>
                </a:sysClr>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800"/>
                  <a:defRPr/>
                </a:pPr>
                <a:endParaRPr sz="1000" kern="0" dirty="0">
                  <a:solidFill>
                    <a:srgbClr val="FFFFFF"/>
                  </a:solidFill>
                  <a:ea typeface="Calibri"/>
                  <a:sym typeface="Calibri"/>
                </a:endParaRPr>
              </a:p>
            </p:txBody>
          </p:sp>
          <p:sp>
            <p:nvSpPr>
              <p:cNvPr id="48" name="Shape 675">
                <a:extLst>
                  <a:ext uri="{FF2B5EF4-FFF2-40B4-BE49-F238E27FC236}">
                    <a16:creationId xmlns:a16="http://schemas.microsoft.com/office/drawing/2014/main" id="{951F5428-00C1-473C-AF1F-CE9D32D414BC}"/>
                  </a:ext>
                </a:extLst>
              </p:cNvPr>
              <p:cNvSpPr txBox="1"/>
              <p:nvPr/>
            </p:nvSpPr>
            <p:spPr>
              <a:xfrm>
                <a:off x="12107762" y="4556727"/>
                <a:ext cx="1740287" cy="513193"/>
              </a:xfrm>
              <a:prstGeom prst="rect">
                <a:avLst/>
              </a:prstGeom>
              <a:noFill/>
              <a:ln>
                <a:noFill/>
              </a:ln>
            </p:spPr>
            <p:txBody>
              <a:bodyPr spcFirstLastPara="1" lIns="0" tIns="0" rIns="0" bIns="0" anchor="b"/>
              <a:lstStyle/>
              <a:p>
                <a:pPr algn="ctr" eaLnBrk="1" fontAlgn="auto" hangingPunct="1">
                  <a:spcBef>
                    <a:spcPts val="0"/>
                  </a:spcBef>
                  <a:spcAft>
                    <a:spcPts val="0"/>
                  </a:spcAft>
                  <a:buSzPts val="800"/>
                  <a:defRPr/>
                </a:pPr>
                <a:r>
                  <a:rPr lang="en" sz="1000" b="1" kern="0" dirty="0">
                    <a:solidFill>
                      <a:prstClr val="black"/>
                    </a:solidFill>
                  </a:rPr>
                  <a:t>Other Federal Interfaces</a:t>
                </a:r>
                <a:endParaRPr sz="1050" kern="0" dirty="0">
                  <a:solidFill>
                    <a:prstClr val="black"/>
                  </a:solidFill>
                </a:endParaRPr>
              </a:p>
            </p:txBody>
          </p:sp>
          <p:sp>
            <p:nvSpPr>
              <p:cNvPr id="49" name="Shape 676">
                <a:extLst>
                  <a:ext uri="{FF2B5EF4-FFF2-40B4-BE49-F238E27FC236}">
                    <a16:creationId xmlns:a16="http://schemas.microsoft.com/office/drawing/2014/main" id="{B1375FC6-256F-4988-B136-4E58ECC86809}"/>
                  </a:ext>
                </a:extLst>
              </p:cNvPr>
              <p:cNvSpPr/>
              <p:nvPr/>
            </p:nvSpPr>
            <p:spPr>
              <a:xfrm>
                <a:off x="12128520" y="6504325"/>
                <a:ext cx="1698770" cy="1967545"/>
              </a:xfrm>
              <a:prstGeom prst="rect">
                <a:avLst/>
              </a:prstGeom>
              <a:solidFill>
                <a:sysClr val="window" lastClr="FFFFFF">
                  <a:lumMod val="95000"/>
                </a:sysClr>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800"/>
                  <a:defRPr/>
                </a:pPr>
                <a:endParaRPr sz="1000" kern="0" dirty="0">
                  <a:solidFill>
                    <a:srgbClr val="FFFFFF"/>
                  </a:solidFill>
                  <a:ea typeface="Calibri"/>
                  <a:sym typeface="Calibri"/>
                </a:endParaRPr>
              </a:p>
            </p:txBody>
          </p:sp>
          <p:sp>
            <p:nvSpPr>
              <p:cNvPr id="50" name="Shape 677">
                <a:extLst>
                  <a:ext uri="{FF2B5EF4-FFF2-40B4-BE49-F238E27FC236}">
                    <a16:creationId xmlns:a16="http://schemas.microsoft.com/office/drawing/2014/main" id="{EAFEEF4D-30A7-4C1B-A43A-CBF65B8176BD}"/>
                  </a:ext>
                </a:extLst>
              </p:cNvPr>
              <p:cNvSpPr txBox="1"/>
              <p:nvPr/>
            </p:nvSpPr>
            <p:spPr>
              <a:xfrm>
                <a:off x="12107762" y="6495258"/>
                <a:ext cx="1740287" cy="315533"/>
              </a:xfrm>
              <a:prstGeom prst="rect">
                <a:avLst/>
              </a:prstGeom>
              <a:noFill/>
              <a:ln>
                <a:noFill/>
              </a:ln>
            </p:spPr>
            <p:txBody>
              <a:bodyPr spcFirstLastPara="1" lIns="0" tIns="0" rIns="0" bIns="0" anchor="b"/>
              <a:lstStyle/>
              <a:p>
                <a:pPr algn="ctr" eaLnBrk="1" fontAlgn="auto" hangingPunct="1">
                  <a:spcBef>
                    <a:spcPts val="0"/>
                  </a:spcBef>
                  <a:spcAft>
                    <a:spcPts val="0"/>
                  </a:spcAft>
                  <a:buSzPts val="800"/>
                  <a:defRPr/>
                </a:pPr>
                <a:r>
                  <a:rPr lang="en" sz="1000" b="1" kern="0" dirty="0">
                    <a:solidFill>
                      <a:prstClr val="black"/>
                    </a:solidFill>
                  </a:rPr>
                  <a:t>State Interfaces</a:t>
                </a:r>
                <a:endParaRPr sz="1050" kern="0" dirty="0">
                  <a:solidFill>
                    <a:prstClr val="black"/>
                  </a:solidFill>
                </a:endParaRPr>
              </a:p>
            </p:txBody>
          </p:sp>
          <p:sp>
            <p:nvSpPr>
              <p:cNvPr id="51" name="Shape 678">
                <a:extLst>
                  <a:ext uri="{FF2B5EF4-FFF2-40B4-BE49-F238E27FC236}">
                    <a16:creationId xmlns:a16="http://schemas.microsoft.com/office/drawing/2014/main" id="{369B509E-ED36-4318-ADFD-68C879F589D8}"/>
                  </a:ext>
                </a:extLst>
              </p:cNvPr>
              <p:cNvSpPr/>
              <p:nvPr/>
            </p:nvSpPr>
            <p:spPr>
              <a:xfrm>
                <a:off x="12253074" y="2926475"/>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SSA</a:t>
                </a:r>
                <a:endParaRPr sz="1100" kern="0" dirty="0">
                  <a:solidFill>
                    <a:prstClr val="black"/>
                  </a:solidFill>
                </a:endParaRPr>
              </a:p>
            </p:txBody>
          </p:sp>
          <p:sp>
            <p:nvSpPr>
              <p:cNvPr id="52" name="Shape 679">
                <a:extLst>
                  <a:ext uri="{FF2B5EF4-FFF2-40B4-BE49-F238E27FC236}">
                    <a16:creationId xmlns:a16="http://schemas.microsoft.com/office/drawing/2014/main" id="{FAB1C277-35B0-4523-A2B0-4792E05A2D45}"/>
                  </a:ext>
                </a:extLst>
              </p:cNvPr>
              <p:cNvSpPr/>
              <p:nvPr/>
            </p:nvSpPr>
            <p:spPr>
              <a:xfrm>
                <a:off x="12253074" y="3236568"/>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dirty="0">
                    <a:solidFill>
                      <a:prstClr val="white"/>
                    </a:solidFill>
                  </a:rPr>
                  <a:t>VAHI</a:t>
                </a:r>
                <a:endParaRPr sz="1100" kern="0" dirty="0">
                  <a:solidFill>
                    <a:prstClr val="black"/>
                  </a:solidFill>
                </a:endParaRPr>
              </a:p>
            </p:txBody>
          </p:sp>
          <p:sp>
            <p:nvSpPr>
              <p:cNvPr id="53" name="Shape 680">
                <a:extLst>
                  <a:ext uri="{FF2B5EF4-FFF2-40B4-BE49-F238E27FC236}">
                    <a16:creationId xmlns:a16="http://schemas.microsoft.com/office/drawing/2014/main" id="{1966FE93-65A0-4E08-A0BD-F2D34DB69ACE}"/>
                  </a:ext>
                </a:extLst>
              </p:cNvPr>
              <p:cNvSpPr/>
              <p:nvPr/>
            </p:nvSpPr>
            <p:spPr>
              <a:xfrm>
                <a:off x="12253074" y="3546659"/>
                <a:ext cx="1451392" cy="270198"/>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VLP</a:t>
                </a:r>
                <a:endParaRPr sz="1100" kern="0" dirty="0">
                  <a:solidFill>
                    <a:prstClr val="black"/>
                  </a:solidFill>
                </a:endParaRPr>
              </a:p>
            </p:txBody>
          </p:sp>
          <p:sp>
            <p:nvSpPr>
              <p:cNvPr id="54" name="Shape 681">
                <a:extLst>
                  <a:ext uri="{FF2B5EF4-FFF2-40B4-BE49-F238E27FC236}">
                    <a16:creationId xmlns:a16="http://schemas.microsoft.com/office/drawing/2014/main" id="{541F9D3B-578E-4CBA-B99A-1CB2C1F4E7EE}"/>
                  </a:ext>
                </a:extLst>
              </p:cNvPr>
              <p:cNvSpPr/>
              <p:nvPr/>
            </p:nvSpPr>
            <p:spPr>
              <a:xfrm>
                <a:off x="12253074" y="4165032"/>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MEC</a:t>
                </a:r>
                <a:endParaRPr sz="1100" kern="0" dirty="0">
                  <a:solidFill>
                    <a:prstClr val="black"/>
                  </a:solidFill>
                </a:endParaRPr>
              </a:p>
            </p:txBody>
          </p:sp>
          <p:sp>
            <p:nvSpPr>
              <p:cNvPr id="55" name="Shape 682">
                <a:extLst>
                  <a:ext uri="{FF2B5EF4-FFF2-40B4-BE49-F238E27FC236}">
                    <a16:creationId xmlns:a16="http://schemas.microsoft.com/office/drawing/2014/main" id="{118A8E8D-1A4B-450E-A4F7-B3C6A3063888}"/>
                  </a:ext>
                </a:extLst>
              </p:cNvPr>
              <p:cNvSpPr/>
              <p:nvPr/>
            </p:nvSpPr>
            <p:spPr>
              <a:xfrm>
                <a:off x="12253074" y="3854939"/>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Max APTC</a:t>
                </a:r>
                <a:endParaRPr sz="1100" kern="0" dirty="0">
                  <a:solidFill>
                    <a:prstClr val="black"/>
                  </a:solidFill>
                </a:endParaRPr>
              </a:p>
            </p:txBody>
          </p:sp>
          <p:sp>
            <p:nvSpPr>
              <p:cNvPr id="56" name="Shape 683">
                <a:extLst>
                  <a:ext uri="{FF2B5EF4-FFF2-40B4-BE49-F238E27FC236}">
                    <a16:creationId xmlns:a16="http://schemas.microsoft.com/office/drawing/2014/main" id="{39FF9D85-B966-4EC3-B151-25441AC2C7E4}"/>
                  </a:ext>
                </a:extLst>
              </p:cNvPr>
              <p:cNvSpPr/>
              <p:nvPr/>
            </p:nvSpPr>
            <p:spPr>
              <a:xfrm>
                <a:off x="12253074" y="5127950"/>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IRS</a:t>
                </a:r>
                <a:endParaRPr sz="1100" kern="0" dirty="0">
                  <a:solidFill>
                    <a:prstClr val="black"/>
                  </a:solidFill>
                </a:endParaRPr>
              </a:p>
            </p:txBody>
          </p:sp>
          <p:sp>
            <p:nvSpPr>
              <p:cNvPr id="57" name="Shape 684">
                <a:extLst>
                  <a:ext uri="{FF2B5EF4-FFF2-40B4-BE49-F238E27FC236}">
                    <a16:creationId xmlns:a16="http://schemas.microsoft.com/office/drawing/2014/main" id="{831E8A01-5FAC-4CF2-A7BF-2DF8A2BF10FE}"/>
                  </a:ext>
                </a:extLst>
              </p:cNvPr>
              <p:cNvSpPr/>
              <p:nvPr/>
            </p:nvSpPr>
            <p:spPr>
              <a:xfrm>
                <a:off x="12253074" y="5441669"/>
                <a:ext cx="1451392" cy="270197"/>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SSA</a:t>
                </a:r>
                <a:endParaRPr sz="1100" kern="0" dirty="0">
                  <a:solidFill>
                    <a:prstClr val="black"/>
                  </a:solidFill>
                </a:endParaRPr>
              </a:p>
            </p:txBody>
          </p:sp>
          <p:sp>
            <p:nvSpPr>
              <p:cNvPr id="58" name="Shape 685">
                <a:extLst>
                  <a:ext uri="{FF2B5EF4-FFF2-40B4-BE49-F238E27FC236}">
                    <a16:creationId xmlns:a16="http://schemas.microsoft.com/office/drawing/2014/main" id="{E306E7A5-77B8-41C3-9DF7-35F1539734E3}"/>
                  </a:ext>
                </a:extLst>
              </p:cNvPr>
              <p:cNvSpPr/>
              <p:nvPr/>
            </p:nvSpPr>
            <p:spPr>
              <a:xfrm>
                <a:off x="12253074" y="5753575"/>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DRS</a:t>
                </a:r>
                <a:endParaRPr sz="1100" kern="0" dirty="0">
                  <a:solidFill>
                    <a:prstClr val="black"/>
                  </a:solidFill>
                </a:endParaRPr>
              </a:p>
            </p:txBody>
          </p:sp>
          <p:sp>
            <p:nvSpPr>
              <p:cNvPr id="59" name="Shape 686">
                <a:extLst>
                  <a:ext uri="{FF2B5EF4-FFF2-40B4-BE49-F238E27FC236}">
                    <a16:creationId xmlns:a16="http://schemas.microsoft.com/office/drawing/2014/main" id="{75D2F138-ECC4-4926-A3B1-E38AC756A9D1}"/>
                  </a:ext>
                </a:extLst>
              </p:cNvPr>
              <p:cNvSpPr/>
              <p:nvPr/>
            </p:nvSpPr>
            <p:spPr>
              <a:xfrm>
                <a:off x="12253074" y="6067294"/>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ACF</a:t>
                </a:r>
                <a:endParaRPr sz="1100" kern="0" dirty="0">
                  <a:solidFill>
                    <a:prstClr val="black"/>
                  </a:solidFill>
                </a:endParaRPr>
              </a:p>
            </p:txBody>
          </p:sp>
          <p:sp>
            <p:nvSpPr>
              <p:cNvPr id="60" name="Shape 687">
                <a:extLst>
                  <a:ext uri="{FF2B5EF4-FFF2-40B4-BE49-F238E27FC236}">
                    <a16:creationId xmlns:a16="http://schemas.microsoft.com/office/drawing/2014/main" id="{47588A61-0EED-46DB-BF5E-8B910CD5FC80}"/>
                  </a:ext>
                </a:extLst>
              </p:cNvPr>
              <p:cNvSpPr/>
              <p:nvPr/>
            </p:nvSpPr>
            <p:spPr>
              <a:xfrm>
                <a:off x="12253074" y="6879700"/>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MMIS/DHMH</a:t>
                </a:r>
                <a:endParaRPr sz="1100" kern="0" dirty="0">
                  <a:solidFill>
                    <a:prstClr val="black"/>
                  </a:solidFill>
                </a:endParaRPr>
              </a:p>
            </p:txBody>
          </p:sp>
          <p:sp>
            <p:nvSpPr>
              <p:cNvPr id="61" name="Shape 688">
                <a:extLst>
                  <a:ext uri="{FF2B5EF4-FFF2-40B4-BE49-F238E27FC236}">
                    <a16:creationId xmlns:a16="http://schemas.microsoft.com/office/drawing/2014/main" id="{BDF2DFC3-F155-456D-87D4-58DD4385D785}"/>
                  </a:ext>
                </a:extLst>
              </p:cNvPr>
              <p:cNvSpPr/>
              <p:nvPr/>
            </p:nvSpPr>
            <p:spPr>
              <a:xfrm>
                <a:off x="12253074" y="7507139"/>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EBT/EFT</a:t>
                </a:r>
                <a:endParaRPr sz="1100" kern="0" dirty="0">
                  <a:solidFill>
                    <a:prstClr val="black"/>
                  </a:solidFill>
                </a:endParaRPr>
              </a:p>
            </p:txBody>
          </p:sp>
          <p:sp>
            <p:nvSpPr>
              <p:cNvPr id="62" name="Shape 689">
                <a:extLst>
                  <a:ext uri="{FF2B5EF4-FFF2-40B4-BE49-F238E27FC236}">
                    <a16:creationId xmlns:a16="http://schemas.microsoft.com/office/drawing/2014/main" id="{B37C35D7-6771-49A0-A84B-4800FB029AA2}"/>
                  </a:ext>
                </a:extLst>
              </p:cNvPr>
              <p:cNvSpPr/>
              <p:nvPr/>
            </p:nvSpPr>
            <p:spPr>
              <a:xfrm>
                <a:off x="12253074" y="7820858"/>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800" kern="0" dirty="0">
                    <a:solidFill>
                      <a:prstClr val="white"/>
                    </a:solidFill>
                  </a:rPr>
                  <a:t>Bureau of Empl. Prog</a:t>
                </a:r>
                <a:r>
                  <a:rPr lang="en" sz="900" kern="0" dirty="0">
                    <a:solidFill>
                      <a:prstClr val="white"/>
                    </a:solidFill>
                  </a:rPr>
                  <a:t>.</a:t>
                </a:r>
                <a:endParaRPr sz="1100" kern="0" dirty="0">
                  <a:solidFill>
                    <a:prstClr val="black"/>
                  </a:solidFill>
                </a:endParaRPr>
              </a:p>
            </p:txBody>
          </p:sp>
          <p:sp>
            <p:nvSpPr>
              <p:cNvPr id="63" name="Shape 690">
                <a:extLst>
                  <a:ext uri="{FF2B5EF4-FFF2-40B4-BE49-F238E27FC236}">
                    <a16:creationId xmlns:a16="http://schemas.microsoft.com/office/drawing/2014/main" id="{1D5A8023-974E-4005-A07D-2A09C134A46A}"/>
                  </a:ext>
                </a:extLst>
              </p:cNvPr>
              <p:cNvSpPr/>
              <p:nvPr/>
            </p:nvSpPr>
            <p:spPr>
              <a:xfrm>
                <a:off x="12253074" y="8134577"/>
                <a:ext cx="1451392" cy="270198"/>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State Treasury</a:t>
                </a:r>
                <a:endParaRPr sz="1100" kern="0" dirty="0">
                  <a:solidFill>
                    <a:prstClr val="black"/>
                  </a:solidFill>
                </a:endParaRPr>
              </a:p>
            </p:txBody>
          </p:sp>
          <p:sp>
            <p:nvSpPr>
              <p:cNvPr id="64" name="Shape 691">
                <a:extLst>
                  <a:ext uri="{FF2B5EF4-FFF2-40B4-BE49-F238E27FC236}">
                    <a16:creationId xmlns:a16="http://schemas.microsoft.com/office/drawing/2014/main" id="{B5CCF3DD-EA83-4259-BFD6-FB427C6F48C5}"/>
                  </a:ext>
                </a:extLst>
              </p:cNvPr>
              <p:cNvSpPr/>
              <p:nvPr/>
            </p:nvSpPr>
            <p:spPr>
              <a:xfrm>
                <a:off x="12253074" y="7193420"/>
                <a:ext cx="1451392" cy="272011"/>
              </a:xfrm>
              <a:prstGeom prst="rect">
                <a:avLst/>
              </a:prstGeom>
              <a:solidFill>
                <a:srgbClr val="E9AB00"/>
              </a:solidFill>
              <a:ln w="9525" cap="flat" cmpd="sng">
                <a:solidFill>
                  <a:srgbClr val="B393BF">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900" kern="0">
                    <a:solidFill>
                      <a:prstClr val="white"/>
                    </a:solidFill>
                  </a:rPr>
                  <a:t>MoCo</a:t>
                </a:r>
                <a:endParaRPr sz="1100" kern="0" dirty="0">
                  <a:solidFill>
                    <a:prstClr val="black"/>
                  </a:solidFill>
                </a:endParaRPr>
              </a:p>
            </p:txBody>
          </p:sp>
          <p:sp>
            <p:nvSpPr>
              <p:cNvPr id="65" name="Shape 695">
                <a:extLst>
                  <a:ext uri="{FF2B5EF4-FFF2-40B4-BE49-F238E27FC236}">
                    <a16:creationId xmlns:a16="http://schemas.microsoft.com/office/drawing/2014/main" id="{BFD48129-53A7-4617-9707-4B10AF3CD84A}"/>
                  </a:ext>
                </a:extLst>
              </p:cNvPr>
              <p:cNvSpPr/>
              <p:nvPr/>
            </p:nvSpPr>
            <p:spPr>
              <a:xfrm>
                <a:off x="6572056" y="7313105"/>
                <a:ext cx="2247150" cy="975613"/>
              </a:xfrm>
              <a:prstGeom prst="can">
                <a:avLst>
                  <a:gd name="adj" fmla="val 25000"/>
                </a:avLst>
              </a:prstGeom>
              <a:solidFill>
                <a:srgbClr val="981F32"/>
              </a:solidFill>
              <a:ln w="9525" cap="flat" cmpd="sng">
                <a:solidFill>
                  <a:srgbClr val="771725">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800"/>
                  <a:defRPr/>
                </a:pPr>
                <a:r>
                  <a:rPr lang="en" sz="1000" b="1" kern="0" dirty="0">
                    <a:solidFill>
                      <a:prstClr val="white"/>
                    </a:solidFill>
                  </a:rPr>
                  <a:t>Shared Data/Document Repository</a:t>
                </a:r>
                <a:endParaRPr sz="1050" b="1" kern="0" dirty="0">
                  <a:solidFill>
                    <a:prstClr val="white"/>
                  </a:solidFill>
                </a:endParaRPr>
              </a:p>
            </p:txBody>
          </p:sp>
          <p:sp>
            <p:nvSpPr>
              <p:cNvPr id="66" name="Shape 696">
                <a:extLst>
                  <a:ext uri="{FF2B5EF4-FFF2-40B4-BE49-F238E27FC236}">
                    <a16:creationId xmlns:a16="http://schemas.microsoft.com/office/drawing/2014/main" id="{46E544B4-94B1-45E4-9F31-FA0B7B6A667D}"/>
                  </a:ext>
                </a:extLst>
              </p:cNvPr>
              <p:cNvSpPr/>
              <p:nvPr/>
            </p:nvSpPr>
            <p:spPr>
              <a:xfrm>
                <a:off x="2093324" y="7300410"/>
                <a:ext cx="4390506" cy="1022761"/>
              </a:xfrm>
              <a:prstGeom prst="rect">
                <a:avLst/>
              </a:prstGeom>
              <a:solidFill>
                <a:sysClr val="window" lastClr="FFFFFF"/>
              </a:solidFill>
              <a:ln w="9525" cap="flat" cmpd="sng">
                <a:solidFill>
                  <a:sysClr val="window" lastClr="FFFFFF">
                    <a:lumMod val="50000"/>
                  </a:sysClr>
                </a:solid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800"/>
                  <a:defRPr/>
                </a:pPr>
                <a:endParaRPr sz="1000" kern="0" dirty="0">
                  <a:solidFill>
                    <a:srgbClr val="FFFFFF"/>
                  </a:solidFill>
                  <a:ea typeface="Calibri"/>
                  <a:sym typeface="Calibri"/>
                </a:endParaRPr>
              </a:p>
            </p:txBody>
          </p:sp>
          <p:sp>
            <p:nvSpPr>
              <p:cNvPr id="67" name="Shape 697">
                <a:extLst>
                  <a:ext uri="{FF2B5EF4-FFF2-40B4-BE49-F238E27FC236}">
                    <a16:creationId xmlns:a16="http://schemas.microsoft.com/office/drawing/2014/main" id="{75933449-B22D-498F-970C-5A2E3A385806}"/>
                  </a:ext>
                </a:extLst>
              </p:cNvPr>
              <p:cNvSpPr/>
              <p:nvPr/>
            </p:nvSpPr>
            <p:spPr>
              <a:xfrm>
                <a:off x="2238636" y="7372946"/>
                <a:ext cx="1283592" cy="408017"/>
              </a:xfrm>
              <a:prstGeom prst="can">
                <a:avLst>
                  <a:gd name="adj" fmla="val 25000"/>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dirty="0">
                    <a:solidFill>
                      <a:srgbClr val="FFFFFF"/>
                    </a:solidFill>
                    <a:ea typeface="Calibri"/>
                    <a:sym typeface="Calibri"/>
                  </a:rPr>
                  <a:t>Agencies DB</a:t>
                </a:r>
                <a:endParaRPr sz="1100" kern="0" dirty="0">
                  <a:solidFill>
                    <a:prstClr val="black"/>
                  </a:solidFill>
                </a:endParaRPr>
              </a:p>
            </p:txBody>
          </p:sp>
          <p:sp>
            <p:nvSpPr>
              <p:cNvPr id="68" name="Shape 698">
                <a:extLst>
                  <a:ext uri="{FF2B5EF4-FFF2-40B4-BE49-F238E27FC236}">
                    <a16:creationId xmlns:a16="http://schemas.microsoft.com/office/drawing/2014/main" id="{D38EFF55-188D-4C0A-AD7C-94E676B9531C}"/>
                  </a:ext>
                </a:extLst>
              </p:cNvPr>
              <p:cNvSpPr/>
              <p:nvPr/>
            </p:nvSpPr>
            <p:spPr>
              <a:xfrm>
                <a:off x="3657161" y="7372946"/>
                <a:ext cx="1283592" cy="408017"/>
              </a:xfrm>
              <a:prstGeom prst="can">
                <a:avLst>
                  <a:gd name="adj" fmla="val 25000"/>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CW COTS DB</a:t>
                </a:r>
                <a:endParaRPr sz="1100" kern="0" dirty="0">
                  <a:solidFill>
                    <a:prstClr val="black"/>
                  </a:solidFill>
                </a:endParaRPr>
              </a:p>
            </p:txBody>
          </p:sp>
          <p:sp>
            <p:nvSpPr>
              <p:cNvPr id="69" name="Shape 699">
                <a:extLst>
                  <a:ext uri="{FF2B5EF4-FFF2-40B4-BE49-F238E27FC236}">
                    <a16:creationId xmlns:a16="http://schemas.microsoft.com/office/drawing/2014/main" id="{A6B1BE3F-0A71-4E80-B414-684BD63C719B}"/>
                  </a:ext>
                </a:extLst>
              </p:cNvPr>
              <p:cNvSpPr/>
              <p:nvPr/>
            </p:nvSpPr>
            <p:spPr>
              <a:xfrm>
                <a:off x="5077416" y="7374760"/>
                <a:ext cx="1283592" cy="408016"/>
              </a:xfrm>
              <a:prstGeom prst="can">
                <a:avLst>
                  <a:gd name="adj" fmla="val 25000"/>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a:solidFill>
                      <a:srgbClr val="FFFFFF"/>
                    </a:solidFill>
                    <a:ea typeface="Calibri"/>
                    <a:sym typeface="Calibri"/>
                  </a:rPr>
                  <a:t>CS COTS DB</a:t>
                </a:r>
                <a:endParaRPr sz="1100" kern="0" dirty="0">
                  <a:solidFill>
                    <a:prstClr val="black"/>
                  </a:solidFill>
                </a:endParaRPr>
              </a:p>
            </p:txBody>
          </p:sp>
          <p:sp>
            <p:nvSpPr>
              <p:cNvPr id="70" name="Shape 700">
                <a:extLst>
                  <a:ext uri="{FF2B5EF4-FFF2-40B4-BE49-F238E27FC236}">
                    <a16:creationId xmlns:a16="http://schemas.microsoft.com/office/drawing/2014/main" id="{9BE14F7E-D483-4DB6-A003-8269ED8B22D1}"/>
                  </a:ext>
                </a:extLst>
              </p:cNvPr>
              <p:cNvSpPr/>
              <p:nvPr/>
            </p:nvSpPr>
            <p:spPr>
              <a:xfrm>
                <a:off x="2238636" y="7828112"/>
                <a:ext cx="1283592" cy="408016"/>
              </a:xfrm>
              <a:prstGeom prst="can">
                <a:avLst>
                  <a:gd name="adj" fmla="val 25000"/>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800" b="1" kern="0" dirty="0">
                    <a:solidFill>
                      <a:srgbClr val="FFFFFF"/>
                    </a:solidFill>
                    <a:ea typeface="Calibri"/>
                    <a:sym typeface="Calibri"/>
                  </a:rPr>
                  <a:t>E&amp;E COTS DB</a:t>
                </a:r>
                <a:endParaRPr sz="1100" kern="0" dirty="0">
                  <a:solidFill>
                    <a:prstClr val="black"/>
                  </a:solidFill>
                </a:endParaRPr>
              </a:p>
            </p:txBody>
          </p:sp>
          <p:sp>
            <p:nvSpPr>
              <p:cNvPr id="71" name="Shape 701">
                <a:extLst>
                  <a:ext uri="{FF2B5EF4-FFF2-40B4-BE49-F238E27FC236}">
                    <a16:creationId xmlns:a16="http://schemas.microsoft.com/office/drawing/2014/main" id="{162C1266-CD54-487C-9045-3C8643E8930E}"/>
                  </a:ext>
                </a:extLst>
              </p:cNvPr>
              <p:cNvSpPr/>
              <p:nvPr/>
            </p:nvSpPr>
            <p:spPr>
              <a:xfrm>
                <a:off x="3657161" y="7828112"/>
                <a:ext cx="1283592" cy="408016"/>
              </a:xfrm>
              <a:prstGeom prst="can">
                <a:avLst>
                  <a:gd name="adj" fmla="val 25000"/>
                </a:avLst>
              </a:prstGeom>
              <a:solidFill>
                <a:srgbClr val="981F32"/>
              </a:solidFill>
              <a:ln w="9525" cap="flat" cmpd="sng">
                <a:solidFill>
                  <a:srgbClr val="771725">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800" b="1" kern="0">
                    <a:solidFill>
                      <a:prstClr val="white"/>
                    </a:solidFill>
                  </a:rPr>
                  <a:t>ECM DB</a:t>
                </a:r>
                <a:endParaRPr sz="1100" kern="0" dirty="0">
                  <a:solidFill>
                    <a:prstClr val="white"/>
                  </a:solidFill>
                </a:endParaRPr>
              </a:p>
            </p:txBody>
          </p:sp>
          <p:sp>
            <p:nvSpPr>
              <p:cNvPr id="72" name="Shape 702">
                <a:extLst>
                  <a:ext uri="{FF2B5EF4-FFF2-40B4-BE49-F238E27FC236}">
                    <a16:creationId xmlns:a16="http://schemas.microsoft.com/office/drawing/2014/main" id="{B778AB59-E28E-4114-A1A3-C4CD67B824C9}"/>
                  </a:ext>
                </a:extLst>
              </p:cNvPr>
              <p:cNvSpPr/>
              <p:nvPr/>
            </p:nvSpPr>
            <p:spPr>
              <a:xfrm>
                <a:off x="5077416" y="7820858"/>
                <a:ext cx="1283592" cy="408016"/>
              </a:xfrm>
              <a:prstGeom prst="can">
                <a:avLst>
                  <a:gd name="adj" fmla="val 25000"/>
                </a:avLst>
              </a:prstGeom>
              <a:solidFill>
                <a:srgbClr val="981F32"/>
              </a:solidFill>
              <a:ln w="9525" cap="flat" cmpd="sng">
                <a:solidFill>
                  <a:srgbClr val="771725">
                    <a:alpha val="69019"/>
                  </a:srgbClr>
                </a:solid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600"/>
                  <a:defRPr/>
                </a:pPr>
                <a:r>
                  <a:rPr lang="en" sz="800" b="1" kern="0">
                    <a:solidFill>
                      <a:prstClr val="white"/>
                    </a:solidFill>
                  </a:rPr>
                  <a:t>MDM COTS DB</a:t>
                </a:r>
                <a:endParaRPr sz="1100" kern="0" dirty="0">
                  <a:solidFill>
                    <a:prstClr val="white"/>
                  </a:solidFill>
                </a:endParaRPr>
              </a:p>
            </p:txBody>
          </p:sp>
          <p:sp>
            <p:nvSpPr>
              <p:cNvPr id="73" name="Shape 703">
                <a:extLst>
                  <a:ext uri="{FF2B5EF4-FFF2-40B4-BE49-F238E27FC236}">
                    <a16:creationId xmlns:a16="http://schemas.microsoft.com/office/drawing/2014/main" id="{E01652AC-A353-40E8-A55D-A80EF82D7BD4}"/>
                  </a:ext>
                </a:extLst>
              </p:cNvPr>
              <p:cNvSpPr/>
              <p:nvPr/>
            </p:nvSpPr>
            <p:spPr>
              <a:xfrm>
                <a:off x="9358937" y="7927849"/>
                <a:ext cx="2207363" cy="255691"/>
              </a:xfrm>
              <a:prstGeom prst="rect">
                <a:avLst/>
              </a:prstGeom>
              <a:solidFill>
                <a:srgbClr val="981F32"/>
              </a:solidFill>
              <a:ln w="9525" cap="flat" cmpd="sng">
                <a:noFill/>
                <a:prstDash val="solid"/>
                <a:miter lim="800000"/>
                <a:headEnd type="none" w="sm" len="sm"/>
                <a:tailEnd type="none" w="sm" len="sm"/>
              </a:ln>
            </p:spPr>
            <p:txBody>
              <a:bodyPr spcFirstLastPara="1" lIns="15649" tIns="15649" rIns="15649" bIns="15649" anchor="ctr"/>
              <a:lstStyle/>
              <a:p>
                <a:pPr algn="ctr" eaLnBrk="1" fontAlgn="auto" hangingPunct="1">
                  <a:spcBef>
                    <a:spcPts val="0"/>
                  </a:spcBef>
                  <a:spcAft>
                    <a:spcPts val="0"/>
                  </a:spcAft>
                  <a:buSzPts val="700"/>
                  <a:defRPr/>
                </a:pPr>
                <a:r>
                  <a:rPr lang="en" sz="900" b="1" kern="0" dirty="0">
                    <a:solidFill>
                      <a:prstClr val="white"/>
                    </a:solidFill>
                  </a:rPr>
                  <a:t>Shared Platform</a:t>
                </a:r>
                <a:endParaRPr sz="1100" b="1" kern="0" dirty="0">
                  <a:solidFill>
                    <a:prstClr val="white"/>
                  </a:solidFill>
                </a:endParaRPr>
              </a:p>
            </p:txBody>
          </p:sp>
          <p:sp>
            <p:nvSpPr>
              <p:cNvPr id="74" name="Shape 704">
                <a:extLst>
                  <a:ext uri="{FF2B5EF4-FFF2-40B4-BE49-F238E27FC236}">
                    <a16:creationId xmlns:a16="http://schemas.microsoft.com/office/drawing/2014/main" id="{D8612A57-3658-41FF-B8D1-0AAA6DD64999}"/>
                  </a:ext>
                </a:extLst>
              </p:cNvPr>
              <p:cNvSpPr/>
              <p:nvPr/>
            </p:nvSpPr>
            <p:spPr>
              <a:xfrm>
                <a:off x="9358937" y="7628637"/>
                <a:ext cx="2207363" cy="257504"/>
              </a:xfrm>
              <a:prstGeom prst="rect">
                <a:avLst/>
              </a:prstGeom>
              <a:solidFill>
                <a:sysClr val="windowText" lastClr="000000"/>
              </a:solidFill>
              <a:ln w="9525" cap="flat" cmpd="sng">
                <a:noFill/>
                <a:prstDash val="solid"/>
                <a:round/>
                <a:headEnd type="none" w="sm" len="sm"/>
                <a:tailEnd type="none" w="sm" len="sm"/>
              </a:ln>
            </p:spPr>
            <p:txBody>
              <a:bodyPr spcFirstLastPara="1" lIns="79481" tIns="39727" rIns="79481" bIns="39727" anchor="ctr"/>
              <a:lstStyle/>
              <a:p>
                <a:pPr algn="ctr" eaLnBrk="1" fontAlgn="auto" hangingPunct="1">
                  <a:spcBef>
                    <a:spcPts val="0"/>
                  </a:spcBef>
                  <a:spcAft>
                    <a:spcPts val="0"/>
                  </a:spcAft>
                  <a:buSzPts val="600"/>
                  <a:defRPr/>
                </a:pPr>
                <a:r>
                  <a:rPr lang="en" sz="900" b="1" kern="0" dirty="0">
                    <a:solidFill>
                      <a:srgbClr val="FFFFFF"/>
                    </a:solidFill>
                    <a:ea typeface="Calibri"/>
                    <a:sym typeface="Calibri"/>
                  </a:rPr>
                  <a:t>Agency Applications</a:t>
                </a:r>
                <a:endParaRPr sz="1100" kern="0" dirty="0">
                  <a:solidFill>
                    <a:prstClr val="black"/>
                  </a:solidFill>
                </a:endParaRPr>
              </a:p>
            </p:txBody>
          </p:sp>
          <p:sp>
            <p:nvSpPr>
              <p:cNvPr id="75" name="Shape 705">
                <a:extLst>
                  <a:ext uri="{FF2B5EF4-FFF2-40B4-BE49-F238E27FC236}">
                    <a16:creationId xmlns:a16="http://schemas.microsoft.com/office/drawing/2014/main" id="{414F6DB6-43D6-4518-A026-C3DAEA285DD6}"/>
                  </a:ext>
                </a:extLst>
              </p:cNvPr>
              <p:cNvSpPr txBox="1"/>
              <p:nvPr/>
            </p:nvSpPr>
            <p:spPr>
              <a:xfrm>
                <a:off x="8942030" y="7057414"/>
                <a:ext cx="2878567" cy="449725"/>
              </a:xfrm>
              <a:prstGeom prst="rect">
                <a:avLst/>
              </a:prstGeom>
              <a:noFill/>
              <a:ln>
                <a:noFill/>
              </a:ln>
            </p:spPr>
            <p:txBody>
              <a:bodyPr spcFirstLastPara="1" lIns="79481" tIns="39727" rIns="79481" bIns="39727"/>
              <a:lstStyle/>
              <a:p>
                <a:pPr algn="ctr" eaLnBrk="1" fontAlgn="auto" hangingPunct="1">
                  <a:spcBef>
                    <a:spcPts val="0"/>
                  </a:spcBef>
                  <a:spcAft>
                    <a:spcPts val="0"/>
                  </a:spcAft>
                  <a:buSzPts val="700"/>
                  <a:defRPr/>
                </a:pPr>
                <a:r>
                  <a:rPr lang="en" sz="1000" b="1" kern="0" dirty="0">
                    <a:solidFill>
                      <a:prstClr val="black"/>
                    </a:solidFill>
                    <a:ea typeface="Calibri"/>
                    <a:sym typeface="Calibri"/>
                  </a:rPr>
                  <a:t>Legend</a:t>
                </a:r>
              </a:p>
              <a:p>
                <a:pPr algn="ctr" eaLnBrk="1" fontAlgn="auto" hangingPunct="1">
                  <a:spcBef>
                    <a:spcPts val="0"/>
                  </a:spcBef>
                  <a:spcAft>
                    <a:spcPts val="0"/>
                  </a:spcAft>
                  <a:buSzPts val="700"/>
                  <a:defRPr/>
                </a:pPr>
                <a:r>
                  <a:rPr lang="en-US" sz="900" kern="0" dirty="0">
                    <a:solidFill>
                      <a:prstClr val="black"/>
                    </a:solidFill>
                    <a:ea typeface="Calibri"/>
                    <a:sym typeface="Calibri"/>
                  </a:rPr>
                  <a:t>(In use or ready for use)</a:t>
                </a:r>
                <a:endParaRPr lang="en-US" sz="900" kern="0" dirty="0">
                  <a:solidFill>
                    <a:prstClr val="black"/>
                  </a:solidFill>
                </a:endParaRPr>
              </a:p>
            </p:txBody>
          </p:sp>
          <p:sp>
            <p:nvSpPr>
              <p:cNvPr id="76" name="Shape 706">
                <a:extLst>
                  <a:ext uri="{FF2B5EF4-FFF2-40B4-BE49-F238E27FC236}">
                    <a16:creationId xmlns:a16="http://schemas.microsoft.com/office/drawing/2014/main" id="{AC9BF078-736C-43AC-8E99-2FDC79E5B4AC}"/>
                  </a:ext>
                </a:extLst>
              </p:cNvPr>
              <p:cNvSpPr/>
              <p:nvPr/>
            </p:nvSpPr>
            <p:spPr>
              <a:xfrm>
                <a:off x="8130703" y="2380640"/>
                <a:ext cx="797488" cy="583917"/>
              </a:xfrm>
              <a:prstGeom prst="roundRect">
                <a:avLst>
                  <a:gd name="adj" fmla="val 16667"/>
                </a:avLst>
              </a:prstGeom>
              <a:solidFill>
                <a:sysClr val="windowText" lastClr="000000"/>
              </a:solidFill>
              <a:ln w="25400" cap="flat" cmpd="sng">
                <a:noFill/>
                <a:prstDash val="solid"/>
                <a:round/>
                <a:headEnd type="none" w="sm" len="sm"/>
                <a:tailEnd type="none" w="sm" len="sm"/>
              </a:ln>
            </p:spPr>
            <p:txBody>
              <a:bodyPr spcFirstLastPara="1" lIns="0" tIns="39727" rIns="0" bIns="39727" anchor="ctr"/>
              <a:lstStyle/>
              <a:p>
                <a:pPr algn="ctr" eaLnBrk="1" fontAlgn="auto" hangingPunct="1">
                  <a:spcBef>
                    <a:spcPts val="0"/>
                  </a:spcBef>
                  <a:spcAft>
                    <a:spcPts val="0"/>
                  </a:spcAft>
                  <a:buSzPts val="600"/>
                  <a:defRPr/>
                </a:pPr>
                <a:r>
                  <a:rPr lang="en" sz="800" b="1" kern="0" dirty="0">
                    <a:solidFill>
                      <a:prstClr val="white"/>
                    </a:solidFill>
                    <a:ea typeface="Calibri"/>
                    <a:sym typeface="Calibri"/>
                  </a:rPr>
                  <a:t>Other Agencies A</a:t>
                </a:r>
                <a:r>
                  <a:rPr lang="en-US" sz="800" b="1" kern="0" dirty="0">
                    <a:solidFill>
                      <a:prstClr val="white"/>
                    </a:solidFill>
                    <a:ea typeface="Calibri"/>
                    <a:sym typeface="Calibri"/>
                  </a:rPr>
                  <a:t>pps</a:t>
                </a:r>
                <a:endParaRPr sz="1100" kern="0" dirty="0">
                  <a:solidFill>
                    <a:prstClr val="black"/>
                  </a:solidFill>
                </a:endParaRPr>
              </a:p>
            </p:txBody>
          </p:sp>
          <p:sp>
            <p:nvSpPr>
              <p:cNvPr id="77" name="Shape 707">
                <a:extLst>
                  <a:ext uri="{FF2B5EF4-FFF2-40B4-BE49-F238E27FC236}">
                    <a16:creationId xmlns:a16="http://schemas.microsoft.com/office/drawing/2014/main" id="{612A2155-34CF-4440-8C95-8CEF2D6D0F4B}"/>
                  </a:ext>
                </a:extLst>
              </p:cNvPr>
              <p:cNvSpPr/>
              <p:nvPr/>
            </p:nvSpPr>
            <p:spPr>
              <a:xfrm>
                <a:off x="3707329" y="2380640"/>
                <a:ext cx="799217" cy="583917"/>
              </a:xfrm>
              <a:prstGeom prst="roundRect">
                <a:avLst>
                  <a:gd name="adj" fmla="val 16667"/>
                </a:avLst>
              </a:prstGeom>
              <a:solidFill>
                <a:sysClr val="windowText" lastClr="000000"/>
              </a:solidFill>
              <a:ln w="25400" cap="flat" cmpd="sng">
                <a:noFill/>
                <a:prstDash val="solid"/>
                <a:round/>
                <a:headEnd type="none" w="sm" len="sm"/>
                <a:tailEnd type="none" w="sm" len="sm"/>
              </a:ln>
            </p:spPr>
            <p:txBody>
              <a:bodyPr spcFirstLastPara="1" lIns="0" tIns="39727" rIns="0" bIns="39727" anchor="ctr"/>
              <a:lstStyle/>
              <a:p>
                <a:pPr algn="ctr" eaLnBrk="1" fontAlgn="auto" hangingPunct="1">
                  <a:spcBef>
                    <a:spcPts val="0"/>
                  </a:spcBef>
                  <a:spcAft>
                    <a:spcPts val="0"/>
                  </a:spcAft>
                  <a:buSzPts val="600"/>
                  <a:defRPr/>
                </a:pPr>
                <a:r>
                  <a:rPr lang="en" sz="800" b="1" kern="0" dirty="0">
                    <a:solidFill>
                      <a:prstClr val="white"/>
                    </a:solidFill>
                    <a:ea typeface="Calibri"/>
                    <a:sym typeface="Calibri"/>
                  </a:rPr>
                  <a:t>MD Benefits</a:t>
                </a:r>
                <a:endParaRPr sz="1100" kern="0" dirty="0">
                  <a:solidFill>
                    <a:prstClr val="black"/>
                  </a:solidFill>
                </a:endParaRPr>
              </a:p>
            </p:txBody>
          </p:sp>
          <p:sp>
            <p:nvSpPr>
              <p:cNvPr id="78" name="Shape 708">
                <a:extLst>
                  <a:ext uri="{FF2B5EF4-FFF2-40B4-BE49-F238E27FC236}">
                    <a16:creationId xmlns:a16="http://schemas.microsoft.com/office/drawing/2014/main" id="{541B08BA-659F-49AB-A2B4-901278A9652D}"/>
                  </a:ext>
                </a:extLst>
              </p:cNvPr>
              <p:cNvSpPr/>
              <p:nvPr/>
            </p:nvSpPr>
            <p:spPr>
              <a:xfrm>
                <a:off x="4812739" y="2380640"/>
                <a:ext cx="799217" cy="583917"/>
              </a:xfrm>
              <a:prstGeom prst="roundRect">
                <a:avLst>
                  <a:gd name="adj" fmla="val 16667"/>
                </a:avLst>
              </a:prstGeom>
              <a:solidFill>
                <a:sysClr val="windowText" lastClr="000000"/>
              </a:solidFill>
              <a:ln w="25400" cap="flat" cmpd="sng">
                <a:noFill/>
                <a:prstDash val="solid"/>
                <a:round/>
                <a:headEnd type="none" w="sm" len="sm"/>
                <a:tailEnd type="none" w="sm" len="sm"/>
              </a:ln>
            </p:spPr>
            <p:txBody>
              <a:bodyPr spcFirstLastPara="1" lIns="0" tIns="39727" rIns="0" bIns="39727" anchor="ctr"/>
              <a:lstStyle/>
              <a:p>
                <a:pPr algn="ctr" eaLnBrk="1" fontAlgn="auto" hangingPunct="1">
                  <a:spcBef>
                    <a:spcPts val="0"/>
                  </a:spcBef>
                  <a:spcAft>
                    <a:spcPts val="0"/>
                  </a:spcAft>
                  <a:buSzPts val="600"/>
                  <a:defRPr/>
                </a:pPr>
                <a:r>
                  <a:rPr lang="en" sz="800" b="1" kern="0">
                    <a:solidFill>
                      <a:prstClr val="white"/>
                    </a:solidFill>
                    <a:ea typeface="Calibri"/>
                    <a:sym typeface="Calibri"/>
                  </a:rPr>
                  <a:t>MD IE Worker</a:t>
                </a:r>
                <a:endParaRPr sz="1100" kern="0" dirty="0">
                  <a:solidFill>
                    <a:prstClr val="black"/>
                  </a:solidFill>
                </a:endParaRPr>
              </a:p>
            </p:txBody>
          </p:sp>
          <p:sp>
            <p:nvSpPr>
              <p:cNvPr id="79" name="Shape 709">
                <a:extLst>
                  <a:ext uri="{FF2B5EF4-FFF2-40B4-BE49-F238E27FC236}">
                    <a16:creationId xmlns:a16="http://schemas.microsoft.com/office/drawing/2014/main" id="{BBAE52F5-E6DE-4AF0-A89C-2008AA039BD8}"/>
                  </a:ext>
                </a:extLst>
              </p:cNvPr>
              <p:cNvSpPr/>
              <p:nvPr/>
            </p:nvSpPr>
            <p:spPr>
              <a:xfrm>
                <a:off x="5918151" y="2380640"/>
                <a:ext cx="799217" cy="583917"/>
              </a:xfrm>
              <a:prstGeom prst="roundRect">
                <a:avLst>
                  <a:gd name="adj" fmla="val 16667"/>
                </a:avLst>
              </a:prstGeom>
              <a:solidFill>
                <a:sysClr val="windowText" lastClr="000000"/>
              </a:solidFill>
              <a:ln w="25400" cap="flat" cmpd="sng">
                <a:noFill/>
                <a:prstDash val="solid"/>
                <a:round/>
                <a:headEnd type="none" w="sm" len="sm"/>
                <a:tailEnd type="none" w="sm" len="sm"/>
              </a:ln>
            </p:spPr>
            <p:txBody>
              <a:bodyPr spcFirstLastPara="1" lIns="0" tIns="39727" rIns="0" bIns="39727" anchor="ctr"/>
              <a:lstStyle/>
              <a:p>
                <a:pPr algn="ctr" eaLnBrk="1" fontAlgn="auto" hangingPunct="1">
                  <a:spcBef>
                    <a:spcPts val="0"/>
                  </a:spcBef>
                  <a:spcAft>
                    <a:spcPts val="0"/>
                  </a:spcAft>
                  <a:buSzPts val="600"/>
                  <a:defRPr/>
                </a:pPr>
                <a:r>
                  <a:rPr lang="en" sz="800" b="1" kern="0">
                    <a:solidFill>
                      <a:prstClr val="white"/>
                    </a:solidFill>
                    <a:ea typeface="Calibri"/>
                    <a:sym typeface="Calibri"/>
                  </a:rPr>
                  <a:t>MD CW Worker</a:t>
                </a:r>
                <a:endParaRPr sz="1100" kern="0" dirty="0">
                  <a:solidFill>
                    <a:prstClr val="black"/>
                  </a:solidFill>
                </a:endParaRPr>
              </a:p>
            </p:txBody>
          </p:sp>
          <p:sp>
            <p:nvSpPr>
              <p:cNvPr id="80" name="Shape 710">
                <a:extLst>
                  <a:ext uri="{FF2B5EF4-FFF2-40B4-BE49-F238E27FC236}">
                    <a16:creationId xmlns:a16="http://schemas.microsoft.com/office/drawing/2014/main" id="{44217959-84C0-49BA-837C-905D3C4459BC}"/>
                  </a:ext>
                </a:extLst>
              </p:cNvPr>
              <p:cNvSpPr/>
              <p:nvPr/>
            </p:nvSpPr>
            <p:spPr>
              <a:xfrm>
                <a:off x="7025292" y="2380640"/>
                <a:ext cx="797487" cy="583917"/>
              </a:xfrm>
              <a:prstGeom prst="roundRect">
                <a:avLst>
                  <a:gd name="adj" fmla="val 16667"/>
                </a:avLst>
              </a:prstGeom>
              <a:solidFill>
                <a:sysClr val="windowText" lastClr="000000"/>
              </a:solidFill>
              <a:ln w="25400" cap="flat" cmpd="sng">
                <a:noFill/>
                <a:prstDash val="solid"/>
                <a:round/>
                <a:headEnd type="none" w="sm" len="sm"/>
                <a:tailEnd type="none" w="sm" len="sm"/>
              </a:ln>
            </p:spPr>
            <p:txBody>
              <a:bodyPr spcFirstLastPara="1" lIns="0" tIns="39727" rIns="0" bIns="39727" anchor="ctr"/>
              <a:lstStyle/>
              <a:p>
                <a:pPr algn="ctr" eaLnBrk="1" fontAlgn="auto" hangingPunct="1">
                  <a:spcBef>
                    <a:spcPts val="0"/>
                  </a:spcBef>
                  <a:spcAft>
                    <a:spcPts val="0"/>
                  </a:spcAft>
                  <a:buSzPts val="600"/>
                  <a:defRPr/>
                </a:pPr>
                <a:r>
                  <a:rPr lang="en" sz="800" b="1" kern="0">
                    <a:solidFill>
                      <a:prstClr val="white"/>
                    </a:solidFill>
                    <a:ea typeface="Calibri"/>
                    <a:sym typeface="Calibri"/>
                  </a:rPr>
                  <a:t>MD CS Worker</a:t>
                </a:r>
                <a:endParaRPr sz="1100" kern="0" dirty="0">
                  <a:solidFill>
                    <a:prstClr val="black"/>
                  </a:solidFill>
                </a:endParaRPr>
              </a:p>
            </p:txBody>
          </p:sp>
          <p:pic>
            <p:nvPicPr>
              <p:cNvPr id="30804" name="Shape 717">
                <a:extLst>
                  <a:ext uri="{FF2B5EF4-FFF2-40B4-BE49-F238E27FC236}">
                    <a16:creationId xmlns:a16="http://schemas.microsoft.com/office/drawing/2014/main" id="{3736AAA0-EB6B-416C-ADC7-98C1CD633795}"/>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5116282" y="3268139"/>
                <a:ext cx="349758"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5" name="Shape 718">
                <a:extLst>
                  <a:ext uri="{FF2B5EF4-FFF2-40B4-BE49-F238E27FC236}">
                    <a16:creationId xmlns:a16="http://schemas.microsoft.com/office/drawing/2014/main" id="{6EE81255-F3FD-4DD5-BF3B-2F9EC7D630CF}"/>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7674903" y="3268141"/>
                <a:ext cx="349758"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6" name="Shape 719">
                <a:extLst>
                  <a:ext uri="{FF2B5EF4-FFF2-40B4-BE49-F238E27FC236}">
                    <a16:creationId xmlns:a16="http://schemas.microsoft.com/office/drawing/2014/main" id="{1B3727BD-059B-4851-9F88-E339E3A60B38}"/>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0265032" y="3272133"/>
                <a:ext cx="349758"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7" name="Shape 720">
                <a:extLst>
                  <a:ext uri="{FF2B5EF4-FFF2-40B4-BE49-F238E27FC236}">
                    <a16:creationId xmlns:a16="http://schemas.microsoft.com/office/drawing/2014/main" id="{7F1DCC91-9A55-4930-90C8-BB60E2EDF895}"/>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627594" y="4608343"/>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8" name="Shape 721">
                <a:extLst>
                  <a:ext uri="{FF2B5EF4-FFF2-40B4-BE49-F238E27FC236}">
                    <a16:creationId xmlns:a16="http://schemas.microsoft.com/office/drawing/2014/main" id="{78CB7416-11E8-4678-8854-3466F3377257}"/>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397317" y="5077349"/>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9" name="Shape 722">
                <a:extLst>
                  <a:ext uri="{FF2B5EF4-FFF2-40B4-BE49-F238E27FC236}">
                    <a16:creationId xmlns:a16="http://schemas.microsoft.com/office/drawing/2014/main" id="{97D070F6-CD66-4E52-A32C-8A1577FA0986}"/>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997039" y="5574819"/>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0" name="Shape 723">
                <a:extLst>
                  <a:ext uri="{FF2B5EF4-FFF2-40B4-BE49-F238E27FC236}">
                    <a16:creationId xmlns:a16="http://schemas.microsoft.com/office/drawing/2014/main" id="{B88E0532-9FC6-416F-8A92-5499897A3961}"/>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361287" y="5574819"/>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1" name="Shape 724">
                <a:extLst>
                  <a:ext uri="{FF2B5EF4-FFF2-40B4-BE49-F238E27FC236}">
                    <a16:creationId xmlns:a16="http://schemas.microsoft.com/office/drawing/2014/main" id="{3EB19F30-CE70-40A4-BDC2-71F870EB19F0}"/>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997039" y="6051141"/>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2" name="Shape 725">
                <a:extLst>
                  <a:ext uri="{FF2B5EF4-FFF2-40B4-BE49-F238E27FC236}">
                    <a16:creationId xmlns:a16="http://schemas.microsoft.com/office/drawing/2014/main" id="{0CEAB9F6-35B4-41B7-B664-EEBC496C9B06}"/>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613399" y="6051141"/>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3" name="Shape 726">
                <a:extLst>
                  <a:ext uri="{FF2B5EF4-FFF2-40B4-BE49-F238E27FC236}">
                    <a16:creationId xmlns:a16="http://schemas.microsoft.com/office/drawing/2014/main" id="{DEBAE430-D7B9-4267-9B45-89E022B95475}"/>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613399" y="6561225"/>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4" name="Shape 727">
                <a:extLst>
                  <a:ext uri="{FF2B5EF4-FFF2-40B4-BE49-F238E27FC236}">
                    <a16:creationId xmlns:a16="http://schemas.microsoft.com/office/drawing/2014/main" id="{6C0A4428-81F3-460A-B7BA-B0E40F423A9E}"/>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0893450" y="6561225"/>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5" name="Shape 728">
                <a:extLst>
                  <a:ext uri="{FF2B5EF4-FFF2-40B4-BE49-F238E27FC236}">
                    <a16:creationId xmlns:a16="http://schemas.microsoft.com/office/drawing/2014/main" id="{126F9C6A-DA4C-4594-AFED-0BE1487D52C1}"/>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369701" y="7394240"/>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6" name="Shape 729">
                <a:extLst>
                  <a:ext uri="{FF2B5EF4-FFF2-40B4-BE49-F238E27FC236}">
                    <a16:creationId xmlns:a16="http://schemas.microsoft.com/office/drawing/2014/main" id="{47A054ED-3AE3-4E2D-8FB2-26A1464CD9F9}"/>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369701" y="7873552"/>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7" name="Shape 730">
                <a:extLst>
                  <a:ext uri="{FF2B5EF4-FFF2-40B4-BE49-F238E27FC236}">
                    <a16:creationId xmlns:a16="http://schemas.microsoft.com/office/drawing/2014/main" id="{C0CC333A-A10A-4C44-A371-0979C74D2AD3}"/>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240051" y="7887029"/>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8" name="Shape 731">
                <a:extLst>
                  <a:ext uri="{FF2B5EF4-FFF2-40B4-BE49-F238E27FC236}">
                    <a16:creationId xmlns:a16="http://schemas.microsoft.com/office/drawing/2014/main" id="{352BB4C1-4145-4F99-8424-1B52E5DC3221}"/>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599853" y="7694832"/>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9" name="Shape 732">
                <a:extLst>
                  <a:ext uri="{FF2B5EF4-FFF2-40B4-BE49-F238E27FC236}">
                    <a16:creationId xmlns:a16="http://schemas.microsoft.com/office/drawing/2014/main" id="{1A9BAC2C-01EC-4530-9694-EB3932C3AB40}"/>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1392543" y="3212568"/>
                <a:ext cx="349758" cy="34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Shape 734">
                <a:extLst>
                  <a:ext uri="{FF2B5EF4-FFF2-40B4-BE49-F238E27FC236}">
                    <a16:creationId xmlns:a16="http://schemas.microsoft.com/office/drawing/2014/main" id="{3904D9D0-8159-4BDB-8EEE-63DCE0E46D35}"/>
                  </a:ext>
                </a:extLst>
              </p:cNvPr>
              <p:cNvSpPr txBox="1"/>
              <p:nvPr/>
            </p:nvSpPr>
            <p:spPr>
              <a:xfrm>
                <a:off x="8597778" y="8513580"/>
                <a:ext cx="2629460" cy="145072"/>
              </a:xfrm>
              <a:prstGeom prst="rect">
                <a:avLst/>
              </a:prstGeom>
              <a:noFill/>
              <a:ln>
                <a:noFill/>
              </a:ln>
            </p:spPr>
            <p:txBody>
              <a:bodyPr spcFirstLastPara="1" lIns="79481" tIns="39727" rIns="79481" bIns="39727"/>
              <a:lstStyle/>
              <a:p>
                <a:pPr eaLnBrk="1" fontAlgn="auto" hangingPunct="1">
                  <a:spcBef>
                    <a:spcPts val="0"/>
                  </a:spcBef>
                  <a:spcAft>
                    <a:spcPts val="0"/>
                  </a:spcAft>
                  <a:buSzPts val="1100"/>
                  <a:defRPr/>
                </a:pPr>
                <a:endParaRPr sz="1000" kern="0" dirty="0">
                  <a:solidFill>
                    <a:prstClr val="black"/>
                  </a:solidFill>
                </a:endParaRPr>
              </a:p>
            </p:txBody>
          </p:sp>
          <p:pic>
            <p:nvPicPr>
              <p:cNvPr id="30821" name="Shape 735">
                <a:extLst>
                  <a:ext uri="{FF2B5EF4-FFF2-40B4-BE49-F238E27FC236}">
                    <a16:creationId xmlns:a16="http://schemas.microsoft.com/office/drawing/2014/main" id="{25A83831-00D5-4AB5-A9DA-3F67C9410B8D}"/>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0897544" y="5574819"/>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2" name="Shape 736">
                <a:extLst>
                  <a:ext uri="{FF2B5EF4-FFF2-40B4-BE49-F238E27FC236}">
                    <a16:creationId xmlns:a16="http://schemas.microsoft.com/office/drawing/2014/main" id="{0C19D746-68A5-47A9-BF65-A6405083FAD2}"/>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9753901" y="5077348"/>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3" name="Shape 739">
                <a:extLst>
                  <a:ext uri="{FF2B5EF4-FFF2-40B4-BE49-F238E27FC236}">
                    <a16:creationId xmlns:a16="http://schemas.microsoft.com/office/drawing/2014/main" id="{1E8E6D36-B84F-4EB3-A036-89B160FE780E}"/>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8613399" y="5574819"/>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4" name="Shape 740">
                <a:extLst>
                  <a:ext uri="{FF2B5EF4-FFF2-40B4-BE49-F238E27FC236}">
                    <a16:creationId xmlns:a16="http://schemas.microsoft.com/office/drawing/2014/main" id="{2EBFAF85-87F8-46FC-B525-7E246415D556}"/>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361287" y="6051141"/>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5" name="Shape 741">
                <a:extLst>
                  <a:ext uri="{FF2B5EF4-FFF2-40B4-BE49-F238E27FC236}">
                    <a16:creationId xmlns:a16="http://schemas.microsoft.com/office/drawing/2014/main" id="{31F7C04C-02E8-4AF4-81AC-5E38CBFE45FF}"/>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0897544" y="6051141"/>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6" name="Shape 742">
                <a:extLst>
                  <a:ext uri="{FF2B5EF4-FFF2-40B4-BE49-F238E27FC236}">
                    <a16:creationId xmlns:a16="http://schemas.microsoft.com/office/drawing/2014/main" id="{0F2E7CA7-7EED-401D-B279-A694CF5A7A09}"/>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4715198" y="7880494"/>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7" name="Shape 743">
                <a:extLst>
                  <a:ext uri="{FF2B5EF4-FFF2-40B4-BE49-F238E27FC236}">
                    <a16:creationId xmlns:a16="http://schemas.microsoft.com/office/drawing/2014/main" id="{CAA870E4-05B6-4EEE-8380-AFE6EA4B4125}"/>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3997039" y="6561225"/>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8" name="Shape 744">
                <a:extLst>
                  <a:ext uri="{FF2B5EF4-FFF2-40B4-BE49-F238E27FC236}">
                    <a16:creationId xmlns:a16="http://schemas.microsoft.com/office/drawing/2014/main" id="{9E23655E-4263-4B5D-9531-5A649E91EE2A}"/>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6361287" y="6561225"/>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9" name="Shape 746">
                <a:extLst>
                  <a:ext uri="{FF2B5EF4-FFF2-40B4-BE49-F238E27FC236}">
                    <a16:creationId xmlns:a16="http://schemas.microsoft.com/office/drawing/2014/main" id="{E047B3B8-2C84-4AD8-9D15-55BD7A4FC90E}"/>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7833328" y="4111352"/>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0" name="Shape 733">
                <a:extLst>
                  <a:ext uri="{FF2B5EF4-FFF2-40B4-BE49-F238E27FC236}">
                    <a16:creationId xmlns:a16="http://schemas.microsoft.com/office/drawing/2014/main" id="{3A7A0F49-BB04-408F-AC45-B419ED2DAB49}"/>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3452282" y="6835822"/>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1" name="Shape 733">
                <a:extLst>
                  <a:ext uri="{FF2B5EF4-FFF2-40B4-BE49-F238E27FC236}">
                    <a16:creationId xmlns:a16="http://schemas.microsoft.com/office/drawing/2014/main" id="{DCF8B48B-549E-4F3B-BF76-34050BB9B24A}"/>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3452282" y="2885364"/>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2" name="Shape 733">
                <a:extLst>
                  <a:ext uri="{FF2B5EF4-FFF2-40B4-BE49-F238E27FC236}">
                    <a16:creationId xmlns:a16="http://schemas.microsoft.com/office/drawing/2014/main" id="{579317E3-F324-4965-BBEA-C42E11741636}"/>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3452282" y="3490694"/>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3" name="Shape 731">
                <a:extLst>
                  <a:ext uri="{FF2B5EF4-FFF2-40B4-BE49-F238E27FC236}">
                    <a16:creationId xmlns:a16="http://schemas.microsoft.com/office/drawing/2014/main" id="{1A12603C-874D-4E4E-B01D-D1B234CC6395}"/>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1456785" y="7190588"/>
                <a:ext cx="349759" cy="349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Freeform 46">
                <a:extLst>
                  <a:ext uri="{FF2B5EF4-FFF2-40B4-BE49-F238E27FC236}">
                    <a16:creationId xmlns:a16="http://schemas.microsoft.com/office/drawing/2014/main" id="{FF6354D8-4F8F-4977-8856-04D93641771B}"/>
                  </a:ext>
                </a:extLst>
              </p:cNvPr>
              <p:cNvSpPr>
                <a:spLocks/>
              </p:cNvSpPr>
              <p:nvPr/>
            </p:nvSpPr>
            <p:spPr bwMode="auto">
              <a:xfrm>
                <a:off x="9358937" y="2300850"/>
                <a:ext cx="2449550" cy="710855"/>
              </a:xfrm>
              <a:custGeom>
                <a:avLst/>
                <a:gdLst>
                  <a:gd name="T0" fmla="*/ 296 w 372"/>
                  <a:gd name="T1" fmla="*/ 73 h 242"/>
                  <a:gd name="T2" fmla="*/ 291 w 372"/>
                  <a:gd name="T3" fmla="*/ 73 h 242"/>
                  <a:gd name="T4" fmla="*/ 194 w 372"/>
                  <a:gd name="T5" fmla="*/ 0 h 242"/>
                  <a:gd name="T6" fmla="*/ 95 w 372"/>
                  <a:gd name="T7" fmla="*/ 76 h 242"/>
                  <a:gd name="T8" fmla="*/ 93 w 372"/>
                  <a:gd name="T9" fmla="*/ 193 h 242"/>
                  <a:gd name="T10" fmla="*/ 263 w 372"/>
                  <a:gd name="T11" fmla="*/ 207 h 242"/>
                  <a:gd name="T12" fmla="*/ 296 w 372"/>
                  <a:gd name="T13" fmla="*/ 213 h 242"/>
                  <a:gd name="T14" fmla="*/ 372 w 372"/>
                  <a:gd name="T15" fmla="*/ 143 h 242"/>
                  <a:gd name="T16" fmla="*/ 296 w 372"/>
                  <a:gd name="T17" fmla="*/ 73 h 242"/>
                  <a:gd name="connsiteX0" fmla="*/ 6995 w 9038"/>
                  <a:gd name="connsiteY0" fmla="*/ 3017 h 8953"/>
                  <a:gd name="connsiteX1" fmla="*/ 6861 w 9038"/>
                  <a:gd name="connsiteY1" fmla="*/ 3017 h 8953"/>
                  <a:gd name="connsiteX2" fmla="*/ 4253 w 9038"/>
                  <a:gd name="connsiteY2" fmla="*/ 0 h 8953"/>
                  <a:gd name="connsiteX3" fmla="*/ 1592 w 9038"/>
                  <a:gd name="connsiteY3" fmla="*/ 3140 h 8953"/>
                  <a:gd name="connsiteX4" fmla="*/ 1538 w 9038"/>
                  <a:gd name="connsiteY4" fmla="*/ 7975 h 8953"/>
                  <a:gd name="connsiteX5" fmla="*/ 6995 w 9038"/>
                  <a:gd name="connsiteY5" fmla="*/ 8802 h 8953"/>
                  <a:gd name="connsiteX6" fmla="*/ 9038 w 9038"/>
                  <a:gd name="connsiteY6" fmla="*/ 5909 h 8953"/>
                  <a:gd name="connsiteX7" fmla="*/ 6995 w 9038"/>
                  <a:gd name="connsiteY7" fmla="*/ 3017 h 8953"/>
                  <a:gd name="connsiteX0" fmla="*/ 7740 w 10000"/>
                  <a:gd name="connsiteY0" fmla="*/ 3370 h 10000"/>
                  <a:gd name="connsiteX1" fmla="*/ 7591 w 10000"/>
                  <a:gd name="connsiteY1" fmla="*/ 3370 h 10000"/>
                  <a:gd name="connsiteX2" fmla="*/ 4706 w 10000"/>
                  <a:gd name="connsiteY2" fmla="*/ 0 h 10000"/>
                  <a:gd name="connsiteX3" fmla="*/ 1761 w 10000"/>
                  <a:gd name="connsiteY3" fmla="*/ 3507 h 10000"/>
                  <a:gd name="connsiteX4" fmla="*/ 1702 w 10000"/>
                  <a:gd name="connsiteY4" fmla="*/ 8908 h 10000"/>
                  <a:gd name="connsiteX5" fmla="*/ 7740 w 10000"/>
                  <a:gd name="connsiteY5" fmla="*/ 9831 h 10000"/>
                  <a:gd name="connsiteX6" fmla="*/ 10000 w 10000"/>
                  <a:gd name="connsiteY6" fmla="*/ 6600 h 10000"/>
                  <a:gd name="connsiteX7" fmla="*/ 7740 w 10000"/>
                  <a:gd name="connsiteY7" fmla="*/ 3370 h 10000"/>
                  <a:gd name="connsiteX0" fmla="*/ 7740 w 10000"/>
                  <a:gd name="connsiteY0" fmla="*/ 3370 h 9831"/>
                  <a:gd name="connsiteX1" fmla="*/ 7591 w 10000"/>
                  <a:gd name="connsiteY1" fmla="*/ 3370 h 9831"/>
                  <a:gd name="connsiteX2" fmla="*/ 4706 w 10000"/>
                  <a:gd name="connsiteY2" fmla="*/ 0 h 9831"/>
                  <a:gd name="connsiteX3" fmla="*/ 1761 w 10000"/>
                  <a:gd name="connsiteY3" fmla="*/ 3507 h 9831"/>
                  <a:gd name="connsiteX4" fmla="*/ 1702 w 10000"/>
                  <a:gd name="connsiteY4" fmla="*/ 8908 h 9831"/>
                  <a:gd name="connsiteX5" fmla="*/ 7740 w 10000"/>
                  <a:gd name="connsiteY5" fmla="*/ 9831 h 9831"/>
                  <a:gd name="connsiteX6" fmla="*/ 10000 w 10000"/>
                  <a:gd name="connsiteY6" fmla="*/ 6600 h 9831"/>
                  <a:gd name="connsiteX7" fmla="*/ 7740 w 10000"/>
                  <a:gd name="connsiteY7" fmla="*/ 3370 h 9831"/>
                  <a:gd name="connsiteX0" fmla="*/ 7596 w 9856"/>
                  <a:gd name="connsiteY0" fmla="*/ 3428 h 10148"/>
                  <a:gd name="connsiteX1" fmla="*/ 7447 w 9856"/>
                  <a:gd name="connsiteY1" fmla="*/ 3428 h 10148"/>
                  <a:gd name="connsiteX2" fmla="*/ 4562 w 9856"/>
                  <a:gd name="connsiteY2" fmla="*/ 0 h 10148"/>
                  <a:gd name="connsiteX3" fmla="*/ 1617 w 9856"/>
                  <a:gd name="connsiteY3" fmla="*/ 3567 h 10148"/>
                  <a:gd name="connsiteX4" fmla="*/ 1810 w 9856"/>
                  <a:gd name="connsiteY4" fmla="*/ 9558 h 10148"/>
                  <a:gd name="connsiteX5" fmla="*/ 7596 w 9856"/>
                  <a:gd name="connsiteY5" fmla="*/ 10000 h 10148"/>
                  <a:gd name="connsiteX6" fmla="*/ 9856 w 9856"/>
                  <a:gd name="connsiteY6" fmla="*/ 6713 h 10148"/>
                  <a:gd name="connsiteX7" fmla="*/ 7596 w 9856"/>
                  <a:gd name="connsiteY7" fmla="*/ 3428 h 10148"/>
                  <a:gd name="connsiteX0" fmla="*/ 7754 w 10047"/>
                  <a:gd name="connsiteY0" fmla="*/ 3378 h 9868"/>
                  <a:gd name="connsiteX1" fmla="*/ 7603 w 10047"/>
                  <a:gd name="connsiteY1" fmla="*/ 3378 h 9868"/>
                  <a:gd name="connsiteX2" fmla="*/ 4676 w 10047"/>
                  <a:gd name="connsiteY2" fmla="*/ 0 h 9868"/>
                  <a:gd name="connsiteX3" fmla="*/ 1688 w 10047"/>
                  <a:gd name="connsiteY3" fmla="*/ 3515 h 9868"/>
                  <a:gd name="connsiteX4" fmla="*/ 1798 w 10047"/>
                  <a:gd name="connsiteY4" fmla="*/ 9158 h 9868"/>
                  <a:gd name="connsiteX5" fmla="*/ 7754 w 10047"/>
                  <a:gd name="connsiteY5" fmla="*/ 9854 h 9868"/>
                  <a:gd name="connsiteX6" fmla="*/ 10047 w 10047"/>
                  <a:gd name="connsiteY6" fmla="*/ 6615 h 9868"/>
                  <a:gd name="connsiteX7" fmla="*/ 7754 w 10047"/>
                  <a:gd name="connsiteY7" fmla="*/ 3378 h 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7" h="9868">
                    <a:moveTo>
                      <a:pt x="7754" y="3378"/>
                    </a:moveTo>
                    <a:lnTo>
                      <a:pt x="7603" y="3378"/>
                    </a:lnTo>
                    <a:cubicBezTo>
                      <a:pt x="7332" y="1480"/>
                      <a:pt x="6124" y="0"/>
                      <a:pt x="4676" y="0"/>
                    </a:cubicBezTo>
                    <a:cubicBezTo>
                      <a:pt x="3167" y="0"/>
                      <a:pt x="1929" y="1527"/>
                      <a:pt x="1688" y="3515"/>
                    </a:cubicBezTo>
                    <a:cubicBezTo>
                      <a:pt x="-122" y="3655"/>
                      <a:pt x="-1008" y="8510"/>
                      <a:pt x="1798" y="9158"/>
                    </a:cubicBezTo>
                    <a:cubicBezTo>
                      <a:pt x="2808" y="10214"/>
                      <a:pt x="6350" y="9750"/>
                      <a:pt x="7754" y="9854"/>
                    </a:cubicBezTo>
                    <a:cubicBezTo>
                      <a:pt x="9192" y="9593"/>
                      <a:pt x="10047" y="8420"/>
                      <a:pt x="10047" y="6615"/>
                    </a:cubicBezTo>
                    <a:cubicBezTo>
                      <a:pt x="10047" y="4857"/>
                      <a:pt x="9021" y="3378"/>
                      <a:pt x="7754" y="3378"/>
                    </a:cubicBezTo>
                    <a:close/>
                  </a:path>
                </a:pathLst>
              </a:custGeom>
              <a:solidFill>
                <a:srgbClr val="E9AB00"/>
              </a:solidFill>
              <a:ln>
                <a:noFill/>
              </a:ln>
            </p:spPr>
            <p:txBody>
              <a:bodyPr lIns="62345" tIns="31173" rIns="62345" bIns="31173"/>
              <a:lstStyle/>
              <a:p>
                <a:pPr eaLnBrk="1" fontAlgn="auto" hangingPunct="1">
                  <a:spcBef>
                    <a:spcPts val="0"/>
                  </a:spcBef>
                  <a:spcAft>
                    <a:spcPts val="0"/>
                  </a:spcAft>
                  <a:defRPr/>
                </a:pPr>
                <a:endParaRPr lang="en-US" sz="1100" kern="0" dirty="0">
                  <a:solidFill>
                    <a:prstClr val="black"/>
                  </a:solidFill>
                </a:endParaRPr>
              </a:p>
            </p:txBody>
          </p:sp>
          <p:sp>
            <p:nvSpPr>
              <p:cNvPr id="112" name="Shape 671">
                <a:extLst>
                  <a:ext uri="{FF2B5EF4-FFF2-40B4-BE49-F238E27FC236}">
                    <a16:creationId xmlns:a16="http://schemas.microsoft.com/office/drawing/2014/main" id="{5C7DA6B2-5335-4535-BB5D-6EC7D7C92958}"/>
                  </a:ext>
                </a:extLst>
              </p:cNvPr>
              <p:cNvSpPr txBox="1"/>
              <p:nvPr/>
            </p:nvSpPr>
            <p:spPr>
              <a:xfrm>
                <a:off x="9248223" y="2353438"/>
                <a:ext cx="2513557" cy="451539"/>
              </a:xfrm>
              <a:prstGeom prst="rect">
                <a:avLst/>
              </a:prstGeom>
              <a:noFill/>
              <a:ln>
                <a:noFill/>
              </a:ln>
            </p:spPr>
            <p:txBody>
              <a:bodyPr spcFirstLastPara="1" lIns="59629" tIns="29804" rIns="59629" bIns="29804"/>
              <a:lstStyle/>
              <a:p>
                <a:pPr algn="ctr" eaLnBrk="1" fontAlgn="auto" hangingPunct="1">
                  <a:spcBef>
                    <a:spcPts val="0"/>
                  </a:spcBef>
                  <a:spcAft>
                    <a:spcPts val="0"/>
                  </a:spcAft>
                  <a:buSzPts val="800"/>
                  <a:defRPr/>
                </a:pPr>
                <a:r>
                  <a:rPr lang="en" sz="1400" b="1" kern="0" dirty="0">
                    <a:solidFill>
                      <a:prstClr val="white"/>
                    </a:solidFill>
                    <a:ea typeface="Calibri"/>
                    <a:sym typeface="Calibri"/>
                  </a:rPr>
                  <a:t>AWSCloud </a:t>
                </a:r>
                <a:endParaRPr sz="1400" b="1" kern="0" dirty="0">
                  <a:solidFill>
                    <a:prstClr val="black"/>
                  </a:solidFill>
                </a:endParaRPr>
              </a:p>
              <a:p>
                <a:pPr algn="ctr" eaLnBrk="1" fontAlgn="auto" hangingPunct="1">
                  <a:spcBef>
                    <a:spcPts val="0"/>
                  </a:spcBef>
                  <a:spcAft>
                    <a:spcPts val="0"/>
                  </a:spcAft>
                  <a:buSzPts val="800"/>
                  <a:defRPr/>
                </a:pPr>
                <a:r>
                  <a:rPr lang="en" sz="1400" b="1" kern="0" dirty="0">
                    <a:solidFill>
                      <a:prstClr val="white"/>
                    </a:solidFill>
                    <a:ea typeface="Calibri"/>
                    <a:sym typeface="Calibri"/>
                  </a:rPr>
                  <a:t>Infrastructure</a:t>
                </a:r>
                <a:endParaRPr sz="1000" b="1" kern="0" dirty="0">
                  <a:solidFill>
                    <a:prstClr val="black"/>
                  </a:solidFill>
                </a:endParaRPr>
              </a:p>
            </p:txBody>
          </p:sp>
        </p:grpSp>
        <p:pic>
          <p:nvPicPr>
            <p:cNvPr id="30729" name="Picture 5">
              <a:extLst>
                <a:ext uri="{FF2B5EF4-FFF2-40B4-BE49-F238E27FC236}">
                  <a16:creationId xmlns:a16="http://schemas.microsoft.com/office/drawing/2014/main" id="{CD9C3B00-B0F6-4279-9DE9-BBB3E56AE0A8}"/>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7289" y="4844527"/>
              <a:ext cx="282575" cy="1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6">
              <a:extLst>
                <a:ext uri="{FF2B5EF4-FFF2-40B4-BE49-F238E27FC236}">
                  <a16:creationId xmlns:a16="http://schemas.microsoft.com/office/drawing/2014/main" id="{BBC446F3-76C1-45AC-9B5B-F6ADE359F58F}"/>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7289" y="6450458"/>
              <a:ext cx="282575" cy="1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7">
              <a:extLst>
                <a:ext uri="{FF2B5EF4-FFF2-40B4-BE49-F238E27FC236}">
                  <a16:creationId xmlns:a16="http://schemas.microsoft.com/office/drawing/2014/main" id="{3A1A7ADB-3C8A-4A6B-8879-5CD08A34B54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7289" y="7862240"/>
              <a:ext cx="282575" cy="12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25" name="Shape 717">
            <a:extLst>
              <a:ext uri="{FF2B5EF4-FFF2-40B4-BE49-F238E27FC236}">
                <a16:creationId xmlns:a16="http://schemas.microsoft.com/office/drawing/2014/main" id="{AAC0BDA0-742E-4AC9-8279-C6D86B63B628}"/>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979613" y="3009900"/>
            <a:ext cx="32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Shape 717">
            <a:extLst>
              <a:ext uri="{FF2B5EF4-FFF2-40B4-BE49-F238E27FC236}">
                <a16:creationId xmlns:a16="http://schemas.microsoft.com/office/drawing/2014/main" id="{49DD6A55-11E9-4FA1-A8BC-9F8B9EE878B8}"/>
              </a:ext>
            </a:extLst>
          </p:cNvPr>
          <p:cNvPicPr preferRelativeResize="0">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882900" y="3321050"/>
            <a:ext cx="3254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Slide Number Placeholder 65">
            <a:extLst>
              <a:ext uri="{FF2B5EF4-FFF2-40B4-BE49-F238E27FC236}">
                <a16:creationId xmlns:a16="http://schemas.microsoft.com/office/drawing/2014/main" id="{0F3C8A8E-A6C2-441A-8124-77B4F8643829}"/>
              </a:ext>
            </a:extLst>
          </p:cNvPr>
          <p:cNvSpPr txBox="1">
            <a:spLocks noChangeArrowheads="1"/>
          </p:cNvSpPr>
          <p:nvPr/>
        </p:nvSpPr>
        <p:spPr bwMode="auto">
          <a:xfrm>
            <a:off x="11731625" y="6564313"/>
            <a:ext cx="385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fld id="{B4CE9003-8A7C-4D37-97F8-9463D5B89874}" type="slidenum">
              <a:rPr lang="en-US" altLang="en-US" sz="1200">
                <a:solidFill>
                  <a:srgbClr val="898989"/>
                </a:solidFill>
                <a:latin typeface="Calibri" panose="020F0502020204030204" pitchFamily="34" charset="0"/>
              </a:rPr>
              <a:pPr algn="r" eaLnBrk="1" hangingPunct="1">
                <a:spcBef>
                  <a:spcPct val="0"/>
                </a:spcBef>
                <a:buFontTx/>
                <a:buNone/>
              </a:pPr>
              <a:t>22</a:t>
            </a:fld>
            <a:endParaRPr lang="en-US" altLang="en-US" sz="1200">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BC2E7DA-0259-4BB0-B8BA-DC3AEC615051}"/>
              </a:ext>
            </a:extLst>
          </p:cNvPr>
          <p:cNvSpPr>
            <a:spLocks noGrp="1" noChangeArrowheads="1"/>
          </p:cNvSpPr>
          <p:nvPr>
            <p:ph type="title" idx="4294967295"/>
          </p:nvPr>
        </p:nvSpPr>
        <p:spPr>
          <a:xfrm>
            <a:off x="3241675" y="3279775"/>
            <a:ext cx="6378575" cy="698500"/>
          </a:xfrm>
        </p:spPr>
        <p:txBody>
          <a:bodyPr anchor="b"/>
          <a:lstStyle/>
          <a:p>
            <a:r>
              <a:rPr lang="en-US" altLang="en-US"/>
              <a:t>WHAT IS MD THINK?</a:t>
            </a:r>
          </a:p>
        </p:txBody>
      </p:sp>
      <p:sp>
        <p:nvSpPr>
          <p:cNvPr id="3" name="Content Placeholder 2">
            <a:extLst>
              <a:ext uri="{FF2B5EF4-FFF2-40B4-BE49-F238E27FC236}">
                <a16:creationId xmlns:a16="http://schemas.microsoft.com/office/drawing/2014/main" id="{D9F4A972-ACAF-4660-AA5C-07F85392B6C7}"/>
              </a:ext>
            </a:extLst>
          </p:cNvPr>
          <p:cNvSpPr>
            <a:spLocks noGrp="1"/>
          </p:cNvSpPr>
          <p:nvPr>
            <p:ph idx="4294967295"/>
          </p:nvPr>
        </p:nvSpPr>
        <p:spPr>
          <a:xfrm>
            <a:off x="1365250" y="4038600"/>
            <a:ext cx="9944100" cy="2279650"/>
          </a:xfrm>
        </p:spPr>
        <p:txBody>
          <a:bodyPr>
            <a:normAutofit fontScale="92500" lnSpcReduction="10000"/>
          </a:bodyPr>
          <a:lstStyle/>
          <a:p>
            <a:pPr marL="0" indent="0" algn="ctr">
              <a:buFontTx/>
              <a:buNone/>
              <a:defRPr/>
            </a:pPr>
            <a:r>
              <a:rPr lang="en-US" dirty="0">
                <a:solidFill>
                  <a:schemeClr val="tx1">
                    <a:lumMod val="75000"/>
                    <a:lumOff val="25000"/>
                  </a:schemeClr>
                </a:solidFill>
              </a:rPr>
              <a:t>The first program of its kind in the nation, MD THINK is a </a:t>
            </a:r>
            <a:r>
              <a:rPr lang="en-US" b="1" dirty="0">
                <a:solidFill>
                  <a:schemeClr val="tx1">
                    <a:lumMod val="75000"/>
                    <a:lumOff val="25000"/>
                  </a:schemeClr>
                </a:solidFill>
              </a:rPr>
              <a:t>cloud-based technology platform </a:t>
            </a:r>
            <a:r>
              <a:rPr lang="en-US" dirty="0">
                <a:solidFill>
                  <a:schemeClr val="tx1">
                    <a:lumMod val="75000"/>
                    <a:lumOff val="25000"/>
                  </a:schemeClr>
                </a:solidFill>
              </a:rPr>
              <a:t>that is integrating the state’s health and human services applications so it can more effectively and efficiently deliver vital services to Marylanders.</a:t>
            </a:r>
          </a:p>
        </p:txBody>
      </p:sp>
      <p:cxnSp>
        <p:nvCxnSpPr>
          <p:cNvPr id="10" name="Straight Connector 9">
            <a:extLst>
              <a:ext uri="{FF2B5EF4-FFF2-40B4-BE49-F238E27FC236}">
                <a16:creationId xmlns:a16="http://schemas.microsoft.com/office/drawing/2014/main" id="{B1925346-D59A-44A2-AF80-76C88FB3E37D}"/>
              </a:ext>
            </a:extLst>
          </p:cNvPr>
          <p:cNvCxnSpPr/>
          <p:nvPr/>
        </p:nvCxnSpPr>
        <p:spPr>
          <a:xfrm>
            <a:off x="4124325" y="3937000"/>
            <a:ext cx="4308475" cy="0"/>
          </a:xfrm>
          <a:prstGeom prst="line">
            <a:avLst/>
          </a:prstGeom>
          <a:ln w="28575">
            <a:solidFill>
              <a:srgbClr val="920000"/>
            </a:solidFill>
          </a:ln>
        </p:spPr>
        <p:style>
          <a:lnRef idx="1">
            <a:schemeClr val="accent1"/>
          </a:lnRef>
          <a:fillRef idx="0">
            <a:schemeClr val="accent1"/>
          </a:fillRef>
          <a:effectRef idx="0">
            <a:schemeClr val="accent1"/>
          </a:effectRef>
          <a:fontRef idx="minor">
            <a:schemeClr val="tx1"/>
          </a:fontRef>
        </p:style>
      </p:cxnSp>
      <p:grpSp>
        <p:nvGrpSpPr>
          <p:cNvPr id="7173" name="Group 10">
            <a:extLst>
              <a:ext uri="{FF2B5EF4-FFF2-40B4-BE49-F238E27FC236}">
                <a16:creationId xmlns:a16="http://schemas.microsoft.com/office/drawing/2014/main" id="{75F9DAA6-1977-4927-98D3-1EA2B0353FE1}"/>
              </a:ext>
            </a:extLst>
          </p:cNvPr>
          <p:cNvGrpSpPr>
            <a:grpSpLocks/>
          </p:cNvGrpSpPr>
          <p:nvPr/>
        </p:nvGrpSpPr>
        <p:grpSpPr bwMode="auto">
          <a:xfrm>
            <a:off x="4100513" y="666750"/>
            <a:ext cx="3990975" cy="2652713"/>
            <a:chOff x="3862556" y="334218"/>
            <a:chExt cx="3989405" cy="2652639"/>
          </a:xfrm>
        </p:grpSpPr>
        <p:grpSp>
          <p:nvGrpSpPr>
            <p:cNvPr id="8" name="Group 7">
              <a:extLst>
                <a:ext uri="{FF2B5EF4-FFF2-40B4-BE49-F238E27FC236}">
                  <a16:creationId xmlns:a16="http://schemas.microsoft.com/office/drawing/2014/main" id="{DBC97373-A584-4B38-A121-1EF29BB61046}"/>
                </a:ext>
              </a:extLst>
            </p:cNvPr>
            <p:cNvGrpSpPr/>
            <p:nvPr/>
          </p:nvGrpSpPr>
          <p:grpSpPr>
            <a:xfrm rot="21027661">
              <a:off x="4146511" y="835219"/>
              <a:ext cx="1836016" cy="1836013"/>
              <a:chOff x="-479125" y="54598"/>
              <a:chExt cx="1820045" cy="1820042"/>
            </a:xfrm>
            <a:solidFill>
              <a:srgbClr val="000000"/>
            </a:solidFill>
          </p:grpSpPr>
          <p:sp>
            <p:nvSpPr>
              <p:cNvPr id="44" name="Freeform 5">
                <a:extLst>
                  <a:ext uri="{FF2B5EF4-FFF2-40B4-BE49-F238E27FC236}">
                    <a16:creationId xmlns:a16="http://schemas.microsoft.com/office/drawing/2014/main" id="{CEEED15F-884C-4D76-ABDA-296DF09E4283}"/>
                  </a:ext>
                </a:extLst>
              </p:cNvPr>
              <p:cNvSpPr/>
              <p:nvPr/>
            </p:nvSpPr>
            <p:spPr>
              <a:xfrm>
                <a:off x="-479125" y="54598"/>
                <a:ext cx="1820045" cy="182004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6481" tIns="548640" rIns="356481" bIns="436755" spcCol="1270" anchor="ctr"/>
              <a:lstStyle/>
              <a:p>
                <a:pPr algn="ctr" defTabSz="1333500">
                  <a:lnSpc>
                    <a:spcPct val="90000"/>
                  </a:lnSpc>
                  <a:spcAft>
                    <a:spcPct val="35000"/>
                  </a:spcAft>
                  <a:defRPr/>
                </a:pPr>
                <a:endParaRPr lang="en-US" sz="3000" dirty="0"/>
              </a:p>
            </p:txBody>
          </p:sp>
          <p:sp>
            <p:nvSpPr>
              <p:cNvPr id="45" name="Oval 44">
                <a:extLst>
                  <a:ext uri="{FF2B5EF4-FFF2-40B4-BE49-F238E27FC236}">
                    <a16:creationId xmlns:a16="http://schemas.microsoft.com/office/drawing/2014/main" id="{0B8FECEC-EE7E-431B-B595-E0BE5F982FF5}"/>
                  </a:ext>
                </a:extLst>
              </p:cNvPr>
              <p:cNvSpPr/>
              <p:nvPr/>
            </p:nvSpPr>
            <p:spPr>
              <a:xfrm>
                <a:off x="-133705" y="400016"/>
                <a:ext cx="1129206" cy="1129206"/>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p>
            </p:txBody>
          </p:sp>
        </p:grpSp>
        <p:grpSp>
          <p:nvGrpSpPr>
            <p:cNvPr id="7" name="Group 6">
              <a:extLst>
                <a:ext uri="{FF2B5EF4-FFF2-40B4-BE49-F238E27FC236}">
                  <a16:creationId xmlns:a16="http://schemas.microsoft.com/office/drawing/2014/main" id="{387D67C8-3EC7-4253-AF63-18A21380295E}"/>
                </a:ext>
              </a:extLst>
            </p:cNvPr>
            <p:cNvGrpSpPr/>
            <p:nvPr/>
          </p:nvGrpSpPr>
          <p:grpSpPr>
            <a:xfrm>
              <a:off x="5759966" y="334218"/>
              <a:ext cx="2012000" cy="2011995"/>
              <a:chOff x="1168807" y="491849"/>
              <a:chExt cx="1546429" cy="1546426"/>
            </a:xfrm>
            <a:solidFill>
              <a:srgbClr val="920000"/>
            </a:solidFill>
          </p:grpSpPr>
          <p:sp>
            <p:nvSpPr>
              <p:cNvPr id="46" name="Freeform 8">
                <a:extLst>
                  <a:ext uri="{FF2B5EF4-FFF2-40B4-BE49-F238E27FC236}">
                    <a16:creationId xmlns:a16="http://schemas.microsoft.com/office/drawing/2014/main" id="{32E00077-A2AF-41F1-8172-5C97703D229C}"/>
                  </a:ext>
                </a:extLst>
              </p:cNvPr>
              <p:cNvSpPr/>
              <p:nvPr/>
            </p:nvSpPr>
            <p:spPr>
              <a:xfrm>
                <a:off x="1168807" y="491849"/>
                <a:ext cx="1546429" cy="154642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6481" tIns="548640" rIns="356481" bIns="436755" spcCol="1270" anchor="ctr"/>
              <a:lstStyle/>
              <a:p>
                <a:pPr algn="ctr" defTabSz="1333500">
                  <a:lnSpc>
                    <a:spcPct val="90000"/>
                  </a:lnSpc>
                  <a:spcAft>
                    <a:spcPct val="35000"/>
                  </a:spcAft>
                  <a:defRPr/>
                </a:pPr>
                <a:endParaRPr lang="en-US" sz="3000" dirty="0"/>
              </a:p>
            </p:txBody>
          </p:sp>
          <p:sp>
            <p:nvSpPr>
              <p:cNvPr id="47" name="Oval 46">
                <a:extLst>
                  <a:ext uri="{FF2B5EF4-FFF2-40B4-BE49-F238E27FC236}">
                    <a16:creationId xmlns:a16="http://schemas.microsoft.com/office/drawing/2014/main" id="{7C3B1320-9F87-45E3-88C8-18B9DEFB6CC0}"/>
                  </a:ext>
                </a:extLst>
              </p:cNvPr>
              <p:cNvSpPr/>
              <p:nvPr/>
            </p:nvSpPr>
            <p:spPr>
              <a:xfrm>
                <a:off x="1433713" y="756756"/>
                <a:ext cx="1016618" cy="1016614"/>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p>
            </p:txBody>
          </p:sp>
        </p:grpSp>
        <p:sp>
          <p:nvSpPr>
            <p:cNvPr id="7177" name="Text Placeholder 3">
              <a:extLst>
                <a:ext uri="{FF2B5EF4-FFF2-40B4-BE49-F238E27FC236}">
                  <a16:creationId xmlns:a16="http://schemas.microsoft.com/office/drawing/2014/main" id="{FCE0A4D7-3424-4C7E-B095-15CE6FC608C1}"/>
                </a:ext>
              </a:extLst>
            </p:cNvPr>
            <p:cNvSpPr txBox="1">
              <a:spLocks noChangeArrowheads="1"/>
            </p:cNvSpPr>
            <p:nvPr/>
          </p:nvSpPr>
          <p:spPr bwMode="auto">
            <a:xfrm>
              <a:off x="4420120" y="1764215"/>
              <a:ext cx="1274859" cy="30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solidFill>
                    <a:srgbClr val="FFFFFF"/>
                  </a:solidFill>
                  <a:cs typeface="Times New Roman" panose="02020603050405020304" pitchFamily="18" charset="0"/>
                </a:rPr>
                <a:t>INTEGRATED</a:t>
              </a:r>
              <a:endParaRPr lang="en-US" altLang="en-US" sz="1100" b="1">
                <a:cs typeface="Times New Roman" panose="02020603050405020304" pitchFamily="18" charset="0"/>
              </a:endParaRPr>
            </a:p>
            <a:p>
              <a:pPr algn="ctr">
                <a:spcBef>
                  <a:spcPct val="0"/>
                </a:spcBef>
                <a:buFontTx/>
                <a:buNone/>
              </a:pPr>
              <a:r>
                <a:rPr lang="en-US" altLang="en-US" sz="1100" b="1">
                  <a:solidFill>
                    <a:srgbClr val="FFFFFF"/>
                  </a:solidFill>
                  <a:cs typeface="Times New Roman" panose="02020603050405020304" pitchFamily="18" charset="0"/>
                </a:rPr>
                <a:t>PLATFORM</a:t>
              </a:r>
              <a:endParaRPr lang="en-US" altLang="en-US" sz="1100" b="1">
                <a:cs typeface="Times New Roman" panose="02020603050405020304" pitchFamily="18" charset="0"/>
              </a:endParaRPr>
            </a:p>
          </p:txBody>
        </p:sp>
        <p:sp>
          <p:nvSpPr>
            <p:cNvPr id="7178" name="TextBox 56">
              <a:extLst>
                <a:ext uri="{FF2B5EF4-FFF2-40B4-BE49-F238E27FC236}">
                  <a16:creationId xmlns:a16="http://schemas.microsoft.com/office/drawing/2014/main" id="{6259B5A5-1971-4DC5-B88B-B3CD9BB0AF50}"/>
                </a:ext>
              </a:extLst>
            </p:cNvPr>
            <p:cNvSpPr txBox="1">
              <a:spLocks noChangeArrowheads="1"/>
            </p:cNvSpPr>
            <p:nvPr/>
          </p:nvSpPr>
          <p:spPr bwMode="auto">
            <a:xfrm>
              <a:off x="4389937" y="1222836"/>
              <a:ext cx="13239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FFFFFF"/>
                  </a:solidFill>
                  <a:cs typeface="Times New Roman" panose="02020603050405020304" pitchFamily="18" charset="0"/>
                </a:rPr>
                <a:t>1</a:t>
              </a:r>
              <a:endParaRPr lang="en-US" altLang="en-US" sz="1400"/>
            </a:p>
          </p:txBody>
        </p:sp>
        <p:sp>
          <p:nvSpPr>
            <p:cNvPr id="7179" name="Text Placeholder 3">
              <a:extLst>
                <a:ext uri="{FF2B5EF4-FFF2-40B4-BE49-F238E27FC236}">
                  <a16:creationId xmlns:a16="http://schemas.microsoft.com/office/drawing/2014/main" id="{121D8A23-7A39-4871-B7F4-A4789691A1D8}"/>
                </a:ext>
              </a:extLst>
            </p:cNvPr>
            <p:cNvSpPr txBox="1">
              <a:spLocks noChangeArrowheads="1"/>
            </p:cNvSpPr>
            <p:nvPr/>
          </p:nvSpPr>
          <p:spPr bwMode="auto">
            <a:xfrm>
              <a:off x="6146405" y="1311374"/>
              <a:ext cx="1274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solidFill>
                    <a:srgbClr val="FFFFFF"/>
                  </a:solidFill>
                  <a:cs typeface="Times New Roman" panose="02020603050405020304" pitchFamily="18" charset="0"/>
                </a:rPr>
                <a:t>IMPACTED MARYLANDERS</a:t>
              </a:r>
              <a:endParaRPr lang="en-US" altLang="en-US" sz="1100" b="1">
                <a:latin typeface="Times New Roman" panose="02020603050405020304" pitchFamily="18" charset="0"/>
                <a:cs typeface="Times New Roman" panose="02020603050405020304" pitchFamily="18" charset="0"/>
              </a:endParaRPr>
            </a:p>
          </p:txBody>
        </p:sp>
        <p:sp>
          <p:nvSpPr>
            <p:cNvPr id="7180" name="TextBox 2">
              <a:extLst>
                <a:ext uri="{FF2B5EF4-FFF2-40B4-BE49-F238E27FC236}">
                  <a16:creationId xmlns:a16="http://schemas.microsoft.com/office/drawing/2014/main" id="{445451D4-3709-468C-815B-9026D20FAD1E}"/>
                </a:ext>
              </a:extLst>
            </p:cNvPr>
            <p:cNvSpPr txBox="1">
              <a:spLocks noChangeArrowheads="1"/>
            </p:cNvSpPr>
            <p:nvPr/>
          </p:nvSpPr>
          <p:spPr bwMode="auto">
            <a:xfrm>
              <a:off x="6121846" y="784503"/>
              <a:ext cx="132397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FFFFFF"/>
                  </a:solidFill>
                  <a:cs typeface="Times New Roman" panose="02020603050405020304" pitchFamily="18" charset="0"/>
                </a:rPr>
                <a:t>&gt;2M</a:t>
              </a:r>
              <a:endParaRPr lang="en-US" altLang="en-US" sz="1400"/>
            </a:p>
          </p:txBody>
        </p:sp>
        <p:grpSp>
          <p:nvGrpSpPr>
            <p:cNvPr id="7181" name="Group 8">
              <a:extLst>
                <a:ext uri="{FF2B5EF4-FFF2-40B4-BE49-F238E27FC236}">
                  <a16:creationId xmlns:a16="http://schemas.microsoft.com/office/drawing/2014/main" id="{9BB2A5A6-BAF5-4F51-85C7-51AC17E39AA0}"/>
                </a:ext>
              </a:extLst>
            </p:cNvPr>
            <p:cNvGrpSpPr>
              <a:grpSpLocks/>
            </p:cNvGrpSpPr>
            <p:nvPr/>
          </p:nvGrpSpPr>
          <p:grpSpPr bwMode="auto">
            <a:xfrm rot="-2537774">
              <a:off x="5600573" y="2057197"/>
              <a:ext cx="929661" cy="929660"/>
              <a:chOff x="5600268" y="-233589"/>
              <a:chExt cx="1180426" cy="1180424"/>
            </a:xfrm>
          </p:grpSpPr>
          <p:sp>
            <p:nvSpPr>
              <p:cNvPr id="49" name="Freeform 11">
                <a:extLst>
                  <a:ext uri="{FF2B5EF4-FFF2-40B4-BE49-F238E27FC236}">
                    <a16:creationId xmlns:a16="http://schemas.microsoft.com/office/drawing/2014/main" id="{FDAFB04A-F4C4-4ED0-A2E1-8913AFA2DAB5}"/>
                  </a:ext>
                </a:extLst>
              </p:cNvPr>
              <p:cNvSpPr/>
              <p:nvPr/>
            </p:nvSpPr>
            <p:spPr>
              <a:xfrm rot="21242024">
                <a:off x="5600113" y="-234466"/>
                <a:ext cx="1180741" cy="1181172"/>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EB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6481" tIns="548640" rIns="356481" bIns="436755" spcCol="1270" anchor="ctr"/>
              <a:lstStyle/>
              <a:p>
                <a:pPr algn="ctr" defTabSz="1333500">
                  <a:lnSpc>
                    <a:spcPct val="90000"/>
                  </a:lnSpc>
                  <a:spcAft>
                    <a:spcPct val="35000"/>
                  </a:spcAft>
                  <a:defRPr/>
                </a:pPr>
                <a:endParaRPr lang="en-US" sz="3000" dirty="0"/>
              </a:p>
            </p:txBody>
          </p:sp>
          <p:sp>
            <p:nvSpPr>
              <p:cNvPr id="50" name="Oval 49">
                <a:extLst>
                  <a:ext uri="{FF2B5EF4-FFF2-40B4-BE49-F238E27FC236}">
                    <a16:creationId xmlns:a16="http://schemas.microsoft.com/office/drawing/2014/main" id="{72F18880-60C8-480E-A2A1-75A605FEB8DC}"/>
                  </a:ext>
                </a:extLst>
              </p:cNvPr>
              <p:cNvSpPr/>
              <p:nvPr/>
            </p:nvSpPr>
            <p:spPr>
              <a:xfrm>
                <a:off x="5823770" y="-10729"/>
                <a:ext cx="733429" cy="733697"/>
              </a:xfrm>
              <a:prstGeom prst="ellipse">
                <a:avLst/>
              </a:prstGeom>
              <a:solidFill>
                <a:srgbClr val="EEB5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dirty="0">
                  <a:solidFill>
                    <a:schemeClr val="bg1"/>
                  </a:solidFill>
                </a:endParaRPr>
              </a:p>
            </p:txBody>
          </p:sp>
        </p:grpSp>
        <p:sp>
          <p:nvSpPr>
            <p:cNvPr id="51" name="Arc 50">
              <a:extLst>
                <a:ext uri="{FF2B5EF4-FFF2-40B4-BE49-F238E27FC236}">
                  <a16:creationId xmlns:a16="http://schemas.microsoft.com/office/drawing/2014/main" id="{44DA5511-ABFA-4C79-8AA4-29D2D72A415A}"/>
                </a:ext>
              </a:extLst>
            </p:cNvPr>
            <p:cNvSpPr/>
            <p:nvPr/>
          </p:nvSpPr>
          <p:spPr>
            <a:xfrm rot="15653996">
              <a:off x="3862257" y="805992"/>
              <a:ext cx="1636666" cy="1636068"/>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52" name="Arc 51">
              <a:extLst>
                <a:ext uri="{FF2B5EF4-FFF2-40B4-BE49-F238E27FC236}">
                  <a16:creationId xmlns:a16="http://schemas.microsoft.com/office/drawing/2014/main" id="{BD2DDC93-E884-45B0-98FF-87F06C01D6EF}"/>
                </a:ext>
              </a:extLst>
            </p:cNvPr>
            <p:cNvSpPr/>
            <p:nvPr/>
          </p:nvSpPr>
          <p:spPr>
            <a:xfrm rot="5636434">
              <a:off x="6216387" y="913145"/>
              <a:ext cx="1635079" cy="1636069"/>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22" name="Group 21">
            <a:extLst>
              <a:ext uri="{FF2B5EF4-FFF2-40B4-BE49-F238E27FC236}">
                <a16:creationId xmlns:a16="http://schemas.microsoft.com/office/drawing/2014/main" id="{D7E7C627-6635-4001-8B52-5FD81B75E00D}"/>
              </a:ext>
            </a:extLst>
          </p:cNvPr>
          <p:cNvGrpSpPr/>
          <p:nvPr/>
        </p:nvGrpSpPr>
        <p:grpSpPr>
          <a:xfrm>
            <a:off x="6105637" y="2704691"/>
            <a:ext cx="384183" cy="318000"/>
            <a:chOff x="7802245" y="821623"/>
            <a:chExt cx="887247" cy="624652"/>
          </a:xfrm>
          <a:solidFill>
            <a:schemeClr val="bg1"/>
          </a:solidFill>
        </p:grpSpPr>
        <p:sp>
          <p:nvSpPr>
            <p:cNvPr id="23" name="Oval 32">
              <a:extLst>
                <a:ext uri="{FF2B5EF4-FFF2-40B4-BE49-F238E27FC236}">
                  <a16:creationId xmlns:a16="http://schemas.microsoft.com/office/drawing/2014/main" id="{2D43CAD0-42E1-4C9E-B848-87BB296654CB}"/>
                </a:ext>
              </a:extLst>
            </p:cNvPr>
            <p:cNvSpPr>
              <a:spLocks noChangeArrowheads="1"/>
            </p:cNvSpPr>
            <p:nvPr/>
          </p:nvSpPr>
          <p:spPr bwMode="auto">
            <a:xfrm>
              <a:off x="8119204" y="903245"/>
              <a:ext cx="258917" cy="20189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24" name="Freeform 33">
              <a:extLst>
                <a:ext uri="{FF2B5EF4-FFF2-40B4-BE49-F238E27FC236}">
                  <a16:creationId xmlns:a16="http://schemas.microsoft.com/office/drawing/2014/main" id="{ECE7BC43-3FC0-4816-895C-FD8629CA6AFE}"/>
                </a:ext>
              </a:extLst>
            </p:cNvPr>
            <p:cNvSpPr>
              <a:spLocks/>
            </p:cNvSpPr>
            <p:nvPr/>
          </p:nvSpPr>
          <p:spPr bwMode="auto">
            <a:xfrm>
              <a:off x="8024333" y="1140923"/>
              <a:ext cx="453429" cy="305352"/>
            </a:xfrm>
            <a:custGeom>
              <a:avLst/>
              <a:gdLst>
                <a:gd name="T0" fmla="*/ 123 w 182"/>
                <a:gd name="T1" fmla="*/ 0 h 157"/>
                <a:gd name="T2" fmla="*/ 91 w 182"/>
                <a:gd name="T3" fmla="*/ 38 h 157"/>
                <a:gd name="T4" fmla="*/ 58 w 182"/>
                <a:gd name="T5" fmla="*/ 0 h 157"/>
                <a:gd name="T6" fmla="*/ 0 w 182"/>
                <a:gd name="T7" fmla="*/ 99 h 157"/>
                <a:gd name="T8" fmla="*/ 1 w 182"/>
                <a:gd name="T9" fmla="*/ 117 h 157"/>
                <a:gd name="T10" fmla="*/ 91 w 182"/>
                <a:gd name="T11" fmla="*/ 157 h 157"/>
                <a:gd name="T12" fmla="*/ 180 w 182"/>
                <a:gd name="T13" fmla="*/ 117 h 157"/>
                <a:gd name="T14" fmla="*/ 182 w 182"/>
                <a:gd name="T15" fmla="*/ 99 h 157"/>
                <a:gd name="T16" fmla="*/ 123 w 182"/>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57">
                  <a:moveTo>
                    <a:pt x="123" y="0"/>
                  </a:moveTo>
                  <a:cubicBezTo>
                    <a:pt x="91" y="38"/>
                    <a:pt x="91" y="38"/>
                    <a:pt x="91" y="38"/>
                  </a:cubicBezTo>
                  <a:cubicBezTo>
                    <a:pt x="58" y="0"/>
                    <a:pt x="58" y="0"/>
                    <a:pt x="58" y="0"/>
                  </a:cubicBezTo>
                  <a:cubicBezTo>
                    <a:pt x="24" y="16"/>
                    <a:pt x="0" y="54"/>
                    <a:pt x="0" y="99"/>
                  </a:cubicBezTo>
                  <a:cubicBezTo>
                    <a:pt x="0" y="105"/>
                    <a:pt x="0" y="111"/>
                    <a:pt x="1" y="117"/>
                  </a:cubicBezTo>
                  <a:cubicBezTo>
                    <a:pt x="20" y="141"/>
                    <a:pt x="53" y="157"/>
                    <a:pt x="91" y="157"/>
                  </a:cubicBezTo>
                  <a:cubicBezTo>
                    <a:pt x="128" y="157"/>
                    <a:pt x="161" y="141"/>
                    <a:pt x="180" y="117"/>
                  </a:cubicBezTo>
                  <a:cubicBezTo>
                    <a:pt x="181" y="111"/>
                    <a:pt x="182" y="105"/>
                    <a:pt x="182" y="99"/>
                  </a:cubicBezTo>
                  <a:cubicBezTo>
                    <a:pt x="182" y="54"/>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25" name="Freeform 34">
              <a:extLst>
                <a:ext uri="{FF2B5EF4-FFF2-40B4-BE49-F238E27FC236}">
                  <a16:creationId xmlns:a16="http://schemas.microsoft.com/office/drawing/2014/main" id="{AFBF32D2-C22A-48B2-AF11-3C5EA984E5B2}"/>
                </a:ext>
              </a:extLst>
            </p:cNvPr>
            <p:cNvSpPr>
              <a:spLocks/>
            </p:cNvSpPr>
            <p:nvPr/>
          </p:nvSpPr>
          <p:spPr bwMode="auto">
            <a:xfrm>
              <a:off x="8346458" y="821623"/>
              <a:ext cx="243964" cy="216901"/>
            </a:xfrm>
            <a:custGeom>
              <a:avLst/>
              <a:gdLst>
                <a:gd name="T0" fmla="*/ 47 w 94"/>
                <a:gd name="T1" fmla="*/ 0 h 96"/>
                <a:gd name="T2" fmla="*/ 0 w 94"/>
                <a:gd name="T3" fmla="*/ 36 h 96"/>
                <a:gd name="T4" fmla="*/ 22 w 94"/>
                <a:gd name="T5" fmla="*/ 86 h 96"/>
                <a:gd name="T6" fmla="*/ 22 w 94"/>
                <a:gd name="T7" fmla="*/ 89 h 96"/>
                <a:gd name="T8" fmla="*/ 47 w 94"/>
                <a:gd name="T9" fmla="*/ 96 h 96"/>
                <a:gd name="T10" fmla="*/ 94 w 94"/>
                <a:gd name="T11" fmla="*/ 48 h 96"/>
                <a:gd name="T12" fmla="*/ 47 w 9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47" y="0"/>
                  </a:moveTo>
                  <a:cubicBezTo>
                    <a:pt x="24" y="0"/>
                    <a:pt x="6" y="16"/>
                    <a:pt x="0" y="36"/>
                  </a:cubicBezTo>
                  <a:cubicBezTo>
                    <a:pt x="14" y="49"/>
                    <a:pt x="22" y="66"/>
                    <a:pt x="22" y="86"/>
                  </a:cubicBezTo>
                  <a:cubicBezTo>
                    <a:pt x="22" y="87"/>
                    <a:pt x="22" y="88"/>
                    <a:pt x="22" y="89"/>
                  </a:cubicBezTo>
                  <a:cubicBezTo>
                    <a:pt x="29" y="94"/>
                    <a:pt x="37" y="96"/>
                    <a:pt x="47" y="96"/>
                  </a:cubicBezTo>
                  <a:cubicBezTo>
                    <a:pt x="73" y="96"/>
                    <a:pt x="94" y="75"/>
                    <a:pt x="94" y="48"/>
                  </a:cubicBezTo>
                  <a:cubicBezTo>
                    <a:pt x="94" y="22"/>
                    <a:pt x="73"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26" name="Freeform 35">
              <a:extLst>
                <a:ext uri="{FF2B5EF4-FFF2-40B4-BE49-F238E27FC236}">
                  <a16:creationId xmlns:a16="http://schemas.microsoft.com/office/drawing/2014/main" id="{74E76463-30A2-4B49-80D1-2F9A8829DE3F}"/>
                </a:ext>
              </a:extLst>
            </p:cNvPr>
            <p:cNvSpPr>
              <a:spLocks/>
            </p:cNvSpPr>
            <p:nvPr/>
          </p:nvSpPr>
          <p:spPr bwMode="auto">
            <a:xfrm>
              <a:off x="7902145" y="836657"/>
              <a:ext cx="234442" cy="186828"/>
            </a:xfrm>
            <a:custGeom>
              <a:avLst/>
              <a:gdLst>
                <a:gd name="T0" fmla="*/ 75 w 94"/>
                <a:gd name="T1" fmla="*/ 86 h 96"/>
                <a:gd name="T2" fmla="*/ 94 w 94"/>
                <a:gd name="T3" fmla="*/ 39 h 96"/>
                <a:gd name="T4" fmla="*/ 48 w 94"/>
                <a:gd name="T5" fmla="*/ 0 h 96"/>
                <a:gd name="T6" fmla="*/ 0 w 94"/>
                <a:gd name="T7" fmla="*/ 48 h 96"/>
                <a:gd name="T8" fmla="*/ 48 w 94"/>
                <a:gd name="T9" fmla="*/ 96 h 96"/>
                <a:gd name="T10" fmla="*/ 75 w 94"/>
                <a:gd name="T11" fmla="*/ 87 h 96"/>
                <a:gd name="T12" fmla="*/ 75 w 94"/>
                <a:gd name="T13" fmla="*/ 86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75" y="86"/>
                  </a:moveTo>
                  <a:cubicBezTo>
                    <a:pt x="75" y="68"/>
                    <a:pt x="83" y="51"/>
                    <a:pt x="94" y="39"/>
                  </a:cubicBezTo>
                  <a:cubicBezTo>
                    <a:pt x="90" y="17"/>
                    <a:pt x="71" y="0"/>
                    <a:pt x="48" y="0"/>
                  </a:cubicBezTo>
                  <a:cubicBezTo>
                    <a:pt x="21" y="0"/>
                    <a:pt x="0" y="22"/>
                    <a:pt x="0" y="48"/>
                  </a:cubicBezTo>
                  <a:cubicBezTo>
                    <a:pt x="0" y="75"/>
                    <a:pt x="21" y="96"/>
                    <a:pt x="48" y="96"/>
                  </a:cubicBezTo>
                  <a:cubicBezTo>
                    <a:pt x="58" y="96"/>
                    <a:pt x="68" y="93"/>
                    <a:pt x="75" y="87"/>
                  </a:cubicBezTo>
                  <a:cubicBezTo>
                    <a:pt x="75" y="87"/>
                    <a:pt x="75" y="86"/>
                    <a:pt x="75"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28" name="Freeform 36">
              <a:extLst>
                <a:ext uri="{FF2B5EF4-FFF2-40B4-BE49-F238E27FC236}">
                  <a16:creationId xmlns:a16="http://schemas.microsoft.com/office/drawing/2014/main" id="{CC23CC43-06E4-4D75-9BB8-A3349BB8370E}"/>
                </a:ext>
              </a:extLst>
            </p:cNvPr>
            <p:cNvSpPr>
              <a:spLocks/>
            </p:cNvSpPr>
            <p:nvPr/>
          </p:nvSpPr>
          <p:spPr bwMode="auto">
            <a:xfrm>
              <a:off x="8364879" y="1075987"/>
              <a:ext cx="324613" cy="280243"/>
            </a:xfrm>
            <a:custGeom>
              <a:avLst/>
              <a:gdLst>
                <a:gd name="T0" fmla="*/ 76 w 130"/>
                <a:gd name="T1" fmla="*/ 0 h 144"/>
                <a:gd name="T2" fmla="*/ 46 w 130"/>
                <a:gd name="T3" fmla="*/ 35 h 144"/>
                <a:gd name="T4" fmla="*/ 18 w 130"/>
                <a:gd name="T5" fmla="*/ 2 h 144"/>
                <a:gd name="T6" fmla="*/ 0 w 130"/>
                <a:gd name="T7" fmla="*/ 30 h 144"/>
                <a:gd name="T8" fmla="*/ 61 w 130"/>
                <a:gd name="T9" fmla="*/ 141 h 144"/>
                <a:gd name="T10" fmla="*/ 60 w 130"/>
                <a:gd name="T11" fmla="*/ 144 h 144"/>
                <a:gd name="T12" fmla="*/ 129 w 130"/>
                <a:gd name="T13" fmla="*/ 108 h 144"/>
                <a:gd name="T14" fmla="*/ 130 w 130"/>
                <a:gd name="T15" fmla="*/ 91 h 144"/>
                <a:gd name="T16" fmla="*/ 76 w 130"/>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4">
                  <a:moveTo>
                    <a:pt x="76" y="0"/>
                  </a:moveTo>
                  <a:cubicBezTo>
                    <a:pt x="46" y="35"/>
                    <a:pt x="46" y="35"/>
                    <a:pt x="46" y="35"/>
                  </a:cubicBezTo>
                  <a:cubicBezTo>
                    <a:pt x="18" y="2"/>
                    <a:pt x="18" y="2"/>
                    <a:pt x="18" y="2"/>
                  </a:cubicBezTo>
                  <a:cubicBezTo>
                    <a:pt x="14" y="13"/>
                    <a:pt x="8" y="23"/>
                    <a:pt x="0" y="30"/>
                  </a:cubicBezTo>
                  <a:cubicBezTo>
                    <a:pt x="37" y="51"/>
                    <a:pt x="61" y="93"/>
                    <a:pt x="61" y="141"/>
                  </a:cubicBezTo>
                  <a:cubicBezTo>
                    <a:pt x="61" y="142"/>
                    <a:pt x="60" y="143"/>
                    <a:pt x="60" y="144"/>
                  </a:cubicBezTo>
                  <a:cubicBezTo>
                    <a:pt x="89" y="141"/>
                    <a:pt x="114" y="127"/>
                    <a:pt x="129" y="108"/>
                  </a:cubicBezTo>
                  <a:cubicBezTo>
                    <a:pt x="130" y="102"/>
                    <a:pt x="130" y="97"/>
                    <a:pt x="130" y="91"/>
                  </a:cubicBezTo>
                  <a:cubicBezTo>
                    <a:pt x="130" y="49"/>
                    <a:pt x="108" y="14"/>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30" name="Freeform 37">
              <a:extLst>
                <a:ext uri="{FF2B5EF4-FFF2-40B4-BE49-F238E27FC236}">
                  <a16:creationId xmlns:a16="http://schemas.microsoft.com/office/drawing/2014/main" id="{0BC5428E-9ADC-4C64-86B3-CB11238E9F6F}"/>
                </a:ext>
              </a:extLst>
            </p:cNvPr>
            <p:cNvSpPr>
              <a:spLocks/>
            </p:cNvSpPr>
            <p:nvPr/>
          </p:nvSpPr>
          <p:spPr bwMode="auto">
            <a:xfrm>
              <a:off x="7802245" y="1076569"/>
              <a:ext cx="331052" cy="282253"/>
            </a:xfrm>
            <a:custGeom>
              <a:avLst/>
              <a:gdLst>
                <a:gd name="T0" fmla="*/ 73 w 133"/>
                <a:gd name="T1" fmla="*/ 141 h 145"/>
                <a:gd name="T2" fmla="*/ 133 w 133"/>
                <a:gd name="T3" fmla="*/ 31 h 145"/>
                <a:gd name="T4" fmla="*/ 114 w 133"/>
                <a:gd name="T5" fmla="*/ 0 h 145"/>
                <a:gd name="T6" fmla="*/ 114 w 133"/>
                <a:gd name="T7" fmla="*/ 0 h 145"/>
                <a:gd name="T8" fmla="*/ 84 w 133"/>
                <a:gd name="T9" fmla="*/ 35 h 145"/>
                <a:gd name="T10" fmla="*/ 54 w 133"/>
                <a:gd name="T11" fmla="*/ 0 h 145"/>
                <a:gd name="T12" fmla="*/ 0 w 133"/>
                <a:gd name="T13" fmla="*/ 91 h 145"/>
                <a:gd name="T14" fmla="*/ 1 w 133"/>
                <a:gd name="T15" fmla="*/ 108 h 145"/>
                <a:gd name="T16" fmla="*/ 73 w 133"/>
                <a:gd name="T17" fmla="*/ 145 h 145"/>
                <a:gd name="T18" fmla="*/ 73 w 133"/>
                <a:gd name="T19" fmla="*/ 1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5">
                  <a:moveTo>
                    <a:pt x="73" y="141"/>
                  </a:moveTo>
                  <a:cubicBezTo>
                    <a:pt x="73" y="94"/>
                    <a:pt x="96" y="52"/>
                    <a:pt x="133" y="31"/>
                  </a:cubicBezTo>
                  <a:cubicBezTo>
                    <a:pt x="124" y="22"/>
                    <a:pt x="117" y="12"/>
                    <a:pt x="114" y="0"/>
                  </a:cubicBezTo>
                  <a:cubicBezTo>
                    <a:pt x="114" y="0"/>
                    <a:pt x="114" y="0"/>
                    <a:pt x="114" y="0"/>
                  </a:cubicBezTo>
                  <a:cubicBezTo>
                    <a:pt x="84" y="35"/>
                    <a:pt x="84" y="35"/>
                    <a:pt x="84" y="35"/>
                  </a:cubicBezTo>
                  <a:cubicBezTo>
                    <a:pt x="54" y="0"/>
                    <a:pt x="54" y="0"/>
                    <a:pt x="54" y="0"/>
                  </a:cubicBezTo>
                  <a:cubicBezTo>
                    <a:pt x="22" y="14"/>
                    <a:pt x="0" y="50"/>
                    <a:pt x="0" y="91"/>
                  </a:cubicBezTo>
                  <a:cubicBezTo>
                    <a:pt x="0" y="97"/>
                    <a:pt x="1" y="102"/>
                    <a:pt x="1" y="108"/>
                  </a:cubicBezTo>
                  <a:cubicBezTo>
                    <a:pt x="17" y="128"/>
                    <a:pt x="43" y="142"/>
                    <a:pt x="73" y="145"/>
                  </a:cubicBezTo>
                  <a:cubicBezTo>
                    <a:pt x="73" y="143"/>
                    <a:pt x="73" y="142"/>
                    <a:pt x="73" y="1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70CE731B-FE62-476F-BF4F-119A1220B6C6}"/>
              </a:ext>
            </a:extLst>
          </p:cNvPr>
          <p:cNvSpPr/>
          <p:nvPr/>
        </p:nvSpPr>
        <p:spPr>
          <a:xfrm>
            <a:off x="9401175" y="5451475"/>
            <a:ext cx="2768600" cy="140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Title 51">
            <a:extLst>
              <a:ext uri="{FF2B5EF4-FFF2-40B4-BE49-F238E27FC236}">
                <a16:creationId xmlns:a16="http://schemas.microsoft.com/office/drawing/2014/main" id="{DB0FA49E-0054-49F9-A1A4-79BD9FB46405}"/>
              </a:ext>
            </a:extLst>
          </p:cNvPr>
          <p:cNvSpPr>
            <a:spLocks noGrp="1"/>
          </p:cNvSpPr>
          <p:nvPr>
            <p:ph type="title"/>
          </p:nvPr>
        </p:nvSpPr>
        <p:spPr/>
        <p:txBody>
          <a:bodyPr>
            <a:normAutofit fontScale="90000"/>
          </a:bodyPr>
          <a:lstStyle/>
          <a:p>
            <a:pPr>
              <a:defRPr/>
            </a:pPr>
            <a:r>
              <a:rPr lang="en-US" dirty="0"/>
              <a:t>Benefits to Citizens, Case Workers, and State</a:t>
            </a:r>
          </a:p>
        </p:txBody>
      </p:sp>
      <p:sp>
        <p:nvSpPr>
          <p:cNvPr id="8196" name="Slide Number Placeholder 5">
            <a:extLst>
              <a:ext uri="{FF2B5EF4-FFF2-40B4-BE49-F238E27FC236}">
                <a16:creationId xmlns:a16="http://schemas.microsoft.com/office/drawing/2014/main" id="{ABE044F6-A5A2-4CE9-8146-FBE020A662BE}"/>
              </a:ext>
            </a:extLst>
          </p:cNvPr>
          <p:cNvSpPr>
            <a:spLocks noGrp="1" noChangeArrowheads="1"/>
          </p:cNvSpPr>
          <p:nvPr>
            <p:ph type="sldNum" sz="quarter" idx="12"/>
          </p:nvPr>
        </p:nvSpPr>
        <p:spPr>
          <a:xfrm>
            <a:off x="11880850" y="6403975"/>
            <a:ext cx="3111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E12AF7A7-2935-48E1-92A7-32796C8F78C0}" type="slidenum">
              <a:rPr lang="en-US" altLang="en-US" sz="1400" smtClean="0">
                <a:solidFill>
                  <a:srgbClr val="000000"/>
                </a:solidFill>
              </a:rPr>
              <a:pPr>
                <a:spcBef>
                  <a:spcPct val="0"/>
                </a:spcBef>
                <a:buFontTx/>
                <a:buNone/>
              </a:pPr>
              <a:t>4</a:t>
            </a:fld>
            <a:endParaRPr lang="en-US" altLang="en-US" sz="1400">
              <a:solidFill>
                <a:srgbClr val="000000"/>
              </a:solidFill>
            </a:endParaRPr>
          </a:p>
        </p:txBody>
      </p:sp>
      <p:sp>
        <p:nvSpPr>
          <p:cNvPr id="8197" name="Freeform 21">
            <a:extLst>
              <a:ext uri="{FF2B5EF4-FFF2-40B4-BE49-F238E27FC236}">
                <a16:creationId xmlns:a16="http://schemas.microsoft.com/office/drawing/2014/main" id="{0EA0C930-5DB6-4C1F-87DF-1266CD1F9D0D}"/>
              </a:ext>
            </a:extLst>
          </p:cNvPr>
          <p:cNvSpPr>
            <a:spLocks/>
          </p:cNvSpPr>
          <p:nvPr/>
        </p:nvSpPr>
        <p:spPr bwMode="auto">
          <a:xfrm rot="2700000">
            <a:off x="2837657" y="1620043"/>
            <a:ext cx="711200" cy="817563"/>
          </a:xfrm>
          <a:custGeom>
            <a:avLst/>
            <a:gdLst>
              <a:gd name="T0" fmla="*/ 0 w 248"/>
              <a:gd name="T1" fmla="*/ 2147483646 h 286"/>
              <a:gd name="T2" fmla="*/ 2147483646 w 248"/>
              <a:gd name="T3" fmla="*/ 2147483646 h 286"/>
              <a:gd name="T4" fmla="*/ 2147483646 w 248"/>
              <a:gd name="T5" fmla="*/ 2147483646 h 286"/>
              <a:gd name="T6" fmla="*/ 2147483646 w 248"/>
              <a:gd name="T7" fmla="*/ 2147483646 h 286"/>
              <a:gd name="T8" fmla="*/ 0 w 248"/>
              <a:gd name="T9" fmla="*/ 2147483646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286">
                <a:moveTo>
                  <a:pt x="0" y="122"/>
                </a:moveTo>
                <a:cubicBezTo>
                  <a:pt x="0" y="122"/>
                  <a:pt x="7" y="192"/>
                  <a:pt x="29" y="239"/>
                </a:cubicBezTo>
                <a:cubicBezTo>
                  <a:pt x="51" y="286"/>
                  <a:pt x="248" y="20"/>
                  <a:pt x="248" y="20"/>
                </a:cubicBezTo>
                <a:cubicBezTo>
                  <a:pt x="248" y="20"/>
                  <a:pt x="38" y="0"/>
                  <a:pt x="7" y="76"/>
                </a:cubicBezTo>
                <a:cubicBezTo>
                  <a:pt x="0" y="122"/>
                  <a:pt x="0" y="122"/>
                  <a:pt x="0" y="122"/>
                </a:cubicBezTo>
              </a:path>
            </a:pathLst>
          </a:custGeom>
          <a:solidFill>
            <a:srgbClr val="580000"/>
          </a:solidFill>
          <a:ln w="9525">
            <a:solidFill>
              <a:srgbClr val="920000"/>
            </a:solidFill>
            <a:round/>
            <a:headEnd/>
            <a:tailEnd/>
          </a:ln>
        </p:spPr>
        <p:txBody>
          <a:bodyPr lIns="121920" tIns="60960" rIns="121920" bIns="60960"/>
          <a:lstStyle/>
          <a:p>
            <a:endParaRPr lang="en-US"/>
          </a:p>
        </p:txBody>
      </p:sp>
      <p:sp>
        <p:nvSpPr>
          <p:cNvPr id="71" name="Freeform 22">
            <a:extLst>
              <a:ext uri="{FF2B5EF4-FFF2-40B4-BE49-F238E27FC236}">
                <a16:creationId xmlns:a16="http://schemas.microsoft.com/office/drawing/2014/main" id="{FEAB2B9E-5740-45F6-9A1B-54D2774B3BA1}"/>
              </a:ext>
            </a:extLst>
          </p:cNvPr>
          <p:cNvSpPr>
            <a:spLocks/>
          </p:cNvSpPr>
          <p:nvPr/>
        </p:nvSpPr>
        <p:spPr bwMode="auto">
          <a:xfrm rot="2700000" flipH="1">
            <a:off x="2809875" y="5703888"/>
            <a:ext cx="819150" cy="711200"/>
          </a:xfrm>
          <a:custGeom>
            <a:avLst/>
            <a:gdLst/>
            <a:ahLst/>
            <a:cxnLst>
              <a:cxn ang="0">
                <a:pos x="123" y="248"/>
              </a:cxn>
              <a:cxn ang="0">
                <a:pos x="240" y="219"/>
              </a:cxn>
              <a:cxn ang="0">
                <a:pos x="21" y="0"/>
              </a:cxn>
              <a:cxn ang="0">
                <a:pos x="77" y="241"/>
              </a:cxn>
              <a:cxn ang="0">
                <a:pos x="123" y="248"/>
              </a:cxn>
            </a:cxnLst>
            <a:rect l="0" t="0" r="r" b="b"/>
            <a:pathLst>
              <a:path w="287" h="248">
                <a:moveTo>
                  <a:pt x="123" y="248"/>
                </a:moveTo>
                <a:cubicBezTo>
                  <a:pt x="123" y="248"/>
                  <a:pt x="192" y="241"/>
                  <a:pt x="240" y="219"/>
                </a:cubicBezTo>
                <a:cubicBezTo>
                  <a:pt x="287" y="197"/>
                  <a:pt x="21" y="0"/>
                  <a:pt x="21" y="0"/>
                </a:cubicBezTo>
                <a:cubicBezTo>
                  <a:pt x="21" y="0"/>
                  <a:pt x="0" y="210"/>
                  <a:pt x="77" y="241"/>
                </a:cubicBezTo>
                <a:lnTo>
                  <a:pt x="123" y="248"/>
                </a:lnTo>
                <a:close/>
              </a:path>
            </a:pathLst>
          </a:custGeom>
          <a:solidFill>
            <a:schemeClr val="accent4">
              <a:lumMod val="50000"/>
            </a:schemeClr>
          </a:solidFill>
          <a:ln w="9525">
            <a:noFill/>
            <a:round/>
            <a:headEnd/>
            <a:tailEnd/>
          </a:ln>
        </p:spPr>
        <p:txBody>
          <a:bodyPr lIns="121920" tIns="60960" rIns="121920" bIns="60960"/>
          <a:lstStyle/>
          <a:p>
            <a:pPr>
              <a:defRPr/>
            </a:pPr>
            <a:endParaRPr lang="en-US" sz="2400"/>
          </a:p>
        </p:txBody>
      </p:sp>
      <p:sp>
        <p:nvSpPr>
          <p:cNvPr id="72" name="Freeform 23">
            <a:extLst>
              <a:ext uri="{FF2B5EF4-FFF2-40B4-BE49-F238E27FC236}">
                <a16:creationId xmlns:a16="http://schemas.microsoft.com/office/drawing/2014/main" id="{CCB96AE8-D15A-4B19-8C9D-8133DF3158FE}"/>
              </a:ext>
            </a:extLst>
          </p:cNvPr>
          <p:cNvSpPr>
            <a:spLocks/>
          </p:cNvSpPr>
          <p:nvPr/>
        </p:nvSpPr>
        <p:spPr bwMode="auto">
          <a:xfrm rot="2700000">
            <a:off x="8705850" y="5630863"/>
            <a:ext cx="706437" cy="820738"/>
          </a:xfrm>
          <a:custGeom>
            <a:avLst/>
            <a:gdLst/>
            <a:ahLst/>
            <a:cxnLst>
              <a:cxn ang="0">
                <a:pos x="247" y="164"/>
              </a:cxn>
              <a:cxn ang="0">
                <a:pos x="219" y="48"/>
              </a:cxn>
              <a:cxn ang="0">
                <a:pos x="0" y="266"/>
              </a:cxn>
              <a:cxn ang="0">
                <a:pos x="241" y="210"/>
              </a:cxn>
              <a:cxn ang="0">
                <a:pos x="247" y="164"/>
              </a:cxn>
            </a:cxnLst>
            <a:rect l="0" t="0" r="r" b="b"/>
            <a:pathLst>
              <a:path w="247" h="287">
                <a:moveTo>
                  <a:pt x="247" y="164"/>
                </a:moveTo>
                <a:cubicBezTo>
                  <a:pt x="247" y="164"/>
                  <a:pt x="241" y="95"/>
                  <a:pt x="219" y="48"/>
                </a:cubicBezTo>
                <a:cubicBezTo>
                  <a:pt x="197" y="0"/>
                  <a:pt x="0" y="266"/>
                  <a:pt x="0" y="266"/>
                </a:cubicBezTo>
                <a:cubicBezTo>
                  <a:pt x="0" y="266"/>
                  <a:pt x="210" y="287"/>
                  <a:pt x="241" y="210"/>
                </a:cubicBezTo>
                <a:lnTo>
                  <a:pt x="247" y="164"/>
                </a:lnTo>
                <a:close/>
              </a:path>
            </a:pathLst>
          </a:custGeom>
          <a:solidFill>
            <a:schemeClr val="accent3">
              <a:lumMod val="50000"/>
            </a:schemeClr>
          </a:solidFill>
          <a:ln w="9525">
            <a:noFill/>
            <a:round/>
            <a:headEnd/>
            <a:tailEnd/>
          </a:ln>
        </p:spPr>
        <p:txBody>
          <a:bodyPr lIns="121920" tIns="60960" rIns="121920" bIns="60960"/>
          <a:lstStyle/>
          <a:p>
            <a:pPr>
              <a:defRPr/>
            </a:pPr>
            <a:endParaRPr lang="en-US" sz="2400"/>
          </a:p>
        </p:txBody>
      </p:sp>
      <p:sp>
        <p:nvSpPr>
          <p:cNvPr id="73" name="Freeform 24">
            <a:extLst>
              <a:ext uri="{FF2B5EF4-FFF2-40B4-BE49-F238E27FC236}">
                <a16:creationId xmlns:a16="http://schemas.microsoft.com/office/drawing/2014/main" id="{E7EBEB2D-C1E1-44B2-A429-E3C75C576CAB}"/>
              </a:ext>
            </a:extLst>
          </p:cNvPr>
          <p:cNvSpPr>
            <a:spLocks/>
          </p:cNvSpPr>
          <p:nvPr/>
        </p:nvSpPr>
        <p:spPr bwMode="auto">
          <a:xfrm rot="13500000" flipV="1">
            <a:off x="8651875" y="1693863"/>
            <a:ext cx="817563" cy="708025"/>
          </a:xfrm>
          <a:custGeom>
            <a:avLst/>
            <a:gdLst/>
            <a:ahLst/>
            <a:cxnLst>
              <a:cxn ang="0">
                <a:pos x="164" y="0"/>
              </a:cxn>
              <a:cxn ang="0">
                <a:pos x="47" y="28"/>
              </a:cxn>
              <a:cxn ang="0">
                <a:pos x="266" y="247"/>
              </a:cxn>
              <a:cxn ang="0">
                <a:pos x="210" y="6"/>
              </a:cxn>
              <a:cxn ang="0">
                <a:pos x="164" y="0"/>
              </a:cxn>
            </a:cxnLst>
            <a:rect l="0" t="0" r="r" b="b"/>
            <a:pathLst>
              <a:path w="286" h="247">
                <a:moveTo>
                  <a:pt x="164" y="0"/>
                </a:moveTo>
                <a:cubicBezTo>
                  <a:pt x="164" y="0"/>
                  <a:pt x="94" y="6"/>
                  <a:pt x="47" y="28"/>
                </a:cubicBezTo>
                <a:cubicBezTo>
                  <a:pt x="0" y="50"/>
                  <a:pt x="266" y="247"/>
                  <a:pt x="266" y="247"/>
                </a:cubicBezTo>
                <a:cubicBezTo>
                  <a:pt x="266" y="247"/>
                  <a:pt x="286" y="37"/>
                  <a:pt x="210" y="6"/>
                </a:cubicBezTo>
                <a:cubicBezTo>
                  <a:pt x="164" y="0"/>
                  <a:pt x="164" y="0"/>
                  <a:pt x="164" y="0"/>
                </a:cubicBezTo>
              </a:path>
            </a:pathLst>
          </a:custGeom>
          <a:solidFill>
            <a:schemeClr val="tx1">
              <a:lumMod val="75000"/>
              <a:lumOff val="25000"/>
            </a:schemeClr>
          </a:solidFill>
          <a:ln w="9525">
            <a:noFill/>
            <a:round/>
            <a:headEnd/>
            <a:tailEnd/>
          </a:ln>
        </p:spPr>
        <p:txBody>
          <a:bodyPr lIns="121920" tIns="60960" rIns="121920" bIns="60960"/>
          <a:lstStyle/>
          <a:p>
            <a:pPr>
              <a:defRPr/>
            </a:pPr>
            <a:endParaRPr lang="en-US" sz="2400"/>
          </a:p>
        </p:txBody>
      </p:sp>
      <p:sp>
        <p:nvSpPr>
          <p:cNvPr id="74" name="Rectangle 73">
            <a:extLst>
              <a:ext uri="{FF2B5EF4-FFF2-40B4-BE49-F238E27FC236}">
                <a16:creationId xmlns:a16="http://schemas.microsoft.com/office/drawing/2014/main" id="{E040043A-7277-4421-A99F-BBAE72193D73}"/>
              </a:ext>
            </a:extLst>
          </p:cNvPr>
          <p:cNvSpPr/>
          <p:nvPr/>
        </p:nvSpPr>
        <p:spPr>
          <a:xfrm>
            <a:off x="0" y="2027238"/>
            <a:ext cx="12169775" cy="39878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8202" name="Freeform 30">
            <a:extLst>
              <a:ext uri="{FF2B5EF4-FFF2-40B4-BE49-F238E27FC236}">
                <a16:creationId xmlns:a16="http://schemas.microsoft.com/office/drawing/2014/main" id="{B2FC43F5-D491-4E95-8217-56485EB8F8B8}"/>
              </a:ext>
            </a:extLst>
          </p:cNvPr>
          <p:cNvSpPr>
            <a:spLocks/>
          </p:cNvSpPr>
          <p:nvPr/>
        </p:nvSpPr>
        <p:spPr bwMode="auto">
          <a:xfrm rot="2700000">
            <a:off x="3105943" y="1339057"/>
            <a:ext cx="2754313" cy="1606550"/>
          </a:xfrm>
          <a:custGeom>
            <a:avLst/>
            <a:gdLst>
              <a:gd name="T0" fmla="*/ 2147483646 w 963"/>
              <a:gd name="T1" fmla="*/ 2147483646 h 562"/>
              <a:gd name="T2" fmla="*/ 2147483646 w 963"/>
              <a:gd name="T3" fmla="*/ 2147483646 h 562"/>
              <a:gd name="T4" fmla="*/ 2147483646 w 963"/>
              <a:gd name="T5" fmla="*/ 2147483646 h 562"/>
              <a:gd name="T6" fmla="*/ 2147483646 w 963"/>
              <a:gd name="T7" fmla="*/ 2147483646 h 562"/>
              <a:gd name="T8" fmla="*/ 2147483646 w 963"/>
              <a:gd name="T9" fmla="*/ 2147483646 h 562"/>
              <a:gd name="T10" fmla="*/ 2147483646 w 963"/>
              <a:gd name="T11" fmla="*/ 2147483646 h 562"/>
              <a:gd name="T12" fmla="*/ 2147483646 w 963"/>
              <a:gd name="T13" fmla="*/ 2147483646 h 562"/>
              <a:gd name="T14" fmla="*/ 2147483646 w 963"/>
              <a:gd name="T15" fmla="*/ 2147483646 h 562"/>
              <a:gd name="T16" fmla="*/ 2147483646 w 963"/>
              <a:gd name="T17" fmla="*/ 2147483646 h 562"/>
              <a:gd name="T18" fmla="*/ 2147483646 w 963"/>
              <a:gd name="T19" fmla="*/ 2147483646 h 562"/>
              <a:gd name="T20" fmla="*/ 2147483646 w 963"/>
              <a:gd name="T21" fmla="*/ 0 h 562"/>
              <a:gd name="T22" fmla="*/ 2147483646 w 963"/>
              <a:gd name="T23" fmla="*/ 2147483646 h 5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562">
                <a:moveTo>
                  <a:pt x="690" y="95"/>
                </a:moveTo>
                <a:cubicBezTo>
                  <a:pt x="434" y="95"/>
                  <a:pt x="434" y="95"/>
                  <a:pt x="434" y="95"/>
                </a:cubicBezTo>
                <a:cubicBezTo>
                  <a:pt x="434" y="95"/>
                  <a:pt x="411" y="93"/>
                  <a:pt x="389" y="116"/>
                </a:cubicBezTo>
                <a:cubicBezTo>
                  <a:pt x="367" y="138"/>
                  <a:pt x="23" y="482"/>
                  <a:pt x="23" y="482"/>
                </a:cubicBezTo>
                <a:cubicBezTo>
                  <a:pt x="23" y="482"/>
                  <a:pt x="0" y="504"/>
                  <a:pt x="11" y="551"/>
                </a:cubicBezTo>
                <a:cubicBezTo>
                  <a:pt x="11" y="551"/>
                  <a:pt x="7" y="520"/>
                  <a:pt x="28" y="499"/>
                </a:cubicBezTo>
                <a:cubicBezTo>
                  <a:pt x="48" y="479"/>
                  <a:pt x="81" y="466"/>
                  <a:pt x="113" y="465"/>
                </a:cubicBezTo>
                <a:cubicBezTo>
                  <a:pt x="145" y="465"/>
                  <a:pt x="673" y="465"/>
                  <a:pt x="673" y="465"/>
                </a:cubicBezTo>
                <a:cubicBezTo>
                  <a:pt x="673" y="562"/>
                  <a:pt x="673" y="562"/>
                  <a:pt x="673" y="562"/>
                </a:cubicBezTo>
                <a:cubicBezTo>
                  <a:pt x="963" y="273"/>
                  <a:pt x="963" y="273"/>
                  <a:pt x="963" y="273"/>
                </a:cubicBezTo>
                <a:cubicBezTo>
                  <a:pt x="690" y="0"/>
                  <a:pt x="690" y="0"/>
                  <a:pt x="690" y="0"/>
                </a:cubicBezTo>
                <a:lnTo>
                  <a:pt x="690" y="95"/>
                </a:lnTo>
                <a:close/>
              </a:path>
            </a:pathLst>
          </a:custGeom>
          <a:solidFill>
            <a:srgbClr val="9200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8203" name="Freeform 32">
            <a:extLst>
              <a:ext uri="{FF2B5EF4-FFF2-40B4-BE49-F238E27FC236}">
                <a16:creationId xmlns:a16="http://schemas.microsoft.com/office/drawing/2014/main" id="{26AA4903-49F5-4A4D-ACBD-C2B1D8D4E365}"/>
              </a:ext>
            </a:extLst>
          </p:cNvPr>
          <p:cNvSpPr>
            <a:spLocks/>
          </p:cNvSpPr>
          <p:nvPr/>
        </p:nvSpPr>
        <p:spPr bwMode="auto">
          <a:xfrm rot="2700000" flipH="1">
            <a:off x="3703638" y="4570413"/>
            <a:ext cx="1604962" cy="2757487"/>
          </a:xfrm>
          <a:custGeom>
            <a:avLst/>
            <a:gdLst>
              <a:gd name="T0" fmla="*/ 0 w 561"/>
              <a:gd name="T1" fmla="*/ 2147483646 h 963"/>
              <a:gd name="T2" fmla="*/ 2147483646 w 561"/>
              <a:gd name="T3" fmla="*/ 2147483646 h 963"/>
              <a:gd name="T4" fmla="*/ 2147483646 w 561"/>
              <a:gd name="T5" fmla="*/ 2147483646 h 963"/>
              <a:gd name="T6" fmla="*/ 2147483646 w 561"/>
              <a:gd name="T7" fmla="*/ 2147483646 h 963"/>
              <a:gd name="T8" fmla="*/ 2147483646 w 561"/>
              <a:gd name="T9" fmla="*/ 2147483646 h 963"/>
              <a:gd name="T10" fmla="*/ 2147483646 w 561"/>
              <a:gd name="T11" fmla="*/ 2147483646 h 963"/>
              <a:gd name="T12" fmla="*/ 2147483646 w 561"/>
              <a:gd name="T13" fmla="*/ 2147483646 h 963"/>
              <a:gd name="T14" fmla="*/ 2147483646 w 561"/>
              <a:gd name="T15" fmla="*/ 2147483646 h 963"/>
              <a:gd name="T16" fmla="*/ 2147483646 w 561"/>
              <a:gd name="T17" fmla="*/ 2147483646 h 963"/>
              <a:gd name="T18" fmla="*/ 2147483646 w 561"/>
              <a:gd name="T19" fmla="*/ 2147483646 h 963"/>
              <a:gd name="T20" fmla="*/ 2147483646 w 561"/>
              <a:gd name="T21" fmla="*/ 0 h 963"/>
              <a:gd name="T22" fmla="*/ 0 w 561"/>
              <a:gd name="T23" fmla="*/ 2147483646 h 9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1" h="963">
                <a:moveTo>
                  <a:pt x="0" y="272"/>
                </a:moveTo>
                <a:cubicBezTo>
                  <a:pt x="95" y="272"/>
                  <a:pt x="95" y="272"/>
                  <a:pt x="95" y="272"/>
                </a:cubicBezTo>
                <a:cubicBezTo>
                  <a:pt x="95" y="528"/>
                  <a:pt x="95" y="528"/>
                  <a:pt x="95" y="528"/>
                </a:cubicBezTo>
                <a:cubicBezTo>
                  <a:pt x="95" y="528"/>
                  <a:pt x="93" y="551"/>
                  <a:pt x="115" y="573"/>
                </a:cubicBezTo>
                <a:cubicBezTo>
                  <a:pt x="137" y="595"/>
                  <a:pt x="482" y="939"/>
                  <a:pt x="482" y="939"/>
                </a:cubicBezTo>
                <a:cubicBezTo>
                  <a:pt x="482" y="939"/>
                  <a:pt x="504" y="963"/>
                  <a:pt x="551" y="951"/>
                </a:cubicBezTo>
                <a:cubicBezTo>
                  <a:pt x="551" y="951"/>
                  <a:pt x="520" y="955"/>
                  <a:pt x="499" y="934"/>
                </a:cubicBezTo>
                <a:cubicBezTo>
                  <a:pt x="479" y="914"/>
                  <a:pt x="466" y="881"/>
                  <a:pt x="465" y="849"/>
                </a:cubicBezTo>
                <a:cubicBezTo>
                  <a:pt x="464" y="817"/>
                  <a:pt x="465" y="289"/>
                  <a:pt x="465" y="289"/>
                </a:cubicBezTo>
                <a:cubicBezTo>
                  <a:pt x="561" y="289"/>
                  <a:pt x="561" y="289"/>
                  <a:pt x="561" y="289"/>
                </a:cubicBezTo>
                <a:cubicBezTo>
                  <a:pt x="272" y="0"/>
                  <a:pt x="272" y="0"/>
                  <a:pt x="272" y="0"/>
                </a:cubicBezTo>
                <a:lnTo>
                  <a:pt x="0" y="272"/>
                </a:lnTo>
                <a:close/>
              </a:path>
            </a:pathLst>
          </a:custGeom>
          <a:solidFill>
            <a:srgbClr val="EEB50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8204" name="Freeform 34">
            <a:extLst>
              <a:ext uri="{FF2B5EF4-FFF2-40B4-BE49-F238E27FC236}">
                <a16:creationId xmlns:a16="http://schemas.microsoft.com/office/drawing/2014/main" id="{DA3CB758-4141-464D-887F-376F0D80318C}"/>
              </a:ext>
            </a:extLst>
          </p:cNvPr>
          <p:cNvSpPr>
            <a:spLocks/>
          </p:cNvSpPr>
          <p:nvPr/>
        </p:nvSpPr>
        <p:spPr bwMode="auto">
          <a:xfrm rot="2700000">
            <a:off x="6394450" y="5127625"/>
            <a:ext cx="2754313" cy="1604963"/>
          </a:xfrm>
          <a:custGeom>
            <a:avLst/>
            <a:gdLst>
              <a:gd name="T0" fmla="*/ 0 w 963"/>
              <a:gd name="T1" fmla="*/ 2147483646 h 561"/>
              <a:gd name="T2" fmla="*/ 2147483646 w 963"/>
              <a:gd name="T3" fmla="*/ 2147483646 h 561"/>
              <a:gd name="T4" fmla="*/ 2147483646 w 963"/>
              <a:gd name="T5" fmla="*/ 2147483646 h 561"/>
              <a:gd name="T6" fmla="*/ 2147483646 w 963"/>
              <a:gd name="T7" fmla="*/ 2147483646 h 561"/>
              <a:gd name="T8" fmla="*/ 2147483646 w 963"/>
              <a:gd name="T9" fmla="*/ 2147483646 h 561"/>
              <a:gd name="T10" fmla="*/ 2147483646 w 963"/>
              <a:gd name="T11" fmla="*/ 2147483646 h 561"/>
              <a:gd name="T12" fmla="*/ 2147483646 w 963"/>
              <a:gd name="T13" fmla="*/ 2147483646 h 561"/>
              <a:gd name="T14" fmla="*/ 2147483646 w 963"/>
              <a:gd name="T15" fmla="*/ 2147483646 h 561"/>
              <a:gd name="T16" fmla="*/ 2147483646 w 963"/>
              <a:gd name="T17" fmla="*/ 2147483646 h 561"/>
              <a:gd name="T18" fmla="*/ 2147483646 w 963"/>
              <a:gd name="T19" fmla="*/ 2147483646 h 561"/>
              <a:gd name="T20" fmla="*/ 2147483646 w 963"/>
              <a:gd name="T21" fmla="*/ 0 h 561"/>
              <a:gd name="T22" fmla="*/ 0 w 963"/>
              <a:gd name="T23" fmla="*/ 2147483646 h 5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561">
                <a:moveTo>
                  <a:pt x="0" y="289"/>
                </a:moveTo>
                <a:cubicBezTo>
                  <a:pt x="272" y="561"/>
                  <a:pt x="272" y="561"/>
                  <a:pt x="272" y="561"/>
                </a:cubicBezTo>
                <a:cubicBezTo>
                  <a:pt x="272" y="466"/>
                  <a:pt x="272" y="466"/>
                  <a:pt x="272" y="466"/>
                </a:cubicBezTo>
                <a:cubicBezTo>
                  <a:pt x="529" y="466"/>
                  <a:pt x="529" y="466"/>
                  <a:pt x="529" y="466"/>
                </a:cubicBezTo>
                <a:cubicBezTo>
                  <a:pt x="529" y="466"/>
                  <a:pt x="551" y="468"/>
                  <a:pt x="574" y="446"/>
                </a:cubicBezTo>
                <a:cubicBezTo>
                  <a:pt x="596" y="424"/>
                  <a:pt x="940" y="80"/>
                  <a:pt x="940" y="80"/>
                </a:cubicBezTo>
                <a:cubicBezTo>
                  <a:pt x="940" y="80"/>
                  <a:pt x="963" y="57"/>
                  <a:pt x="951" y="10"/>
                </a:cubicBezTo>
                <a:cubicBezTo>
                  <a:pt x="951" y="10"/>
                  <a:pt x="955" y="42"/>
                  <a:pt x="935" y="62"/>
                </a:cubicBezTo>
                <a:cubicBezTo>
                  <a:pt x="914" y="82"/>
                  <a:pt x="882" y="95"/>
                  <a:pt x="850" y="96"/>
                </a:cubicBezTo>
                <a:cubicBezTo>
                  <a:pt x="817" y="97"/>
                  <a:pt x="289" y="96"/>
                  <a:pt x="289" y="96"/>
                </a:cubicBezTo>
                <a:cubicBezTo>
                  <a:pt x="289" y="0"/>
                  <a:pt x="289" y="0"/>
                  <a:pt x="289" y="0"/>
                </a:cubicBezTo>
                <a:lnTo>
                  <a:pt x="0" y="28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78" name="Freeform 36">
            <a:extLst>
              <a:ext uri="{FF2B5EF4-FFF2-40B4-BE49-F238E27FC236}">
                <a16:creationId xmlns:a16="http://schemas.microsoft.com/office/drawing/2014/main" id="{962B8CB4-DC23-45C0-A146-7187A9BAD093}"/>
              </a:ext>
            </a:extLst>
          </p:cNvPr>
          <p:cNvSpPr>
            <a:spLocks/>
          </p:cNvSpPr>
          <p:nvPr/>
        </p:nvSpPr>
        <p:spPr bwMode="auto">
          <a:xfrm rot="13500000" flipV="1">
            <a:off x="6961188" y="801688"/>
            <a:ext cx="1608137" cy="2733675"/>
          </a:xfrm>
          <a:custGeom>
            <a:avLst/>
            <a:gdLst/>
            <a:ahLst/>
            <a:cxnLst>
              <a:cxn ang="0">
                <a:pos x="11" y="4"/>
              </a:cxn>
              <a:cxn ang="0">
                <a:pos x="63" y="20"/>
              </a:cxn>
              <a:cxn ang="0">
                <a:pos x="97" y="105"/>
              </a:cxn>
              <a:cxn ang="0">
                <a:pos x="97" y="666"/>
              </a:cxn>
              <a:cxn ang="0">
                <a:pos x="0" y="666"/>
              </a:cxn>
              <a:cxn ang="0">
                <a:pos x="289" y="955"/>
              </a:cxn>
              <a:cxn ang="0">
                <a:pos x="562" y="683"/>
              </a:cxn>
              <a:cxn ang="0">
                <a:pos x="467" y="683"/>
              </a:cxn>
              <a:cxn ang="0">
                <a:pos x="467" y="426"/>
              </a:cxn>
              <a:cxn ang="0">
                <a:pos x="447" y="382"/>
              </a:cxn>
              <a:cxn ang="0">
                <a:pos x="80" y="15"/>
              </a:cxn>
              <a:cxn ang="0">
                <a:pos x="37" y="0"/>
              </a:cxn>
              <a:cxn ang="0">
                <a:pos x="11" y="4"/>
              </a:cxn>
            </a:cxnLst>
            <a:rect l="0" t="0" r="r" b="b"/>
            <a:pathLst>
              <a:path w="562" h="955">
                <a:moveTo>
                  <a:pt x="11" y="4"/>
                </a:moveTo>
                <a:cubicBezTo>
                  <a:pt x="11" y="4"/>
                  <a:pt x="42" y="0"/>
                  <a:pt x="63" y="20"/>
                </a:cubicBezTo>
                <a:cubicBezTo>
                  <a:pt x="83" y="41"/>
                  <a:pt x="96" y="73"/>
                  <a:pt x="97" y="105"/>
                </a:cubicBezTo>
                <a:cubicBezTo>
                  <a:pt x="97" y="138"/>
                  <a:pt x="97" y="666"/>
                  <a:pt x="97" y="666"/>
                </a:cubicBezTo>
                <a:cubicBezTo>
                  <a:pt x="0" y="666"/>
                  <a:pt x="0" y="666"/>
                  <a:pt x="0" y="666"/>
                </a:cubicBezTo>
                <a:cubicBezTo>
                  <a:pt x="289" y="955"/>
                  <a:pt x="289" y="955"/>
                  <a:pt x="289" y="955"/>
                </a:cubicBezTo>
                <a:cubicBezTo>
                  <a:pt x="562" y="683"/>
                  <a:pt x="562" y="683"/>
                  <a:pt x="562" y="683"/>
                </a:cubicBezTo>
                <a:cubicBezTo>
                  <a:pt x="467" y="683"/>
                  <a:pt x="467" y="683"/>
                  <a:pt x="467" y="683"/>
                </a:cubicBezTo>
                <a:cubicBezTo>
                  <a:pt x="467" y="426"/>
                  <a:pt x="467" y="426"/>
                  <a:pt x="467" y="426"/>
                </a:cubicBezTo>
                <a:cubicBezTo>
                  <a:pt x="467" y="426"/>
                  <a:pt x="469" y="404"/>
                  <a:pt x="447" y="382"/>
                </a:cubicBezTo>
                <a:cubicBezTo>
                  <a:pt x="424" y="359"/>
                  <a:pt x="80" y="15"/>
                  <a:pt x="80" y="15"/>
                </a:cubicBezTo>
                <a:cubicBezTo>
                  <a:pt x="80" y="15"/>
                  <a:pt x="66" y="0"/>
                  <a:pt x="37" y="0"/>
                </a:cubicBezTo>
                <a:cubicBezTo>
                  <a:pt x="29" y="0"/>
                  <a:pt x="21" y="1"/>
                  <a:pt x="11" y="4"/>
                </a:cubicBezTo>
              </a:path>
            </a:pathLst>
          </a:custGeom>
          <a:solidFill>
            <a:schemeClr val="tx1">
              <a:lumMod val="50000"/>
              <a:lumOff val="50000"/>
            </a:schemeClr>
          </a:solidFill>
          <a:ln w="9525">
            <a:noFill/>
            <a:round/>
            <a:headEnd/>
            <a:tailEnd/>
          </a:ln>
        </p:spPr>
        <p:txBody>
          <a:bodyPr lIns="121920" tIns="60960" rIns="121920" bIns="60960"/>
          <a:lstStyle/>
          <a:p>
            <a:pPr>
              <a:defRPr/>
            </a:pPr>
            <a:endParaRPr lang="en-US" sz="2400"/>
          </a:p>
        </p:txBody>
      </p:sp>
      <p:sp>
        <p:nvSpPr>
          <p:cNvPr id="8206" name="Freeform 65">
            <a:extLst>
              <a:ext uri="{FF2B5EF4-FFF2-40B4-BE49-F238E27FC236}">
                <a16:creationId xmlns:a16="http://schemas.microsoft.com/office/drawing/2014/main" id="{6F1B74BB-AE67-41F6-B719-867D311494C5}"/>
              </a:ext>
            </a:extLst>
          </p:cNvPr>
          <p:cNvSpPr>
            <a:spLocks noEditPoints="1"/>
          </p:cNvSpPr>
          <p:nvPr/>
        </p:nvSpPr>
        <p:spPr bwMode="auto">
          <a:xfrm>
            <a:off x="4535488" y="2300288"/>
            <a:ext cx="627062" cy="571500"/>
          </a:xfrm>
          <a:custGeom>
            <a:avLst/>
            <a:gdLst>
              <a:gd name="T0" fmla="*/ 2147483646 w 78"/>
              <a:gd name="T1" fmla="*/ 2147483646 h 71"/>
              <a:gd name="T2" fmla="*/ 2147483646 w 78"/>
              <a:gd name="T3" fmla="*/ 2147483646 h 71"/>
              <a:gd name="T4" fmla="*/ 2147483646 w 78"/>
              <a:gd name="T5" fmla="*/ 2147483646 h 71"/>
              <a:gd name="T6" fmla="*/ 2147483646 w 78"/>
              <a:gd name="T7" fmla="*/ 2147483646 h 71"/>
              <a:gd name="T8" fmla="*/ 2147483646 w 78"/>
              <a:gd name="T9" fmla="*/ 2147483646 h 71"/>
              <a:gd name="T10" fmla="*/ 2147483646 w 78"/>
              <a:gd name="T11" fmla="*/ 2147483646 h 71"/>
              <a:gd name="T12" fmla="*/ 2147483646 w 78"/>
              <a:gd name="T13" fmla="*/ 2147483646 h 71"/>
              <a:gd name="T14" fmla="*/ 2147483646 w 78"/>
              <a:gd name="T15" fmla="*/ 2147483646 h 71"/>
              <a:gd name="T16" fmla="*/ 0 w 78"/>
              <a:gd name="T17" fmla="*/ 2147483646 h 71"/>
              <a:gd name="T18" fmla="*/ 2147483646 w 78"/>
              <a:gd name="T19" fmla="*/ 2147483646 h 71"/>
              <a:gd name="T20" fmla="*/ 2147483646 w 78"/>
              <a:gd name="T21" fmla="*/ 2147483646 h 71"/>
              <a:gd name="T22" fmla="*/ 2147483646 w 78"/>
              <a:gd name="T23" fmla="*/ 2147483646 h 71"/>
              <a:gd name="T24" fmla="*/ 2147483646 w 78"/>
              <a:gd name="T25" fmla="*/ 2147483646 h 71"/>
              <a:gd name="T26" fmla="*/ 2147483646 w 78"/>
              <a:gd name="T27" fmla="*/ 2147483646 h 71"/>
              <a:gd name="T28" fmla="*/ 2147483646 w 78"/>
              <a:gd name="T29" fmla="*/ 2147483646 h 71"/>
              <a:gd name="T30" fmla="*/ 2147483646 w 78"/>
              <a:gd name="T31" fmla="*/ 2147483646 h 71"/>
              <a:gd name="T32" fmla="*/ 2147483646 w 78"/>
              <a:gd name="T33" fmla="*/ 2147483646 h 71"/>
              <a:gd name="T34" fmla="*/ 2147483646 w 78"/>
              <a:gd name="T35" fmla="*/ 2147483646 h 71"/>
              <a:gd name="T36" fmla="*/ 2147483646 w 78"/>
              <a:gd name="T37" fmla="*/ 2147483646 h 71"/>
              <a:gd name="T38" fmla="*/ 2147483646 w 78"/>
              <a:gd name="T39" fmla="*/ 2147483646 h 71"/>
              <a:gd name="T40" fmla="*/ 2147483646 w 78"/>
              <a:gd name="T41" fmla="*/ 2147483646 h 71"/>
              <a:gd name="T42" fmla="*/ 2147483646 w 78"/>
              <a:gd name="T43" fmla="*/ 2147483646 h 71"/>
              <a:gd name="T44" fmla="*/ 2147483646 w 78"/>
              <a:gd name="T45" fmla="*/ 2147483646 h 71"/>
              <a:gd name="T46" fmla="*/ 2147483646 w 78"/>
              <a:gd name="T47" fmla="*/ 2147483646 h 71"/>
              <a:gd name="T48" fmla="*/ 2147483646 w 78"/>
              <a:gd name="T49" fmla="*/ 2147483646 h 71"/>
              <a:gd name="T50" fmla="*/ 2147483646 w 78"/>
              <a:gd name="T51" fmla="*/ 2147483646 h 71"/>
              <a:gd name="T52" fmla="*/ 2147483646 w 78"/>
              <a:gd name="T53" fmla="*/ 2147483646 h 71"/>
              <a:gd name="T54" fmla="*/ 2147483646 w 78"/>
              <a:gd name="T55" fmla="*/ 0 h 71"/>
              <a:gd name="T56" fmla="*/ 2147483646 w 78"/>
              <a:gd name="T57" fmla="*/ 2147483646 h 71"/>
              <a:gd name="T58" fmla="*/ 2147483646 w 78"/>
              <a:gd name="T59" fmla="*/ 2147483646 h 71"/>
              <a:gd name="T60" fmla="*/ 2147483646 w 78"/>
              <a:gd name="T61" fmla="*/ 2147483646 h 71"/>
              <a:gd name="T62" fmla="*/ 2147483646 w 78"/>
              <a:gd name="T63" fmla="*/ 2147483646 h 71"/>
              <a:gd name="T64" fmla="*/ 2147483646 w 78"/>
              <a:gd name="T65" fmla="*/ 2147483646 h 71"/>
              <a:gd name="T66" fmla="*/ 2147483646 w 78"/>
              <a:gd name="T67" fmla="*/ 2147483646 h 71"/>
              <a:gd name="T68" fmla="*/ 2147483646 w 78"/>
              <a:gd name="T69" fmla="*/ 2147483646 h 71"/>
              <a:gd name="T70" fmla="*/ 2147483646 w 78"/>
              <a:gd name="T71" fmla="*/ 2147483646 h 71"/>
              <a:gd name="T72" fmla="*/ 2147483646 w 78"/>
              <a:gd name="T73" fmla="*/ 2147483646 h 71"/>
              <a:gd name="T74" fmla="*/ 2147483646 w 78"/>
              <a:gd name="T75" fmla="*/ 2147483646 h 71"/>
              <a:gd name="T76" fmla="*/ 2147483646 w 78"/>
              <a:gd name="T77" fmla="*/ 2147483646 h 71"/>
              <a:gd name="T78" fmla="*/ 2147483646 w 78"/>
              <a:gd name="T79" fmla="*/ 2147483646 h 71"/>
              <a:gd name="T80" fmla="*/ 2147483646 w 78"/>
              <a:gd name="T81" fmla="*/ 2147483646 h 71"/>
              <a:gd name="T82" fmla="*/ 2147483646 w 78"/>
              <a:gd name="T83" fmla="*/ 2147483646 h 71"/>
              <a:gd name="T84" fmla="*/ 2147483646 w 78"/>
              <a:gd name="T85" fmla="*/ 2147483646 h 71"/>
              <a:gd name="T86" fmla="*/ 2147483646 w 78"/>
              <a:gd name="T87" fmla="*/ 2147483646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en-US"/>
          </a:p>
        </p:txBody>
      </p:sp>
      <p:sp>
        <p:nvSpPr>
          <p:cNvPr id="8207" name="Footer Text">
            <a:extLst>
              <a:ext uri="{FF2B5EF4-FFF2-40B4-BE49-F238E27FC236}">
                <a16:creationId xmlns:a16="http://schemas.microsoft.com/office/drawing/2014/main" id="{8B00593E-489F-4DC6-B73B-F010F406E8DD}"/>
              </a:ext>
            </a:extLst>
          </p:cNvPr>
          <p:cNvSpPr txBox="1">
            <a:spLocks noChangeArrowheads="1"/>
          </p:cNvSpPr>
          <p:nvPr/>
        </p:nvSpPr>
        <p:spPr bwMode="auto">
          <a:xfrm>
            <a:off x="261938" y="2479675"/>
            <a:ext cx="34274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600">
                <a:solidFill>
                  <a:srgbClr val="000000"/>
                </a:solidFill>
              </a:rPr>
              <a:t>Modern, cloud based technology platform with </a:t>
            </a:r>
            <a:r>
              <a:rPr lang="en-US" altLang="en-US" sz="1600" b="1" u="sng">
                <a:solidFill>
                  <a:srgbClr val="000000"/>
                </a:solidFill>
              </a:rPr>
              <a:t>no wrong door </a:t>
            </a:r>
            <a:r>
              <a:rPr lang="en-US" altLang="en-US" sz="1600">
                <a:solidFill>
                  <a:srgbClr val="000000"/>
                </a:solidFill>
              </a:rPr>
              <a:t>approach for various health and human services that reduces cost through consolidation of expensive hosting services</a:t>
            </a:r>
          </a:p>
        </p:txBody>
      </p:sp>
      <p:sp>
        <p:nvSpPr>
          <p:cNvPr id="8208" name="Footer Text">
            <a:extLst>
              <a:ext uri="{FF2B5EF4-FFF2-40B4-BE49-F238E27FC236}">
                <a16:creationId xmlns:a16="http://schemas.microsoft.com/office/drawing/2014/main" id="{1DD473C7-82C3-49AD-904D-F75FBBC63600}"/>
              </a:ext>
            </a:extLst>
          </p:cNvPr>
          <p:cNvSpPr txBox="1">
            <a:spLocks noChangeArrowheads="1"/>
          </p:cNvSpPr>
          <p:nvPr/>
        </p:nvSpPr>
        <p:spPr bwMode="auto">
          <a:xfrm>
            <a:off x="257175" y="4378325"/>
            <a:ext cx="3429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600" b="1" u="sng"/>
              <a:t>Faster service delivery </a:t>
            </a:r>
            <a:r>
              <a:rPr lang="en-US" altLang="en-US" sz="1600"/>
              <a:t>through reduced paper processing and less duplicate data entry</a:t>
            </a:r>
          </a:p>
        </p:txBody>
      </p:sp>
      <p:sp>
        <p:nvSpPr>
          <p:cNvPr id="8209" name="Footer Text">
            <a:extLst>
              <a:ext uri="{FF2B5EF4-FFF2-40B4-BE49-F238E27FC236}">
                <a16:creationId xmlns:a16="http://schemas.microsoft.com/office/drawing/2014/main" id="{9F7FDDDD-6338-4C1B-BFB7-EBF90C00A134}"/>
              </a:ext>
            </a:extLst>
          </p:cNvPr>
          <p:cNvSpPr txBox="1">
            <a:spLocks noChangeArrowheads="1"/>
          </p:cNvSpPr>
          <p:nvPr/>
        </p:nvSpPr>
        <p:spPr bwMode="auto">
          <a:xfrm>
            <a:off x="8613775" y="4378325"/>
            <a:ext cx="32829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rgbClr val="000000"/>
                </a:solidFill>
              </a:rPr>
              <a:t>Shorter enrollment turnaround times because of </a:t>
            </a:r>
            <a:r>
              <a:rPr lang="en-US" altLang="en-US" sz="1600" b="1" u="sng">
                <a:solidFill>
                  <a:srgbClr val="000000"/>
                </a:solidFill>
              </a:rPr>
              <a:t>streamlined eligibility determination</a:t>
            </a:r>
            <a:r>
              <a:rPr lang="en-US" altLang="en-US" sz="1600" u="sng">
                <a:solidFill>
                  <a:srgbClr val="000000"/>
                </a:solidFill>
              </a:rPr>
              <a:t> </a:t>
            </a:r>
            <a:r>
              <a:rPr lang="en-US" altLang="en-US" sz="1600">
                <a:solidFill>
                  <a:srgbClr val="000000"/>
                </a:solidFill>
              </a:rPr>
              <a:t>process</a:t>
            </a:r>
            <a:endParaRPr lang="en-US" altLang="en-US" sz="1600"/>
          </a:p>
        </p:txBody>
      </p:sp>
      <p:sp>
        <p:nvSpPr>
          <p:cNvPr id="8210" name="Footer Text">
            <a:extLst>
              <a:ext uri="{FF2B5EF4-FFF2-40B4-BE49-F238E27FC236}">
                <a16:creationId xmlns:a16="http://schemas.microsoft.com/office/drawing/2014/main" id="{2DBA6BD1-4116-4345-B29A-E415A32FFA8D}"/>
              </a:ext>
            </a:extLst>
          </p:cNvPr>
          <p:cNvSpPr txBox="1">
            <a:spLocks noChangeArrowheads="1"/>
          </p:cNvSpPr>
          <p:nvPr/>
        </p:nvSpPr>
        <p:spPr bwMode="auto">
          <a:xfrm>
            <a:off x="8636000" y="2478088"/>
            <a:ext cx="328295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rgbClr val="000000"/>
                </a:solidFill>
              </a:rPr>
              <a:t>The modernized platform and use of shared data enables state agencies to deliver the highest level of service to its customers and leads to </a:t>
            </a:r>
            <a:r>
              <a:rPr lang="en-US" altLang="en-US" sz="1600" b="1" u="sng">
                <a:solidFill>
                  <a:srgbClr val="000000"/>
                </a:solidFill>
              </a:rPr>
              <a:t>reduced</a:t>
            </a:r>
            <a:r>
              <a:rPr lang="en-US" altLang="en-US" sz="1600" u="sng">
                <a:solidFill>
                  <a:srgbClr val="000000"/>
                </a:solidFill>
              </a:rPr>
              <a:t> </a:t>
            </a:r>
            <a:r>
              <a:rPr lang="en-US" altLang="en-US" sz="1600" b="1" u="sng">
                <a:solidFill>
                  <a:srgbClr val="000000"/>
                </a:solidFill>
              </a:rPr>
              <a:t>fraud, waste, and abuse</a:t>
            </a:r>
          </a:p>
        </p:txBody>
      </p:sp>
      <p:sp>
        <p:nvSpPr>
          <p:cNvPr id="8211" name="TextBox 35">
            <a:extLst>
              <a:ext uri="{FF2B5EF4-FFF2-40B4-BE49-F238E27FC236}">
                <a16:creationId xmlns:a16="http://schemas.microsoft.com/office/drawing/2014/main" id="{0BE7753C-85EC-45B2-B6EA-4F36F6254595}"/>
              </a:ext>
            </a:extLst>
          </p:cNvPr>
          <p:cNvSpPr txBox="1">
            <a:spLocks noChangeArrowheads="1"/>
          </p:cNvSpPr>
          <p:nvPr/>
        </p:nvSpPr>
        <p:spPr bwMode="auto">
          <a:xfrm>
            <a:off x="8613775" y="4114800"/>
            <a:ext cx="3157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Quicker Enrollment</a:t>
            </a:r>
            <a:endParaRPr lang="en-US" altLang="en-US" sz="1800" b="1">
              <a:solidFill>
                <a:schemeClr val="accent1"/>
              </a:solidFill>
            </a:endParaRPr>
          </a:p>
        </p:txBody>
      </p:sp>
      <p:sp>
        <p:nvSpPr>
          <p:cNvPr id="8212" name="TextBox 36">
            <a:extLst>
              <a:ext uri="{FF2B5EF4-FFF2-40B4-BE49-F238E27FC236}">
                <a16:creationId xmlns:a16="http://schemas.microsoft.com/office/drawing/2014/main" id="{524369DD-9305-450D-BF47-684C475D9D8A}"/>
              </a:ext>
            </a:extLst>
          </p:cNvPr>
          <p:cNvSpPr txBox="1">
            <a:spLocks noChangeArrowheads="1"/>
          </p:cNvSpPr>
          <p:nvPr/>
        </p:nvSpPr>
        <p:spPr bwMode="auto">
          <a:xfrm>
            <a:off x="207963" y="4114800"/>
            <a:ext cx="3521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a:spcBef>
                <a:spcPct val="0"/>
              </a:spcBef>
              <a:buFontTx/>
              <a:buNone/>
            </a:pPr>
            <a:r>
              <a:rPr lang="en-US" altLang="en-US" sz="1800" b="1">
                <a:solidFill>
                  <a:srgbClr val="EAAC00"/>
                </a:solidFill>
              </a:rPr>
              <a:t>More Efficient Delivery</a:t>
            </a:r>
          </a:p>
        </p:txBody>
      </p:sp>
      <p:sp>
        <p:nvSpPr>
          <p:cNvPr id="8213" name="TextBox 37">
            <a:extLst>
              <a:ext uri="{FF2B5EF4-FFF2-40B4-BE49-F238E27FC236}">
                <a16:creationId xmlns:a16="http://schemas.microsoft.com/office/drawing/2014/main" id="{8877726C-3C4E-4420-98BE-BC2E38B2C3E4}"/>
              </a:ext>
            </a:extLst>
          </p:cNvPr>
          <p:cNvSpPr txBox="1">
            <a:spLocks noChangeArrowheads="1"/>
          </p:cNvSpPr>
          <p:nvPr/>
        </p:nvSpPr>
        <p:spPr bwMode="auto">
          <a:xfrm>
            <a:off x="685800" y="2212975"/>
            <a:ext cx="298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920000"/>
                </a:solidFill>
              </a:rPr>
              <a:t>One Integrated Platform</a:t>
            </a:r>
          </a:p>
        </p:txBody>
      </p:sp>
      <p:sp>
        <p:nvSpPr>
          <p:cNvPr id="39" name="TextBox 38">
            <a:extLst>
              <a:ext uri="{FF2B5EF4-FFF2-40B4-BE49-F238E27FC236}">
                <a16:creationId xmlns:a16="http://schemas.microsoft.com/office/drawing/2014/main" id="{FAD1B796-FE79-4219-9AAE-3FD5D202AD49}"/>
              </a:ext>
            </a:extLst>
          </p:cNvPr>
          <p:cNvSpPr txBox="1"/>
          <p:nvPr/>
        </p:nvSpPr>
        <p:spPr>
          <a:xfrm>
            <a:off x="8613775" y="2171700"/>
            <a:ext cx="3143250" cy="307975"/>
          </a:xfrm>
          <a:prstGeom prst="rect">
            <a:avLst/>
          </a:prstGeom>
          <a:noFill/>
        </p:spPr>
        <p:txBody>
          <a:bodyPr wrap="none" lIns="0" tIns="0" rIns="0" bIns="0" anchor="ctr">
            <a:spAutoFit/>
          </a:bodyPr>
          <a:lstStyle/>
          <a:p>
            <a:pPr>
              <a:defRPr/>
            </a:pPr>
            <a:r>
              <a:rPr lang="en-US" sz="2000" b="1" dirty="0">
                <a:solidFill>
                  <a:schemeClr val="tx1">
                    <a:lumMod val="65000"/>
                    <a:lumOff val="35000"/>
                  </a:schemeClr>
                </a:solidFill>
              </a:rPr>
              <a:t>Greater Quality of Service</a:t>
            </a:r>
          </a:p>
        </p:txBody>
      </p:sp>
      <p:grpSp>
        <p:nvGrpSpPr>
          <p:cNvPr id="32" name="Group 31">
            <a:extLst>
              <a:ext uri="{FF2B5EF4-FFF2-40B4-BE49-F238E27FC236}">
                <a16:creationId xmlns:a16="http://schemas.microsoft.com/office/drawing/2014/main" id="{FBBA5705-36CC-4992-BD72-562B39CC69CA}"/>
              </a:ext>
            </a:extLst>
          </p:cNvPr>
          <p:cNvGrpSpPr/>
          <p:nvPr/>
        </p:nvGrpSpPr>
        <p:grpSpPr>
          <a:xfrm>
            <a:off x="5698237" y="3965454"/>
            <a:ext cx="937309" cy="775838"/>
            <a:chOff x="7802245" y="821623"/>
            <a:chExt cx="887247" cy="624652"/>
          </a:xfrm>
          <a:solidFill>
            <a:schemeClr val="tx1"/>
          </a:solidFill>
        </p:grpSpPr>
        <p:sp>
          <p:nvSpPr>
            <p:cNvPr id="33" name="Oval 32">
              <a:extLst>
                <a:ext uri="{FF2B5EF4-FFF2-40B4-BE49-F238E27FC236}">
                  <a16:creationId xmlns:a16="http://schemas.microsoft.com/office/drawing/2014/main" id="{747E60D7-3315-4785-85EA-FEEE96AA7AA7}"/>
                </a:ext>
              </a:extLst>
            </p:cNvPr>
            <p:cNvSpPr>
              <a:spLocks noChangeArrowheads="1"/>
            </p:cNvSpPr>
            <p:nvPr/>
          </p:nvSpPr>
          <p:spPr bwMode="auto">
            <a:xfrm>
              <a:off x="8119204" y="903245"/>
              <a:ext cx="258917" cy="20189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34" name="Freeform 33">
              <a:extLst>
                <a:ext uri="{FF2B5EF4-FFF2-40B4-BE49-F238E27FC236}">
                  <a16:creationId xmlns:a16="http://schemas.microsoft.com/office/drawing/2014/main" id="{E5A26333-C8E9-48AD-9C88-6FAA92158819}"/>
                </a:ext>
              </a:extLst>
            </p:cNvPr>
            <p:cNvSpPr>
              <a:spLocks/>
            </p:cNvSpPr>
            <p:nvPr/>
          </p:nvSpPr>
          <p:spPr bwMode="auto">
            <a:xfrm>
              <a:off x="8024333" y="1140923"/>
              <a:ext cx="453429" cy="305352"/>
            </a:xfrm>
            <a:custGeom>
              <a:avLst/>
              <a:gdLst>
                <a:gd name="T0" fmla="*/ 123 w 182"/>
                <a:gd name="T1" fmla="*/ 0 h 157"/>
                <a:gd name="T2" fmla="*/ 91 w 182"/>
                <a:gd name="T3" fmla="*/ 38 h 157"/>
                <a:gd name="T4" fmla="*/ 58 w 182"/>
                <a:gd name="T5" fmla="*/ 0 h 157"/>
                <a:gd name="T6" fmla="*/ 0 w 182"/>
                <a:gd name="T7" fmla="*/ 99 h 157"/>
                <a:gd name="T8" fmla="*/ 1 w 182"/>
                <a:gd name="T9" fmla="*/ 117 h 157"/>
                <a:gd name="T10" fmla="*/ 91 w 182"/>
                <a:gd name="T11" fmla="*/ 157 h 157"/>
                <a:gd name="T12" fmla="*/ 180 w 182"/>
                <a:gd name="T13" fmla="*/ 117 h 157"/>
                <a:gd name="T14" fmla="*/ 182 w 182"/>
                <a:gd name="T15" fmla="*/ 99 h 157"/>
                <a:gd name="T16" fmla="*/ 123 w 182"/>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57">
                  <a:moveTo>
                    <a:pt x="123" y="0"/>
                  </a:moveTo>
                  <a:cubicBezTo>
                    <a:pt x="91" y="38"/>
                    <a:pt x="91" y="38"/>
                    <a:pt x="91" y="38"/>
                  </a:cubicBezTo>
                  <a:cubicBezTo>
                    <a:pt x="58" y="0"/>
                    <a:pt x="58" y="0"/>
                    <a:pt x="58" y="0"/>
                  </a:cubicBezTo>
                  <a:cubicBezTo>
                    <a:pt x="24" y="16"/>
                    <a:pt x="0" y="54"/>
                    <a:pt x="0" y="99"/>
                  </a:cubicBezTo>
                  <a:cubicBezTo>
                    <a:pt x="0" y="105"/>
                    <a:pt x="0" y="111"/>
                    <a:pt x="1" y="117"/>
                  </a:cubicBezTo>
                  <a:cubicBezTo>
                    <a:pt x="20" y="141"/>
                    <a:pt x="53" y="157"/>
                    <a:pt x="91" y="157"/>
                  </a:cubicBezTo>
                  <a:cubicBezTo>
                    <a:pt x="128" y="157"/>
                    <a:pt x="161" y="141"/>
                    <a:pt x="180" y="117"/>
                  </a:cubicBezTo>
                  <a:cubicBezTo>
                    <a:pt x="181" y="111"/>
                    <a:pt x="182" y="105"/>
                    <a:pt x="182" y="99"/>
                  </a:cubicBezTo>
                  <a:cubicBezTo>
                    <a:pt x="182" y="54"/>
                    <a:pt x="157" y="15"/>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35" name="Freeform 34">
              <a:extLst>
                <a:ext uri="{FF2B5EF4-FFF2-40B4-BE49-F238E27FC236}">
                  <a16:creationId xmlns:a16="http://schemas.microsoft.com/office/drawing/2014/main" id="{151A5CEF-9E8B-45CF-86F7-441FE5BF5CDB}"/>
                </a:ext>
              </a:extLst>
            </p:cNvPr>
            <p:cNvSpPr>
              <a:spLocks/>
            </p:cNvSpPr>
            <p:nvPr/>
          </p:nvSpPr>
          <p:spPr bwMode="auto">
            <a:xfrm>
              <a:off x="8346458" y="821623"/>
              <a:ext cx="243964" cy="216901"/>
            </a:xfrm>
            <a:custGeom>
              <a:avLst/>
              <a:gdLst>
                <a:gd name="T0" fmla="*/ 47 w 94"/>
                <a:gd name="T1" fmla="*/ 0 h 96"/>
                <a:gd name="T2" fmla="*/ 0 w 94"/>
                <a:gd name="T3" fmla="*/ 36 h 96"/>
                <a:gd name="T4" fmla="*/ 22 w 94"/>
                <a:gd name="T5" fmla="*/ 86 h 96"/>
                <a:gd name="T6" fmla="*/ 22 w 94"/>
                <a:gd name="T7" fmla="*/ 89 h 96"/>
                <a:gd name="T8" fmla="*/ 47 w 94"/>
                <a:gd name="T9" fmla="*/ 96 h 96"/>
                <a:gd name="T10" fmla="*/ 94 w 94"/>
                <a:gd name="T11" fmla="*/ 48 h 96"/>
                <a:gd name="T12" fmla="*/ 47 w 9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47" y="0"/>
                  </a:moveTo>
                  <a:cubicBezTo>
                    <a:pt x="24" y="0"/>
                    <a:pt x="6" y="16"/>
                    <a:pt x="0" y="36"/>
                  </a:cubicBezTo>
                  <a:cubicBezTo>
                    <a:pt x="14" y="49"/>
                    <a:pt x="22" y="66"/>
                    <a:pt x="22" y="86"/>
                  </a:cubicBezTo>
                  <a:cubicBezTo>
                    <a:pt x="22" y="87"/>
                    <a:pt x="22" y="88"/>
                    <a:pt x="22" y="89"/>
                  </a:cubicBezTo>
                  <a:cubicBezTo>
                    <a:pt x="29" y="94"/>
                    <a:pt x="37" y="96"/>
                    <a:pt x="47" y="96"/>
                  </a:cubicBezTo>
                  <a:cubicBezTo>
                    <a:pt x="73" y="96"/>
                    <a:pt x="94" y="75"/>
                    <a:pt x="94" y="48"/>
                  </a:cubicBezTo>
                  <a:cubicBezTo>
                    <a:pt x="94" y="22"/>
                    <a:pt x="73" y="0"/>
                    <a:pt x="47" y="0"/>
                  </a:cubicBezTo>
                  <a:close/>
                </a:path>
              </a:pathLst>
            </a:custGeom>
            <a:solidFill>
              <a:srgbClr val="EE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40" name="Freeform 35">
              <a:extLst>
                <a:ext uri="{FF2B5EF4-FFF2-40B4-BE49-F238E27FC236}">
                  <a16:creationId xmlns:a16="http://schemas.microsoft.com/office/drawing/2014/main" id="{CD27E05F-18E9-4E09-B1F1-B3540B3C1ABE}"/>
                </a:ext>
              </a:extLst>
            </p:cNvPr>
            <p:cNvSpPr>
              <a:spLocks/>
            </p:cNvSpPr>
            <p:nvPr/>
          </p:nvSpPr>
          <p:spPr bwMode="auto">
            <a:xfrm>
              <a:off x="7902145" y="836657"/>
              <a:ext cx="234442" cy="186828"/>
            </a:xfrm>
            <a:custGeom>
              <a:avLst/>
              <a:gdLst>
                <a:gd name="T0" fmla="*/ 75 w 94"/>
                <a:gd name="T1" fmla="*/ 86 h 96"/>
                <a:gd name="T2" fmla="*/ 94 w 94"/>
                <a:gd name="T3" fmla="*/ 39 h 96"/>
                <a:gd name="T4" fmla="*/ 48 w 94"/>
                <a:gd name="T5" fmla="*/ 0 h 96"/>
                <a:gd name="T6" fmla="*/ 0 w 94"/>
                <a:gd name="T7" fmla="*/ 48 h 96"/>
                <a:gd name="T8" fmla="*/ 48 w 94"/>
                <a:gd name="T9" fmla="*/ 96 h 96"/>
                <a:gd name="T10" fmla="*/ 75 w 94"/>
                <a:gd name="T11" fmla="*/ 87 h 96"/>
                <a:gd name="T12" fmla="*/ 75 w 94"/>
                <a:gd name="T13" fmla="*/ 86 h 96"/>
              </a:gdLst>
              <a:ahLst/>
              <a:cxnLst>
                <a:cxn ang="0">
                  <a:pos x="T0" y="T1"/>
                </a:cxn>
                <a:cxn ang="0">
                  <a:pos x="T2" y="T3"/>
                </a:cxn>
                <a:cxn ang="0">
                  <a:pos x="T4" y="T5"/>
                </a:cxn>
                <a:cxn ang="0">
                  <a:pos x="T6" y="T7"/>
                </a:cxn>
                <a:cxn ang="0">
                  <a:pos x="T8" y="T9"/>
                </a:cxn>
                <a:cxn ang="0">
                  <a:pos x="T10" y="T11"/>
                </a:cxn>
                <a:cxn ang="0">
                  <a:pos x="T12" y="T13"/>
                </a:cxn>
              </a:cxnLst>
              <a:rect l="0" t="0" r="r" b="b"/>
              <a:pathLst>
                <a:path w="94" h="96">
                  <a:moveTo>
                    <a:pt x="75" y="86"/>
                  </a:moveTo>
                  <a:cubicBezTo>
                    <a:pt x="75" y="68"/>
                    <a:pt x="83" y="51"/>
                    <a:pt x="94" y="39"/>
                  </a:cubicBezTo>
                  <a:cubicBezTo>
                    <a:pt x="90" y="17"/>
                    <a:pt x="71" y="0"/>
                    <a:pt x="48" y="0"/>
                  </a:cubicBezTo>
                  <a:cubicBezTo>
                    <a:pt x="21" y="0"/>
                    <a:pt x="0" y="22"/>
                    <a:pt x="0" y="48"/>
                  </a:cubicBezTo>
                  <a:cubicBezTo>
                    <a:pt x="0" y="75"/>
                    <a:pt x="21" y="96"/>
                    <a:pt x="48" y="96"/>
                  </a:cubicBezTo>
                  <a:cubicBezTo>
                    <a:pt x="58" y="96"/>
                    <a:pt x="68" y="93"/>
                    <a:pt x="75" y="87"/>
                  </a:cubicBezTo>
                  <a:cubicBezTo>
                    <a:pt x="75" y="87"/>
                    <a:pt x="75" y="86"/>
                    <a:pt x="75" y="86"/>
                  </a:cubicBezTo>
                  <a:close/>
                </a:path>
              </a:pathLst>
            </a:custGeom>
            <a:solidFill>
              <a:srgbClr val="9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41" name="Freeform 36">
              <a:extLst>
                <a:ext uri="{FF2B5EF4-FFF2-40B4-BE49-F238E27FC236}">
                  <a16:creationId xmlns:a16="http://schemas.microsoft.com/office/drawing/2014/main" id="{C89A0377-5BEE-4E0C-8B0A-3C23E3B6FAE9}"/>
                </a:ext>
              </a:extLst>
            </p:cNvPr>
            <p:cNvSpPr>
              <a:spLocks/>
            </p:cNvSpPr>
            <p:nvPr/>
          </p:nvSpPr>
          <p:spPr bwMode="auto">
            <a:xfrm>
              <a:off x="8364879" y="1075987"/>
              <a:ext cx="324613" cy="280243"/>
            </a:xfrm>
            <a:custGeom>
              <a:avLst/>
              <a:gdLst>
                <a:gd name="T0" fmla="*/ 76 w 130"/>
                <a:gd name="T1" fmla="*/ 0 h 144"/>
                <a:gd name="T2" fmla="*/ 46 w 130"/>
                <a:gd name="T3" fmla="*/ 35 h 144"/>
                <a:gd name="T4" fmla="*/ 18 w 130"/>
                <a:gd name="T5" fmla="*/ 2 h 144"/>
                <a:gd name="T6" fmla="*/ 0 w 130"/>
                <a:gd name="T7" fmla="*/ 30 h 144"/>
                <a:gd name="T8" fmla="*/ 61 w 130"/>
                <a:gd name="T9" fmla="*/ 141 h 144"/>
                <a:gd name="T10" fmla="*/ 60 w 130"/>
                <a:gd name="T11" fmla="*/ 144 h 144"/>
                <a:gd name="T12" fmla="*/ 129 w 130"/>
                <a:gd name="T13" fmla="*/ 108 h 144"/>
                <a:gd name="T14" fmla="*/ 130 w 130"/>
                <a:gd name="T15" fmla="*/ 91 h 144"/>
                <a:gd name="T16" fmla="*/ 76 w 130"/>
                <a:gd name="T1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144">
                  <a:moveTo>
                    <a:pt x="76" y="0"/>
                  </a:moveTo>
                  <a:cubicBezTo>
                    <a:pt x="46" y="35"/>
                    <a:pt x="46" y="35"/>
                    <a:pt x="46" y="35"/>
                  </a:cubicBezTo>
                  <a:cubicBezTo>
                    <a:pt x="18" y="2"/>
                    <a:pt x="18" y="2"/>
                    <a:pt x="18" y="2"/>
                  </a:cubicBezTo>
                  <a:cubicBezTo>
                    <a:pt x="14" y="13"/>
                    <a:pt x="8" y="23"/>
                    <a:pt x="0" y="30"/>
                  </a:cubicBezTo>
                  <a:cubicBezTo>
                    <a:pt x="37" y="51"/>
                    <a:pt x="61" y="93"/>
                    <a:pt x="61" y="141"/>
                  </a:cubicBezTo>
                  <a:cubicBezTo>
                    <a:pt x="61" y="142"/>
                    <a:pt x="60" y="143"/>
                    <a:pt x="60" y="144"/>
                  </a:cubicBezTo>
                  <a:cubicBezTo>
                    <a:pt x="89" y="141"/>
                    <a:pt x="114" y="127"/>
                    <a:pt x="129" y="108"/>
                  </a:cubicBezTo>
                  <a:cubicBezTo>
                    <a:pt x="130" y="102"/>
                    <a:pt x="130" y="97"/>
                    <a:pt x="130" y="91"/>
                  </a:cubicBezTo>
                  <a:cubicBezTo>
                    <a:pt x="130" y="49"/>
                    <a:pt x="108" y="14"/>
                    <a:pt x="76" y="0"/>
                  </a:cubicBezTo>
                  <a:close/>
                </a:path>
              </a:pathLst>
            </a:custGeom>
            <a:solidFill>
              <a:srgbClr val="EE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sp>
          <p:nvSpPr>
            <p:cNvPr id="42" name="Freeform 37">
              <a:extLst>
                <a:ext uri="{FF2B5EF4-FFF2-40B4-BE49-F238E27FC236}">
                  <a16:creationId xmlns:a16="http://schemas.microsoft.com/office/drawing/2014/main" id="{216E7CFC-B191-44FE-A201-D331D08E4B57}"/>
                </a:ext>
              </a:extLst>
            </p:cNvPr>
            <p:cNvSpPr>
              <a:spLocks/>
            </p:cNvSpPr>
            <p:nvPr/>
          </p:nvSpPr>
          <p:spPr bwMode="auto">
            <a:xfrm>
              <a:off x="7802245" y="1076569"/>
              <a:ext cx="331052" cy="282253"/>
            </a:xfrm>
            <a:custGeom>
              <a:avLst/>
              <a:gdLst>
                <a:gd name="T0" fmla="*/ 73 w 133"/>
                <a:gd name="T1" fmla="*/ 141 h 145"/>
                <a:gd name="T2" fmla="*/ 133 w 133"/>
                <a:gd name="T3" fmla="*/ 31 h 145"/>
                <a:gd name="T4" fmla="*/ 114 w 133"/>
                <a:gd name="T5" fmla="*/ 0 h 145"/>
                <a:gd name="T6" fmla="*/ 114 w 133"/>
                <a:gd name="T7" fmla="*/ 0 h 145"/>
                <a:gd name="T8" fmla="*/ 84 w 133"/>
                <a:gd name="T9" fmla="*/ 35 h 145"/>
                <a:gd name="T10" fmla="*/ 54 w 133"/>
                <a:gd name="T11" fmla="*/ 0 h 145"/>
                <a:gd name="T12" fmla="*/ 0 w 133"/>
                <a:gd name="T13" fmla="*/ 91 h 145"/>
                <a:gd name="T14" fmla="*/ 1 w 133"/>
                <a:gd name="T15" fmla="*/ 108 h 145"/>
                <a:gd name="T16" fmla="*/ 73 w 133"/>
                <a:gd name="T17" fmla="*/ 145 h 145"/>
                <a:gd name="T18" fmla="*/ 73 w 133"/>
                <a:gd name="T19" fmla="*/ 14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45">
                  <a:moveTo>
                    <a:pt x="73" y="141"/>
                  </a:moveTo>
                  <a:cubicBezTo>
                    <a:pt x="73" y="94"/>
                    <a:pt x="96" y="52"/>
                    <a:pt x="133" y="31"/>
                  </a:cubicBezTo>
                  <a:cubicBezTo>
                    <a:pt x="124" y="22"/>
                    <a:pt x="117" y="12"/>
                    <a:pt x="114" y="0"/>
                  </a:cubicBezTo>
                  <a:cubicBezTo>
                    <a:pt x="114" y="0"/>
                    <a:pt x="114" y="0"/>
                    <a:pt x="114" y="0"/>
                  </a:cubicBezTo>
                  <a:cubicBezTo>
                    <a:pt x="84" y="35"/>
                    <a:pt x="84" y="35"/>
                    <a:pt x="84" y="35"/>
                  </a:cubicBezTo>
                  <a:cubicBezTo>
                    <a:pt x="54" y="0"/>
                    <a:pt x="54" y="0"/>
                    <a:pt x="54" y="0"/>
                  </a:cubicBezTo>
                  <a:cubicBezTo>
                    <a:pt x="22" y="14"/>
                    <a:pt x="0" y="50"/>
                    <a:pt x="0" y="91"/>
                  </a:cubicBezTo>
                  <a:cubicBezTo>
                    <a:pt x="0" y="97"/>
                    <a:pt x="1" y="102"/>
                    <a:pt x="1" y="108"/>
                  </a:cubicBezTo>
                  <a:cubicBezTo>
                    <a:pt x="17" y="128"/>
                    <a:pt x="43" y="142"/>
                    <a:pt x="73" y="145"/>
                  </a:cubicBezTo>
                  <a:cubicBezTo>
                    <a:pt x="73" y="143"/>
                    <a:pt x="73" y="142"/>
                    <a:pt x="73" y="141"/>
                  </a:cubicBezTo>
                  <a:close/>
                </a:path>
              </a:pathLst>
            </a:custGeom>
            <a:solidFill>
              <a:srgbClr val="9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800" dirty="0">
                <a:solidFill>
                  <a:prstClr val="black"/>
                </a:solidFill>
              </a:endParaRPr>
            </a:p>
          </p:txBody>
        </p:sp>
      </p:grpSp>
      <p:sp>
        <p:nvSpPr>
          <p:cNvPr id="8216" name="TextBox 42">
            <a:extLst>
              <a:ext uri="{FF2B5EF4-FFF2-40B4-BE49-F238E27FC236}">
                <a16:creationId xmlns:a16="http://schemas.microsoft.com/office/drawing/2014/main" id="{DC39445D-CBF0-4291-9ACD-7202EA934924}"/>
              </a:ext>
            </a:extLst>
          </p:cNvPr>
          <p:cNvSpPr txBox="1">
            <a:spLocks noChangeArrowheads="1"/>
          </p:cNvSpPr>
          <p:nvPr/>
        </p:nvSpPr>
        <p:spPr bwMode="auto">
          <a:xfrm>
            <a:off x="5545138" y="4705350"/>
            <a:ext cx="1249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t>CITIZENS</a:t>
            </a:r>
          </a:p>
        </p:txBody>
      </p:sp>
      <p:sp>
        <p:nvSpPr>
          <p:cNvPr id="8217" name="TextBox 43">
            <a:extLst>
              <a:ext uri="{FF2B5EF4-FFF2-40B4-BE49-F238E27FC236}">
                <a16:creationId xmlns:a16="http://schemas.microsoft.com/office/drawing/2014/main" id="{7154E637-D10A-4FB0-BDFB-92696C9D8478}"/>
              </a:ext>
            </a:extLst>
          </p:cNvPr>
          <p:cNvSpPr txBox="1">
            <a:spLocks noChangeArrowheads="1"/>
          </p:cNvSpPr>
          <p:nvPr/>
        </p:nvSpPr>
        <p:spPr bwMode="auto">
          <a:xfrm>
            <a:off x="4217988" y="4038600"/>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t>CASE WORKERS</a:t>
            </a:r>
          </a:p>
        </p:txBody>
      </p:sp>
      <p:sp>
        <p:nvSpPr>
          <p:cNvPr id="8218" name="TextBox 44">
            <a:extLst>
              <a:ext uri="{FF2B5EF4-FFF2-40B4-BE49-F238E27FC236}">
                <a16:creationId xmlns:a16="http://schemas.microsoft.com/office/drawing/2014/main" id="{CFD09CEA-BBFE-457A-8C17-847B7D86CC98}"/>
              </a:ext>
            </a:extLst>
          </p:cNvPr>
          <p:cNvSpPr txBox="1">
            <a:spLocks noChangeArrowheads="1"/>
          </p:cNvSpPr>
          <p:nvPr/>
        </p:nvSpPr>
        <p:spPr bwMode="auto">
          <a:xfrm>
            <a:off x="6334125" y="4027488"/>
            <a:ext cx="17986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t> STATE OF MD</a:t>
            </a:r>
          </a:p>
        </p:txBody>
      </p:sp>
      <p:sp>
        <p:nvSpPr>
          <p:cNvPr id="46" name="Freeform 271">
            <a:extLst>
              <a:ext uri="{FF2B5EF4-FFF2-40B4-BE49-F238E27FC236}">
                <a16:creationId xmlns:a16="http://schemas.microsoft.com/office/drawing/2014/main" id="{0EFE6B28-D250-415D-8BAC-DC05F54D5EEE}"/>
              </a:ext>
            </a:extLst>
          </p:cNvPr>
          <p:cNvSpPr>
            <a:spLocks noEditPoints="1"/>
          </p:cNvSpPr>
          <p:nvPr/>
        </p:nvSpPr>
        <p:spPr bwMode="auto">
          <a:xfrm>
            <a:off x="6756400" y="3233738"/>
            <a:ext cx="1036638" cy="838200"/>
          </a:xfrm>
          <a:custGeom>
            <a:avLst/>
            <a:gdLst>
              <a:gd name="T0" fmla="*/ 666 w 803"/>
              <a:gd name="T1" fmla="*/ 521 h 691"/>
              <a:gd name="T2" fmla="*/ 703 w 803"/>
              <a:gd name="T3" fmla="*/ 521 h 691"/>
              <a:gd name="T4" fmla="*/ 666 w 803"/>
              <a:gd name="T5" fmla="*/ 622 h 691"/>
              <a:gd name="T6" fmla="*/ 703 w 803"/>
              <a:gd name="T7" fmla="*/ 622 h 691"/>
              <a:gd name="T8" fmla="*/ 591 w 803"/>
              <a:gd name="T9" fmla="*/ 521 h 691"/>
              <a:gd name="T10" fmla="*/ 628 w 803"/>
              <a:gd name="T11" fmla="*/ 521 h 691"/>
              <a:gd name="T12" fmla="*/ 591 w 803"/>
              <a:gd name="T13" fmla="*/ 622 h 691"/>
              <a:gd name="T14" fmla="*/ 628 w 803"/>
              <a:gd name="T15" fmla="*/ 622 h 691"/>
              <a:gd name="T16" fmla="*/ 526 w 803"/>
              <a:gd name="T17" fmla="*/ 490 h 691"/>
              <a:gd name="T18" fmla="*/ 491 w 803"/>
              <a:gd name="T19" fmla="*/ 490 h 691"/>
              <a:gd name="T20" fmla="*/ 420 w 803"/>
              <a:gd name="T21" fmla="*/ 648 h 691"/>
              <a:gd name="T22" fmla="*/ 383 w 803"/>
              <a:gd name="T23" fmla="*/ 648 h 691"/>
              <a:gd name="T24" fmla="*/ 311 w 803"/>
              <a:gd name="T25" fmla="*/ 490 h 691"/>
              <a:gd name="T26" fmla="*/ 276 w 803"/>
              <a:gd name="T27" fmla="*/ 490 h 691"/>
              <a:gd name="T28" fmla="*/ 401 w 803"/>
              <a:gd name="T29" fmla="*/ 408 h 691"/>
              <a:gd name="T30" fmla="*/ 212 w 803"/>
              <a:gd name="T31" fmla="*/ 521 h 691"/>
              <a:gd name="T32" fmla="*/ 174 w 803"/>
              <a:gd name="T33" fmla="*/ 468 h 691"/>
              <a:gd name="T34" fmla="*/ 212 w 803"/>
              <a:gd name="T35" fmla="*/ 622 h 691"/>
              <a:gd name="T36" fmla="*/ 174 w 803"/>
              <a:gd name="T37" fmla="*/ 569 h 691"/>
              <a:gd name="T38" fmla="*/ 137 w 803"/>
              <a:gd name="T39" fmla="*/ 521 h 691"/>
              <a:gd name="T40" fmla="*/ 100 w 803"/>
              <a:gd name="T41" fmla="*/ 468 h 691"/>
              <a:gd name="T42" fmla="*/ 137 w 803"/>
              <a:gd name="T43" fmla="*/ 622 h 691"/>
              <a:gd name="T44" fmla="*/ 100 w 803"/>
              <a:gd name="T45" fmla="*/ 569 h 691"/>
              <a:gd name="T46" fmla="*/ 308 w 803"/>
              <a:gd name="T47" fmla="*/ 309 h 691"/>
              <a:gd name="T48" fmla="*/ 345 w 803"/>
              <a:gd name="T49" fmla="*/ 362 h 691"/>
              <a:gd name="T50" fmla="*/ 385 w 803"/>
              <a:gd name="T51" fmla="*/ 309 h 691"/>
              <a:gd name="T52" fmla="*/ 422 w 803"/>
              <a:gd name="T53" fmla="*/ 362 h 691"/>
              <a:gd name="T54" fmla="*/ 458 w 803"/>
              <a:gd name="T55" fmla="*/ 309 h 691"/>
              <a:gd name="T56" fmla="*/ 495 w 803"/>
              <a:gd name="T57" fmla="*/ 362 h 691"/>
              <a:gd name="T58" fmla="*/ 781 w 803"/>
              <a:gd name="T59" fmla="*/ 648 h 691"/>
              <a:gd name="T60" fmla="*/ 756 w 803"/>
              <a:gd name="T61" fmla="*/ 610 h 691"/>
              <a:gd name="T62" fmla="*/ 767 w 803"/>
              <a:gd name="T63" fmla="*/ 413 h 691"/>
              <a:gd name="T64" fmla="*/ 553 w 803"/>
              <a:gd name="T65" fmla="*/ 375 h 691"/>
              <a:gd name="T66" fmla="*/ 563 w 803"/>
              <a:gd name="T67" fmla="*/ 269 h 691"/>
              <a:gd name="T68" fmla="*/ 425 w 803"/>
              <a:gd name="T69" fmla="*/ 134 h 691"/>
              <a:gd name="T70" fmla="*/ 391 w 803"/>
              <a:gd name="T71" fmla="*/ 113 h 691"/>
              <a:gd name="T72" fmla="*/ 258 w 803"/>
              <a:gd name="T73" fmla="*/ 255 h 691"/>
              <a:gd name="T74" fmla="*/ 355 w 803"/>
              <a:gd name="T75" fmla="*/ 269 h 691"/>
              <a:gd name="T76" fmla="*/ 250 w 803"/>
              <a:gd name="T77" fmla="*/ 301 h 691"/>
              <a:gd name="T78" fmla="*/ 36 w 803"/>
              <a:gd name="T79" fmla="*/ 413 h 691"/>
              <a:gd name="T80" fmla="*/ 46 w 803"/>
              <a:gd name="T81" fmla="*/ 610 h 691"/>
              <a:gd name="T82" fmla="*/ 0 w 803"/>
              <a:gd name="T83" fmla="*/ 648 h 691"/>
              <a:gd name="T84" fmla="*/ 803 w 803"/>
              <a:gd name="T85" fmla="*/ 648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3" h="691">
                <a:moveTo>
                  <a:pt x="703" y="521"/>
                </a:moveTo>
                <a:lnTo>
                  <a:pt x="703" y="521"/>
                </a:lnTo>
                <a:lnTo>
                  <a:pt x="666" y="521"/>
                </a:lnTo>
                <a:lnTo>
                  <a:pt x="666" y="468"/>
                </a:lnTo>
                <a:lnTo>
                  <a:pt x="703" y="468"/>
                </a:lnTo>
                <a:lnTo>
                  <a:pt x="703" y="521"/>
                </a:lnTo>
                <a:close/>
                <a:moveTo>
                  <a:pt x="703" y="622"/>
                </a:moveTo>
                <a:lnTo>
                  <a:pt x="703" y="622"/>
                </a:lnTo>
                <a:lnTo>
                  <a:pt x="666" y="622"/>
                </a:lnTo>
                <a:lnTo>
                  <a:pt x="666" y="569"/>
                </a:lnTo>
                <a:lnTo>
                  <a:pt x="703" y="569"/>
                </a:lnTo>
                <a:lnTo>
                  <a:pt x="703" y="622"/>
                </a:lnTo>
                <a:close/>
                <a:moveTo>
                  <a:pt x="628" y="521"/>
                </a:moveTo>
                <a:lnTo>
                  <a:pt x="628" y="521"/>
                </a:lnTo>
                <a:lnTo>
                  <a:pt x="591" y="521"/>
                </a:lnTo>
                <a:lnTo>
                  <a:pt x="591" y="468"/>
                </a:lnTo>
                <a:lnTo>
                  <a:pt x="628" y="468"/>
                </a:lnTo>
                <a:lnTo>
                  <a:pt x="628" y="521"/>
                </a:lnTo>
                <a:close/>
                <a:moveTo>
                  <a:pt x="628" y="622"/>
                </a:moveTo>
                <a:lnTo>
                  <a:pt x="628" y="622"/>
                </a:lnTo>
                <a:lnTo>
                  <a:pt x="591" y="622"/>
                </a:lnTo>
                <a:lnTo>
                  <a:pt x="591" y="569"/>
                </a:lnTo>
                <a:lnTo>
                  <a:pt x="628" y="569"/>
                </a:lnTo>
                <a:lnTo>
                  <a:pt x="628" y="622"/>
                </a:lnTo>
                <a:close/>
                <a:moveTo>
                  <a:pt x="553" y="490"/>
                </a:moveTo>
                <a:lnTo>
                  <a:pt x="553" y="490"/>
                </a:lnTo>
                <a:lnTo>
                  <a:pt x="526" y="490"/>
                </a:lnTo>
                <a:lnTo>
                  <a:pt x="526" y="648"/>
                </a:lnTo>
                <a:lnTo>
                  <a:pt x="491" y="648"/>
                </a:lnTo>
                <a:lnTo>
                  <a:pt x="491" y="490"/>
                </a:lnTo>
                <a:lnTo>
                  <a:pt x="454" y="490"/>
                </a:lnTo>
                <a:lnTo>
                  <a:pt x="454" y="648"/>
                </a:lnTo>
                <a:lnTo>
                  <a:pt x="420" y="648"/>
                </a:lnTo>
                <a:lnTo>
                  <a:pt x="420" y="490"/>
                </a:lnTo>
                <a:lnTo>
                  <a:pt x="383" y="490"/>
                </a:lnTo>
                <a:lnTo>
                  <a:pt x="383" y="648"/>
                </a:lnTo>
                <a:lnTo>
                  <a:pt x="349" y="648"/>
                </a:lnTo>
                <a:lnTo>
                  <a:pt x="349" y="490"/>
                </a:lnTo>
                <a:lnTo>
                  <a:pt x="311" y="490"/>
                </a:lnTo>
                <a:lnTo>
                  <a:pt x="311" y="648"/>
                </a:lnTo>
                <a:lnTo>
                  <a:pt x="276" y="648"/>
                </a:lnTo>
                <a:lnTo>
                  <a:pt x="276" y="490"/>
                </a:lnTo>
                <a:lnTo>
                  <a:pt x="250" y="490"/>
                </a:lnTo>
                <a:lnTo>
                  <a:pt x="250" y="459"/>
                </a:lnTo>
                <a:lnTo>
                  <a:pt x="401" y="408"/>
                </a:lnTo>
                <a:lnTo>
                  <a:pt x="553" y="459"/>
                </a:lnTo>
                <a:lnTo>
                  <a:pt x="553" y="490"/>
                </a:lnTo>
                <a:close/>
                <a:moveTo>
                  <a:pt x="212" y="521"/>
                </a:moveTo>
                <a:lnTo>
                  <a:pt x="212" y="521"/>
                </a:lnTo>
                <a:lnTo>
                  <a:pt x="174" y="521"/>
                </a:lnTo>
                <a:lnTo>
                  <a:pt x="174" y="468"/>
                </a:lnTo>
                <a:lnTo>
                  <a:pt x="212" y="468"/>
                </a:lnTo>
                <a:lnTo>
                  <a:pt x="212" y="521"/>
                </a:lnTo>
                <a:close/>
                <a:moveTo>
                  <a:pt x="212" y="622"/>
                </a:moveTo>
                <a:lnTo>
                  <a:pt x="212" y="622"/>
                </a:lnTo>
                <a:lnTo>
                  <a:pt x="174" y="622"/>
                </a:lnTo>
                <a:lnTo>
                  <a:pt x="174" y="569"/>
                </a:lnTo>
                <a:lnTo>
                  <a:pt x="212" y="569"/>
                </a:lnTo>
                <a:lnTo>
                  <a:pt x="212" y="622"/>
                </a:lnTo>
                <a:close/>
                <a:moveTo>
                  <a:pt x="137" y="521"/>
                </a:moveTo>
                <a:lnTo>
                  <a:pt x="137" y="521"/>
                </a:lnTo>
                <a:lnTo>
                  <a:pt x="100" y="521"/>
                </a:lnTo>
                <a:lnTo>
                  <a:pt x="100" y="468"/>
                </a:lnTo>
                <a:lnTo>
                  <a:pt x="137" y="468"/>
                </a:lnTo>
                <a:lnTo>
                  <a:pt x="137" y="521"/>
                </a:lnTo>
                <a:close/>
                <a:moveTo>
                  <a:pt x="137" y="622"/>
                </a:moveTo>
                <a:lnTo>
                  <a:pt x="137" y="622"/>
                </a:lnTo>
                <a:lnTo>
                  <a:pt x="100" y="622"/>
                </a:lnTo>
                <a:lnTo>
                  <a:pt x="100" y="569"/>
                </a:lnTo>
                <a:lnTo>
                  <a:pt x="137" y="569"/>
                </a:lnTo>
                <a:lnTo>
                  <a:pt x="137" y="622"/>
                </a:lnTo>
                <a:close/>
                <a:moveTo>
                  <a:pt x="308" y="309"/>
                </a:moveTo>
                <a:lnTo>
                  <a:pt x="308" y="309"/>
                </a:lnTo>
                <a:lnTo>
                  <a:pt x="345" y="309"/>
                </a:lnTo>
                <a:lnTo>
                  <a:pt x="345" y="362"/>
                </a:lnTo>
                <a:lnTo>
                  <a:pt x="308" y="362"/>
                </a:lnTo>
                <a:lnTo>
                  <a:pt x="308" y="309"/>
                </a:lnTo>
                <a:close/>
                <a:moveTo>
                  <a:pt x="385" y="309"/>
                </a:moveTo>
                <a:lnTo>
                  <a:pt x="385" y="309"/>
                </a:lnTo>
                <a:lnTo>
                  <a:pt x="422" y="309"/>
                </a:lnTo>
                <a:lnTo>
                  <a:pt x="422" y="362"/>
                </a:lnTo>
                <a:lnTo>
                  <a:pt x="385" y="362"/>
                </a:lnTo>
                <a:lnTo>
                  <a:pt x="385" y="309"/>
                </a:lnTo>
                <a:close/>
                <a:moveTo>
                  <a:pt x="458" y="309"/>
                </a:moveTo>
                <a:lnTo>
                  <a:pt x="458" y="309"/>
                </a:lnTo>
                <a:lnTo>
                  <a:pt x="495" y="309"/>
                </a:lnTo>
                <a:lnTo>
                  <a:pt x="495" y="362"/>
                </a:lnTo>
                <a:lnTo>
                  <a:pt x="458" y="362"/>
                </a:lnTo>
                <a:lnTo>
                  <a:pt x="458" y="309"/>
                </a:lnTo>
                <a:close/>
                <a:moveTo>
                  <a:pt x="781" y="648"/>
                </a:moveTo>
                <a:lnTo>
                  <a:pt x="781" y="648"/>
                </a:lnTo>
                <a:lnTo>
                  <a:pt x="781" y="610"/>
                </a:lnTo>
                <a:lnTo>
                  <a:pt x="756" y="610"/>
                </a:lnTo>
                <a:lnTo>
                  <a:pt x="756" y="445"/>
                </a:lnTo>
                <a:lnTo>
                  <a:pt x="767" y="445"/>
                </a:lnTo>
                <a:lnTo>
                  <a:pt x="767" y="413"/>
                </a:lnTo>
                <a:lnTo>
                  <a:pt x="756" y="413"/>
                </a:lnTo>
                <a:lnTo>
                  <a:pt x="756" y="413"/>
                </a:lnTo>
                <a:lnTo>
                  <a:pt x="553" y="375"/>
                </a:lnTo>
                <a:lnTo>
                  <a:pt x="553" y="301"/>
                </a:lnTo>
                <a:lnTo>
                  <a:pt x="563" y="301"/>
                </a:lnTo>
                <a:lnTo>
                  <a:pt x="563" y="269"/>
                </a:lnTo>
                <a:lnTo>
                  <a:pt x="546" y="269"/>
                </a:lnTo>
                <a:cubicBezTo>
                  <a:pt x="541" y="202"/>
                  <a:pt x="491" y="147"/>
                  <a:pt x="425" y="136"/>
                </a:cubicBezTo>
                <a:cubicBezTo>
                  <a:pt x="425" y="136"/>
                  <a:pt x="425" y="135"/>
                  <a:pt x="425" y="134"/>
                </a:cubicBezTo>
                <a:cubicBezTo>
                  <a:pt x="425" y="125"/>
                  <a:pt x="420" y="117"/>
                  <a:pt x="412" y="113"/>
                </a:cubicBezTo>
                <a:cubicBezTo>
                  <a:pt x="410" y="88"/>
                  <a:pt x="401" y="0"/>
                  <a:pt x="401" y="0"/>
                </a:cubicBezTo>
                <a:cubicBezTo>
                  <a:pt x="401" y="0"/>
                  <a:pt x="392" y="88"/>
                  <a:pt x="391" y="113"/>
                </a:cubicBezTo>
                <a:cubicBezTo>
                  <a:pt x="383" y="117"/>
                  <a:pt x="377" y="125"/>
                  <a:pt x="377" y="134"/>
                </a:cubicBezTo>
                <a:cubicBezTo>
                  <a:pt x="377" y="135"/>
                  <a:pt x="377" y="136"/>
                  <a:pt x="377" y="136"/>
                </a:cubicBezTo>
                <a:cubicBezTo>
                  <a:pt x="317" y="146"/>
                  <a:pt x="269" y="194"/>
                  <a:pt x="258" y="255"/>
                </a:cubicBezTo>
                <a:lnTo>
                  <a:pt x="355" y="255"/>
                </a:lnTo>
                <a:cubicBezTo>
                  <a:pt x="359" y="255"/>
                  <a:pt x="362" y="258"/>
                  <a:pt x="362" y="262"/>
                </a:cubicBezTo>
                <a:cubicBezTo>
                  <a:pt x="362" y="266"/>
                  <a:pt x="359" y="269"/>
                  <a:pt x="355" y="269"/>
                </a:cubicBezTo>
                <a:lnTo>
                  <a:pt x="239" y="269"/>
                </a:lnTo>
                <a:lnTo>
                  <a:pt x="239" y="301"/>
                </a:lnTo>
                <a:lnTo>
                  <a:pt x="250" y="301"/>
                </a:lnTo>
                <a:lnTo>
                  <a:pt x="250" y="375"/>
                </a:lnTo>
                <a:lnTo>
                  <a:pt x="48" y="413"/>
                </a:lnTo>
                <a:lnTo>
                  <a:pt x="36" y="413"/>
                </a:lnTo>
                <a:lnTo>
                  <a:pt x="36" y="445"/>
                </a:lnTo>
                <a:lnTo>
                  <a:pt x="46" y="445"/>
                </a:lnTo>
                <a:lnTo>
                  <a:pt x="46" y="610"/>
                </a:lnTo>
                <a:lnTo>
                  <a:pt x="22" y="610"/>
                </a:lnTo>
                <a:lnTo>
                  <a:pt x="22" y="648"/>
                </a:lnTo>
                <a:lnTo>
                  <a:pt x="0" y="648"/>
                </a:lnTo>
                <a:lnTo>
                  <a:pt x="0" y="691"/>
                </a:lnTo>
                <a:lnTo>
                  <a:pt x="803" y="691"/>
                </a:lnTo>
                <a:lnTo>
                  <a:pt x="803" y="648"/>
                </a:lnTo>
                <a:lnTo>
                  <a:pt x="781" y="648"/>
                </a:lnTo>
                <a:close/>
              </a:path>
            </a:pathLst>
          </a:custGeom>
          <a:solidFill>
            <a:schemeClr val="tx1"/>
          </a:solidFill>
          <a:ln w="0">
            <a:noFill/>
            <a:prstDash val="solid"/>
            <a:round/>
            <a:headEnd/>
            <a:tailEnd/>
          </a:ln>
        </p:spPr>
        <p:txBody>
          <a:bodyPr/>
          <a:lstStyle/>
          <a:p>
            <a:pPr defTabSz="953079" fontAlgn="auto">
              <a:spcBef>
                <a:spcPts val="0"/>
              </a:spcBef>
              <a:spcAft>
                <a:spcPts val="0"/>
              </a:spcAft>
              <a:defRPr/>
            </a:pPr>
            <a:endParaRPr lang="en-US" sz="1900" kern="0">
              <a:solidFill>
                <a:srgbClr val="000000"/>
              </a:solidFill>
            </a:endParaRPr>
          </a:p>
        </p:txBody>
      </p:sp>
      <p:grpSp>
        <p:nvGrpSpPr>
          <p:cNvPr id="47" name="Group 46">
            <a:extLst>
              <a:ext uri="{FF2B5EF4-FFF2-40B4-BE49-F238E27FC236}">
                <a16:creationId xmlns:a16="http://schemas.microsoft.com/office/drawing/2014/main" id="{F15A8B61-8804-4D83-9E0E-B6E9E6004162}"/>
              </a:ext>
            </a:extLst>
          </p:cNvPr>
          <p:cNvGrpSpPr/>
          <p:nvPr/>
        </p:nvGrpSpPr>
        <p:grpSpPr>
          <a:xfrm>
            <a:off x="4585462" y="3382378"/>
            <a:ext cx="885970" cy="694902"/>
            <a:chOff x="2192338" y="725488"/>
            <a:chExt cx="1155700" cy="906462"/>
          </a:xfrm>
          <a:solidFill>
            <a:schemeClr val="tx1"/>
          </a:solidFill>
        </p:grpSpPr>
        <p:sp>
          <p:nvSpPr>
            <p:cNvPr id="48" name="Freeform 13">
              <a:extLst>
                <a:ext uri="{FF2B5EF4-FFF2-40B4-BE49-F238E27FC236}">
                  <a16:creationId xmlns:a16="http://schemas.microsoft.com/office/drawing/2014/main" id="{1509C0E1-EBB3-4790-B1AC-CF3411BD766A}"/>
                </a:ext>
              </a:extLst>
            </p:cNvPr>
            <p:cNvSpPr>
              <a:spLocks/>
            </p:cNvSpPr>
            <p:nvPr/>
          </p:nvSpPr>
          <p:spPr bwMode="auto">
            <a:xfrm>
              <a:off x="2192338" y="1552575"/>
              <a:ext cx="1155700" cy="79375"/>
            </a:xfrm>
            <a:custGeom>
              <a:avLst/>
              <a:gdLst>
                <a:gd name="T0" fmla="*/ 0 w 728"/>
                <a:gd name="T1" fmla="*/ 0 h 50"/>
                <a:gd name="T2" fmla="*/ 728 w 728"/>
                <a:gd name="T3" fmla="*/ 0 h 50"/>
                <a:gd name="T4" fmla="*/ 728 w 728"/>
                <a:gd name="T5" fmla="*/ 50 h 50"/>
                <a:gd name="T6" fmla="*/ 0 w 728"/>
                <a:gd name="T7" fmla="*/ 50 h 50"/>
                <a:gd name="T8" fmla="*/ 0 w 728"/>
                <a:gd name="T9" fmla="*/ 0 h 50"/>
                <a:gd name="T10" fmla="*/ 0 w 728"/>
                <a:gd name="T11" fmla="*/ 0 h 50"/>
              </a:gdLst>
              <a:ahLst/>
              <a:cxnLst>
                <a:cxn ang="0">
                  <a:pos x="T0" y="T1"/>
                </a:cxn>
                <a:cxn ang="0">
                  <a:pos x="T2" y="T3"/>
                </a:cxn>
                <a:cxn ang="0">
                  <a:pos x="T4" y="T5"/>
                </a:cxn>
                <a:cxn ang="0">
                  <a:pos x="T6" y="T7"/>
                </a:cxn>
                <a:cxn ang="0">
                  <a:pos x="T8" y="T9"/>
                </a:cxn>
                <a:cxn ang="0">
                  <a:pos x="T10" y="T11"/>
                </a:cxn>
              </a:cxnLst>
              <a:rect l="0" t="0" r="r" b="b"/>
              <a:pathLst>
                <a:path w="728" h="50">
                  <a:moveTo>
                    <a:pt x="0" y="0"/>
                  </a:moveTo>
                  <a:lnTo>
                    <a:pt x="728" y="0"/>
                  </a:lnTo>
                  <a:lnTo>
                    <a:pt x="728" y="50"/>
                  </a:lnTo>
                  <a:lnTo>
                    <a:pt x="0" y="5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9" name="Freeform 14">
              <a:extLst>
                <a:ext uri="{FF2B5EF4-FFF2-40B4-BE49-F238E27FC236}">
                  <a16:creationId xmlns:a16="http://schemas.microsoft.com/office/drawing/2014/main" id="{944861EF-0CB5-4764-8CA2-E698FA888A59}"/>
                </a:ext>
              </a:extLst>
            </p:cNvPr>
            <p:cNvSpPr>
              <a:spLocks/>
            </p:cNvSpPr>
            <p:nvPr/>
          </p:nvSpPr>
          <p:spPr bwMode="auto">
            <a:xfrm>
              <a:off x="2282826" y="1131888"/>
              <a:ext cx="950913" cy="398462"/>
            </a:xfrm>
            <a:custGeom>
              <a:avLst/>
              <a:gdLst>
                <a:gd name="T0" fmla="*/ 50 w 365"/>
                <a:gd name="T1" fmla="*/ 153 h 153"/>
                <a:gd name="T2" fmla="*/ 50 w 365"/>
                <a:gd name="T3" fmla="*/ 148 h 153"/>
                <a:gd name="T4" fmla="*/ 31 w 365"/>
                <a:gd name="T5" fmla="*/ 134 h 153"/>
                <a:gd name="T6" fmla="*/ 11 w 365"/>
                <a:gd name="T7" fmla="*/ 148 h 153"/>
                <a:gd name="T8" fmla="*/ 11 w 365"/>
                <a:gd name="T9" fmla="*/ 153 h 153"/>
                <a:gd name="T10" fmla="*/ 6 w 365"/>
                <a:gd name="T11" fmla="*/ 153 h 153"/>
                <a:gd name="T12" fmla="*/ 0 w 365"/>
                <a:gd name="T13" fmla="*/ 136 h 153"/>
                <a:gd name="T14" fmla="*/ 26 w 365"/>
                <a:gd name="T15" fmla="*/ 107 h 153"/>
                <a:gd name="T16" fmla="*/ 65 w 365"/>
                <a:gd name="T17" fmla="*/ 69 h 153"/>
                <a:gd name="T18" fmla="*/ 81 w 365"/>
                <a:gd name="T19" fmla="*/ 37 h 153"/>
                <a:gd name="T20" fmla="*/ 141 w 365"/>
                <a:gd name="T21" fmla="*/ 0 h 153"/>
                <a:gd name="T22" fmla="*/ 151 w 365"/>
                <a:gd name="T23" fmla="*/ 0 h 153"/>
                <a:gd name="T24" fmla="*/ 197 w 365"/>
                <a:gd name="T25" fmla="*/ 42 h 153"/>
                <a:gd name="T26" fmla="*/ 242 w 365"/>
                <a:gd name="T27" fmla="*/ 0 h 153"/>
                <a:gd name="T28" fmla="*/ 253 w 365"/>
                <a:gd name="T29" fmla="*/ 0 h 153"/>
                <a:gd name="T30" fmla="*/ 317 w 365"/>
                <a:gd name="T31" fmla="*/ 44 h 153"/>
                <a:gd name="T32" fmla="*/ 318 w 365"/>
                <a:gd name="T33" fmla="*/ 46 h 153"/>
                <a:gd name="T34" fmla="*/ 356 w 365"/>
                <a:gd name="T35" fmla="*/ 120 h 153"/>
                <a:gd name="T36" fmla="*/ 338 w 365"/>
                <a:gd name="T37" fmla="*/ 153 h 153"/>
                <a:gd name="T38" fmla="*/ 298 w 365"/>
                <a:gd name="T39" fmla="*/ 153 h 153"/>
                <a:gd name="T40" fmla="*/ 284 w 365"/>
                <a:gd name="T41" fmla="*/ 153 h 153"/>
                <a:gd name="T42" fmla="*/ 287 w 365"/>
                <a:gd name="T43" fmla="*/ 144 h 153"/>
                <a:gd name="T44" fmla="*/ 292 w 365"/>
                <a:gd name="T45" fmla="*/ 62 h 153"/>
                <a:gd name="T46" fmla="*/ 273 w 365"/>
                <a:gd name="T47" fmla="*/ 42 h 153"/>
                <a:gd name="T48" fmla="*/ 121 w 365"/>
                <a:gd name="T49" fmla="*/ 42 h 153"/>
                <a:gd name="T50" fmla="*/ 102 w 365"/>
                <a:gd name="T51" fmla="*/ 62 h 153"/>
                <a:gd name="T52" fmla="*/ 107 w 365"/>
                <a:gd name="T53" fmla="*/ 144 h 153"/>
                <a:gd name="T54" fmla="*/ 110 w 365"/>
                <a:gd name="T55" fmla="*/ 153 h 153"/>
                <a:gd name="T56" fmla="*/ 50 w 365"/>
                <a:gd name="T57" fmla="*/ 15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5" h="153">
                  <a:moveTo>
                    <a:pt x="50" y="153"/>
                  </a:moveTo>
                  <a:cubicBezTo>
                    <a:pt x="50" y="152"/>
                    <a:pt x="50" y="150"/>
                    <a:pt x="50" y="148"/>
                  </a:cubicBezTo>
                  <a:cubicBezTo>
                    <a:pt x="50" y="140"/>
                    <a:pt x="41" y="134"/>
                    <a:pt x="31" y="134"/>
                  </a:cubicBezTo>
                  <a:cubicBezTo>
                    <a:pt x="20" y="134"/>
                    <a:pt x="11" y="140"/>
                    <a:pt x="11" y="148"/>
                  </a:cubicBezTo>
                  <a:cubicBezTo>
                    <a:pt x="11" y="150"/>
                    <a:pt x="11" y="152"/>
                    <a:pt x="11" y="153"/>
                  </a:cubicBezTo>
                  <a:cubicBezTo>
                    <a:pt x="6" y="153"/>
                    <a:pt x="6" y="153"/>
                    <a:pt x="6" y="153"/>
                  </a:cubicBezTo>
                  <a:cubicBezTo>
                    <a:pt x="2" y="148"/>
                    <a:pt x="0" y="142"/>
                    <a:pt x="0" y="136"/>
                  </a:cubicBezTo>
                  <a:cubicBezTo>
                    <a:pt x="0" y="123"/>
                    <a:pt x="11" y="111"/>
                    <a:pt x="26" y="107"/>
                  </a:cubicBezTo>
                  <a:cubicBezTo>
                    <a:pt x="44" y="102"/>
                    <a:pt x="57" y="85"/>
                    <a:pt x="65" y="69"/>
                  </a:cubicBezTo>
                  <a:cubicBezTo>
                    <a:pt x="71" y="57"/>
                    <a:pt x="73" y="48"/>
                    <a:pt x="81" y="37"/>
                  </a:cubicBezTo>
                  <a:cubicBezTo>
                    <a:pt x="95" y="17"/>
                    <a:pt x="116" y="0"/>
                    <a:pt x="141" y="0"/>
                  </a:cubicBezTo>
                  <a:cubicBezTo>
                    <a:pt x="151" y="0"/>
                    <a:pt x="151" y="0"/>
                    <a:pt x="151" y="0"/>
                  </a:cubicBezTo>
                  <a:cubicBezTo>
                    <a:pt x="164" y="12"/>
                    <a:pt x="181" y="42"/>
                    <a:pt x="197" y="42"/>
                  </a:cubicBezTo>
                  <a:cubicBezTo>
                    <a:pt x="213" y="42"/>
                    <a:pt x="229" y="13"/>
                    <a:pt x="242" y="0"/>
                  </a:cubicBezTo>
                  <a:cubicBezTo>
                    <a:pt x="253" y="0"/>
                    <a:pt x="253" y="0"/>
                    <a:pt x="253" y="0"/>
                  </a:cubicBezTo>
                  <a:cubicBezTo>
                    <a:pt x="281" y="0"/>
                    <a:pt x="304" y="21"/>
                    <a:pt x="317" y="44"/>
                  </a:cubicBezTo>
                  <a:cubicBezTo>
                    <a:pt x="318" y="45"/>
                    <a:pt x="318" y="46"/>
                    <a:pt x="318" y="46"/>
                  </a:cubicBezTo>
                  <a:cubicBezTo>
                    <a:pt x="326" y="59"/>
                    <a:pt x="347" y="98"/>
                    <a:pt x="356" y="120"/>
                  </a:cubicBezTo>
                  <a:cubicBezTo>
                    <a:pt x="365" y="141"/>
                    <a:pt x="362" y="153"/>
                    <a:pt x="338" y="153"/>
                  </a:cubicBezTo>
                  <a:cubicBezTo>
                    <a:pt x="298" y="153"/>
                    <a:pt x="298" y="153"/>
                    <a:pt x="298" y="153"/>
                  </a:cubicBezTo>
                  <a:cubicBezTo>
                    <a:pt x="284" y="153"/>
                    <a:pt x="284" y="153"/>
                    <a:pt x="284" y="153"/>
                  </a:cubicBezTo>
                  <a:cubicBezTo>
                    <a:pt x="285" y="151"/>
                    <a:pt x="287" y="147"/>
                    <a:pt x="287" y="144"/>
                  </a:cubicBezTo>
                  <a:cubicBezTo>
                    <a:pt x="292" y="62"/>
                    <a:pt x="292" y="62"/>
                    <a:pt x="292" y="62"/>
                  </a:cubicBezTo>
                  <a:cubicBezTo>
                    <a:pt x="293" y="51"/>
                    <a:pt x="283" y="42"/>
                    <a:pt x="273" y="42"/>
                  </a:cubicBezTo>
                  <a:cubicBezTo>
                    <a:pt x="121" y="42"/>
                    <a:pt x="121" y="42"/>
                    <a:pt x="121" y="42"/>
                  </a:cubicBezTo>
                  <a:cubicBezTo>
                    <a:pt x="111" y="42"/>
                    <a:pt x="101" y="51"/>
                    <a:pt x="102" y="62"/>
                  </a:cubicBezTo>
                  <a:cubicBezTo>
                    <a:pt x="107" y="144"/>
                    <a:pt x="107" y="144"/>
                    <a:pt x="107" y="144"/>
                  </a:cubicBezTo>
                  <a:cubicBezTo>
                    <a:pt x="107" y="147"/>
                    <a:pt x="108" y="151"/>
                    <a:pt x="110" y="153"/>
                  </a:cubicBezTo>
                  <a:cubicBezTo>
                    <a:pt x="90" y="153"/>
                    <a:pt x="70" y="153"/>
                    <a:pt x="50"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0" name="Freeform 15">
              <a:extLst>
                <a:ext uri="{FF2B5EF4-FFF2-40B4-BE49-F238E27FC236}">
                  <a16:creationId xmlns:a16="http://schemas.microsoft.com/office/drawing/2014/main" id="{CBC82543-3992-4C12-9B36-78182D40D364}"/>
                </a:ext>
              </a:extLst>
            </p:cNvPr>
            <p:cNvSpPr>
              <a:spLocks noEditPoints="1"/>
            </p:cNvSpPr>
            <p:nvPr/>
          </p:nvSpPr>
          <p:spPr bwMode="auto">
            <a:xfrm>
              <a:off x="2566988" y="1262063"/>
              <a:ext cx="457200" cy="273050"/>
            </a:xfrm>
            <a:custGeom>
              <a:avLst/>
              <a:gdLst>
                <a:gd name="T0" fmla="*/ 158 w 176"/>
                <a:gd name="T1" fmla="*/ 105 h 105"/>
                <a:gd name="T2" fmla="*/ 18 w 176"/>
                <a:gd name="T3" fmla="*/ 105 h 105"/>
                <a:gd name="T4" fmla="*/ 5 w 176"/>
                <a:gd name="T5" fmla="*/ 93 h 105"/>
                <a:gd name="T6" fmla="*/ 0 w 176"/>
                <a:gd name="T7" fmla="*/ 11 h 105"/>
                <a:gd name="T8" fmla="*/ 3 w 176"/>
                <a:gd name="T9" fmla="*/ 4 h 105"/>
                <a:gd name="T10" fmla="*/ 12 w 176"/>
                <a:gd name="T11" fmla="*/ 0 h 105"/>
                <a:gd name="T12" fmla="*/ 164 w 176"/>
                <a:gd name="T13" fmla="*/ 0 h 105"/>
                <a:gd name="T14" fmla="*/ 173 w 176"/>
                <a:gd name="T15" fmla="*/ 4 h 105"/>
                <a:gd name="T16" fmla="*/ 176 w 176"/>
                <a:gd name="T17" fmla="*/ 11 h 105"/>
                <a:gd name="T18" fmla="*/ 170 w 176"/>
                <a:gd name="T19" fmla="*/ 93 h 105"/>
                <a:gd name="T20" fmla="*/ 158 w 176"/>
                <a:gd name="T21" fmla="*/ 105 h 105"/>
                <a:gd name="T22" fmla="*/ 12 w 176"/>
                <a:gd name="T23" fmla="*/ 3 h 105"/>
                <a:gd name="T24" fmla="*/ 5 w 176"/>
                <a:gd name="T25" fmla="*/ 6 h 105"/>
                <a:gd name="T26" fmla="*/ 3 w 176"/>
                <a:gd name="T27" fmla="*/ 11 h 105"/>
                <a:gd name="T28" fmla="*/ 8 w 176"/>
                <a:gd name="T29" fmla="*/ 93 h 105"/>
                <a:gd name="T30" fmla="*/ 18 w 176"/>
                <a:gd name="T31" fmla="*/ 102 h 105"/>
                <a:gd name="T32" fmla="*/ 158 w 176"/>
                <a:gd name="T33" fmla="*/ 102 h 105"/>
                <a:gd name="T34" fmla="*/ 167 w 176"/>
                <a:gd name="T35" fmla="*/ 93 h 105"/>
                <a:gd name="T36" fmla="*/ 173 w 176"/>
                <a:gd name="T37" fmla="*/ 11 h 105"/>
                <a:gd name="T38" fmla="*/ 171 w 176"/>
                <a:gd name="T39" fmla="*/ 6 h 105"/>
                <a:gd name="T40" fmla="*/ 164 w 176"/>
                <a:gd name="T41" fmla="*/ 3 h 105"/>
                <a:gd name="T42" fmla="*/ 12 w 176"/>
                <a:gd name="T43" fmla="*/ 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6" h="105">
                  <a:moveTo>
                    <a:pt x="158" y="105"/>
                  </a:moveTo>
                  <a:cubicBezTo>
                    <a:pt x="18" y="105"/>
                    <a:pt x="18" y="105"/>
                    <a:pt x="18" y="105"/>
                  </a:cubicBezTo>
                  <a:cubicBezTo>
                    <a:pt x="11" y="105"/>
                    <a:pt x="6" y="100"/>
                    <a:pt x="5" y="93"/>
                  </a:cubicBezTo>
                  <a:cubicBezTo>
                    <a:pt x="0" y="11"/>
                    <a:pt x="0" y="11"/>
                    <a:pt x="0" y="11"/>
                  </a:cubicBezTo>
                  <a:cubicBezTo>
                    <a:pt x="0" y="8"/>
                    <a:pt x="1" y="6"/>
                    <a:pt x="3" y="4"/>
                  </a:cubicBezTo>
                  <a:cubicBezTo>
                    <a:pt x="5" y="1"/>
                    <a:pt x="9" y="0"/>
                    <a:pt x="12" y="0"/>
                  </a:cubicBezTo>
                  <a:cubicBezTo>
                    <a:pt x="164" y="0"/>
                    <a:pt x="164" y="0"/>
                    <a:pt x="164" y="0"/>
                  </a:cubicBezTo>
                  <a:cubicBezTo>
                    <a:pt x="167" y="0"/>
                    <a:pt x="171" y="1"/>
                    <a:pt x="173" y="4"/>
                  </a:cubicBezTo>
                  <a:cubicBezTo>
                    <a:pt x="175" y="6"/>
                    <a:pt x="176" y="9"/>
                    <a:pt x="176" y="11"/>
                  </a:cubicBezTo>
                  <a:cubicBezTo>
                    <a:pt x="170" y="93"/>
                    <a:pt x="170" y="93"/>
                    <a:pt x="170" y="93"/>
                  </a:cubicBezTo>
                  <a:cubicBezTo>
                    <a:pt x="170" y="100"/>
                    <a:pt x="165" y="105"/>
                    <a:pt x="158" y="105"/>
                  </a:cubicBezTo>
                  <a:close/>
                  <a:moveTo>
                    <a:pt x="12" y="3"/>
                  </a:moveTo>
                  <a:cubicBezTo>
                    <a:pt x="10" y="3"/>
                    <a:pt x="7" y="4"/>
                    <a:pt x="5" y="6"/>
                  </a:cubicBezTo>
                  <a:cubicBezTo>
                    <a:pt x="4" y="7"/>
                    <a:pt x="3" y="9"/>
                    <a:pt x="3" y="11"/>
                  </a:cubicBezTo>
                  <a:cubicBezTo>
                    <a:pt x="8" y="93"/>
                    <a:pt x="8" y="93"/>
                    <a:pt x="8" y="93"/>
                  </a:cubicBezTo>
                  <a:cubicBezTo>
                    <a:pt x="9" y="98"/>
                    <a:pt x="13" y="102"/>
                    <a:pt x="18" y="102"/>
                  </a:cubicBezTo>
                  <a:cubicBezTo>
                    <a:pt x="158" y="102"/>
                    <a:pt x="158" y="102"/>
                    <a:pt x="158" y="102"/>
                  </a:cubicBezTo>
                  <a:cubicBezTo>
                    <a:pt x="163" y="102"/>
                    <a:pt x="167" y="98"/>
                    <a:pt x="167" y="93"/>
                  </a:cubicBezTo>
                  <a:cubicBezTo>
                    <a:pt x="173" y="11"/>
                    <a:pt x="173" y="11"/>
                    <a:pt x="173" y="11"/>
                  </a:cubicBezTo>
                  <a:cubicBezTo>
                    <a:pt x="173" y="9"/>
                    <a:pt x="172" y="7"/>
                    <a:pt x="171" y="6"/>
                  </a:cubicBezTo>
                  <a:cubicBezTo>
                    <a:pt x="169" y="4"/>
                    <a:pt x="166" y="3"/>
                    <a:pt x="164" y="3"/>
                  </a:cubicBezTo>
                  <a:lnTo>
                    <a:pt x="1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1" name="Freeform 16">
              <a:extLst>
                <a:ext uri="{FF2B5EF4-FFF2-40B4-BE49-F238E27FC236}">
                  <a16:creationId xmlns:a16="http://schemas.microsoft.com/office/drawing/2014/main" id="{51F38972-90BB-4A13-8432-12831A3FD648}"/>
                </a:ext>
              </a:extLst>
            </p:cNvPr>
            <p:cNvSpPr>
              <a:spLocks/>
            </p:cNvSpPr>
            <p:nvPr/>
          </p:nvSpPr>
          <p:spPr bwMode="auto">
            <a:xfrm>
              <a:off x="2743201" y="1111250"/>
              <a:ext cx="101600" cy="130175"/>
            </a:xfrm>
            <a:custGeom>
              <a:avLst/>
              <a:gdLst>
                <a:gd name="T0" fmla="*/ 0 w 39"/>
                <a:gd name="T1" fmla="*/ 49 h 50"/>
                <a:gd name="T2" fmla="*/ 20 w 39"/>
                <a:gd name="T3" fmla="*/ 50 h 50"/>
                <a:gd name="T4" fmla="*/ 39 w 39"/>
                <a:gd name="T5" fmla="*/ 50 h 50"/>
                <a:gd name="T6" fmla="*/ 29 w 39"/>
                <a:gd name="T7" fmla="*/ 16 h 50"/>
                <a:gd name="T8" fmla="*/ 31 w 39"/>
                <a:gd name="T9" fmla="*/ 12 h 50"/>
                <a:gd name="T10" fmla="*/ 31 w 39"/>
                <a:gd name="T11" fmla="*/ 5 h 50"/>
                <a:gd name="T12" fmla="*/ 26 w 39"/>
                <a:gd name="T13" fmla="*/ 0 h 50"/>
                <a:gd name="T14" fmla="*/ 13 w 39"/>
                <a:gd name="T15" fmla="*/ 0 h 50"/>
                <a:gd name="T16" fmla="*/ 9 w 39"/>
                <a:gd name="T17" fmla="*/ 5 h 50"/>
                <a:gd name="T18" fmla="*/ 9 w 39"/>
                <a:gd name="T19" fmla="*/ 12 h 50"/>
                <a:gd name="T20" fmla="*/ 11 w 39"/>
                <a:gd name="T21" fmla="*/ 16 h 50"/>
                <a:gd name="T22" fmla="*/ 0 w 39"/>
                <a:gd name="T23"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3" name="Freeform 17">
              <a:extLst>
                <a:ext uri="{FF2B5EF4-FFF2-40B4-BE49-F238E27FC236}">
                  <a16:creationId xmlns:a16="http://schemas.microsoft.com/office/drawing/2014/main" id="{2B8693A8-C386-48F8-ACA2-6E14C9D72874}"/>
                </a:ext>
              </a:extLst>
            </p:cNvPr>
            <p:cNvSpPr>
              <a:spLocks noEditPoints="1"/>
            </p:cNvSpPr>
            <p:nvPr/>
          </p:nvSpPr>
          <p:spPr bwMode="auto">
            <a:xfrm>
              <a:off x="2619376" y="725488"/>
              <a:ext cx="350838" cy="361950"/>
            </a:xfrm>
            <a:custGeom>
              <a:avLst/>
              <a:gdLst>
                <a:gd name="T0" fmla="*/ 68 w 135"/>
                <a:gd name="T1" fmla="*/ 0 h 139"/>
                <a:gd name="T2" fmla="*/ 0 w 135"/>
                <a:gd name="T3" fmla="*/ 69 h 139"/>
                <a:gd name="T4" fmla="*/ 68 w 135"/>
                <a:gd name="T5" fmla="*/ 139 h 139"/>
                <a:gd name="T6" fmla="*/ 135 w 135"/>
                <a:gd name="T7" fmla="*/ 69 h 139"/>
                <a:gd name="T8" fmla="*/ 68 w 135"/>
                <a:gd name="T9" fmla="*/ 0 h 139"/>
                <a:gd name="T10" fmla="*/ 68 w 135"/>
                <a:gd name="T11" fmla="*/ 127 h 139"/>
                <a:gd name="T12" fmla="*/ 12 w 135"/>
                <a:gd name="T13" fmla="*/ 72 h 139"/>
                <a:gd name="T14" fmla="*/ 37 w 135"/>
                <a:gd name="T15" fmla="*/ 28 h 139"/>
                <a:gd name="T16" fmla="*/ 103 w 135"/>
                <a:gd name="T17" fmla="*/ 58 h 139"/>
                <a:gd name="T18" fmla="*/ 122 w 135"/>
                <a:gd name="T19" fmla="*/ 56 h 139"/>
                <a:gd name="T20" fmla="*/ 124 w 135"/>
                <a:gd name="T21" fmla="*/ 69 h 139"/>
                <a:gd name="T22" fmla="*/ 68 w 135"/>
                <a:gd name="T23" fmla="*/ 12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139">
                  <a:moveTo>
                    <a:pt x="68" y="0"/>
                  </a:moveTo>
                  <a:cubicBezTo>
                    <a:pt x="31" y="0"/>
                    <a:pt x="0" y="31"/>
                    <a:pt x="0" y="69"/>
                  </a:cubicBezTo>
                  <a:cubicBezTo>
                    <a:pt x="0" y="108"/>
                    <a:pt x="31" y="139"/>
                    <a:pt x="68" y="139"/>
                  </a:cubicBezTo>
                  <a:cubicBezTo>
                    <a:pt x="105" y="139"/>
                    <a:pt x="135" y="108"/>
                    <a:pt x="135" y="69"/>
                  </a:cubicBezTo>
                  <a:cubicBezTo>
                    <a:pt x="135" y="31"/>
                    <a:pt x="105" y="0"/>
                    <a:pt x="68" y="0"/>
                  </a:cubicBezTo>
                  <a:close/>
                  <a:moveTo>
                    <a:pt x="68" y="127"/>
                  </a:moveTo>
                  <a:cubicBezTo>
                    <a:pt x="38" y="127"/>
                    <a:pt x="14" y="103"/>
                    <a:pt x="12" y="72"/>
                  </a:cubicBezTo>
                  <a:cubicBezTo>
                    <a:pt x="25" y="61"/>
                    <a:pt x="34" y="46"/>
                    <a:pt x="37" y="28"/>
                  </a:cubicBezTo>
                  <a:cubicBezTo>
                    <a:pt x="52" y="46"/>
                    <a:pt x="76" y="58"/>
                    <a:pt x="103" y="58"/>
                  </a:cubicBezTo>
                  <a:cubicBezTo>
                    <a:pt x="110" y="58"/>
                    <a:pt x="116" y="57"/>
                    <a:pt x="122" y="56"/>
                  </a:cubicBezTo>
                  <a:cubicBezTo>
                    <a:pt x="123" y="60"/>
                    <a:pt x="124" y="65"/>
                    <a:pt x="124" y="69"/>
                  </a:cubicBezTo>
                  <a:cubicBezTo>
                    <a:pt x="124" y="101"/>
                    <a:pt x="99" y="127"/>
                    <a:pt x="68"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8221" name="Freeform 214">
            <a:extLst>
              <a:ext uri="{FF2B5EF4-FFF2-40B4-BE49-F238E27FC236}">
                <a16:creationId xmlns:a16="http://schemas.microsoft.com/office/drawing/2014/main" id="{F6A3362D-56F4-495C-B4BB-E2B44D0CB6FD}"/>
              </a:ext>
            </a:extLst>
          </p:cNvPr>
          <p:cNvSpPr>
            <a:spLocks noEditPoints="1"/>
          </p:cNvSpPr>
          <p:nvPr/>
        </p:nvSpPr>
        <p:spPr bwMode="auto">
          <a:xfrm rot="-1820844">
            <a:off x="7092950" y="5195888"/>
            <a:ext cx="646113" cy="609600"/>
          </a:xfrm>
          <a:custGeom>
            <a:avLst/>
            <a:gdLst>
              <a:gd name="T0" fmla="*/ 2147483646 w 448"/>
              <a:gd name="T1" fmla="*/ 2147483646 h 473"/>
              <a:gd name="T2" fmla="*/ 2147483646 w 448"/>
              <a:gd name="T3" fmla="*/ 0 h 473"/>
              <a:gd name="T4" fmla="*/ 2147483646 w 448"/>
              <a:gd name="T5" fmla="*/ 2147483646 h 473"/>
              <a:gd name="T6" fmla="*/ 2147483646 w 448"/>
              <a:gd name="T7" fmla="*/ 2147483646 h 473"/>
              <a:gd name="T8" fmla="*/ 2147483646 w 448"/>
              <a:gd name="T9" fmla="*/ 2147483646 h 473"/>
              <a:gd name="T10" fmla="*/ 2147483646 w 448"/>
              <a:gd name="T11" fmla="*/ 2147483646 h 473"/>
              <a:gd name="T12" fmla="*/ 2147483646 w 448"/>
              <a:gd name="T13" fmla="*/ 2147483646 h 473"/>
              <a:gd name="T14" fmla="*/ 2147483646 w 448"/>
              <a:gd name="T15" fmla="*/ 2147483646 h 473"/>
              <a:gd name="T16" fmla="*/ 2147483646 w 448"/>
              <a:gd name="T17" fmla="*/ 2147483646 h 473"/>
              <a:gd name="T18" fmla="*/ 2147483646 w 448"/>
              <a:gd name="T19" fmla="*/ 2147483646 h 473"/>
              <a:gd name="T20" fmla="*/ 2147483646 w 448"/>
              <a:gd name="T21" fmla="*/ 2147483646 h 473"/>
              <a:gd name="T22" fmla="*/ 2147483646 w 448"/>
              <a:gd name="T23" fmla="*/ 2147483646 h 473"/>
              <a:gd name="T24" fmla="*/ 2147483646 w 448"/>
              <a:gd name="T25" fmla="*/ 2147483646 h 473"/>
              <a:gd name="T26" fmla="*/ 2147483646 w 448"/>
              <a:gd name="T27" fmla="*/ 2147483646 h 473"/>
              <a:gd name="T28" fmla="*/ 2147483646 w 448"/>
              <a:gd name="T29" fmla="*/ 2147483646 h 473"/>
              <a:gd name="T30" fmla="*/ 0 w 448"/>
              <a:gd name="T31" fmla="*/ 2147483646 h 473"/>
              <a:gd name="T32" fmla="*/ 0 w 448"/>
              <a:gd name="T33" fmla="*/ 2147483646 h 473"/>
              <a:gd name="T34" fmla="*/ 2147483646 w 448"/>
              <a:gd name="T35" fmla="*/ 2147483646 h 473"/>
              <a:gd name="T36" fmla="*/ 2147483646 w 448"/>
              <a:gd name="T37" fmla="*/ 2147483646 h 473"/>
              <a:gd name="T38" fmla="*/ 2147483646 w 448"/>
              <a:gd name="T39" fmla="*/ 2147483646 h 473"/>
              <a:gd name="T40" fmla="*/ 2147483646 w 448"/>
              <a:gd name="T41" fmla="*/ 2147483646 h 473"/>
              <a:gd name="T42" fmla="*/ 2147483646 w 448"/>
              <a:gd name="T43" fmla="*/ 2147483646 h 473"/>
              <a:gd name="T44" fmla="*/ 2147483646 w 448"/>
              <a:gd name="T45" fmla="*/ 2147483646 h 473"/>
              <a:gd name="T46" fmla="*/ 2147483646 w 448"/>
              <a:gd name="T47" fmla="*/ 2147483646 h 473"/>
              <a:gd name="T48" fmla="*/ 2147483646 w 448"/>
              <a:gd name="T49" fmla="*/ 2147483646 h 473"/>
              <a:gd name="T50" fmla="*/ 2147483646 w 448"/>
              <a:gd name="T51" fmla="*/ 2147483646 h 473"/>
              <a:gd name="T52" fmla="*/ 2147483646 w 448"/>
              <a:gd name="T53" fmla="*/ 2147483646 h 473"/>
              <a:gd name="T54" fmla="*/ 2147483646 w 448"/>
              <a:gd name="T55" fmla="*/ 2147483646 h 473"/>
              <a:gd name="T56" fmla="*/ 2147483646 w 448"/>
              <a:gd name="T57" fmla="*/ 2147483646 h 473"/>
              <a:gd name="T58" fmla="*/ 2147483646 w 448"/>
              <a:gd name="T59" fmla="*/ 2147483646 h 473"/>
              <a:gd name="T60" fmla="*/ 2147483646 w 448"/>
              <a:gd name="T61" fmla="*/ 2147483646 h 473"/>
              <a:gd name="T62" fmla="*/ 2147483646 w 448"/>
              <a:gd name="T63" fmla="*/ 2147483646 h 473"/>
              <a:gd name="T64" fmla="*/ 2147483646 w 448"/>
              <a:gd name="T65" fmla="*/ 2147483646 h 473"/>
              <a:gd name="T66" fmla="*/ 2147483646 w 448"/>
              <a:gd name="T67" fmla="*/ 2147483646 h 473"/>
              <a:gd name="T68" fmla="*/ 2147483646 w 448"/>
              <a:gd name="T69" fmla="*/ 2147483646 h 473"/>
              <a:gd name="T70" fmla="*/ 2147483646 w 448"/>
              <a:gd name="T71" fmla="*/ 2147483646 h 473"/>
              <a:gd name="T72" fmla="*/ 2147483646 w 448"/>
              <a:gd name="T73" fmla="*/ 2147483646 h 473"/>
              <a:gd name="T74" fmla="*/ 2147483646 w 448"/>
              <a:gd name="T75" fmla="*/ 2147483646 h 473"/>
              <a:gd name="T76" fmla="*/ 2147483646 w 448"/>
              <a:gd name="T77" fmla="*/ 2147483646 h 473"/>
              <a:gd name="T78" fmla="*/ 2147483646 w 448"/>
              <a:gd name="T79" fmla="*/ 2147483646 h 473"/>
              <a:gd name="T80" fmla="*/ 2147483646 w 448"/>
              <a:gd name="T81" fmla="*/ 2147483646 h 473"/>
              <a:gd name="T82" fmla="*/ 2147483646 w 448"/>
              <a:gd name="T83" fmla="*/ 2147483646 h 473"/>
              <a:gd name="T84" fmla="*/ 2147483646 w 448"/>
              <a:gd name="T85" fmla="*/ 2147483646 h 473"/>
              <a:gd name="T86" fmla="*/ 2147483646 w 448"/>
              <a:gd name="T87" fmla="*/ 2147483646 h 473"/>
              <a:gd name="T88" fmla="*/ 2147483646 w 448"/>
              <a:gd name="T89" fmla="*/ 2147483646 h 473"/>
              <a:gd name="T90" fmla="*/ 2147483646 w 448"/>
              <a:gd name="T91" fmla="*/ 2147483646 h 473"/>
              <a:gd name="T92" fmla="*/ 2147483646 w 448"/>
              <a:gd name="T93" fmla="*/ 2147483646 h 473"/>
              <a:gd name="T94" fmla="*/ 2147483646 w 448"/>
              <a:gd name="T95" fmla="*/ 2147483646 h 473"/>
              <a:gd name="T96" fmla="*/ 2147483646 w 448"/>
              <a:gd name="T97" fmla="*/ 2147483646 h 473"/>
              <a:gd name="T98" fmla="*/ 2147483646 w 448"/>
              <a:gd name="T99" fmla="*/ 2147483646 h 473"/>
              <a:gd name="T100" fmla="*/ 2147483646 w 448"/>
              <a:gd name="T101" fmla="*/ 2147483646 h 473"/>
              <a:gd name="T102" fmla="*/ 2147483646 w 448"/>
              <a:gd name="T103" fmla="*/ 2147483646 h 473"/>
              <a:gd name="T104" fmla="*/ 2147483646 w 448"/>
              <a:gd name="T105" fmla="*/ 2147483646 h 473"/>
              <a:gd name="T106" fmla="*/ 2147483646 w 448"/>
              <a:gd name="T107" fmla="*/ 2147483646 h 473"/>
              <a:gd name="T108" fmla="*/ 2147483646 w 448"/>
              <a:gd name="T109" fmla="*/ 2147483646 h 473"/>
              <a:gd name="T110" fmla="*/ 2147483646 w 448"/>
              <a:gd name="T111" fmla="*/ 2147483646 h 473"/>
              <a:gd name="T112" fmla="*/ 2147483646 w 448"/>
              <a:gd name="T113" fmla="*/ 2147483646 h 473"/>
              <a:gd name="T114" fmla="*/ 2147483646 w 448"/>
              <a:gd name="T115" fmla="*/ 2147483646 h 473"/>
              <a:gd name="T116" fmla="*/ 2147483646 w 448"/>
              <a:gd name="T117" fmla="*/ 2147483646 h 473"/>
              <a:gd name="T118" fmla="*/ 2147483646 w 448"/>
              <a:gd name="T119" fmla="*/ 2147483646 h 473"/>
              <a:gd name="T120" fmla="*/ 2147483646 w 448"/>
              <a:gd name="T121" fmla="*/ 2147483646 h 473"/>
              <a:gd name="T122" fmla="*/ 2147483646 w 448"/>
              <a:gd name="T123" fmla="*/ 2147483646 h 473"/>
              <a:gd name="T124" fmla="*/ 2147483646 w 448"/>
              <a:gd name="T125" fmla="*/ 2147483646 h 4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8" h="473">
                <a:moveTo>
                  <a:pt x="248" y="70"/>
                </a:moveTo>
                <a:cubicBezTo>
                  <a:pt x="293" y="31"/>
                  <a:pt x="346" y="9"/>
                  <a:pt x="404" y="0"/>
                </a:cubicBezTo>
                <a:cubicBezTo>
                  <a:pt x="440" y="100"/>
                  <a:pt x="440" y="100"/>
                  <a:pt x="440" y="100"/>
                </a:cubicBezTo>
                <a:cubicBezTo>
                  <a:pt x="368" y="112"/>
                  <a:pt x="324" y="126"/>
                  <a:pt x="260" y="159"/>
                </a:cubicBezTo>
                <a:cubicBezTo>
                  <a:pt x="248" y="70"/>
                  <a:pt x="248" y="70"/>
                  <a:pt x="248" y="70"/>
                </a:cubicBezTo>
                <a:close/>
                <a:moveTo>
                  <a:pt x="136" y="246"/>
                </a:moveTo>
                <a:cubicBezTo>
                  <a:pt x="152" y="246"/>
                  <a:pt x="152" y="246"/>
                  <a:pt x="152" y="246"/>
                </a:cubicBezTo>
                <a:cubicBezTo>
                  <a:pt x="152" y="219"/>
                  <a:pt x="152" y="192"/>
                  <a:pt x="152" y="165"/>
                </a:cubicBezTo>
                <a:cubicBezTo>
                  <a:pt x="182" y="144"/>
                  <a:pt x="212" y="125"/>
                  <a:pt x="243" y="109"/>
                </a:cubicBezTo>
                <a:cubicBezTo>
                  <a:pt x="245" y="121"/>
                  <a:pt x="245" y="121"/>
                  <a:pt x="245" y="121"/>
                </a:cubicBezTo>
                <a:cubicBezTo>
                  <a:pt x="219" y="134"/>
                  <a:pt x="193" y="150"/>
                  <a:pt x="167" y="166"/>
                </a:cubicBezTo>
                <a:cubicBezTo>
                  <a:pt x="168" y="187"/>
                  <a:pt x="168" y="208"/>
                  <a:pt x="169" y="229"/>
                </a:cubicBezTo>
                <a:cubicBezTo>
                  <a:pt x="169" y="243"/>
                  <a:pt x="169" y="258"/>
                  <a:pt x="170" y="272"/>
                </a:cubicBezTo>
                <a:cubicBezTo>
                  <a:pt x="80" y="272"/>
                  <a:pt x="80" y="272"/>
                  <a:pt x="80" y="272"/>
                </a:cubicBezTo>
                <a:cubicBezTo>
                  <a:pt x="69" y="272"/>
                  <a:pt x="59" y="279"/>
                  <a:pt x="55" y="289"/>
                </a:cubicBezTo>
                <a:cubicBezTo>
                  <a:pt x="0" y="432"/>
                  <a:pt x="0" y="432"/>
                  <a:pt x="0" y="432"/>
                </a:cubicBezTo>
                <a:cubicBezTo>
                  <a:pt x="0" y="220"/>
                  <a:pt x="0" y="220"/>
                  <a:pt x="0" y="220"/>
                </a:cubicBezTo>
                <a:cubicBezTo>
                  <a:pt x="0" y="215"/>
                  <a:pt x="4" y="211"/>
                  <a:pt x="9" y="211"/>
                </a:cubicBezTo>
                <a:cubicBezTo>
                  <a:pt x="110" y="211"/>
                  <a:pt x="110" y="211"/>
                  <a:pt x="110" y="211"/>
                </a:cubicBezTo>
                <a:cubicBezTo>
                  <a:pt x="115" y="211"/>
                  <a:pt x="118" y="215"/>
                  <a:pt x="120" y="220"/>
                </a:cubicBezTo>
                <a:cubicBezTo>
                  <a:pt x="126" y="239"/>
                  <a:pt x="126" y="239"/>
                  <a:pt x="126" y="239"/>
                </a:cubicBezTo>
                <a:cubicBezTo>
                  <a:pt x="128" y="244"/>
                  <a:pt x="131" y="246"/>
                  <a:pt x="136" y="246"/>
                </a:cubicBezTo>
                <a:close/>
                <a:moveTo>
                  <a:pt x="295" y="238"/>
                </a:moveTo>
                <a:cubicBezTo>
                  <a:pt x="337" y="224"/>
                  <a:pt x="380" y="215"/>
                  <a:pt x="424" y="207"/>
                </a:cubicBezTo>
                <a:cubicBezTo>
                  <a:pt x="415" y="177"/>
                  <a:pt x="406" y="148"/>
                  <a:pt x="397" y="119"/>
                </a:cubicBezTo>
                <a:cubicBezTo>
                  <a:pt x="402" y="117"/>
                  <a:pt x="408" y="116"/>
                  <a:pt x="414" y="115"/>
                </a:cubicBezTo>
                <a:cubicBezTo>
                  <a:pt x="425" y="149"/>
                  <a:pt x="437" y="183"/>
                  <a:pt x="448" y="217"/>
                </a:cubicBezTo>
                <a:cubicBezTo>
                  <a:pt x="401" y="224"/>
                  <a:pt x="354" y="233"/>
                  <a:pt x="309" y="246"/>
                </a:cubicBezTo>
                <a:cubicBezTo>
                  <a:pt x="313" y="246"/>
                  <a:pt x="313" y="246"/>
                  <a:pt x="313" y="246"/>
                </a:cubicBezTo>
                <a:cubicBezTo>
                  <a:pt x="318" y="246"/>
                  <a:pt x="322" y="250"/>
                  <a:pt x="322" y="256"/>
                </a:cubicBezTo>
                <a:cubicBezTo>
                  <a:pt x="322" y="272"/>
                  <a:pt x="322" y="272"/>
                  <a:pt x="322" y="272"/>
                </a:cubicBezTo>
                <a:cubicBezTo>
                  <a:pt x="211" y="272"/>
                  <a:pt x="211" y="272"/>
                  <a:pt x="211" y="272"/>
                </a:cubicBezTo>
                <a:cubicBezTo>
                  <a:pt x="239" y="259"/>
                  <a:pt x="266" y="247"/>
                  <a:pt x="295" y="238"/>
                </a:cubicBezTo>
                <a:close/>
                <a:moveTo>
                  <a:pt x="258" y="240"/>
                </a:moveTo>
                <a:cubicBezTo>
                  <a:pt x="255" y="223"/>
                  <a:pt x="253" y="205"/>
                  <a:pt x="251" y="188"/>
                </a:cubicBezTo>
                <a:cubicBezTo>
                  <a:pt x="256" y="186"/>
                  <a:pt x="261" y="184"/>
                  <a:pt x="266" y="181"/>
                </a:cubicBezTo>
                <a:cubicBezTo>
                  <a:pt x="269" y="199"/>
                  <a:pt x="272" y="216"/>
                  <a:pt x="275" y="233"/>
                </a:cubicBezTo>
                <a:cubicBezTo>
                  <a:pt x="269" y="236"/>
                  <a:pt x="263" y="238"/>
                  <a:pt x="258" y="240"/>
                </a:cubicBezTo>
                <a:close/>
                <a:moveTo>
                  <a:pt x="226" y="253"/>
                </a:moveTo>
                <a:cubicBezTo>
                  <a:pt x="223" y="218"/>
                  <a:pt x="219" y="182"/>
                  <a:pt x="216" y="147"/>
                </a:cubicBezTo>
                <a:cubicBezTo>
                  <a:pt x="221" y="144"/>
                  <a:pt x="226" y="142"/>
                  <a:pt x="231" y="139"/>
                </a:cubicBezTo>
                <a:cubicBezTo>
                  <a:pt x="235" y="175"/>
                  <a:pt x="239" y="210"/>
                  <a:pt x="243" y="246"/>
                </a:cubicBezTo>
                <a:cubicBezTo>
                  <a:pt x="238" y="248"/>
                  <a:pt x="232" y="251"/>
                  <a:pt x="226" y="253"/>
                </a:cubicBezTo>
                <a:close/>
                <a:moveTo>
                  <a:pt x="195" y="268"/>
                </a:moveTo>
                <a:cubicBezTo>
                  <a:pt x="193" y="233"/>
                  <a:pt x="191" y="198"/>
                  <a:pt x="189" y="163"/>
                </a:cubicBezTo>
                <a:cubicBezTo>
                  <a:pt x="194" y="160"/>
                  <a:pt x="199" y="157"/>
                  <a:pt x="203" y="154"/>
                </a:cubicBezTo>
                <a:cubicBezTo>
                  <a:pt x="206" y="189"/>
                  <a:pt x="209" y="225"/>
                  <a:pt x="212" y="260"/>
                </a:cubicBezTo>
                <a:cubicBezTo>
                  <a:pt x="206" y="263"/>
                  <a:pt x="201" y="265"/>
                  <a:pt x="195" y="268"/>
                </a:cubicBezTo>
                <a:close/>
                <a:moveTo>
                  <a:pt x="80" y="287"/>
                </a:moveTo>
                <a:cubicBezTo>
                  <a:pt x="386" y="287"/>
                  <a:pt x="386" y="287"/>
                  <a:pt x="386" y="287"/>
                </a:cubicBezTo>
                <a:cubicBezTo>
                  <a:pt x="391" y="287"/>
                  <a:pt x="393" y="290"/>
                  <a:pt x="391" y="295"/>
                </a:cubicBezTo>
                <a:cubicBezTo>
                  <a:pt x="325" y="465"/>
                  <a:pt x="325" y="465"/>
                  <a:pt x="325" y="465"/>
                </a:cubicBezTo>
                <a:cubicBezTo>
                  <a:pt x="324" y="469"/>
                  <a:pt x="319" y="473"/>
                  <a:pt x="315" y="473"/>
                </a:cubicBezTo>
                <a:cubicBezTo>
                  <a:pt x="8" y="473"/>
                  <a:pt x="8" y="473"/>
                  <a:pt x="8" y="473"/>
                </a:cubicBezTo>
                <a:cubicBezTo>
                  <a:pt x="4" y="473"/>
                  <a:pt x="2" y="469"/>
                  <a:pt x="3" y="465"/>
                </a:cubicBezTo>
                <a:cubicBezTo>
                  <a:pt x="69" y="295"/>
                  <a:pt x="69" y="295"/>
                  <a:pt x="69" y="295"/>
                </a:cubicBezTo>
                <a:cubicBezTo>
                  <a:pt x="71" y="290"/>
                  <a:pt x="75" y="287"/>
                  <a:pt x="80" y="287"/>
                </a:cubicBezTo>
                <a:close/>
                <a:moveTo>
                  <a:pt x="260" y="75"/>
                </a:moveTo>
                <a:cubicBezTo>
                  <a:pt x="270" y="141"/>
                  <a:pt x="270" y="141"/>
                  <a:pt x="270" y="141"/>
                </a:cubicBezTo>
                <a:cubicBezTo>
                  <a:pt x="294" y="129"/>
                  <a:pt x="318" y="118"/>
                  <a:pt x="344" y="110"/>
                </a:cubicBezTo>
                <a:cubicBezTo>
                  <a:pt x="370" y="102"/>
                  <a:pt x="397" y="96"/>
                  <a:pt x="424" y="91"/>
                </a:cubicBezTo>
                <a:cubicBezTo>
                  <a:pt x="397" y="13"/>
                  <a:pt x="397" y="13"/>
                  <a:pt x="397" y="13"/>
                </a:cubicBezTo>
                <a:cubicBezTo>
                  <a:pt x="346" y="23"/>
                  <a:pt x="300" y="42"/>
                  <a:pt x="260"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67">
            <a:extLst>
              <a:ext uri="{FF2B5EF4-FFF2-40B4-BE49-F238E27FC236}">
                <a16:creationId xmlns:a16="http://schemas.microsoft.com/office/drawing/2014/main" id="{007AA3CD-FEBF-415B-92F1-0CB73733E526}"/>
              </a:ext>
            </a:extLst>
          </p:cNvPr>
          <p:cNvSpPr>
            <a:spLocks noEditPoints="1"/>
          </p:cNvSpPr>
          <p:nvPr/>
        </p:nvSpPr>
        <p:spPr bwMode="auto">
          <a:xfrm rot="2202167">
            <a:off x="4508500" y="5221288"/>
            <a:ext cx="866775" cy="558800"/>
          </a:xfrm>
          <a:custGeom>
            <a:avLst/>
            <a:gdLst>
              <a:gd name="T0" fmla="*/ 2147483646 w 516"/>
              <a:gd name="T1" fmla="*/ 2147483646 h 333"/>
              <a:gd name="T2" fmla="*/ 2147483646 w 516"/>
              <a:gd name="T3" fmla="*/ 2147483646 h 333"/>
              <a:gd name="T4" fmla="*/ 2147483646 w 516"/>
              <a:gd name="T5" fmla="*/ 2147483646 h 333"/>
              <a:gd name="T6" fmla="*/ 2147483646 w 516"/>
              <a:gd name="T7" fmla="*/ 2147483646 h 333"/>
              <a:gd name="T8" fmla="*/ 2147483646 w 516"/>
              <a:gd name="T9" fmla="*/ 2147483646 h 333"/>
              <a:gd name="T10" fmla="*/ 2147483646 w 516"/>
              <a:gd name="T11" fmla="*/ 2147483646 h 333"/>
              <a:gd name="T12" fmla="*/ 2147483646 w 516"/>
              <a:gd name="T13" fmla="*/ 2147483646 h 333"/>
              <a:gd name="T14" fmla="*/ 2147483646 w 516"/>
              <a:gd name="T15" fmla="*/ 2147483646 h 333"/>
              <a:gd name="T16" fmla="*/ 2147483646 w 516"/>
              <a:gd name="T17" fmla="*/ 2147483646 h 333"/>
              <a:gd name="T18" fmla="*/ 2147483646 w 516"/>
              <a:gd name="T19" fmla="*/ 2147483646 h 333"/>
              <a:gd name="T20" fmla="*/ 2147483646 w 516"/>
              <a:gd name="T21" fmla="*/ 2147483646 h 333"/>
              <a:gd name="T22" fmla="*/ 2147483646 w 516"/>
              <a:gd name="T23" fmla="*/ 2147483646 h 333"/>
              <a:gd name="T24" fmla="*/ 2147483646 w 516"/>
              <a:gd name="T25" fmla="*/ 2147483646 h 333"/>
              <a:gd name="T26" fmla="*/ 2147483646 w 516"/>
              <a:gd name="T27" fmla="*/ 2147483646 h 333"/>
              <a:gd name="T28" fmla="*/ 2147483646 w 516"/>
              <a:gd name="T29" fmla="*/ 2147483646 h 333"/>
              <a:gd name="T30" fmla="*/ 2147483646 w 516"/>
              <a:gd name="T31" fmla="*/ 2147483646 h 333"/>
              <a:gd name="T32" fmla="*/ 0 w 516"/>
              <a:gd name="T33" fmla="*/ 2147483646 h 333"/>
              <a:gd name="T34" fmla="*/ 2147483646 w 516"/>
              <a:gd name="T35" fmla="*/ 2147483646 h 333"/>
              <a:gd name="T36" fmla="*/ 2147483646 w 516"/>
              <a:gd name="T37" fmla="*/ 2147483646 h 333"/>
              <a:gd name="T38" fmla="*/ 2147483646 w 516"/>
              <a:gd name="T39" fmla="*/ 2147483646 h 333"/>
              <a:gd name="T40" fmla="*/ 2147483646 w 516"/>
              <a:gd name="T41" fmla="*/ 2147483646 h 333"/>
              <a:gd name="T42" fmla="*/ 2147483646 w 516"/>
              <a:gd name="T43" fmla="*/ 0 h 333"/>
              <a:gd name="T44" fmla="*/ 2147483646 w 516"/>
              <a:gd name="T45" fmla="*/ 2147483646 h 333"/>
              <a:gd name="T46" fmla="*/ 2147483646 w 516"/>
              <a:gd name="T47" fmla="*/ 2147483646 h 333"/>
              <a:gd name="T48" fmla="*/ 2147483646 w 516"/>
              <a:gd name="T49" fmla="*/ 2147483646 h 333"/>
              <a:gd name="T50" fmla="*/ 2147483646 w 516"/>
              <a:gd name="T51" fmla="*/ 2147483646 h 333"/>
              <a:gd name="T52" fmla="*/ 2147483646 w 516"/>
              <a:gd name="T53" fmla="*/ 2147483646 h 333"/>
              <a:gd name="T54" fmla="*/ 2147483646 w 516"/>
              <a:gd name="T55" fmla="*/ 2147483646 h 333"/>
              <a:gd name="T56" fmla="*/ 2147483646 w 516"/>
              <a:gd name="T57" fmla="*/ 2147483646 h 333"/>
              <a:gd name="T58" fmla="*/ 2147483646 w 516"/>
              <a:gd name="T59" fmla="*/ 2147483646 h 333"/>
              <a:gd name="T60" fmla="*/ 2147483646 w 516"/>
              <a:gd name="T61" fmla="*/ 2147483646 h 333"/>
              <a:gd name="T62" fmla="*/ 2147483646 w 516"/>
              <a:gd name="T63" fmla="*/ 2147483646 h 333"/>
              <a:gd name="T64" fmla="*/ 2147483646 w 516"/>
              <a:gd name="T65" fmla="*/ 2147483646 h 333"/>
              <a:gd name="T66" fmla="*/ 2147483646 w 516"/>
              <a:gd name="T67" fmla="*/ 2147483646 h 333"/>
              <a:gd name="T68" fmla="*/ 2147483646 w 516"/>
              <a:gd name="T69" fmla="*/ 2147483646 h 333"/>
              <a:gd name="T70" fmla="*/ 2147483646 w 516"/>
              <a:gd name="T71" fmla="*/ 2147483646 h 333"/>
              <a:gd name="T72" fmla="*/ 2147483646 w 516"/>
              <a:gd name="T73" fmla="*/ 2147483646 h 333"/>
              <a:gd name="T74" fmla="*/ 2147483646 w 516"/>
              <a:gd name="T75" fmla="*/ 2147483646 h 333"/>
              <a:gd name="T76" fmla="*/ 2147483646 w 516"/>
              <a:gd name="T77" fmla="*/ 2147483646 h 333"/>
              <a:gd name="T78" fmla="*/ 2147483646 w 516"/>
              <a:gd name="T79" fmla="*/ 2147483646 h 333"/>
              <a:gd name="T80" fmla="*/ 2147483646 w 516"/>
              <a:gd name="T81" fmla="*/ 2147483646 h 333"/>
              <a:gd name="T82" fmla="*/ 2147483646 w 516"/>
              <a:gd name="T83" fmla="*/ 2147483646 h 333"/>
              <a:gd name="T84" fmla="*/ 2147483646 w 516"/>
              <a:gd name="T85" fmla="*/ 2147483646 h 333"/>
              <a:gd name="T86" fmla="*/ 2147483646 w 516"/>
              <a:gd name="T87" fmla="*/ 2147483646 h 33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6" h="333">
                <a:moveTo>
                  <a:pt x="516" y="212"/>
                </a:moveTo>
                <a:cubicBezTo>
                  <a:pt x="516" y="260"/>
                  <a:pt x="477" y="300"/>
                  <a:pt x="429" y="300"/>
                </a:cubicBezTo>
                <a:cubicBezTo>
                  <a:pt x="317" y="300"/>
                  <a:pt x="317" y="300"/>
                  <a:pt x="317" y="300"/>
                </a:cubicBezTo>
                <a:cubicBezTo>
                  <a:pt x="317" y="259"/>
                  <a:pt x="317" y="259"/>
                  <a:pt x="317" y="259"/>
                </a:cubicBezTo>
                <a:cubicBezTo>
                  <a:pt x="345" y="259"/>
                  <a:pt x="345" y="259"/>
                  <a:pt x="345" y="259"/>
                </a:cubicBezTo>
                <a:cubicBezTo>
                  <a:pt x="353" y="259"/>
                  <a:pt x="360" y="255"/>
                  <a:pt x="363" y="249"/>
                </a:cubicBezTo>
                <a:cubicBezTo>
                  <a:pt x="366" y="242"/>
                  <a:pt x="365" y="234"/>
                  <a:pt x="360" y="228"/>
                </a:cubicBezTo>
                <a:cubicBezTo>
                  <a:pt x="275" y="125"/>
                  <a:pt x="275" y="125"/>
                  <a:pt x="275" y="125"/>
                </a:cubicBezTo>
                <a:cubicBezTo>
                  <a:pt x="271" y="121"/>
                  <a:pt x="265" y="118"/>
                  <a:pt x="258" y="118"/>
                </a:cubicBezTo>
                <a:cubicBezTo>
                  <a:pt x="252" y="118"/>
                  <a:pt x="246" y="121"/>
                  <a:pt x="242" y="125"/>
                </a:cubicBezTo>
                <a:cubicBezTo>
                  <a:pt x="157" y="228"/>
                  <a:pt x="157" y="228"/>
                  <a:pt x="157" y="228"/>
                </a:cubicBezTo>
                <a:cubicBezTo>
                  <a:pt x="152" y="234"/>
                  <a:pt x="151" y="242"/>
                  <a:pt x="154" y="249"/>
                </a:cubicBezTo>
                <a:cubicBezTo>
                  <a:pt x="157" y="255"/>
                  <a:pt x="164" y="259"/>
                  <a:pt x="171" y="259"/>
                </a:cubicBezTo>
                <a:cubicBezTo>
                  <a:pt x="200" y="259"/>
                  <a:pt x="200" y="259"/>
                  <a:pt x="200" y="259"/>
                </a:cubicBezTo>
                <a:cubicBezTo>
                  <a:pt x="200" y="300"/>
                  <a:pt x="200" y="300"/>
                  <a:pt x="200" y="300"/>
                </a:cubicBezTo>
                <a:cubicBezTo>
                  <a:pt x="69" y="300"/>
                  <a:pt x="69" y="300"/>
                  <a:pt x="69" y="300"/>
                </a:cubicBezTo>
                <a:cubicBezTo>
                  <a:pt x="31" y="300"/>
                  <a:pt x="0" y="269"/>
                  <a:pt x="0" y="231"/>
                </a:cubicBezTo>
                <a:cubicBezTo>
                  <a:pt x="0" y="193"/>
                  <a:pt x="31" y="162"/>
                  <a:pt x="69" y="162"/>
                </a:cubicBezTo>
                <a:cubicBezTo>
                  <a:pt x="71" y="162"/>
                  <a:pt x="72" y="162"/>
                  <a:pt x="74" y="162"/>
                </a:cubicBezTo>
                <a:cubicBezTo>
                  <a:pt x="75" y="109"/>
                  <a:pt x="119" y="66"/>
                  <a:pt x="172" y="66"/>
                </a:cubicBezTo>
                <a:cubicBezTo>
                  <a:pt x="185" y="66"/>
                  <a:pt x="198" y="69"/>
                  <a:pt x="210" y="74"/>
                </a:cubicBezTo>
                <a:cubicBezTo>
                  <a:pt x="225" y="30"/>
                  <a:pt x="267" y="0"/>
                  <a:pt x="315" y="0"/>
                </a:cubicBezTo>
                <a:cubicBezTo>
                  <a:pt x="377" y="0"/>
                  <a:pt x="428" y="50"/>
                  <a:pt x="428" y="112"/>
                </a:cubicBezTo>
                <a:cubicBezTo>
                  <a:pt x="428" y="116"/>
                  <a:pt x="427" y="120"/>
                  <a:pt x="427" y="124"/>
                </a:cubicBezTo>
                <a:cubicBezTo>
                  <a:pt x="427" y="124"/>
                  <a:pt x="428" y="124"/>
                  <a:pt x="429" y="124"/>
                </a:cubicBezTo>
                <a:cubicBezTo>
                  <a:pt x="477" y="124"/>
                  <a:pt x="516" y="163"/>
                  <a:pt x="516" y="212"/>
                </a:cubicBezTo>
                <a:close/>
                <a:moveTo>
                  <a:pt x="258" y="132"/>
                </a:moveTo>
                <a:cubicBezTo>
                  <a:pt x="256" y="132"/>
                  <a:pt x="254" y="133"/>
                  <a:pt x="253" y="135"/>
                </a:cubicBezTo>
                <a:cubicBezTo>
                  <a:pt x="168" y="237"/>
                  <a:pt x="168" y="237"/>
                  <a:pt x="168" y="237"/>
                </a:cubicBezTo>
                <a:cubicBezTo>
                  <a:pt x="166" y="240"/>
                  <a:pt x="166" y="242"/>
                  <a:pt x="167" y="243"/>
                </a:cubicBezTo>
                <a:cubicBezTo>
                  <a:pt x="167" y="243"/>
                  <a:pt x="168" y="245"/>
                  <a:pt x="171" y="245"/>
                </a:cubicBezTo>
                <a:cubicBezTo>
                  <a:pt x="210" y="245"/>
                  <a:pt x="210" y="245"/>
                  <a:pt x="210" y="245"/>
                </a:cubicBezTo>
                <a:cubicBezTo>
                  <a:pt x="213" y="245"/>
                  <a:pt x="214" y="247"/>
                  <a:pt x="214" y="249"/>
                </a:cubicBezTo>
                <a:cubicBezTo>
                  <a:pt x="214" y="325"/>
                  <a:pt x="214" y="325"/>
                  <a:pt x="214" y="325"/>
                </a:cubicBezTo>
                <a:cubicBezTo>
                  <a:pt x="214" y="330"/>
                  <a:pt x="218" y="333"/>
                  <a:pt x="222" y="333"/>
                </a:cubicBezTo>
                <a:cubicBezTo>
                  <a:pt x="294" y="333"/>
                  <a:pt x="294" y="333"/>
                  <a:pt x="294" y="333"/>
                </a:cubicBezTo>
                <a:cubicBezTo>
                  <a:pt x="299" y="333"/>
                  <a:pt x="302" y="330"/>
                  <a:pt x="302" y="325"/>
                </a:cubicBezTo>
                <a:cubicBezTo>
                  <a:pt x="302" y="249"/>
                  <a:pt x="302" y="249"/>
                  <a:pt x="302" y="249"/>
                </a:cubicBezTo>
                <a:cubicBezTo>
                  <a:pt x="302" y="247"/>
                  <a:pt x="304" y="245"/>
                  <a:pt x="306" y="245"/>
                </a:cubicBezTo>
                <a:cubicBezTo>
                  <a:pt x="345" y="245"/>
                  <a:pt x="345" y="245"/>
                  <a:pt x="345" y="245"/>
                </a:cubicBezTo>
                <a:cubicBezTo>
                  <a:pt x="349" y="245"/>
                  <a:pt x="350" y="243"/>
                  <a:pt x="350" y="243"/>
                </a:cubicBezTo>
                <a:cubicBezTo>
                  <a:pt x="351" y="242"/>
                  <a:pt x="351" y="240"/>
                  <a:pt x="349" y="237"/>
                </a:cubicBezTo>
                <a:cubicBezTo>
                  <a:pt x="264" y="135"/>
                  <a:pt x="264" y="135"/>
                  <a:pt x="264" y="135"/>
                </a:cubicBezTo>
                <a:cubicBezTo>
                  <a:pt x="262" y="133"/>
                  <a:pt x="260" y="132"/>
                  <a:pt x="258" y="1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6" name="Group 55">
            <a:extLst>
              <a:ext uri="{FF2B5EF4-FFF2-40B4-BE49-F238E27FC236}">
                <a16:creationId xmlns:a16="http://schemas.microsoft.com/office/drawing/2014/main" id="{13F2A848-1FFF-4670-B23A-2E27EEC8097F}"/>
              </a:ext>
            </a:extLst>
          </p:cNvPr>
          <p:cNvGrpSpPr/>
          <p:nvPr/>
        </p:nvGrpSpPr>
        <p:grpSpPr>
          <a:xfrm rot="1021021">
            <a:off x="7091116" y="2176404"/>
            <a:ext cx="507613" cy="774896"/>
            <a:chOff x="2352675" y="2044700"/>
            <a:chExt cx="717550" cy="1095376"/>
          </a:xfrm>
          <a:solidFill>
            <a:schemeClr val="bg1"/>
          </a:solidFill>
        </p:grpSpPr>
        <p:sp>
          <p:nvSpPr>
            <p:cNvPr id="57" name="Freeform 77">
              <a:extLst>
                <a:ext uri="{FF2B5EF4-FFF2-40B4-BE49-F238E27FC236}">
                  <a16:creationId xmlns:a16="http://schemas.microsoft.com/office/drawing/2014/main" id="{050B59FA-D7AA-4529-BD8F-50CC9C1C2D43}"/>
                </a:ext>
              </a:extLst>
            </p:cNvPr>
            <p:cNvSpPr>
              <a:spLocks/>
            </p:cNvSpPr>
            <p:nvPr/>
          </p:nvSpPr>
          <p:spPr bwMode="auto">
            <a:xfrm>
              <a:off x="2352675" y="2570163"/>
              <a:ext cx="361950" cy="569913"/>
            </a:xfrm>
            <a:custGeom>
              <a:avLst/>
              <a:gdLst>
                <a:gd name="T0" fmla="*/ 94 w 146"/>
                <a:gd name="T1" fmla="*/ 42 h 230"/>
                <a:gd name="T2" fmla="*/ 90 w 146"/>
                <a:gd name="T3" fmla="*/ 0 h 230"/>
                <a:gd name="T4" fmla="*/ 89 w 146"/>
                <a:gd name="T5" fmla="*/ 0 h 230"/>
                <a:gd name="T6" fmla="*/ 89 w 146"/>
                <a:gd name="T7" fmla="*/ 0 h 230"/>
                <a:gd name="T8" fmla="*/ 0 w 146"/>
                <a:gd name="T9" fmla="*/ 214 h 230"/>
                <a:gd name="T10" fmla="*/ 76 w 146"/>
                <a:gd name="T11" fmla="*/ 181 h 230"/>
                <a:gd name="T12" fmla="*/ 116 w 146"/>
                <a:gd name="T13" fmla="*/ 230 h 230"/>
                <a:gd name="T14" fmla="*/ 146 w 146"/>
                <a:gd name="T15" fmla="*/ 129 h 230"/>
                <a:gd name="T16" fmla="*/ 105 w 146"/>
                <a:gd name="T17" fmla="*/ 27 h 230"/>
                <a:gd name="T18" fmla="*/ 94 w 146"/>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230">
                  <a:moveTo>
                    <a:pt x="94" y="42"/>
                  </a:moveTo>
                  <a:cubicBezTo>
                    <a:pt x="96" y="36"/>
                    <a:pt x="98" y="12"/>
                    <a:pt x="90" y="0"/>
                  </a:cubicBezTo>
                  <a:cubicBezTo>
                    <a:pt x="89" y="0"/>
                    <a:pt x="89" y="0"/>
                    <a:pt x="89" y="0"/>
                  </a:cubicBezTo>
                  <a:cubicBezTo>
                    <a:pt x="89" y="0"/>
                    <a:pt x="89" y="0"/>
                    <a:pt x="89" y="0"/>
                  </a:cubicBezTo>
                  <a:cubicBezTo>
                    <a:pt x="0" y="214"/>
                    <a:pt x="0" y="214"/>
                    <a:pt x="0" y="214"/>
                  </a:cubicBezTo>
                  <a:cubicBezTo>
                    <a:pt x="76" y="181"/>
                    <a:pt x="76" y="181"/>
                    <a:pt x="76" y="181"/>
                  </a:cubicBezTo>
                  <a:cubicBezTo>
                    <a:pt x="116" y="230"/>
                    <a:pt x="116" y="230"/>
                    <a:pt x="116" y="230"/>
                  </a:cubicBezTo>
                  <a:cubicBezTo>
                    <a:pt x="146" y="129"/>
                    <a:pt x="146" y="129"/>
                    <a:pt x="146" y="129"/>
                  </a:cubicBezTo>
                  <a:cubicBezTo>
                    <a:pt x="105" y="27"/>
                    <a:pt x="105" y="27"/>
                    <a:pt x="105" y="27"/>
                  </a:cubicBezTo>
                  <a:cubicBezTo>
                    <a:pt x="99" y="33"/>
                    <a:pt x="95" y="39"/>
                    <a:pt x="9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8" name="Freeform 78">
              <a:extLst>
                <a:ext uri="{FF2B5EF4-FFF2-40B4-BE49-F238E27FC236}">
                  <a16:creationId xmlns:a16="http://schemas.microsoft.com/office/drawing/2014/main" id="{0EAD16D1-15C8-42D2-92A9-70819191F0DF}"/>
                </a:ext>
              </a:extLst>
            </p:cNvPr>
            <p:cNvSpPr>
              <a:spLocks/>
            </p:cNvSpPr>
            <p:nvPr/>
          </p:nvSpPr>
          <p:spPr bwMode="auto">
            <a:xfrm>
              <a:off x="2625725" y="2582863"/>
              <a:ext cx="444500" cy="515938"/>
            </a:xfrm>
            <a:custGeom>
              <a:avLst/>
              <a:gdLst>
                <a:gd name="T0" fmla="*/ 88 w 180"/>
                <a:gd name="T1" fmla="*/ 0 h 208"/>
                <a:gd name="T2" fmla="*/ 87 w 180"/>
                <a:gd name="T3" fmla="*/ 37 h 208"/>
                <a:gd name="T4" fmla="*/ 87 w 180"/>
                <a:gd name="T5" fmla="*/ 37 h 208"/>
                <a:gd name="T6" fmla="*/ 55 w 180"/>
                <a:gd name="T7" fmla="*/ 10 h 208"/>
                <a:gd name="T8" fmla="*/ 55 w 180"/>
                <a:gd name="T9" fmla="*/ 10 h 208"/>
                <a:gd name="T10" fmla="*/ 35 w 180"/>
                <a:gd name="T11" fmla="*/ 47 h 208"/>
                <a:gd name="T12" fmla="*/ 35 w 180"/>
                <a:gd name="T13" fmla="*/ 47 h 208"/>
                <a:gd name="T14" fmla="*/ 16 w 180"/>
                <a:gd name="T15" fmla="*/ 10 h 208"/>
                <a:gd name="T16" fmla="*/ 16 w 180"/>
                <a:gd name="T17" fmla="*/ 10 h 208"/>
                <a:gd name="T18" fmla="*/ 0 w 180"/>
                <a:gd name="T19" fmla="*/ 18 h 208"/>
                <a:gd name="T20" fmla="*/ 75 w 180"/>
                <a:gd name="T21" fmla="*/ 208 h 208"/>
                <a:gd name="T22" fmla="*/ 114 w 180"/>
                <a:gd name="T23" fmla="*/ 159 h 208"/>
                <a:gd name="T24" fmla="*/ 180 w 180"/>
                <a:gd name="T25" fmla="*/ 185 h 208"/>
                <a:gd name="T26" fmla="*/ 88 w 180"/>
                <a:gd name="T2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08">
                  <a:moveTo>
                    <a:pt x="88" y="0"/>
                  </a:moveTo>
                  <a:cubicBezTo>
                    <a:pt x="83" y="12"/>
                    <a:pt x="85" y="31"/>
                    <a:pt x="87" y="37"/>
                  </a:cubicBezTo>
                  <a:cubicBezTo>
                    <a:pt x="87" y="37"/>
                    <a:pt x="87" y="37"/>
                    <a:pt x="87" y="37"/>
                  </a:cubicBezTo>
                  <a:cubicBezTo>
                    <a:pt x="84" y="31"/>
                    <a:pt x="69" y="12"/>
                    <a:pt x="55" y="10"/>
                  </a:cubicBezTo>
                  <a:cubicBezTo>
                    <a:pt x="55" y="10"/>
                    <a:pt x="55" y="10"/>
                    <a:pt x="55" y="10"/>
                  </a:cubicBezTo>
                  <a:cubicBezTo>
                    <a:pt x="42" y="18"/>
                    <a:pt x="36" y="41"/>
                    <a:pt x="35" y="47"/>
                  </a:cubicBezTo>
                  <a:cubicBezTo>
                    <a:pt x="35" y="47"/>
                    <a:pt x="35" y="47"/>
                    <a:pt x="35" y="47"/>
                  </a:cubicBezTo>
                  <a:cubicBezTo>
                    <a:pt x="35" y="41"/>
                    <a:pt x="28" y="18"/>
                    <a:pt x="16" y="10"/>
                  </a:cubicBezTo>
                  <a:cubicBezTo>
                    <a:pt x="16" y="10"/>
                    <a:pt x="16" y="10"/>
                    <a:pt x="16" y="10"/>
                  </a:cubicBezTo>
                  <a:cubicBezTo>
                    <a:pt x="10" y="11"/>
                    <a:pt x="5" y="14"/>
                    <a:pt x="0" y="18"/>
                  </a:cubicBezTo>
                  <a:cubicBezTo>
                    <a:pt x="75" y="208"/>
                    <a:pt x="75" y="208"/>
                    <a:pt x="75" y="208"/>
                  </a:cubicBezTo>
                  <a:cubicBezTo>
                    <a:pt x="114" y="159"/>
                    <a:pt x="114" y="159"/>
                    <a:pt x="114" y="159"/>
                  </a:cubicBezTo>
                  <a:cubicBezTo>
                    <a:pt x="180" y="185"/>
                    <a:pt x="180" y="185"/>
                    <a:pt x="180" y="185"/>
                  </a:cubicBez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59" name="Freeform 79">
              <a:extLst>
                <a:ext uri="{FF2B5EF4-FFF2-40B4-BE49-F238E27FC236}">
                  <a16:creationId xmlns:a16="http://schemas.microsoft.com/office/drawing/2014/main" id="{698C7CD5-5129-4B44-9AD5-190E535BA831}"/>
                </a:ext>
              </a:extLst>
            </p:cNvPr>
            <p:cNvSpPr>
              <a:spLocks noEditPoints="1"/>
            </p:cNvSpPr>
            <p:nvPr/>
          </p:nvSpPr>
          <p:spPr bwMode="auto">
            <a:xfrm>
              <a:off x="2401888" y="2044700"/>
              <a:ext cx="622300" cy="622300"/>
            </a:xfrm>
            <a:custGeom>
              <a:avLst/>
              <a:gdLst>
                <a:gd name="T0" fmla="*/ 251 w 251"/>
                <a:gd name="T1" fmla="*/ 125 h 251"/>
                <a:gd name="T2" fmla="*/ 217 w 251"/>
                <a:gd name="T3" fmla="*/ 107 h 251"/>
                <a:gd name="T4" fmla="*/ 241 w 251"/>
                <a:gd name="T5" fmla="*/ 77 h 251"/>
                <a:gd name="T6" fmla="*/ 203 w 251"/>
                <a:gd name="T7" fmla="*/ 73 h 251"/>
                <a:gd name="T8" fmla="*/ 214 w 251"/>
                <a:gd name="T9" fmla="*/ 37 h 251"/>
                <a:gd name="T10" fmla="*/ 177 w 251"/>
                <a:gd name="T11" fmla="*/ 48 h 251"/>
                <a:gd name="T12" fmla="*/ 173 w 251"/>
                <a:gd name="T13" fmla="*/ 9 h 251"/>
                <a:gd name="T14" fmla="*/ 143 w 251"/>
                <a:gd name="T15" fmla="*/ 34 h 251"/>
                <a:gd name="T16" fmla="*/ 125 w 251"/>
                <a:gd name="T17" fmla="*/ 0 h 251"/>
                <a:gd name="T18" fmla="*/ 107 w 251"/>
                <a:gd name="T19" fmla="*/ 34 h 251"/>
                <a:gd name="T20" fmla="*/ 77 w 251"/>
                <a:gd name="T21" fmla="*/ 9 h 251"/>
                <a:gd name="T22" fmla="*/ 73 w 251"/>
                <a:gd name="T23" fmla="*/ 48 h 251"/>
                <a:gd name="T24" fmla="*/ 37 w 251"/>
                <a:gd name="T25" fmla="*/ 37 h 251"/>
                <a:gd name="T26" fmla="*/ 48 w 251"/>
                <a:gd name="T27" fmla="*/ 74 h 251"/>
                <a:gd name="T28" fmla="*/ 9 w 251"/>
                <a:gd name="T29" fmla="*/ 77 h 251"/>
                <a:gd name="T30" fmla="*/ 34 w 251"/>
                <a:gd name="T31" fmla="*/ 107 h 251"/>
                <a:gd name="T32" fmla="*/ 0 w 251"/>
                <a:gd name="T33" fmla="*/ 125 h 251"/>
                <a:gd name="T34" fmla="*/ 34 w 251"/>
                <a:gd name="T35" fmla="*/ 144 h 251"/>
                <a:gd name="T36" fmla="*/ 9 w 251"/>
                <a:gd name="T37" fmla="*/ 173 h 251"/>
                <a:gd name="T38" fmla="*/ 48 w 251"/>
                <a:gd name="T39" fmla="*/ 177 h 251"/>
                <a:gd name="T40" fmla="*/ 37 w 251"/>
                <a:gd name="T41" fmla="*/ 214 h 251"/>
                <a:gd name="T42" fmla="*/ 74 w 251"/>
                <a:gd name="T43" fmla="*/ 203 h 251"/>
                <a:gd name="T44" fmla="*/ 77 w 251"/>
                <a:gd name="T45" fmla="*/ 241 h 251"/>
                <a:gd name="T46" fmla="*/ 107 w 251"/>
                <a:gd name="T47" fmla="*/ 217 h 251"/>
                <a:gd name="T48" fmla="*/ 125 w 251"/>
                <a:gd name="T49" fmla="*/ 251 h 251"/>
                <a:gd name="T50" fmla="*/ 144 w 251"/>
                <a:gd name="T51" fmla="*/ 217 h 251"/>
                <a:gd name="T52" fmla="*/ 173 w 251"/>
                <a:gd name="T53" fmla="*/ 241 h 251"/>
                <a:gd name="T54" fmla="*/ 177 w 251"/>
                <a:gd name="T55" fmla="*/ 203 h 251"/>
                <a:gd name="T56" fmla="*/ 214 w 251"/>
                <a:gd name="T57" fmla="*/ 214 h 251"/>
                <a:gd name="T58" fmla="*/ 203 w 251"/>
                <a:gd name="T59" fmla="*/ 177 h 251"/>
                <a:gd name="T60" fmla="*/ 241 w 251"/>
                <a:gd name="T61" fmla="*/ 173 h 251"/>
                <a:gd name="T62" fmla="*/ 217 w 251"/>
                <a:gd name="T63" fmla="*/ 143 h 251"/>
                <a:gd name="T64" fmla="*/ 125 w 251"/>
                <a:gd name="T65" fmla="*/ 193 h 251"/>
                <a:gd name="T66" fmla="*/ 125 w 251"/>
                <a:gd name="T67" fmla="*/ 57 h 251"/>
                <a:gd name="T68" fmla="*/ 125 w 251"/>
                <a:gd name="T69" fmla="*/ 19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251">
                  <a:moveTo>
                    <a:pt x="251" y="125"/>
                  </a:moveTo>
                  <a:cubicBezTo>
                    <a:pt x="251" y="125"/>
                    <a:pt x="251" y="125"/>
                    <a:pt x="251" y="125"/>
                  </a:cubicBezTo>
                  <a:cubicBezTo>
                    <a:pt x="245" y="125"/>
                    <a:pt x="224" y="119"/>
                    <a:pt x="217" y="107"/>
                  </a:cubicBezTo>
                  <a:cubicBezTo>
                    <a:pt x="217" y="107"/>
                    <a:pt x="217" y="107"/>
                    <a:pt x="217" y="107"/>
                  </a:cubicBezTo>
                  <a:cubicBezTo>
                    <a:pt x="219" y="94"/>
                    <a:pt x="236" y="80"/>
                    <a:pt x="241" y="77"/>
                  </a:cubicBezTo>
                  <a:cubicBezTo>
                    <a:pt x="241" y="77"/>
                    <a:pt x="241" y="77"/>
                    <a:pt x="241" y="77"/>
                  </a:cubicBezTo>
                  <a:cubicBezTo>
                    <a:pt x="236" y="79"/>
                    <a:pt x="214" y="82"/>
                    <a:pt x="203" y="74"/>
                  </a:cubicBezTo>
                  <a:cubicBezTo>
                    <a:pt x="203" y="73"/>
                    <a:pt x="203" y="73"/>
                    <a:pt x="203" y="73"/>
                  </a:cubicBezTo>
                  <a:cubicBezTo>
                    <a:pt x="199" y="61"/>
                    <a:pt x="210" y="41"/>
                    <a:pt x="214" y="37"/>
                  </a:cubicBezTo>
                  <a:cubicBezTo>
                    <a:pt x="214" y="37"/>
                    <a:pt x="214" y="37"/>
                    <a:pt x="214" y="37"/>
                  </a:cubicBezTo>
                  <a:cubicBezTo>
                    <a:pt x="210" y="40"/>
                    <a:pt x="190" y="51"/>
                    <a:pt x="177" y="48"/>
                  </a:cubicBezTo>
                  <a:cubicBezTo>
                    <a:pt x="177" y="48"/>
                    <a:pt x="177" y="48"/>
                    <a:pt x="177" y="48"/>
                  </a:cubicBezTo>
                  <a:cubicBezTo>
                    <a:pt x="169" y="37"/>
                    <a:pt x="172" y="15"/>
                    <a:pt x="173" y="9"/>
                  </a:cubicBezTo>
                  <a:cubicBezTo>
                    <a:pt x="173" y="9"/>
                    <a:pt x="173" y="9"/>
                    <a:pt x="173" y="9"/>
                  </a:cubicBezTo>
                  <a:cubicBezTo>
                    <a:pt x="171" y="15"/>
                    <a:pt x="157" y="32"/>
                    <a:pt x="144" y="34"/>
                  </a:cubicBezTo>
                  <a:cubicBezTo>
                    <a:pt x="143" y="34"/>
                    <a:pt x="143" y="34"/>
                    <a:pt x="143" y="34"/>
                  </a:cubicBezTo>
                  <a:cubicBezTo>
                    <a:pt x="132" y="27"/>
                    <a:pt x="126" y="6"/>
                    <a:pt x="125" y="0"/>
                  </a:cubicBezTo>
                  <a:cubicBezTo>
                    <a:pt x="125" y="0"/>
                    <a:pt x="125" y="0"/>
                    <a:pt x="125" y="0"/>
                  </a:cubicBezTo>
                  <a:cubicBezTo>
                    <a:pt x="125" y="6"/>
                    <a:pt x="119" y="27"/>
                    <a:pt x="107" y="34"/>
                  </a:cubicBezTo>
                  <a:cubicBezTo>
                    <a:pt x="107" y="34"/>
                    <a:pt x="107" y="34"/>
                    <a:pt x="107" y="34"/>
                  </a:cubicBezTo>
                  <a:cubicBezTo>
                    <a:pt x="94" y="32"/>
                    <a:pt x="80" y="15"/>
                    <a:pt x="77" y="9"/>
                  </a:cubicBezTo>
                  <a:cubicBezTo>
                    <a:pt x="77" y="9"/>
                    <a:pt x="77" y="9"/>
                    <a:pt x="77" y="9"/>
                  </a:cubicBezTo>
                  <a:cubicBezTo>
                    <a:pt x="79" y="15"/>
                    <a:pt x="82" y="37"/>
                    <a:pt x="74" y="48"/>
                  </a:cubicBezTo>
                  <a:cubicBezTo>
                    <a:pt x="73" y="48"/>
                    <a:pt x="73" y="48"/>
                    <a:pt x="73" y="48"/>
                  </a:cubicBezTo>
                  <a:cubicBezTo>
                    <a:pt x="61" y="51"/>
                    <a:pt x="41" y="40"/>
                    <a:pt x="37" y="37"/>
                  </a:cubicBezTo>
                  <a:cubicBezTo>
                    <a:pt x="37" y="37"/>
                    <a:pt x="37" y="37"/>
                    <a:pt x="37" y="37"/>
                  </a:cubicBezTo>
                  <a:cubicBezTo>
                    <a:pt x="40" y="41"/>
                    <a:pt x="51" y="61"/>
                    <a:pt x="48" y="73"/>
                  </a:cubicBezTo>
                  <a:cubicBezTo>
                    <a:pt x="48" y="74"/>
                    <a:pt x="48" y="74"/>
                    <a:pt x="48" y="74"/>
                  </a:cubicBezTo>
                  <a:cubicBezTo>
                    <a:pt x="37" y="82"/>
                    <a:pt x="15" y="79"/>
                    <a:pt x="9" y="77"/>
                  </a:cubicBezTo>
                  <a:cubicBezTo>
                    <a:pt x="9" y="77"/>
                    <a:pt x="9" y="77"/>
                    <a:pt x="9" y="77"/>
                  </a:cubicBezTo>
                  <a:cubicBezTo>
                    <a:pt x="15" y="80"/>
                    <a:pt x="32" y="94"/>
                    <a:pt x="34" y="107"/>
                  </a:cubicBezTo>
                  <a:cubicBezTo>
                    <a:pt x="34" y="107"/>
                    <a:pt x="34" y="107"/>
                    <a:pt x="34" y="107"/>
                  </a:cubicBezTo>
                  <a:cubicBezTo>
                    <a:pt x="27" y="119"/>
                    <a:pt x="6" y="125"/>
                    <a:pt x="0" y="125"/>
                  </a:cubicBezTo>
                  <a:cubicBezTo>
                    <a:pt x="0" y="125"/>
                    <a:pt x="0" y="125"/>
                    <a:pt x="0" y="125"/>
                  </a:cubicBezTo>
                  <a:cubicBezTo>
                    <a:pt x="6" y="126"/>
                    <a:pt x="27" y="132"/>
                    <a:pt x="34" y="143"/>
                  </a:cubicBezTo>
                  <a:cubicBezTo>
                    <a:pt x="34" y="144"/>
                    <a:pt x="34" y="144"/>
                    <a:pt x="34" y="144"/>
                  </a:cubicBezTo>
                  <a:cubicBezTo>
                    <a:pt x="32" y="157"/>
                    <a:pt x="15" y="171"/>
                    <a:pt x="9" y="173"/>
                  </a:cubicBezTo>
                  <a:cubicBezTo>
                    <a:pt x="9" y="173"/>
                    <a:pt x="9" y="173"/>
                    <a:pt x="9" y="173"/>
                  </a:cubicBezTo>
                  <a:cubicBezTo>
                    <a:pt x="15" y="172"/>
                    <a:pt x="37" y="169"/>
                    <a:pt x="48" y="177"/>
                  </a:cubicBezTo>
                  <a:cubicBezTo>
                    <a:pt x="48" y="177"/>
                    <a:pt x="48" y="177"/>
                    <a:pt x="48" y="177"/>
                  </a:cubicBezTo>
                  <a:cubicBezTo>
                    <a:pt x="51" y="190"/>
                    <a:pt x="40" y="210"/>
                    <a:pt x="37" y="214"/>
                  </a:cubicBezTo>
                  <a:cubicBezTo>
                    <a:pt x="37" y="214"/>
                    <a:pt x="37" y="214"/>
                    <a:pt x="37" y="214"/>
                  </a:cubicBezTo>
                  <a:cubicBezTo>
                    <a:pt x="41" y="210"/>
                    <a:pt x="61" y="199"/>
                    <a:pt x="73" y="203"/>
                  </a:cubicBezTo>
                  <a:cubicBezTo>
                    <a:pt x="74" y="203"/>
                    <a:pt x="74" y="203"/>
                    <a:pt x="74" y="203"/>
                  </a:cubicBezTo>
                  <a:cubicBezTo>
                    <a:pt x="82" y="214"/>
                    <a:pt x="79" y="236"/>
                    <a:pt x="77" y="241"/>
                  </a:cubicBezTo>
                  <a:cubicBezTo>
                    <a:pt x="77" y="241"/>
                    <a:pt x="77" y="241"/>
                    <a:pt x="77" y="241"/>
                  </a:cubicBezTo>
                  <a:cubicBezTo>
                    <a:pt x="80" y="236"/>
                    <a:pt x="94" y="219"/>
                    <a:pt x="107" y="217"/>
                  </a:cubicBezTo>
                  <a:cubicBezTo>
                    <a:pt x="107" y="217"/>
                    <a:pt x="107" y="217"/>
                    <a:pt x="107" y="217"/>
                  </a:cubicBezTo>
                  <a:cubicBezTo>
                    <a:pt x="119" y="224"/>
                    <a:pt x="125" y="245"/>
                    <a:pt x="125" y="251"/>
                  </a:cubicBezTo>
                  <a:cubicBezTo>
                    <a:pt x="125" y="251"/>
                    <a:pt x="125" y="251"/>
                    <a:pt x="125" y="251"/>
                  </a:cubicBezTo>
                  <a:cubicBezTo>
                    <a:pt x="126" y="245"/>
                    <a:pt x="132" y="224"/>
                    <a:pt x="143" y="217"/>
                  </a:cubicBezTo>
                  <a:cubicBezTo>
                    <a:pt x="144" y="217"/>
                    <a:pt x="144" y="217"/>
                    <a:pt x="144" y="217"/>
                  </a:cubicBezTo>
                  <a:cubicBezTo>
                    <a:pt x="157" y="219"/>
                    <a:pt x="171" y="236"/>
                    <a:pt x="173" y="241"/>
                  </a:cubicBezTo>
                  <a:cubicBezTo>
                    <a:pt x="173" y="241"/>
                    <a:pt x="173" y="241"/>
                    <a:pt x="173" y="241"/>
                  </a:cubicBezTo>
                  <a:cubicBezTo>
                    <a:pt x="172" y="236"/>
                    <a:pt x="169" y="214"/>
                    <a:pt x="177" y="203"/>
                  </a:cubicBezTo>
                  <a:cubicBezTo>
                    <a:pt x="177" y="203"/>
                    <a:pt x="177" y="203"/>
                    <a:pt x="177" y="203"/>
                  </a:cubicBezTo>
                  <a:cubicBezTo>
                    <a:pt x="190" y="199"/>
                    <a:pt x="210" y="210"/>
                    <a:pt x="214" y="214"/>
                  </a:cubicBezTo>
                  <a:cubicBezTo>
                    <a:pt x="214" y="214"/>
                    <a:pt x="214" y="214"/>
                    <a:pt x="214" y="214"/>
                  </a:cubicBezTo>
                  <a:cubicBezTo>
                    <a:pt x="210" y="210"/>
                    <a:pt x="199" y="190"/>
                    <a:pt x="203" y="177"/>
                  </a:cubicBezTo>
                  <a:cubicBezTo>
                    <a:pt x="203" y="177"/>
                    <a:pt x="203" y="177"/>
                    <a:pt x="203" y="177"/>
                  </a:cubicBezTo>
                  <a:cubicBezTo>
                    <a:pt x="214" y="169"/>
                    <a:pt x="236" y="172"/>
                    <a:pt x="241" y="173"/>
                  </a:cubicBezTo>
                  <a:cubicBezTo>
                    <a:pt x="241" y="173"/>
                    <a:pt x="241" y="173"/>
                    <a:pt x="241" y="173"/>
                  </a:cubicBezTo>
                  <a:cubicBezTo>
                    <a:pt x="236" y="171"/>
                    <a:pt x="219" y="157"/>
                    <a:pt x="217" y="144"/>
                  </a:cubicBezTo>
                  <a:cubicBezTo>
                    <a:pt x="217" y="143"/>
                    <a:pt x="217" y="143"/>
                    <a:pt x="217" y="143"/>
                  </a:cubicBezTo>
                  <a:cubicBezTo>
                    <a:pt x="224" y="132"/>
                    <a:pt x="245" y="126"/>
                    <a:pt x="251" y="125"/>
                  </a:cubicBezTo>
                  <a:close/>
                  <a:moveTo>
                    <a:pt x="125" y="193"/>
                  </a:moveTo>
                  <a:cubicBezTo>
                    <a:pt x="88" y="193"/>
                    <a:pt x="57" y="163"/>
                    <a:pt x="57" y="125"/>
                  </a:cubicBezTo>
                  <a:cubicBezTo>
                    <a:pt x="57" y="88"/>
                    <a:pt x="88" y="57"/>
                    <a:pt x="125" y="57"/>
                  </a:cubicBezTo>
                  <a:cubicBezTo>
                    <a:pt x="163" y="57"/>
                    <a:pt x="193" y="88"/>
                    <a:pt x="193" y="125"/>
                  </a:cubicBezTo>
                  <a:cubicBezTo>
                    <a:pt x="193" y="163"/>
                    <a:pt x="163" y="193"/>
                    <a:pt x="125"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0" name="Oval 80">
              <a:extLst>
                <a:ext uri="{FF2B5EF4-FFF2-40B4-BE49-F238E27FC236}">
                  <a16:creationId xmlns:a16="http://schemas.microsoft.com/office/drawing/2014/main" id="{9339FA12-8F05-46F2-8EE1-E2D8D9171A52}"/>
                </a:ext>
              </a:extLst>
            </p:cNvPr>
            <p:cNvSpPr>
              <a:spLocks noChangeArrowheads="1"/>
            </p:cNvSpPr>
            <p:nvPr/>
          </p:nvSpPr>
          <p:spPr bwMode="auto">
            <a:xfrm>
              <a:off x="2563813" y="2205038"/>
              <a:ext cx="296863" cy="298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B63369-A4A3-45F8-9A7C-2B21E9500F5C}"/>
              </a:ext>
            </a:extLst>
          </p:cNvPr>
          <p:cNvSpPr/>
          <p:nvPr/>
        </p:nvSpPr>
        <p:spPr>
          <a:xfrm>
            <a:off x="1252538" y="768350"/>
            <a:ext cx="9686925" cy="5897563"/>
          </a:xfrm>
          <a:prstGeom prst="rect">
            <a:avLst/>
          </a:prstGeom>
          <a:noFill/>
          <a:ln w="2857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19" name="Picture 2" descr="Image result for police icon">
            <a:extLst>
              <a:ext uri="{FF2B5EF4-FFF2-40B4-BE49-F238E27FC236}">
                <a16:creationId xmlns:a16="http://schemas.microsoft.com/office/drawing/2014/main" id="{6D1366CB-037F-4401-B0BB-8866ACF5E4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9383" b="-13860"/>
          <a:stretch>
            <a:fillRect/>
          </a:stretch>
        </p:blipFill>
        <p:spPr bwMode="auto">
          <a:xfrm>
            <a:off x="917575" y="1209675"/>
            <a:ext cx="781050" cy="1125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12" name="Straight Connector 111">
            <a:extLst>
              <a:ext uri="{FF2B5EF4-FFF2-40B4-BE49-F238E27FC236}">
                <a16:creationId xmlns:a16="http://schemas.microsoft.com/office/drawing/2014/main" id="{F266B41C-C9CE-42B6-B41B-B427F4ACE1CD}"/>
              </a:ext>
            </a:extLst>
          </p:cNvPr>
          <p:cNvCxnSpPr/>
          <p:nvPr/>
        </p:nvCxnSpPr>
        <p:spPr>
          <a:xfrm flipH="1">
            <a:off x="1074738" y="1208088"/>
            <a:ext cx="2349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EA0FC8-6ED4-4827-A175-119D744EB70A}"/>
              </a:ext>
            </a:extLst>
          </p:cNvPr>
          <p:cNvCxnSpPr/>
          <p:nvPr/>
        </p:nvCxnSpPr>
        <p:spPr>
          <a:xfrm flipH="1">
            <a:off x="1074738" y="2335213"/>
            <a:ext cx="2349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9222" name="Picture 2" descr="Image result for police icon">
            <a:extLst>
              <a:ext uri="{FF2B5EF4-FFF2-40B4-BE49-F238E27FC236}">
                <a16:creationId xmlns:a16="http://schemas.microsoft.com/office/drawing/2014/main" id="{46D5BC9A-5E29-40AA-AF29-46FE4E8A15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9383" b="-13860"/>
          <a:stretch>
            <a:fillRect/>
          </a:stretch>
        </p:blipFill>
        <p:spPr bwMode="auto">
          <a:xfrm>
            <a:off x="10480675" y="1166813"/>
            <a:ext cx="769938" cy="1127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3" name="Slide Number Placeholder 5">
            <a:extLst>
              <a:ext uri="{FF2B5EF4-FFF2-40B4-BE49-F238E27FC236}">
                <a16:creationId xmlns:a16="http://schemas.microsoft.com/office/drawing/2014/main" id="{E22E34FD-A6B4-4E1F-82FE-8898789CB7BE}"/>
              </a:ext>
            </a:extLst>
          </p:cNvPr>
          <p:cNvSpPr>
            <a:spLocks noGrp="1" noChangeArrowheads="1"/>
          </p:cNvSpPr>
          <p:nvPr>
            <p:ph type="sldNum" sz="quarter" idx="12"/>
          </p:nvPr>
        </p:nvSpPr>
        <p:spPr>
          <a:xfrm>
            <a:off x="0" y="6245225"/>
            <a:ext cx="2844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D3B8987-9EB6-4EBE-84EA-8360988FA84C}" type="slidenum">
              <a:rPr lang="en-US" altLang="en-US" sz="1400" smtClean="0"/>
              <a:pPr>
                <a:spcBef>
                  <a:spcPct val="0"/>
                </a:spcBef>
                <a:buFontTx/>
                <a:buNone/>
              </a:pPr>
              <a:t>5</a:t>
            </a:fld>
            <a:endParaRPr lang="en-US" altLang="en-US" sz="1400"/>
          </a:p>
        </p:txBody>
      </p:sp>
      <p:sp>
        <p:nvSpPr>
          <p:cNvPr id="47" name="Shape 248">
            <a:extLst>
              <a:ext uri="{FF2B5EF4-FFF2-40B4-BE49-F238E27FC236}">
                <a16:creationId xmlns:a16="http://schemas.microsoft.com/office/drawing/2014/main" id="{3D75E52C-2EEF-451A-9C06-CBB94338C4A0}"/>
              </a:ext>
            </a:extLst>
          </p:cNvPr>
          <p:cNvSpPr/>
          <p:nvPr/>
        </p:nvSpPr>
        <p:spPr>
          <a:xfrm>
            <a:off x="4929188" y="1628775"/>
            <a:ext cx="2317750" cy="498475"/>
          </a:xfrm>
          <a:prstGeom prst="roundRect">
            <a:avLst/>
          </a:prstGeom>
          <a:solidFill>
            <a:srgbClr val="BFBFBF"/>
          </a:solidFill>
          <a:ln w="12700" cap="flat" cmpd="sng">
            <a:solidFill>
              <a:schemeClr val="tx1">
                <a:lumMod val="75000"/>
                <a:lumOff val="25000"/>
              </a:schemeClr>
            </a:solidFill>
            <a:prstDash val="solid"/>
            <a:miter lim="800000"/>
            <a:headEnd type="none" w="sm" len="sm"/>
            <a:tailEnd type="none" w="sm" len="sm"/>
          </a:ln>
        </p:spPr>
        <p:txBody>
          <a:bodyPr spcFirstLastPara="1" lIns="22952" tIns="22952" rIns="22952" bIns="22952" anchor="ctr"/>
          <a:lstStyle/>
          <a:p>
            <a:pPr algn="ctr">
              <a:buSzPts val="1100"/>
              <a:defRPr/>
            </a:pPr>
            <a:endParaRPr sz="2400" dirty="0"/>
          </a:p>
        </p:txBody>
      </p:sp>
      <p:pic>
        <p:nvPicPr>
          <p:cNvPr id="9225" name="Picture 8" descr="Related image">
            <a:extLst>
              <a:ext uri="{FF2B5EF4-FFF2-40B4-BE49-F238E27FC236}">
                <a16:creationId xmlns:a16="http://schemas.microsoft.com/office/drawing/2014/main" id="{9B3B7FED-5F4A-4D76-9C8C-20BDC43B56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9469" t="516" r="18242" b="-516"/>
          <a:stretch>
            <a:fillRect/>
          </a:stretch>
        </p:blipFill>
        <p:spPr bwMode="auto">
          <a:xfrm>
            <a:off x="2466975" y="3692525"/>
            <a:ext cx="906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Image result for united logo">
            <a:extLst>
              <a:ext uri="{FF2B5EF4-FFF2-40B4-BE49-F238E27FC236}">
                <a16:creationId xmlns:a16="http://schemas.microsoft.com/office/drawing/2014/main" id="{C2EB1889-D7EB-408D-9979-BCFCC4DE84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8883" t="23540" r="28667" b="20277"/>
          <a:stretch>
            <a:fillRect/>
          </a:stretch>
        </p:blipFill>
        <p:spPr bwMode="auto">
          <a:xfrm>
            <a:off x="4643438" y="3727450"/>
            <a:ext cx="83026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2" descr="Image result for southwest logo">
            <a:extLst>
              <a:ext uri="{FF2B5EF4-FFF2-40B4-BE49-F238E27FC236}">
                <a16:creationId xmlns:a16="http://schemas.microsoft.com/office/drawing/2014/main" id="{BA865FF6-AB30-44EA-ADDB-915FCDA1CA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9123" t="18825" r="28856" b="21301"/>
          <a:stretch>
            <a:fillRect/>
          </a:stretch>
        </p:blipFill>
        <p:spPr bwMode="auto">
          <a:xfrm>
            <a:off x="6727825" y="3708400"/>
            <a:ext cx="8382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6" descr="Image result for qatar airlines logo">
            <a:extLst>
              <a:ext uri="{FF2B5EF4-FFF2-40B4-BE49-F238E27FC236}">
                <a16:creationId xmlns:a16="http://schemas.microsoft.com/office/drawing/2014/main" id="{F641C8B0-D8BA-4B28-8158-AA0E03DBEE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68832"/>
          <a:stretch>
            <a:fillRect/>
          </a:stretch>
        </p:blipFill>
        <p:spPr bwMode="auto">
          <a:xfrm>
            <a:off x="8764588" y="3708400"/>
            <a:ext cx="9080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0" descr="Related image">
            <a:extLst>
              <a:ext uri="{FF2B5EF4-FFF2-40B4-BE49-F238E27FC236}">
                <a16:creationId xmlns:a16="http://schemas.microsoft.com/office/drawing/2014/main" id="{115ACB7F-D4FA-46F9-8B89-D7A25CF01B40}"/>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b="9447"/>
          <a:stretch>
            <a:fillRect/>
          </a:stretch>
        </p:blipFill>
        <p:spPr bwMode="auto">
          <a:xfrm>
            <a:off x="5700713" y="896938"/>
            <a:ext cx="768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AC5442C-8E2D-42D0-8E4B-7555C9D98CBE}"/>
              </a:ext>
            </a:extLst>
          </p:cNvPr>
          <p:cNvSpPr/>
          <p:nvPr/>
        </p:nvSpPr>
        <p:spPr>
          <a:xfrm>
            <a:off x="1517650" y="2019300"/>
            <a:ext cx="9101138" cy="1593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Rectangle 56">
            <a:extLst>
              <a:ext uri="{FF2B5EF4-FFF2-40B4-BE49-F238E27FC236}">
                <a16:creationId xmlns:a16="http://schemas.microsoft.com/office/drawing/2014/main" id="{30DD8AF5-4F98-497F-B3BC-3443136538F7}"/>
              </a:ext>
            </a:extLst>
          </p:cNvPr>
          <p:cNvSpPr/>
          <p:nvPr/>
        </p:nvSpPr>
        <p:spPr>
          <a:xfrm>
            <a:off x="1517650" y="3602038"/>
            <a:ext cx="703263"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Rectangle 59">
            <a:extLst>
              <a:ext uri="{FF2B5EF4-FFF2-40B4-BE49-F238E27FC236}">
                <a16:creationId xmlns:a16="http://schemas.microsoft.com/office/drawing/2014/main" id="{7AAFAF39-64EE-4EC0-9833-5572971A357A}"/>
              </a:ext>
            </a:extLst>
          </p:cNvPr>
          <p:cNvSpPr/>
          <p:nvPr/>
        </p:nvSpPr>
        <p:spPr>
          <a:xfrm>
            <a:off x="3617913" y="3602038"/>
            <a:ext cx="703262"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a:extLst>
              <a:ext uri="{FF2B5EF4-FFF2-40B4-BE49-F238E27FC236}">
                <a16:creationId xmlns:a16="http://schemas.microsoft.com/office/drawing/2014/main" id="{AFAD4ACA-A0B2-4538-BC98-A255F3B1B6BD}"/>
              </a:ext>
            </a:extLst>
          </p:cNvPr>
          <p:cNvSpPr/>
          <p:nvPr/>
        </p:nvSpPr>
        <p:spPr>
          <a:xfrm>
            <a:off x="5718175" y="3602038"/>
            <a:ext cx="703263"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Rounded Corners 63">
            <a:extLst>
              <a:ext uri="{FF2B5EF4-FFF2-40B4-BE49-F238E27FC236}">
                <a16:creationId xmlns:a16="http://schemas.microsoft.com/office/drawing/2014/main" id="{8EC0167B-278A-40F6-9435-4A1E61A42D6D}"/>
              </a:ext>
            </a:extLst>
          </p:cNvPr>
          <p:cNvSpPr/>
          <p:nvPr/>
        </p:nvSpPr>
        <p:spPr>
          <a:xfrm>
            <a:off x="3589338" y="2508250"/>
            <a:ext cx="731837" cy="731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5" name="Freeform 586">
            <a:extLst>
              <a:ext uri="{FF2B5EF4-FFF2-40B4-BE49-F238E27FC236}">
                <a16:creationId xmlns:a16="http://schemas.microsoft.com/office/drawing/2014/main" id="{B8767645-0216-4E1B-929E-1365AEAEDBEF}"/>
              </a:ext>
            </a:extLst>
          </p:cNvPr>
          <p:cNvSpPr>
            <a:spLocks noChangeAspect="1" noEditPoints="1"/>
          </p:cNvSpPr>
          <p:nvPr/>
        </p:nvSpPr>
        <p:spPr bwMode="auto">
          <a:xfrm>
            <a:off x="3733800" y="2651125"/>
            <a:ext cx="444500" cy="444500"/>
          </a:xfrm>
          <a:custGeom>
            <a:avLst/>
            <a:gdLst>
              <a:gd name="T0" fmla="*/ 2147483646 w 512"/>
              <a:gd name="T1" fmla="*/ 2147483646 h 512"/>
              <a:gd name="T2" fmla="*/ 2147483646 w 512"/>
              <a:gd name="T3" fmla="*/ 2147483646 h 512"/>
              <a:gd name="T4" fmla="*/ 2147483646 w 512"/>
              <a:gd name="T5" fmla="*/ 2147483646 h 512"/>
              <a:gd name="T6" fmla="*/ 2147483646 w 512"/>
              <a:gd name="T7" fmla="*/ 2147483646 h 512"/>
              <a:gd name="T8" fmla="*/ 2147483646 w 512"/>
              <a:gd name="T9" fmla="*/ 2147483646 h 512"/>
              <a:gd name="T10" fmla="*/ 2147483646 w 512"/>
              <a:gd name="T11" fmla="*/ 2147483646 h 512"/>
              <a:gd name="T12" fmla="*/ 2147483646 w 512"/>
              <a:gd name="T13" fmla="*/ 2147483646 h 512"/>
              <a:gd name="T14" fmla="*/ 2147483646 w 512"/>
              <a:gd name="T15" fmla="*/ 2147483646 h 512"/>
              <a:gd name="T16" fmla="*/ 2147483646 w 512"/>
              <a:gd name="T17" fmla="*/ 2147483646 h 512"/>
              <a:gd name="T18" fmla="*/ 2147483646 w 512"/>
              <a:gd name="T19" fmla="*/ 2147483646 h 512"/>
              <a:gd name="T20" fmla="*/ 2147483646 w 512"/>
              <a:gd name="T21" fmla="*/ 2147483646 h 512"/>
              <a:gd name="T22" fmla="*/ 2147483646 w 512"/>
              <a:gd name="T23" fmla="*/ 2147483646 h 512"/>
              <a:gd name="T24" fmla="*/ 2147483646 w 512"/>
              <a:gd name="T25" fmla="*/ 2147483646 h 512"/>
              <a:gd name="T26" fmla="*/ 0 w 512"/>
              <a:gd name="T27" fmla="*/ 2147483646 h 512"/>
              <a:gd name="T28" fmla="*/ 2147483646 w 512"/>
              <a:gd name="T29" fmla="*/ 0 h 512"/>
              <a:gd name="T30" fmla="*/ 2147483646 w 512"/>
              <a:gd name="T31" fmla="*/ 2147483646 h 512"/>
              <a:gd name="T32" fmla="*/ 2147483646 w 512"/>
              <a:gd name="T33" fmla="*/ 2147483646 h 512"/>
              <a:gd name="T34" fmla="*/ 2147483646 w 512"/>
              <a:gd name="T35" fmla="*/ 2147483646 h 512"/>
              <a:gd name="T36" fmla="*/ 2147483646 w 512"/>
              <a:gd name="T37" fmla="*/ 2147483646 h 512"/>
              <a:gd name="T38" fmla="*/ 2147483646 w 512"/>
              <a:gd name="T39" fmla="*/ 2147483646 h 512"/>
              <a:gd name="T40" fmla="*/ 2147483646 w 512"/>
              <a:gd name="T41" fmla="*/ 2147483646 h 512"/>
              <a:gd name="T42" fmla="*/ 2147483646 w 512"/>
              <a:gd name="T43" fmla="*/ 2147483646 h 512"/>
              <a:gd name="T44" fmla="*/ 2147483646 w 512"/>
              <a:gd name="T45" fmla="*/ 2147483646 h 512"/>
              <a:gd name="T46" fmla="*/ 2147483646 w 512"/>
              <a:gd name="T47" fmla="*/ 2147483646 h 512"/>
              <a:gd name="T48" fmla="*/ 2147483646 w 512"/>
              <a:gd name="T49" fmla="*/ 2147483646 h 512"/>
              <a:gd name="T50" fmla="*/ 2147483646 w 512"/>
              <a:gd name="T51" fmla="*/ 2147483646 h 512"/>
              <a:gd name="T52" fmla="*/ 2147483646 w 512"/>
              <a:gd name="T53" fmla="*/ 2147483646 h 512"/>
              <a:gd name="T54" fmla="*/ 2147483646 w 512"/>
              <a:gd name="T55" fmla="*/ 2147483646 h 512"/>
              <a:gd name="T56" fmla="*/ 2147483646 w 512"/>
              <a:gd name="T57" fmla="*/ 2147483646 h 512"/>
              <a:gd name="T58" fmla="*/ 2147483646 w 512"/>
              <a:gd name="T59" fmla="*/ 2147483646 h 512"/>
              <a:gd name="T60" fmla="*/ 2147483646 w 512"/>
              <a:gd name="T61" fmla="*/ 2147483646 h 512"/>
              <a:gd name="T62" fmla="*/ 2147483646 w 512"/>
              <a:gd name="T63" fmla="*/ 2147483646 h 512"/>
              <a:gd name="T64" fmla="*/ 2147483646 w 512"/>
              <a:gd name="T65" fmla="*/ 2147483646 h 512"/>
              <a:gd name="T66" fmla="*/ 2147483646 w 512"/>
              <a:gd name="T67" fmla="*/ 2147483646 h 512"/>
              <a:gd name="T68" fmla="*/ 2147483646 w 512"/>
              <a:gd name="T69" fmla="*/ 2147483646 h 512"/>
              <a:gd name="T70" fmla="*/ 2147483646 w 512"/>
              <a:gd name="T71" fmla="*/ 2147483646 h 512"/>
              <a:gd name="T72" fmla="*/ 2147483646 w 512"/>
              <a:gd name="T73" fmla="*/ 2147483646 h 512"/>
              <a:gd name="T74" fmla="*/ 2147483646 w 512"/>
              <a:gd name="T75" fmla="*/ 2147483646 h 512"/>
              <a:gd name="T76" fmla="*/ 2147483646 w 512"/>
              <a:gd name="T77" fmla="*/ 2147483646 h 512"/>
              <a:gd name="T78" fmla="*/ 2147483646 w 512"/>
              <a:gd name="T79" fmla="*/ 2147483646 h 512"/>
              <a:gd name="T80" fmla="*/ 2147483646 w 512"/>
              <a:gd name="T81" fmla="*/ 2147483646 h 512"/>
              <a:gd name="T82" fmla="*/ 2147483646 w 512"/>
              <a:gd name="T83" fmla="*/ 2147483646 h 512"/>
              <a:gd name="T84" fmla="*/ 2147483646 w 512"/>
              <a:gd name="T85" fmla="*/ 2147483646 h 512"/>
              <a:gd name="T86" fmla="*/ 2147483646 w 512"/>
              <a:gd name="T87" fmla="*/ 2147483646 h 512"/>
              <a:gd name="T88" fmla="*/ 2147483646 w 512"/>
              <a:gd name="T89" fmla="*/ 2147483646 h 512"/>
              <a:gd name="T90" fmla="*/ 2147483646 w 512"/>
              <a:gd name="T91" fmla="*/ 2147483646 h 512"/>
              <a:gd name="T92" fmla="*/ 2147483646 w 512"/>
              <a:gd name="T93" fmla="*/ 2147483646 h 512"/>
              <a:gd name="T94" fmla="*/ 2147483646 w 512"/>
              <a:gd name="T95" fmla="*/ 2147483646 h 512"/>
              <a:gd name="T96" fmla="*/ 2147483646 w 512"/>
              <a:gd name="T97" fmla="*/ 2147483646 h 512"/>
              <a:gd name="T98" fmla="*/ 2147483646 w 512"/>
              <a:gd name="T99" fmla="*/ 2147483646 h 512"/>
              <a:gd name="T100" fmla="*/ 2147483646 w 512"/>
              <a:gd name="T101" fmla="*/ 2147483646 h 512"/>
              <a:gd name="T102" fmla="*/ 2147483646 w 512"/>
              <a:gd name="T103" fmla="*/ 2147483646 h 512"/>
              <a:gd name="T104" fmla="*/ 2147483646 w 512"/>
              <a:gd name="T105" fmla="*/ 2147483646 h 512"/>
              <a:gd name="T106" fmla="*/ 2147483646 w 512"/>
              <a:gd name="T107" fmla="*/ 2147483646 h 512"/>
              <a:gd name="T108" fmla="*/ 2147483646 w 512"/>
              <a:gd name="T109" fmla="*/ 2147483646 h 512"/>
              <a:gd name="T110" fmla="*/ 2147483646 w 512"/>
              <a:gd name="T111" fmla="*/ 2147483646 h 512"/>
              <a:gd name="T112" fmla="*/ 2147483646 w 512"/>
              <a:gd name="T113" fmla="*/ 2147483646 h 512"/>
              <a:gd name="T114" fmla="*/ 2147483646 w 512"/>
              <a:gd name="T115" fmla="*/ 2147483646 h 512"/>
              <a:gd name="T116" fmla="*/ 2147483646 w 512"/>
              <a:gd name="T117" fmla="*/ 2147483646 h 512"/>
              <a:gd name="T118" fmla="*/ 2147483646 w 512"/>
              <a:gd name="T119" fmla="*/ 2147483646 h 512"/>
              <a:gd name="T120" fmla="*/ 2147483646 w 512"/>
              <a:gd name="T121" fmla="*/ 2147483646 h 512"/>
              <a:gd name="T122" fmla="*/ 2147483646 w 512"/>
              <a:gd name="T123" fmla="*/ 2147483646 h 5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12" h="512">
                <a:moveTo>
                  <a:pt x="149" y="352"/>
                </a:moveTo>
                <a:cubicBezTo>
                  <a:pt x="298" y="352"/>
                  <a:pt x="298" y="352"/>
                  <a:pt x="298" y="352"/>
                </a:cubicBezTo>
                <a:cubicBezTo>
                  <a:pt x="298" y="362"/>
                  <a:pt x="298" y="362"/>
                  <a:pt x="298" y="362"/>
                </a:cubicBezTo>
                <a:cubicBezTo>
                  <a:pt x="298" y="368"/>
                  <a:pt x="295" y="373"/>
                  <a:pt x="292" y="373"/>
                </a:cubicBezTo>
                <a:cubicBezTo>
                  <a:pt x="155" y="373"/>
                  <a:pt x="155" y="373"/>
                  <a:pt x="155" y="373"/>
                </a:cubicBezTo>
                <a:cubicBezTo>
                  <a:pt x="152" y="373"/>
                  <a:pt x="149" y="368"/>
                  <a:pt x="149" y="362"/>
                </a:cubicBezTo>
                <a:lnTo>
                  <a:pt x="149" y="352"/>
                </a:lnTo>
                <a:close/>
                <a:moveTo>
                  <a:pt x="163" y="245"/>
                </a:moveTo>
                <a:cubicBezTo>
                  <a:pt x="284" y="245"/>
                  <a:pt x="284" y="245"/>
                  <a:pt x="284" y="245"/>
                </a:cubicBezTo>
                <a:cubicBezTo>
                  <a:pt x="267" y="231"/>
                  <a:pt x="246" y="224"/>
                  <a:pt x="224" y="224"/>
                </a:cubicBezTo>
                <a:cubicBezTo>
                  <a:pt x="201" y="224"/>
                  <a:pt x="180" y="231"/>
                  <a:pt x="163"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71"/>
                </a:moveTo>
                <a:cubicBezTo>
                  <a:pt x="405" y="168"/>
                  <a:pt x="404" y="165"/>
                  <a:pt x="402" y="163"/>
                </a:cubicBezTo>
                <a:cubicBezTo>
                  <a:pt x="400" y="161"/>
                  <a:pt x="397" y="160"/>
                  <a:pt x="394" y="160"/>
                </a:cubicBezTo>
                <a:cubicBezTo>
                  <a:pt x="329" y="160"/>
                  <a:pt x="329" y="160"/>
                  <a:pt x="329" y="160"/>
                </a:cubicBezTo>
                <a:cubicBezTo>
                  <a:pt x="320" y="105"/>
                  <a:pt x="320" y="105"/>
                  <a:pt x="320" y="105"/>
                </a:cubicBezTo>
                <a:cubicBezTo>
                  <a:pt x="319" y="101"/>
                  <a:pt x="317" y="99"/>
                  <a:pt x="315" y="97"/>
                </a:cubicBezTo>
                <a:cubicBezTo>
                  <a:pt x="312" y="96"/>
                  <a:pt x="309" y="95"/>
                  <a:pt x="306" y="96"/>
                </a:cubicBezTo>
                <a:cubicBezTo>
                  <a:pt x="242" y="118"/>
                  <a:pt x="242" y="118"/>
                  <a:pt x="242" y="118"/>
                </a:cubicBezTo>
                <a:cubicBezTo>
                  <a:pt x="236" y="119"/>
                  <a:pt x="233" y="125"/>
                  <a:pt x="235" y="131"/>
                </a:cubicBezTo>
                <a:cubicBezTo>
                  <a:pt x="237" y="137"/>
                  <a:pt x="243" y="140"/>
                  <a:pt x="248" y="138"/>
                </a:cubicBezTo>
                <a:cubicBezTo>
                  <a:pt x="301" y="120"/>
                  <a:pt x="301" y="120"/>
                  <a:pt x="301" y="120"/>
                </a:cubicBezTo>
                <a:cubicBezTo>
                  <a:pt x="307" y="160"/>
                  <a:pt x="307" y="160"/>
                  <a:pt x="307" y="160"/>
                </a:cubicBezTo>
                <a:cubicBezTo>
                  <a:pt x="245" y="160"/>
                  <a:pt x="245" y="160"/>
                  <a:pt x="245" y="160"/>
                </a:cubicBezTo>
                <a:cubicBezTo>
                  <a:pt x="242" y="160"/>
                  <a:pt x="239" y="161"/>
                  <a:pt x="237" y="163"/>
                </a:cubicBezTo>
                <a:cubicBezTo>
                  <a:pt x="235" y="165"/>
                  <a:pt x="234" y="168"/>
                  <a:pt x="234" y="171"/>
                </a:cubicBezTo>
                <a:cubicBezTo>
                  <a:pt x="238" y="203"/>
                  <a:pt x="238" y="203"/>
                  <a:pt x="238" y="203"/>
                </a:cubicBezTo>
                <a:cubicBezTo>
                  <a:pt x="233" y="203"/>
                  <a:pt x="228" y="202"/>
                  <a:pt x="224" y="202"/>
                </a:cubicBezTo>
                <a:cubicBezTo>
                  <a:pt x="186" y="202"/>
                  <a:pt x="152" y="219"/>
                  <a:pt x="130" y="249"/>
                </a:cubicBezTo>
                <a:cubicBezTo>
                  <a:pt x="127" y="252"/>
                  <a:pt x="127" y="257"/>
                  <a:pt x="129" y="260"/>
                </a:cubicBezTo>
                <a:cubicBezTo>
                  <a:pt x="131" y="264"/>
                  <a:pt x="134" y="266"/>
                  <a:pt x="138" y="266"/>
                </a:cubicBezTo>
                <a:cubicBezTo>
                  <a:pt x="309" y="266"/>
                  <a:pt x="309" y="266"/>
                  <a:pt x="309" y="266"/>
                </a:cubicBezTo>
                <a:cubicBezTo>
                  <a:pt x="309" y="266"/>
                  <a:pt x="309" y="266"/>
                  <a:pt x="309" y="266"/>
                </a:cubicBezTo>
                <a:cubicBezTo>
                  <a:pt x="313" y="266"/>
                  <a:pt x="317" y="264"/>
                  <a:pt x="319" y="260"/>
                </a:cubicBezTo>
                <a:cubicBezTo>
                  <a:pt x="320" y="257"/>
                  <a:pt x="320" y="253"/>
                  <a:pt x="318" y="249"/>
                </a:cubicBezTo>
                <a:cubicBezTo>
                  <a:pt x="303" y="229"/>
                  <a:pt x="282" y="215"/>
                  <a:pt x="259" y="208"/>
                </a:cubicBezTo>
                <a:cubicBezTo>
                  <a:pt x="257" y="181"/>
                  <a:pt x="257" y="181"/>
                  <a:pt x="257" y="181"/>
                </a:cubicBezTo>
                <a:cubicBezTo>
                  <a:pt x="383" y="181"/>
                  <a:pt x="383" y="181"/>
                  <a:pt x="383" y="181"/>
                </a:cubicBezTo>
                <a:cubicBezTo>
                  <a:pt x="363" y="373"/>
                  <a:pt x="363" y="373"/>
                  <a:pt x="363" y="373"/>
                </a:cubicBezTo>
                <a:cubicBezTo>
                  <a:pt x="318" y="373"/>
                  <a:pt x="318" y="373"/>
                  <a:pt x="318" y="373"/>
                </a:cubicBezTo>
                <a:cubicBezTo>
                  <a:pt x="319" y="370"/>
                  <a:pt x="320" y="366"/>
                  <a:pt x="320" y="362"/>
                </a:cubicBezTo>
                <a:cubicBezTo>
                  <a:pt x="320" y="341"/>
                  <a:pt x="320" y="341"/>
                  <a:pt x="320" y="341"/>
                </a:cubicBezTo>
                <a:cubicBezTo>
                  <a:pt x="320" y="335"/>
                  <a:pt x="315" y="330"/>
                  <a:pt x="309" y="330"/>
                </a:cubicBezTo>
                <a:cubicBezTo>
                  <a:pt x="138" y="330"/>
                  <a:pt x="138" y="330"/>
                  <a:pt x="138" y="330"/>
                </a:cubicBezTo>
                <a:cubicBezTo>
                  <a:pt x="132" y="330"/>
                  <a:pt x="128" y="335"/>
                  <a:pt x="128" y="341"/>
                </a:cubicBezTo>
                <a:cubicBezTo>
                  <a:pt x="128" y="362"/>
                  <a:pt x="128" y="362"/>
                  <a:pt x="128" y="362"/>
                </a:cubicBezTo>
                <a:cubicBezTo>
                  <a:pt x="128" y="380"/>
                  <a:pt x="140" y="394"/>
                  <a:pt x="155" y="394"/>
                </a:cubicBezTo>
                <a:cubicBezTo>
                  <a:pt x="373" y="394"/>
                  <a:pt x="373" y="394"/>
                  <a:pt x="373" y="394"/>
                </a:cubicBezTo>
                <a:cubicBezTo>
                  <a:pt x="378" y="394"/>
                  <a:pt x="383" y="390"/>
                  <a:pt x="384" y="385"/>
                </a:cubicBezTo>
                <a:lnTo>
                  <a:pt x="405" y="171"/>
                </a:lnTo>
                <a:close/>
                <a:moveTo>
                  <a:pt x="138" y="309"/>
                </a:moveTo>
                <a:cubicBezTo>
                  <a:pt x="309" y="309"/>
                  <a:pt x="309" y="309"/>
                  <a:pt x="309" y="309"/>
                </a:cubicBezTo>
                <a:cubicBezTo>
                  <a:pt x="315" y="309"/>
                  <a:pt x="320" y="304"/>
                  <a:pt x="320" y="298"/>
                </a:cubicBezTo>
                <a:cubicBezTo>
                  <a:pt x="320" y="292"/>
                  <a:pt x="315" y="288"/>
                  <a:pt x="309" y="288"/>
                </a:cubicBezTo>
                <a:cubicBezTo>
                  <a:pt x="138" y="288"/>
                  <a:pt x="138" y="288"/>
                  <a:pt x="138" y="288"/>
                </a:cubicBezTo>
                <a:cubicBezTo>
                  <a:pt x="132" y="288"/>
                  <a:pt x="128" y="292"/>
                  <a:pt x="128" y="298"/>
                </a:cubicBezTo>
                <a:cubicBezTo>
                  <a:pt x="128" y="304"/>
                  <a:pt x="132" y="309"/>
                  <a:pt x="138" y="30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Rectangle: Rounded Corners 67">
            <a:extLst>
              <a:ext uri="{FF2B5EF4-FFF2-40B4-BE49-F238E27FC236}">
                <a16:creationId xmlns:a16="http://schemas.microsoft.com/office/drawing/2014/main" id="{AFCC0C05-EE28-40BA-B5E9-B35B3441237F}"/>
              </a:ext>
            </a:extLst>
          </p:cNvPr>
          <p:cNvSpPr/>
          <p:nvPr/>
        </p:nvSpPr>
        <p:spPr>
          <a:xfrm>
            <a:off x="1849438" y="2511425"/>
            <a:ext cx="731837" cy="731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7" name="Freeform 261">
            <a:extLst>
              <a:ext uri="{FF2B5EF4-FFF2-40B4-BE49-F238E27FC236}">
                <a16:creationId xmlns:a16="http://schemas.microsoft.com/office/drawing/2014/main" id="{EFD2FED6-D988-4380-B9AB-2831A3482571}"/>
              </a:ext>
            </a:extLst>
          </p:cNvPr>
          <p:cNvSpPr>
            <a:spLocks noChangeAspect="1" noEditPoints="1"/>
          </p:cNvSpPr>
          <p:nvPr/>
        </p:nvSpPr>
        <p:spPr bwMode="auto">
          <a:xfrm>
            <a:off x="2043113" y="2732088"/>
            <a:ext cx="342900" cy="290512"/>
          </a:xfrm>
          <a:custGeom>
            <a:avLst/>
            <a:gdLst>
              <a:gd name="T0" fmla="*/ 2147483646 w 104"/>
              <a:gd name="T1" fmla="*/ 2147483646 h 88"/>
              <a:gd name="T2" fmla="*/ 2147483646 w 104"/>
              <a:gd name="T3" fmla="*/ 2147483646 h 88"/>
              <a:gd name="T4" fmla="*/ 2147483646 w 104"/>
              <a:gd name="T5" fmla="*/ 2147483646 h 88"/>
              <a:gd name="T6" fmla="*/ 2147483646 w 104"/>
              <a:gd name="T7" fmla="*/ 0 h 88"/>
              <a:gd name="T8" fmla="*/ 2147483646 w 104"/>
              <a:gd name="T9" fmla="*/ 0 h 88"/>
              <a:gd name="T10" fmla="*/ 2147483646 w 104"/>
              <a:gd name="T11" fmla="*/ 2147483646 h 88"/>
              <a:gd name="T12" fmla="*/ 2147483646 w 104"/>
              <a:gd name="T13" fmla="*/ 2147483646 h 88"/>
              <a:gd name="T14" fmla="*/ 0 w 104"/>
              <a:gd name="T15" fmla="*/ 2147483646 h 88"/>
              <a:gd name="T16" fmla="*/ 0 w 104"/>
              <a:gd name="T17" fmla="*/ 2147483646 h 88"/>
              <a:gd name="T18" fmla="*/ 2147483646 w 104"/>
              <a:gd name="T19" fmla="*/ 2147483646 h 88"/>
              <a:gd name="T20" fmla="*/ 2147483646 w 104"/>
              <a:gd name="T21" fmla="*/ 2147483646 h 88"/>
              <a:gd name="T22" fmla="*/ 2147483646 w 104"/>
              <a:gd name="T23" fmla="*/ 2147483646 h 88"/>
              <a:gd name="T24" fmla="*/ 2147483646 w 104"/>
              <a:gd name="T25" fmla="*/ 2147483646 h 88"/>
              <a:gd name="T26" fmla="*/ 2147483646 w 104"/>
              <a:gd name="T27" fmla="*/ 2147483646 h 88"/>
              <a:gd name="T28" fmla="*/ 2147483646 w 104"/>
              <a:gd name="T29" fmla="*/ 2147483646 h 88"/>
              <a:gd name="T30" fmla="*/ 2147483646 w 104"/>
              <a:gd name="T31" fmla="*/ 2147483646 h 88"/>
              <a:gd name="T32" fmla="*/ 2147483646 w 104"/>
              <a:gd name="T33" fmla="*/ 2147483646 h 88"/>
              <a:gd name="T34" fmla="*/ 2147483646 w 104"/>
              <a:gd name="T35" fmla="*/ 2147483646 h 88"/>
              <a:gd name="T36" fmla="*/ 2147483646 w 104"/>
              <a:gd name="T37" fmla="*/ 2147483646 h 88"/>
              <a:gd name="T38" fmla="*/ 2147483646 w 104"/>
              <a:gd name="T39" fmla="*/ 2147483646 h 88"/>
              <a:gd name="T40" fmla="*/ 2147483646 w 104"/>
              <a:gd name="T41" fmla="*/ 2147483646 h 88"/>
              <a:gd name="T42" fmla="*/ 2147483646 w 104"/>
              <a:gd name="T43" fmla="*/ 2147483646 h 88"/>
              <a:gd name="T44" fmla="*/ 2147483646 w 104"/>
              <a:gd name="T45" fmla="*/ 2147483646 h 88"/>
              <a:gd name="T46" fmla="*/ 2147483646 w 104"/>
              <a:gd name="T47" fmla="*/ 2147483646 h 88"/>
              <a:gd name="T48" fmla="*/ 2147483646 w 104"/>
              <a:gd name="T49" fmla="*/ 2147483646 h 88"/>
              <a:gd name="T50" fmla="*/ 2147483646 w 104"/>
              <a:gd name="T51" fmla="*/ 2147483646 h 88"/>
              <a:gd name="T52" fmla="*/ 2147483646 w 104"/>
              <a:gd name="T53" fmla="*/ 2147483646 h 88"/>
              <a:gd name="T54" fmla="*/ 2147483646 w 104"/>
              <a:gd name="T55" fmla="*/ 2147483646 h 88"/>
              <a:gd name="T56" fmla="*/ 2147483646 w 104"/>
              <a:gd name="T57" fmla="*/ 2147483646 h 88"/>
              <a:gd name="T58" fmla="*/ 2147483646 w 104"/>
              <a:gd name="T59" fmla="*/ 2147483646 h 88"/>
              <a:gd name="T60" fmla="*/ 2147483646 w 104"/>
              <a:gd name="T61" fmla="*/ 2147483646 h 88"/>
              <a:gd name="T62" fmla="*/ 2147483646 w 104"/>
              <a:gd name="T63" fmla="*/ 2147483646 h 88"/>
              <a:gd name="T64" fmla="*/ 2147483646 w 104"/>
              <a:gd name="T65" fmla="*/ 2147483646 h 88"/>
              <a:gd name="T66" fmla="*/ 2147483646 w 104"/>
              <a:gd name="T67" fmla="*/ 2147483646 h 88"/>
              <a:gd name="T68" fmla="*/ 2147483646 w 104"/>
              <a:gd name="T69" fmla="*/ 2147483646 h 88"/>
              <a:gd name="T70" fmla="*/ 2147483646 w 104"/>
              <a:gd name="T71" fmla="*/ 2147483646 h 88"/>
              <a:gd name="T72" fmla="*/ 2147483646 w 104"/>
              <a:gd name="T73" fmla="*/ 2147483646 h 88"/>
              <a:gd name="T74" fmla="*/ 2147483646 w 104"/>
              <a:gd name="T75" fmla="*/ 2147483646 h 88"/>
              <a:gd name="T76" fmla="*/ 2147483646 w 104"/>
              <a:gd name="T77" fmla="*/ 2147483646 h 88"/>
              <a:gd name="T78" fmla="*/ 2147483646 w 104"/>
              <a:gd name="T79" fmla="*/ 2147483646 h 88"/>
              <a:gd name="T80" fmla="*/ 2147483646 w 104"/>
              <a:gd name="T81" fmla="*/ 2147483646 h 88"/>
              <a:gd name="T82" fmla="*/ 2147483646 w 104"/>
              <a:gd name="T83" fmla="*/ 2147483646 h 88"/>
              <a:gd name="T84" fmla="*/ 2147483646 w 104"/>
              <a:gd name="T85" fmla="*/ 2147483646 h 88"/>
              <a:gd name="T86" fmla="*/ 2147483646 w 104"/>
              <a:gd name="T87" fmla="*/ 2147483646 h 88"/>
              <a:gd name="T88" fmla="*/ 2147483646 w 104"/>
              <a:gd name="T89" fmla="*/ 2147483646 h 88"/>
              <a:gd name="T90" fmla="*/ 2147483646 w 104"/>
              <a:gd name="T91" fmla="*/ 2147483646 h 88"/>
              <a:gd name="T92" fmla="*/ 2147483646 w 104"/>
              <a:gd name="T93" fmla="*/ 2147483646 h 88"/>
              <a:gd name="T94" fmla="*/ 2147483646 w 104"/>
              <a:gd name="T95" fmla="*/ 2147483646 h 88"/>
              <a:gd name="T96" fmla="*/ 2147483646 w 104"/>
              <a:gd name="T97" fmla="*/ 2147483646 h 88"/>
              <a:gd name="T98" fmla="*/ 2147483646 w 104"/>
              <a:gd name="T99" fmla="*/ 2147483646 h 88"/>
              <a:gd name="T100" fmla="*/ 2147483646 w 104"/>
              <a:gd name="T101" fmla="*/ 2147483646 h 88"/>
              <a:gd name="T102" fmla="*/ 2147483646 w 104"/>
              <a:gd name="T103" fmla="*/ 2147483646 h 88"/>
              <a:gd name="T104" fmla="*/ 2147483646 w 104"/>
              <a:gd name="T105" fmla="*/ 2147483646 h 88"/>
              <a:gd name="T106" fmla="*/ 2147483646 w 104"/>
              <a:gd name="T107" fmla="*/ 2147483646 h 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4" h="88">
                <a:moveTo>
                  <a:pt x="104" y="28"/>
                </a:moveTo>
                <a:cubicBezTo>
                  <a:pt x="94" y="28"/>
                  <a:pt x="94" y="28"/>
                  <a:pt x="94" y="28"/>
                </a:cubicBezTo>
                <a:cubicBezTo>
                  <a:pt x="90" y="8"/>
                  <a:pt x="90" y="8"/>
                  <a:pt x="90" y="8"/>
                </a:cubicBezTo>
                <a:cubicBezTo>
                  <a:pt x="89" y="4"/>
                  <a:pt x="84" y="0"/>
                  <a:pt x="80" y="0"/>
                </a:cubicBezTo>
                <a:cubicBezTo>
                  <a:pt x="24" y="0"/>
                  <a:pt x="24" y="0"/>
                  <a:pt x="24" y="0"/>
                </a:cubicBezTo>
                <a:cubicBezTo>
                  <a:pt x="20" y="0"/>
                  <a:pt x="15" y="4"/>
                  <a:pt x="14" y="8"/>
                </a:cubicBezTo>
                <a:cubicBezTo>
                  <a:pt x="10" y="28"/>
                  <a:pt x="10" y="28"/>
                  <a:pt x="10" y="28"/>
                </a:cubicBezTo>
                <a:cubicBezTo>
                  <a:pt x="0" y="28"/>
                  <a:pt x="0" y="28"/>
                  <a:pt x="0" y="28"/>
                </a:cubicBezTo>
                <a:cubicBezTo>
                  <a:pt x="0" y="36"/>
                  <a:pt x="0" y="36"/>
                  <a:pt x="0" y="36"/>
                </a:cubicBezTo>
                <a:cubicBezTo>
                  <a:pt x="6" y="36"/>
                  <a:pt x="6" y="36"/>
                  <a:pt x="6" y="36"/>
                </a:cubicBezTo>
                <a:cubicBezTo>
                  <a:pt x="4" y="40"/>
                  <a:pt x="4" y="40"/>
                  <a:pt x="4" y="40"/>
                </a:cubicBezTo>
                <a:cubicBezTo>
                  <a:pt x="4" y="48"/>
                  <a:pt x="4" y="48"/>
                  <a:pt x="4" y="48"/>
                </a:cubicBezTo>
                <a:cubicBezTo>
                  <a:pt x="4" y="54"/>
                  <a:pt x="4" y="54"/>
                  <a:pt x="4" y="54"/>
                </a:cubicBezTo>
                <a:cubicBezTo>
                  <a:pt x="4" y="68"/>
                  <a:pt x="4" y="68"/>
                  <a:pt x="4" y="68"/>
                </a:cubicBezTo>
                <a:cubicBezTo>
                  <a:pt x="4" y="72"/>
                  <a:pt x="4" y="72"/>
                  <a:pt x="4" y="72"/>
                </a:cubicBezTo>
                <a:cubicBezTo>
                  <a:pt x="4" y="88"/>
                  <a:pt x="4" y="88"/>
                  <a:pt x="4" y="88"/>
                </a:cubicBezTo>
                <a:cubicBezTo>
                  <a:pt x="16" y="88"/>
                  <a:pt x="16" y="88"/>
                  <a:pt x="16" y="88"/>
                </a:cubicBezTo>
                <a:cubicBezTo>
                  <a:pt x="16" y="80"/>
                  <a:pt x="16" y="80"/>
                  <a:pt x="16" y="80"/>
                </a:cubicBezTo>
                <a:cubicBezTo>
                  <a:pt x="88" y="80"/>
                  <a:pt x="88" y="80"/>
                  <a:pt x="88" y="80"/>
                </a:cubicBezTo>
                <a:cubicBezTo>
                  <a:pt x="88" y="88"/>
                  <a:pt x="88" y="88"/>
                  <a:pt x="88" y="88"/>
                </a:cubicBezTo>
                <a:cubicBezTo>
                  <a:pt x="100" y="88"/>
                  <a:pt x="100" y="88"/>
                  <a:pt x="100" y="88"/>
                </a:cubicBezTo>
                <a:cubicBezTo>
                  <a:pt x="100" y="72"/>
                  <a:pt x="100" y="72"/>
                  <a:pt x="100" y="72"/>
                </a:cubicBezTo>
                <a:cubicBezTo>
                  <a:pt x="100" y="68"/>
                  <a:pt x="100" y="68"/>
                  <a:pt x="100" y="68"/>
                </a:cubicBezTo>
                <a:cubicBezTo>
                  <a:pt x="100" y="60"/>
                  <a:pt x="100" y="60"/>
                  <a:pt x="100" y="60"/>
                </a:cubicBezTo>
                <a:cubicBezTo>
                  <a:pt x="100" y="54"/>
                  <a:pt x="100" y="54"/>
                  <a:pt x="100" y="54"/>
                </a:cubicBezTo>
                <a:cubicBezTo>
                  <a:pt x="100" y="48"/>
                  <a:pt x="100" y="48"/>
                  <a:pt x="100" y="48"/>
                </a:cubicBezTo>
                <a:cubicBezTo>
                  <a:pt x="100" y="40"/>
                  <a:pt x="100" y="40"/>
                  <a:pt x="100" y="40"/>
                </a:cubicBezTo>
                <a:cubicBezTo>
                  <a:pt x="98" y="36"/>
                  <a:pt x="98" y="36"/>
                  <a:pt x="98" y="36"/>
                </a:cubicBezTo>
                <a:cubicBezTo>
                  <a:pt x="104" y="36"/>
                  <a:pt x="104" y="36"/>
                  <a:pt x="104" y="36"/>
                </a:cubicBezTo>
                <a:cubicBezTo>
                  <a:pt x="104" y="28"/>
                  <a:pt x="104" y="28"/>
                  <a:pt x="104" y="28"/>
                </a:cubicBezTo>
                <a:moveTo>
                  <a:pt x="22" y="9"/>
                </a:moveTo>
                <a:cubicBezTo>
                  <a:pt x="22" y="9"/>
                  <a:pt x="23" y="8"/>
                  <a:pt x="24" y="8"/>
                </a:cubicBezTo>
                <a:cubicBezTo>
                  <a:pt x="80" y="8"/>
                  <a:pt x="80" y="8"/>
                  <a:pt x="80" y="8"/>
                </a:cubicBezTo>
                <a:cubicBezTo>
                  <a:pt x="81" y="8"/>
                  <a:pt x="82" y="9"/>
                  <a:pt x="82" y="9"/>
                </a:cubicBezTo>
                <a:cubicBezTo>
                  <a:pt x="86" y="28"/>
                  <a:pt x="86" y="28"/>
                  <a:pt x="86" y="28"/>
                </a:cubicBezTo>
                <a:cubicBezTo>
                  <a:pt x="18" y="28"/>
                  <a:pt x="18" y="28"/>
                  <a:pt x="18" y="28"/>
                </a:cubicBezTo>
                <a:cubicBezTo>
                  <a:pt x="22" y="9"/>
                  <a:pt x="22" y="9"/>
                  <a:pt x="22" y="9"/>
                </a:cubicBezTo>
                <a:moveTo>
                  <a:pt x="24" y="56"/>
                </a:moveTo>
                <a:cubicBezTo>
                  <a:pt x="12" y="56"/>
                  <a:pt x="12" y="56"/>
                  <a:pt x="12" y="56"/>
                </a:cubicBezTo>
                <a:cubicBezTo>
                  <a:pt x="8" y="52"/>
                  <a:pt x="8" y="52"/>
                  <a:pt x="8" y="52"/>
                </a:cubicBezTo>
                <a:cubicBezTo>
                  <a:pt x="8" y="44"/>
                  <a:pt x="8" y="44"/>
                  <a:pt x="8" y="44"/>
                </a:cubicBezTo>
                <a:cubicBezTo>
                  <a:pt x="24" y="48"/>
                  <a:pt x="24" y="48"/>
                  <a:pt x="24" y="48"/>
                </a:cubicBezTo>
                <a:cubicBezTo>
                  <a:pt x="24" y="56"/>
                  <a:pt x="24" y="56"/>
                  <a:pt x="24" y="56"/>
                </a:cubicBezTo>
                <a:moveTo>
                  <a:pt x="68" y="72"/>
                </a:moveTo>
                <a:cubicBezTo>
                  <a:pt x="36" y="72"/>
                  <a:pt x="36" y="72"/>
                  <a:pt x="36" y="72"/>
                </a:cubicBezTo>
                <a:cubicBezTo>
                  <a:pt x="36" y="64"/>
                  <a:pt x="36" y="64"/>
                  <a:pt x="36" y="64"/>
                </a:cubicBezTo>
                <a:cubicBezTo>
                  <a:pt x="68" y="64"/>
                  <a:pt x="68" y="64"/>
                  <a:pt x="68" y="64"/>
                </a:cubicBezTo>
                <a:cubicBezTo>
                  <a:pt x="68" y="72"/>
                  <a:pt x="68" y="72"/>
                  <a:pt x="68" y="72"/>
                </a:cubicBezTo>
                <a:moveTo>
                  <a:pt x="96" y="52"/>
                </a:moveTo>
                <a:cubicBezTo>
                  <a:pt x="92" y="56"/>
                  <a:pt x="92" y="56"/>
                  <a:pt x="92" y="56"/>
                </a:cubicBezTo>
                <a:cubicBezTo>
                  <a:pt x="80" y="56"/>
                  <a:pt x="80" y="56"/>
                  <a:pt x="80" y="56"/>
                </a:cubicBezTo>
                <a:cubicBezTo>
                  <a:pt x="80" y="48"/>
                  <a:pt x="80" y="48"/>
                  <a:pt x="80" y="48"/>
                </a:cubicBezTo>
                <a:cubicBezTo>
                  <a:pt x="96" y="44"/>
                  <a:pt x="96" y="44"/>
                  <a:pt x="96" y="44"/>
                </a:cubicBezTo>
                <a:cubicBezTo>
                  <a:pt x="96" y="52"/>
                  <a:pt x="96" y="52"/>
                  <a:pt x="96" y="5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Rectangle 90">
            <a:extLst>
              <a:ext uri="{FF2B5EF4-FFF2-40B4-BE49-F238E27FC236}">
                <a16:creationId xmlns:a16="http://schemas.microsoft.com/office/drawing/2014/main" id="{43BACC05-9860-4D8A-B369-A60AB1FF9110}"/>
              </a:ext>
            </a:extLst>
          </p:cNvPr>
          <p:cNvSpPr/>
          <p:nvPr/>
        </p:nvSpPr>
        <p:spPr>
          <a:xfrm>
            <a:off x="7818438" y="3602038"/>
            <a:ext cx="703262"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Rectangle 91">
            <a:extLst>
              <a:ext uri="{FF2B5EF4-FFF2-40B4-BE49-F238E27FC236}">
                <a16:creationId xmlns:a16="http://schemas.microsoft.com/office/drawing/2014/main" id="{8388CF0B-0A68-49A8-93BC-257C8AD1E2F9}"/>
              </a:ext>
            </a:extLst>
          </p:cNvPr>
          <p:cNvSpPr/>
          <p:nvPr/>
        </p:nvSpPr>
        <p:spPr>
          <a:xfrm>
            <a:off x="9918700" y="3602038"/>
            <a:ext cx="703263"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40" name="Freeform 18">
            <a:extLst>
              <a:ext uri="{FF2B5EF4-FFF2-40B4-BE49-F238E27FC236}">
                <a16:creationId xmlns:a16="http://schemas.microsoft.com/office/drawing/2014/main" id="{0A589DEF-3DB8-4B31-9E1C-580C741964A9}"/>
              </a:ext>
            </a:extLst>
          </p:cNvPr>
          <p:cNvSpPr>
            <a:spLocks/>
          </p:cNvSpPr>
          <p:nvPr/>
        </p:nvSpPr>
        <p:spPr bwMode="auto">
          <a:xfrm rot="5400000">
            <a:off x="9864725"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18">
            <a:extLst>
              <a:ext uri="{FF2B5EF4-FFF2-40B4-BE49-F238E27FC236}">
                <a16:creationId xmlns:a16="http://schemas.microsoft.com/office/drawing/2014/main" id="{6E94C644-EE88-4CD8-A82E-027F9ADADE23}"/>
              </a:ext>
            </a:extLst>
          </p:cNvPr>
          <p:cNvSpPr>
            <a:spLocks/>
          </p:cNvSpPr>
          <p:nvPr/>
        </p:nvSpPr>
        <p:spPr bwMode="auto">
          <a:xfrm rot="5400000">
            <a:off x="3540125"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2" name="Freeform 18">
            <a:extLst>
              <a:ext uri="{FF2B5EF4-FFF2-40B4-BE49-F238E27FC236}">
                <a16:creationId xmlns:a16="http://schemas.microsoft.com/office/drawing/2014/main" id="{5C10DC21-29CE-44C0-B509-078EF110E340}"/>
              </a:ext>
            </a:extLst>
          </p:cNvPr>
          <p:cNvSpPr>
            <a:spLocks/>
          </p:cNvSpPr>
          <p:nvPr/>
        </p:nvSpPr>
        <p:spPr bwMode="auto">
          <a:xfrm rot="5400000">
            <a:off x="5581650"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3" name="Freeform 18">
            <a:extLst>
              <a:ext uri="{FF2B5EF4-FFF2-40B4-BE49-F238E27FC236}">
                <a16:creationId xmlns:a16="http://schemas.microsoft.com/office/drawing/2014/main" id="{32954851-1D3C-4D65-93E0-802DBC568511}"/>
              </a:ext>
            </a:extLst>
          </p:cNvPr>
          <p:cNvSpPr>
            <a:spLocks/>
          </p:cNvSpPr>
          <p:nvPr/>
        </p:nvSpPr>
        <p:spPr bwMode="auto">
          <a:xfrm rot="5400000">
            <a:off x="7753350"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4" name="Freeform 18">
            <a:extLst>
              <a:ext uri="{FF2B5EF4-FFF2-40B4-BE49-F238E27FC236}">
                <a16:creationId xmlns:a16="http://schemas.microsoft.com/office/drawing/2014/main" id="{3F2D3446-9BFD-4BF4-8220-EE9E5B2ACD8E}"/>
              </a:ext>
            </a:extLst>
          </p:cNvPr>
          <p:cNvSpPr>
            <a:spLocks/>
          </p:cNvSpPr>
          <p:nvPr/>
        </p:nvSpPr>
        <p:spPr bwMode="auto">
          <a:xfrm rot="5400000">
            <a:off x="1433512"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245" name="Google Shape;24;p2">
            <a:extLst>
              <a:ext uri="{FF2B5EF4-FFF2-40B4-BE49-F238E27FC236}">
                <a16:creationId xmlns:a16="http://schemas.microsoft.com/office/drawing/2014/main" id="{297BDDCC-9B48-47E5-B817-4CB08C70612F}"/>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8350" y="1733550"/>
            <a:ext cx="31511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Rectangle 104">
            <a:extLst>
              <a:ext uri="{FF2B5EF4-FFF2-40B4-BE49-F238E27FC236}">
                <a16:creationId xmlns:a16="http://schemas.microsoft.com/office/drawing/2014/main" id="{0E5810E2-9476-4DE3-9DC6-D60F657A4F19}"/>
              </a:ext>
            </a:extLst>
          </p:cNvPr>
          <p:cNvSpPr/>
          <p:nvPr/>
        </p:nvSpPr>
        <p:spPr>
          <a:xfrm>
            <a:off x="1517650" y="5843588"/>
            <a:ext cx="9101138" cy="611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Straight Connector 4">
            <a:extLst>
              <a:ext uri="{FF2B5EF4-FFF2-40B4-BE49-F238E27FC236}">
                <a16:creationId xmlns:a16="http://schemas.microsoft.com/office/drawing/2014/main" id="{BA55D6A2-B280-4B3A-A844-C713DDC294EC}"/>
              </a:ext>
            </a:extLst>
          </p:cNvPr>
          <p:cNvCxnSpPr>
            <a:cxnSpLocks/>
          </p:cNvCxnSpPr>
          <p:nvPr/>
        </p:nvCxnSpPr>
        <p:spPr>
          <a:xfrm>
            <a:off x="1517650" y="6143625"/>
            <a:ext cx="9101138" cy="0"/>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9248" name="Freeform 23">
            <a:extLst>
              <a:ext uri="{FF2B5EF4-FFF2-40B4-BE49-F238E27FC236}">
                <a16:creationId xmlns:a16="http://schemas.microsoft.com/office/drawing/2014/main" id="{1928942F-9769-4EE3-9A6D-AADED27F2592}"/>
              </a:ext>
            </a:extLst>
          </p:cNvPr>
          <p:cNvSpPr>
            <a:spLocks/>
          </p:cNvSpPr>
          <p:nvPr/>
        </p:nvSpPr>
        <p:spPr bwMode="auto">
          <a:xfrm rot="8160613" flipH="1">
            <a:off x="2744788" y="5738813"/>
            <a:ext cx="825500" cy="804862"/>
          </a:xfrm>
          <a:custGeom>
            <a:avLst/>
            <a:gdLst>
              <a:gd name="T0" fmla="*/ 2147483646 w 293"/>
              <a:gd name="T1" fmla="*/ 2147483646 h 292"/>
              <a:gd name="T2" fmla="*/ 2147483646 w 293"/>
              <a:gd name="T3" fmla="*/ 2147483646 h 292"/>
              <a:gd name="T4" fmla="*/ 2147483646 w 293"/>
              <a:gd name="T5" fmla="*/ 2147483646 h 292"/>
              <a:gd name="T6" fmla="*/ 2147483646 w 293"/>
              <a:gd name="T7" fmla="*/ 2147483646 h 292"/>
              <a:gd name="T8" fmla="*/ 2147483646 w 293"/>
              <a:gd name="T9" fmla="*/ 2147483646 h 292"/>
              <a:gd name="T10" fmla="*/ 2147483646 w 293"/>
              <a:gd name="T11" fmla="*/ 2147483646 h 292"/>
              <a:gd name="T12" fmla="*/ 2147483646 w 293"/>
              <a:gd name="T13" fmla="*/ 2147483646 h 292"/>
              <a:gd name="T14" fmla="*/ 2147483646 w 293"/>
              <a:gd name="T15" fmla="*/ 2147483646 h 292"/>
              <a:gd name="T16" fmla="*/ 2147483646 w 293"/>
              <a:gd name="T17" fmla="*/ 2147483646 h 292"/>
              <a:gd name="T18" fmla="*/ 2147483646 w 293"/>
              <a:gd name="T19" fmla="*/ 2147483646 h 292"/>
              <a:gd name="T20" fmla="*/ 2147483646 w 293"/>
              <a:gd name="T21" fmla="*/ 2147483646 h 292"/>
              <a:gd name="T22" fmla="*/ 2147483646 w 293"/>
              <a:gd name="T23" fmla="*/ 2147483646 h 292"/>
              <a:gd name="T24" fmla="*/ 2147483646 w 293"/>
              <a:gd name="T25" fmla="*/ 2147483646 h 292"/>
              <a:gd name="T26" fmla="*/ 2147483646 w 293"/>
              <a:gd name="T27" fmla="*/ 2147483646 h 292"/>
              <a:gd name="T28" fmla="*/ 2147483646 w 293"/>
              <a:gd name="T29" fmla="*/ 2147483646 h 292"/>
              <a:gd name="T30" fmla="*/ 2147483646 w 293"/>
              <a:gd name="T31" fmla="*/ 2147483646 h 292"/>
              <a:gd name="T32" fmla="*/ 2147483646 w 293"/>
              <a:gd name="T33" fmla="*/ 2147483646 h 292"/>
              <a:gd name="T34" fmla="*/ 2147483646 w 293"/>
              <a:gd name="T35" fmla="*/ 2147483646 h 292"/>
              <a:gd name="T36" fmla="*/ 2147483646 w 293"/>
              <a:gd name="T37" fmla="*/ 2147483646 h 292"/>
              <a:gd name="T38" fmla="*/ 2147483646 w 293"/>
              <a:gd name="T39" fmla="*/ 2147483646 h 292"/>
              <a:gd name="T40" fmla="*/ 2147483646 w 293"/>
              <a:gd name="T41" fmla="*/ 2147483646 h 292"/>
              <a:gd name="T42" fmla="*/ 2147483646 w 293"/>
              <a:gd name="T43" fmla="*/ 2147483646 h 292"/>
              <a:gd name="T44" fmla="*/ 2147483646 w 293"/>
              <a:gd name="T45" fmla="*/ 2147483646 h 292"/>
              <a:gd name="T46" fmla="*/ 2147483646 w 293"/>
              <a:gd name="T47" fmla="*/ 2147483646 h 292"/>
              <a:gd name="T48" fmla="*/ 2147483646 w 293"/>
              <a:gd name="T49" fmla="*/ 2147483646 h 292"/>
              <a:gd name="T50" fmla="*/ 2147483646 w 293"/>
              <a:gd name="T51" fmla="*/ 2147483646 h 292"/>
              <a:gd name="T52" fmla="*/ 2147483646 w 293"/>
              <a:gd name="T53" fmla="*/ 2147483646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292">
                <a:moveTo>
                  <a:pt x="228" y="107"/>
                </a:moveTo>
                <a:cubicBezTo>
                  <a:pt x="268" y="64"/>
                  <a:pt x="293" y="22"/>
                  <a:pt x="282" y="11"/>
                </a:cubicBezTo>
                <a:cubicBezTo>
                  <a:pt x="271" y="0"/>
                  <a:pt x="229" y="24"/>
                  <a:pt x="185" y="65"/>
                </a:cubicBezTo>
                <a:cubicBezTo>
                  <a:pt x="19" y="43"/>
                  <a:pt x="19" y="43"/>
                  <a:pt x="19" y="43"/>
                </a:cubicBezTo>
                <a:cubicBezTo>
                  <a:pt x="16" y="43"/>
                  <a:pt x="11" y="44"/>
                  <a:pt x="9" y="47"/>
                </a:cubicBezTo>
                <a:cubicBezTo>
                  <a:pt x="2" y="53"/>
                  <a:pt x="2" y="53"/>
                  <a:pt x="2" y="53"/>
                </a:cubicBezTo>
                <a:cubicBezTo>
                  <a:pt x="0" y="55"/>
                  <a:pt x="1" y="58"/>
                  <a:pt x="4" y="60"/>
                </a:cubicBezTo>
                <a:cubicBezTo>
                  <a:pt x="128" y="127"/>
                  <a:pt x="128" y="127"/>
                  <a:pt x="128" y="127"/>
                </a:cubicBezTo>
                <a:cubicBezTo>
                  <a:pt x="111" y="147"/>
                  <a:pt x="96" y="167"/>
                  <a:pt x="84" y="185"/>
                </a:cubicBezTo>
                <a:cubicBezTo>
                  <a:pt x="34" y="172"/>
                  <a:pt x="34" y="172"/>
                  <a:pt x="34" y="172"/>
                </a:cubicBezTo>
                <a:cubicBezTo>
                  <a:pt x="31" y="171"/>
                  <a:pt x="26" y="172"/>
                  <a:pt x="24" y="175"/>
                </a:cubicBezTo>
                <a:cubicBezTo>
                  <a:pt x="21" y="177"/>
                  <a:pt x="21" y="177"/>
                  <a:pt x="21" y="177"/>
                </a:cubicBezTo>
                <a:cubicBezTo>
                  <a:pt x="19" y="179"/>
                  <a:pt x="19" y="183"/>
                  <a:pt x="22" y="185"/>
                </a:cubicBezTo>
                <a:cubicBezTo>
                  <a:pt x="64" y="215"/>
                  <a:pt x="64" y="215"/>
                  <a:pt x="64" y="215"/>
                </a:cubicBezTo>
                <a:cubicBezTo>
                  <a:pt x="56" y="228"/>
                  <a:pt x="51" y="234"/>
                  <a:pt x="54" y="238"/>
                </a:cubicBezTo>
                <a:cubicBezTo>
                  <a:pt x="58" y="242"/>
                  <a:pt x="65" y="236"/>
                  <a:pt x="78" y="228"/>
                </a:cubicBezTo>
                <a:cubicBezTo>
                  <a:pt x="107" y="270"/>
                  <a:pt x="107" y="270"/>
                  <a:pt x="107" y="270"/>
                </a:cubicBezTo>
                <a:cubicBezTo>
                  <a:pt x="109" y="273"/>
                  <a:pt x="113" y="273"/>
                  <a:pt x="115" y="271"/>
                </a:cubicBezTo>
                <a:cubicBezTo>
                  <a:pt x="117" y="269"/>
                  <a:pt x="117" y="269"/>
                  <a:pt x="117" y="269"/>
                </a:cubicBezTo>
                <a:cubicBezTo>
                  <a:pt x="120" y="266"/>
                  <a:pt x="121" y="262"/>
                  <a:pt x="120" y="258"/>
                </a:cubicBezTo>
                <a:cubicBezTo>
                  <a:pt x="107" y="209"/>
                  <a:pt x="107" y="209"/>
                  <a:pt x="107" y="209"/>
                </a:cubicBezTo>
                <a:cubicBezTo>
                  <a:pt x="125" y="196"/>
                  <a:pt x="145" y="181"/>
                  <a:pt x="165" y="165"/>
                </a:cubicBezTo>
                <a:cubicBezTo>
                  <a:pt x="232" y="289"/>
                  <a:pt x="232" y="289"/>
                  <a:pt x="232" y="289"/>
                </a:cubicBezTo>
                <a:cubicBezTo>
                  <a:pt x="234" y="292"/>
                  <a:pt x="237" y="292"/>
                  <a:pt x="239" y="290"/>
                </a:cubicBezTo>
                <a:cubicBezTo>
                  <a:pt x="246" y="284"/>
                  <a:pt x="246" y="284"/>
                  <a:pt x="246" y="284"/>
                </a:cubicBezTo>
                <a:cubicBezTo>
                  <a:pt x="248" y="281"/>
                  <a:pt x="250" y="277"/>
                  <a:pt x="249" y="273"/>
                </a:cubicBezTo>
                <a:lnTo>
                  <a:pt x="228" y="10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Rounded Corners 77">
            <a:extLst>
              <a:ext uri="{FF2B5EF4-FFF2-40B4-BE49-F238E27FC236}">
                <a16:creationId xmlns:a16="http://schemas.microsoft.com/office/drawing/2014/main" id="{3EB7573B-AFCD-4D54-A2C6-6DA90ADB760A}"/>
              </a:ext>
            </a:extLst>
          </p:cNvPr>
          <p:cNvSpPr/>
          <p:nvPr/>
        </p:nvSpPr>
        <p:spPr>
          <a:xfrm>
            <a:off x="7818438" y="2493963"/>
            <a:ext cx="731837" cy="7302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1" name="Rectangle: Rounded Corners 70">
            <a:extLst>
              <a:ext uri="{FF2B5EF4-FFF2-40B4-BE49-F238E27FC236}">
                <a16:creationId xmlns:a16="http://schemas.microsoft.com/office/drawing/2014/main" id="{DA8150DD-A418-464C-894D-D14573101366}"/>
              </a:ext>
            </a:extLst>
          </p:cNvPr>
          <p:cNvSpPr/>
          <p:nvPr/>
        </p:nvSpPr>
        <p:spPr>
          <a:xfrm>
            <a:off x="9551988" y="2533650"/>
            <a:ext cx="731837" cy="7318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51" name="Freeform 9">
            <a:extLst>
              <a:ext uri="{FF2B5EF4-FFF2-40B4-BE49-F238E27FC236}">
                <a16:creationId xmlns:a16="http://schemas.microsoft.com/office/drawing/2014/main" id="{BA113E79-80D3-4352-A8EE-67830CEAB35F}"/>
              </a:ext>
            </a:extLst>
          </p:cNvPr>
          <p:cNvSpPr>
            <a:spLocks noChangeAspect="1" noEditPoints="1"/>
          </p:cNvSpPr>
          <p:nvPr/>
        </p:nvSpPr>
        <p:spPr bwMode="auto">
          <a:xfrm>
            <a:off x="9682163" y="2686050"/>
            <a:ext cx="171450" cy="438150"/>
          </a:xfrm>
          <a:custGeom>
            <a:avLst/>
            <a:gdLst>
              <a:gd name="T0" fmla="*/ 2147483646 w 271"/>
              <a:gd name="T1" fmla="*/ 2147483646 h 705"/>
              <a:gd name="T2" fmla="*/ 2147483646 w 271"/>
              <a:gd name="T3" fmla="*/ 2147483646 h 705"/>
              <a:gd name="T4" fmla="*/ 2147483646 w 271"/>
              <a:gd name="T5" fmla="*/ 2147483646 h 705"/>
              <a:gd name="T6" fmla="*/ 0 w 271"/>
              <a:gd name="T7" fmla="*/ 2147483646 h 705"/>
              <a:gd name="T8" fmla="*/ 0 w 271"/>
              <a:gd name="T9" fmla="*/ 2147483646 h 705"/>
              <a:gd name="T10" fmla="*/ 2147483646 w 271"/>
              <a:gd name="T11" fmla="*/ 2147483646 h 705"/>
              <a:gd name="T12" fmla="*/ 2147483646 w 271"/>
              <a:gd name="T13" fmla="*/ 2147483646 h 705"/>
              <a:gd name="T14" fmla="*/ 2147483646 w 271"/>
              <a:gd name="T15" fmla="*/ 2147483646 h 705"/>
              <a:gd name="T16" fmla="*/ 2147483646 w 271"/>
              <a:gd name="T17" fmla="*/ 2147483646 h 705"/>
              <a:gd name="T18" fmla="*/ 2147483646 w 271"/>
              <a:gd name="T19" fmla="*/ 2147483646 h 705"/>
              <a:gd name="T20" fmla="*/ 2147483646 w 271"/>
              <a:gd name="T21" fmla="*/ 2147483646 h 705"/>
              <a:gd name="T22" fmla="*/ 2147483646 w 271"/>
              <a:gd name="T23" fmla="*/ 2147483646 h 705"/>
              <a:gd name="T24" fmla="*/ 2147483646 w 271"/>
              <a:gd name="T25" fmla="*/ 2147483646 h 705"/>
              <a:gd name="T26" fmla="*/ 2147483646 w 271"/>
              <a:gd name="T27" fmla="*/ 2147483646 h 705"/>
              <a:gd name="T28" fmla="*/ 2147483646 w 271"/>
              <a:gd name="T29" fmla="*/ 2147483646 h 705"/>
              <a:gd name="T30" fmla="*/ 2147483646 w 271"/>
              <a:gd name="T31" fmla="*/ 2147483646 h 705"/>
              <a:gd name="T32" fmla="*/ 2147483646 w 271"/>
              <a:gd name="T33" fmla="*/ 2147483646 h 705"/>
              <a:gd name="T34" fmla="*/ 2147483646 w 271"/>
              <a:gd name="T35" fmla="*/ 2147483646 h 705"/>
              <a:gd name="T36" fmla="*/ 2147483646 w 271"/>
              <a:gd name="T37" fmla="*/ 2147483646 h 705"/>
              <a:gd name="T38" fmla="*/ 2147483646 w 271"/>
              <a:gd name="T39" fmla="*/ 2147483646 h 705"/>
              <a:gd name="T40" fmla="*/ 2147483646 w 271"/>
              <a:gd name="T41" fmla="*/ 2147483646 h 705"/>
              <a:gd name="T42" fmla="*/ 2147483646 w 271"/>
              <a:gd name="T43" fmla="*/ 2147483646 h 705"/>
              <a:gd name="T44" fmla="*/ 2147483646 w 271"/>
              <a:gd name="T45" fmla="*/ 2147483646 h 705"/>
              <a:gd name="T46" fmla="*/ 2147483646 w 271"/>
              <a:gd name="T47" fmla="*/ 2147483646 h 705"/>
              <a:gd name="T48" fmla="*/ 2147483646 w 271"/>
              <a:gd name="T49" fmla="*/ 2147483646 h 705"/>
              <a:gd name="T50" fmla="*/ 2147483646 w 271"/>
              <a:gd name="T51" fmla="*/ 2147483646 h 705"/>
              <a:gd name="T52" fmla="*/ 2147483646 w 271"/>
              <a:gd name="T53" fmla="*/ 0 h 705"/>
              <a:gd name="T54" fmla="*/ 2147483646 w 271"/>
              <a:gd name="T55" fmla="*/ 2147483646 h 705"/>
              <a:gd name="T56" fmla="*/ 2147483646 w 271"/>
              <a:gd name="T57" fmla="*/ 2147483646 h 705"/>
              <a:gd name="T58" fmla="*/ 2147483646 w 271"/>
              <a:gd name="T59" fmla="*/ 2147483646 h 7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71" h="705">
                <a:moveTo>
                  <a:pt x="198" y="140"/>
                </a:moveTo>
                <a:lnTo>
                  <a:pt x="198" y="140"/>
                </a:lnTo>
                <a:lnTo>
                  <a:pt x="73" y="140"/>
                </a:lnTo>
                <a:cubicBezTo>
                  <a:pt x="32" y="140"/>
                  <a:pt x="0" y="173"/>
                  <a:pt x="0" y="213"/>
                </a:cubicBezTo>
                <a:lnTo>
                  <a:pt x="0" y="390"/>
                </a:lnTo>
                <a:cubicBezTo>
                  <a:pt x="0" y="404"/>
                  <a:pt x="7" y="414"/>
                  <a:pt x="21" y="414"/>
                </a:cubicBezTo>
                <a:cubicBezTo>
                  <a:pt x="34" y="414"/>
                  <a:pt x="42" y="404"/>
                  <a:pt x="42" y="390"/>
                </a:cubicBezTo>
                <a:lnTo>
                  <a:pt x="42" y="230"/>
                </a:lnTo>
                <a:lnTo>
                  <a:pt x="69" y="230"/>
                </a:lnTo>
                <a:cubicBezTo>
                  <a:pt x="69" y="230"/>
                  <a:pt x="69" y="649"/>
                  <a:pt x="69" y="676"/>
                </a:cubicBezTo>
                <a:cubicBezTo>
                  <a:pt x="69" y="695"/>
                  <a:pt x="77" y="705"/>
                  <a:pt x="95" y="705"/>
                </a:cubicBezTo>
                <a:cubicBezTo>
                  <a:pt x="113" y="705"/>
                  <a:pt x="121" y="695"/>
                  <a:pt x="121" y="676"/>
                </a:cubicBezTo>
                <a:lnTo>
                  <a:pt x="121" y="415"/>
                </a:lnTo>
                <a:lnTo>
                  <a:pt x="149" y="415"/>
                </a:lnTo>
                <a:lnTo>
                  <a:pt x="149" y="676"/>
                </a:lnTo>
                <a:cubicBezTo>
                  <a:pt x="149" y="695"/>
                  <a:pt x="157" y="705"/>
                  <a:pt x="175" y="705"/>
                </a:cubicBezTo>
                <a:cubicBezTo>
                  <a:pt x="194" y="705"/>
                  <a:pt x="202" y="695"/>
                  <a:pt x="202" y="676"/>
                </a:cubicBezTo>
                <a:lnTo>
                  <a:pt x="202" y="230"/>
                </a:lnTo>
                <a:lnTo>
                  <a:pt x="229" y="230"/>
                </a:lnTo>
                <a:lnTo>
                  <a:pt x="229" y="390"/>
                </a:lnTo>
                <a:cubicBezTo>
                  <a:pt x="229" y="404"/>
                  <a:pt x="236" y="414"/>
                  <a:pt x="250" y="414"/>
                </a:cubicBezTo>
                <a:cubicBezTo>
                  <a:pt x="264" y="414"/>
                  <a:pt x="271" y="404"/>
                  <a:pt x="271" y="390"/>
                </a:cubicBezTo>
                <a:lnTo>
                  <a:pt x="271" y="213"/>
                </a:lnTo>
                <a:cubicBezTo>
                  <a:pt x="271" y="173"/>
                  <a:pt x="238" y="140"/>
                  <a:pt x="198" y="140"/>
                </a:cubicBezTo>
                <a:close/>
                <a:moveTo>
                  <a:pt x="79" y="56"/>
                </a:moveTo>
                <a:lnTo>
                  <a:pt x="79" y="56"/>
                </a:lnTo>
                <a:cubicBezTo>
                  <a:pt x="79" y="24"/>
                  <a:pt x="104" y="0"/>
                  <a:pt x="135" y="0"/>
                </a:cubicBezTo>
                <a:cubicBezTo>
                  <a:pt x="167" y="0"/>
                  <a:pt x="192" y="24"/>
                  <a:pt x="192" y="56"/>
                </a:cubicBezTo>
                <a:cubicBezTo>
                  <a:pt x="192" y="87"/>
                  <a:pt x="167" y="113"/>
                  <a:pt x="135" y="113"/>
                </a:cubicBezTo>
                <a:cubicBezTo>
                  <a:pt x="104" y="113"/>
                  <a:pt x="79" y="87"/>
                  <a:pt x="79" y="56"/>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9252" name="Freeform 13">
            <a:extLst>
              <a:ext uri="{FF2B5EF4-FFF2-40B4-BE49-F238E27FC236}">
                <a16:creationId xmlns:a16="http://schemas.microsoft.com/office/drawing/2014/main" id="{9E050AAB-8DE2-4D7F-B6B6-EBF32DA41805}"/>
              </a:ext>
            </a:extLst>
          </p:cNvPr>
          <p:cNvSpPr>
            <a:spLocks noChangeAspect="1" noEditPoints="1"/>
          </p:cNvSpPr>
          <p:nvPr/>
        </p:nvSpPr>
        <p:spPr bwMode="auto">
          <a:xfrm>
            <a:off x="9977438" y="2689225"/>
            <a:ext cx="204787" cy="438150"/>
          </a:xfrm>
          <a:custGeom>
            <a:avLst/>
            <a:gdLst>
              <a:gd name="T0" fmla="*/ 2147483646 w 324"/>
              <a:gd name="T1" fmla="*/ 2147483646 h 706"/>
              <a:gd name="T2" fmla="*/ 2147483646 w 324"/>
              <a:gd name="T3" fmla="*/ 2147483646 h 706"/>
              <a:gd name="T4" fmla="*/ 2147483646 w 324"/>
              <a:gd name="T5" fmla="*/ 2147483646 h 706"/>
              <a:gd name="T6" fmla="*/ 2147483646 w 324"/>
              <a:gd name="T7" fmla="*/ 2147483646 h 706"/>
              <a:gd name="T8" fmla="*/ 2147483646 w 324"/>
              <a:gd name="T9" fmla="*/ 2147483646 h 706"/>
              <a:gd name="T10" fmla="*/ 2147483646 w 324"/>
              <a:gd name="T11" fmla="*/ 2147483646 h 706"/>
              <a:gd name="T12" fmla="*/ 2147483646 w 324"/>
              <a:gd name="T13" fmla="*/ 2147483646 h 706"/>
              <a:gd name="T14" fmla="*/ 2147483646 w 324"/>
              <a:gd name="T15" fmla="*/ 2147483646 h 706"/>
              <a:gd name="T16" fmla="*/ 2147483646 w 324"/>
              <a:gd name="T17" fmla="*/ 2147483646 h 706"/>
              <a:gd name="T18" fmla="*/ 2147483646 w 324"/>
              <a:gd name="T19" fmla="*/ 2147483646 h 706"/>
              <a:gd name="T20" fmla="*/ 2147483646 w 324"/>
              <a:gd name="T21" fmla="*/ 2147483646 h 706"/>
              <a:gd name="T22" fmla="*/ 2147483646 w 324"/>
              <a:gd name="T23" fmla="*/ 2147483646 h 706"/>
              <a:gd name="T24" fmla="*/ 2147483646 w 324"/>
              <a:gd name="T25" fmla="*/ 2147483646 h 706"/>
              <a:gd name="T26" fmla="*/ 2147483646 w 324"/>
              <a:gd name="T27" fmla="*/ 2147483646 h 706"/>
              <a:gd name="T28" fmla="*/ 2147483646 w 324"/>
              <a:gd name="T29" fmla="*/ 2147483646 h 706"/>
              <a:gd name="T30" fmla="*/ 2147483646 w 324"/>
              <a:gd name="T31" fmla="*/ 2147483646 h 706"/>
              <a:gd name="T32" fmla="*/ 2147483646 w 324"/>
              <a:gd name="T33" fmla="*/ 2147483646 h 706"/>
              <a:gd name="T34" fmla="*/ 2147483646 w 324"/>
              <a:gd name="T35" fmla="*/ 2147483646 h 706"/>
              <a:gd name="T36" fmla="*/ 2147483646 w 324"/>
              <a:gd name="T37" fmla="*/ 2147483646 h 706"/>
              <a:gd name="T38" fmla="*/ 2147483646 w 324"/>
              <a:gd name="T39" fmla="*/ 2147483646 h 706"/>
              <a:gd name="T40" fmla="*/ 2147483646 w 324"/>
              <a:gd name="T41" fmla="*/ 2147483646 h 706"/>
              <a:gd name="T42" fmla="*/ 2147483646 w 324"/>
              <a:gd name="T43" fmla="*/ 2147483646 h 706"/>
              <a:gd name="T44" fmla="*/ 2147483646 w 324"/>
              <a:gd name="T45" fmla="*/ 2147483646 h 706"/>
              <a:gd name="T46" fmla="*/ 2147483646 w 324"/>
              <a:gd name="T47" fmla="*/ 2147483646 h 706"/>
              <a:gd name="T48" fmla="*/ 2147483646 w 324"/>
              <a:gd name="T49" fmla="*/ 2147483646 h 706"/>
              <a:gd name="T50" fmla="*/ 2147483646 w 324"/>
              <a:gd name="T51" fmla="*/ 2147483646 h 706"/>
              <a:gd name="T52" fmla="*/ 2147483646 w 324"/>
              <a:gd name="T53" fmla="*/ 2147483646 h 706"/>
              <a:gd name="T54" fmla="*/ 2147483646 w 324"/>
              <a:gd name="T55" fmla="*/ 2147483646 h 706"/>
              <a:gd name="T56" fmla="*/ 2147483646 w 324"/>
              <a:gd name="T57" fmla="*/ 2147483646 h 706"/>
              <a:gd name="T58" fmla="*/ 2147483646 w 324"/>
              <a:gd name="T59" fmla="*/ 2147483646 h 706"/>
              <a:gd name="T60" fmla="*/ 2147483646 w 324"/>
              <a:gd name="T61" fmla="*/ 2147483646 h 706"/>
              <a:gd name="T62" fmla="*/ 2147483646 w 324"/>
              <a:gd name="T63" fmla="*/ 2147483646 h 706"/>
              <a:gd name="T64" fmla="*/ 2147483646 w 324"/>
              <a:gd name="T65" fmla="*/ 2147483646 h 706"/>
              <a:gd name="T66" fmla="*/ 2147483646 w 324"/>
              <a:gd name="T67" fmla="*/ 0 h 706"/>
              <a:gd name="T68" fmla="*/ 2147483646 w 324"/>
              <a:gd name="T69" fmla="*/ 2147483646 h 706"/>
              <a:gd name="T70" fmla="*/ 2147483646 w 324"/>
              <a:gd name="T71" fmla="*/ 2147483646 h 706"/>
              <a:gd name="T72" fmla="*/ 2147483646 w 324"/>
              <a:gd name="T73" fmla="*/ 2147483646 h 7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4" h="706">
                <a:moveTo>
                  <a:pt x="319" y="352"/>
                </a:moveTo>
                <a:lnTo>
                  <a:pt x="319" y="352"/>
                </a:lnTo>
                <a:lnTo>
                  <a:pt x="276" y="200"/>
                </a:lnTo>
                <a:cubicBezTo>
                  <a:pt x="258" y="138"/>
                  <a:pt x="205" y="140"/>
                  <a:pt x="205" y="140"/>
                </a:cubicBezTo>
                <a:lnTo>
                  <a:pt x="161" y="140"/>
                </a:lnTo>
                <a:lnTo>
                  <a:pt x="118" y="140"/>
                </a:lnTo>
                <a:cubicBezTo>
                  <a:pt x="118" y="140"/>
                  <a:pt x="65" y="138"/>
                  <a:pt x="48" y="200"/>
                </a:cubicBezTo>
                <a:lnTo>
                  <a:pt x="3" y="352"/>
                </a:lnTo>
                <a:cubicBezTo>
                  <a:pt x="0" y="367"/>
                  <a:pt x="2" y="381"/>
                  <a:pt x="14" y="385"/>
                </a:cubicBezTo>
                <a:cubicBezTo>
                  <a:pt x="27" y="389"/>
                  <a:pt x="38" y="379"/>
                  <a:pt x="41" y="367"/>
                </a:cubicBezTo>
                <a:lnTo>
                  <a:pt x="84" y="219"/>
                </a:lnTo>
                <a:lnTo>
                  <a:pt x="112" y="219"/>
                </a:lnTo>
                <a:lnTo>
                  <a:pt x="37" y="484"/>
                </a:lnTo>
                <a:lnTo>
                  <a:pt x="100" y="484"/>
                </a:lnTo>
                <a:lnTo>
                  <a:pt x="100" y="683"/>
                </a:lnTo>
                <a:cubicBezTo>
                  <a:pt x="100" y="697"/>
                  <a:pt x="109" y="705"/>
                  <a:pt x="125" y="706"/>
                </a:cubicBezTo>
                <a:cubicBezTo>
                  <a:pt x="139" y="706"/>
                  <a:pt x="148" y="696"/>
                  <a:pt x="148" y="681"/>
                </a:cubicBezTo>
                <a:lnTo>
                  <a:pt x="148" y="484"/>
                </a:lnTo>
                <a:lnTo>
                  <a:pt x="175" y="484"/>
                </a:lnTo>
                <a:lnTo>
                  <a:pt x="175" y="681"/>
                </a:lnTo>
                <a:cubicBezTo>
                  <a:pt x="175" y="696"/>
                  <a:pt x="185" y="706"/>
                  <a:pt x="199" y="706"/>
                </a:cubicBezTo>
                <a:cubicBezTo>
                  <a:pt x="214" y="705"/>
                  <a:pt x="223" y="697"/>
                  <a:pt x="223" y="683"/>
                </a:cubicBezTo>
                <a:lnTo>
                  <a:pt x="223" y="484"/>
                </a:lnTo>
                <a:lnTo>
                  <a:pt x="285" y="484"/>
                </a:lnTo>
                <a:lnTo>
                  <a:pt x="209" y="219"/>
                </a:lnTo>
                <a:lnTo>
                  <a:pt x="238" y="219"/>
                </a:lnTo>
                <a:lnTo>
                  <a:pt x="280" y="367"/>
                </a:lnTo>
                <a:cubicBezTo>
                  <a:pt x="284" y="379"/>
                  <a:pt x="294" y="389"/>
                  <a:pt x="307" y="386"/>
                </a:cubicBezTo>
                <a:cubicBezTo>
                  <a:pt x="320" y="382"/>
                  <a:pt x="324" y="367"/>
                  <a:pt x="319" y="352"/>
                </a:cubicBezTo>
                <a:close/>
                <a:moveTo>
                  <a:pt x="104" y="56"/>
                </a:moveTo>
                <a:lnTo>
                  <a:pt x="104" y="56"/>
                </a:lnTo>
                <a:cubicBezTo>
                  <a:pt x="104" y="24"/>
                  <a:pt x="130" y="0"/>
                  <a:pt x="162" y="0"/>
                </a:cubicBezTo>
                <a:cubicBezTo>
                  <a:pt x="193" y="0"/>
                  <a:pt x="219" y="24"/>
                  <a:pt x="219" y="56"/>
                </a:cubicBezTo>
                <a:cubicBezTo>
                  <a:pt x="219" y="87"/>
                  <a:pt x="193" y="112"/>
                  <a:pt x="162" y="112"/>
                </a:cubicBezTo>
                <a:cubicBezTo>
                  <a:pt x="130" y="112"/>
                  <a:pt x="104" y="87"/>
                  <a:pt x="104" y="56"/>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cxnSp>
        <p:nvCxnSpPr>
          <p:cNvPr id="76" name="Straight Connector 75">
            <a:extLst>
              <a:ext uri="{FF2B5EF4-FFF2-40B4-BE49-F238E27FC236}">
                <a16:creationId xmlns:a16="http://schemas.microsoft.com/office/drawing/2014/main" id="{C56A6C43-876F-402E-93E6-718243932B3C}"/>
              </a:ext>
            </a:extLst>
          </p:cNvPr>
          <p:cNvCxnSpPr>
            <a:cxnSpLocks/>
          </p:cNvCxnSpPr>
          <p:nvPr/>
        </p:nvCxnSpPr>
        <p:spPr>
          <a:xfrm flipH="1">
            <a:off x="9925050" y="2695575"/>
            <a:ext cx="0" cy="444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9496EBB-CDAC-4693-ADCA-EC5688C71CE1}"/>
              </a:ext>
            </a:extLst>
          </p:cNvPr>
          <p:cNvCxnSpPr>
            <a:cxnSpLocks/>
          </p:cNvCxnSpPr>
          <p:nvPr/>
        </p:nvCxnSpPr>
        <p:spPr>
          <a:xfrm>
            <a:off x="10802938" y="1166813"/>
            <a:ext cx="2730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43132C7-64E5-412F-A0FF-D86153131E0E}"/>
              </a:ext>
            </a:extLst>
          </p:cNvPr>
          <p:cNvCxnSpPr>
            <a:cxnSpLocks/>
          </p:cNvCxnSpPr>
          <p:nvPr/>
        </p:nvCxnSpPr>
        <p:spPr>
          <a:xfrm>
            <a:off x="10802938" y="2293938"/>
            <a:ext cx="2730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256" name="TextBox 3">
            <a:extLst>
              <a:ext uri="{FF2B5EF4-FFF2-40B4-BE49-F238E27FC236}">
                <a16:creationId xmlns:a16="http://schemas.microsoft.com/office/drawing/2014/main" id="{20784A26-9E11-4DA5-AF38-8AE5ED2C0E39}"/>
              </a:ext>
            </a:extLst>
          </p:cNvPr>
          <p:cNvSpPr txBox="1">
            <a:spLocks noChangeArrowheads="1"/>
          </p:cNvSpPr>
          <p:nvPr/>
        </p:nvSpPr>
        <p:spPr bwMode="auto">
          <a:xfrm rot="-5400000">
            <a:off x="278606" y="1473994"/>
            <a:ext cx="1304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a:solidFill>
                  <a:srgbClr val="920000"/>
                </a:solidFill>
              </a:rPr>
              <a:t>SECURITY</a:t>
            </a:r>
          </a:p>
        </p:txBody>
      </p:sp>
      <p:sp>
        <p:nvSpPr>
          <p:cNvPr id="9257" name="TextBox 47">
            <a:extLst>
              <a:ext uri="{FF2B5EF4-FFF2-40B4-BE49-F238E27FC236}">
                <a16:creationId xmlns:a16="http://schemas.microsoft.com/office/drawing/2014/main" id="{D1FA8CD9-5E15-42BF-B059-0F63533E1BA2}"/>
              </a:ext>
            </a:extLst>
          </p:cNvPr>
          <p:cNvSpPr txBox="1">
            <a:spLocks noChangeArrowheads="1"/>
          </p:cNvSpPr>
          <p:nvPr/>
        </p:nvSpPr>
        <p:spPr bwMode="auto">
          <a:xfrm rot="5400000">
            <a:off x="10506869" y="1743869"/>
            <a:ext cx="1508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b="1">
                <a:solidFill>
                  <a:srgbClr val="920000"/>
                </a:solidFill>
              </a:rPr>
              <a:t>SECURITY</a:t>
            </a:r>
          </a:p>
        </p:txBody>
      </p:sp>
      <p:sp>
        <p:nvSpPr>
          <p:cNvPr id="9258" name="Freeform 23">
            <a:extLst>
              <a:ext uri="{FF2B5EF4-FFF2-40B4-BE49-F238E27FC236}">
                <a16:creationId xmlns:a16="http://schemas.microsoft.com/office/drawing/2014/main" id="{D86FC962-BC00-4A3D-9A5B-15498802A5D2}"/>
              </a:ext>
            </a:extLst>
          </p:cNvPr>
          <p:cNvSpPr>
            <a:spLocks/>
          </p:cNvSpPr>
          <p:nvPr/>
        </p:nvSpPr>
        <p:spPr bwMode="auto">
          <a:xfrm rot="8160613" flipH="1">
            <a:off x="8137525" y="5734050"/>
            <a:ext cx="825500" cy="804863"/>
          </a:xfrm>
          <a:custGeom>
            <a:avLst/>
            <a:gdLst>
              <a:gd name="T0" fmla="*/ 2147483646 w 293"/>
              <a:gd name="T1" fmla="*/ 2147483646 h 292"/>
              <a:gd name="T2" fmla="*/ 2147483646 w 293"/>
              <a:gd name="T3" fmla="*/ 2147483646 h 292"/>
              <a:gd name="T4" fmla="*/ 2147483646 w 293"/>
              <a:gd name="T5" fmla="*/ 2147483646 h 292"/>
              <a:gd name="T6" fmla="*/ 2147483646 w 293"/>
              <a:gd name="T7" fmla="*/ 2147483646 h 292"/>
              <a:gd name="T8" fmla="*/ 2147483646 w 293"/>
              <a:gd name="T9" fmla="*/ 2147483646 h 292"/>
              <a:gd name="T10" fmla="*/ 2147483646 w 293"/>
              <a:gd name="T11" fmla="*/ 2147483646 h 292"/>
              <a:gd name="T12" fmla="*/ 2147483646 w 293"/>
              <a:gd name="T13" fmla="*/ 2147483646 h 292"/>
              <a:gd name="T14" fmla="*/ 2147483646 w 293"/>
              <a:gd name="T15" fmla="*/ 2147483646 h 292"/>
              <a:gd name="T16" fmla="*/ 2147483646 w 293"/>
              <a:gd name="T17" fmla="*/ 2147483646 h 292"/>
              <a:gd name="T18" fmla="*/ 2147483646 w 293"/>
              <a:gd name="T19" fmla="*/ 2147483646 h 292"/>
              <a:gd name="T20" fmla="*/ 2147483646 w 293"/>
              <a:gd name="T21" fmla="*/ 2147483646 h 292"/>
              <a:gd name="T22" fmla="*/ 2147483646 w 293"/>
              <a:gd name="T23" fmla="*/ 2147483646 h 292"/>
              <a:gd name="T24" fmla="*/ 2147483646 w 293"/>
              <a:gd name="T25" fmla="*/ 2147483646 h 292"/>
              <a:gd name="T26" fmla="*/ 2147483646 w 293"/>
              <a:gd name="T27" fmla="*/ 2147483646 h 292"/>
              <a:gd name="T28" fmla="*/ 2147483646 w 293"/>
              <a:gd name="T29" fmla="*/ 2147483646 h 292"/>
              <a:gd name="T30" fmla="*/ 2147483646 w 293"/>
              <a:gd name="T31" fmla="*/ 2147483646 h 292"/>
              <a:gd name="T32" fmla="*/ 2147483646 w 293"/>
              <a:gd name="T33" fmla="*/ 2147483646 h 292"/>
              <a:gd name="T34" fmla="*/ 2147483646 w 293"/>
              <a:gd name="T35" fmla="*/ 2147483646 h 292"/>
              <a:gd name="T36" fmla="*/ 2147483646 w 293"/>
              <a:gd name="T37" fmla="*/ 2147483646 h 292"/>
              <a:gd name="T38" fmla="*/ 2147483646 w 293"/>
              <a:gd name="T39" fmla="*/ 2147483646 h 292"/>
              <a:gd name="T40" fmla="*/ 2147483646 w 293"/>
              <a:gd name="T41" fmla="*/ 2147483646 h 292"/>
              <a:gd name="T42" fmla="*/ 2147483646 w 293"/>
              <a:gd name="T43" fmla="*/ 2147483646 h 292"/>
              <a:gd name="T44" fmla="*/ 2147483646 w 293"/>
              <a:gd name="T45" fmla="*/ 2147483646 h 292"/>
              <a:gd name="T46" fmla="*/ 2147483646 w 293"/>
              <a:gd name="T47" fmla="*/ 2147483646 h 292"/>
              <a:gd name="T48" fmla="*/ 2147483646 w 293"/>
              <a:gd name="T49" fmla="*/ 2147483646 h 292"/>
              <a:gd name="T50" fmla="*/ 2147483646 w 293"/>
              <a:gd name="T51" fmla="*/ 2147483646 h 292"/>
              <a:gd name="T52" fmla="*/ 2147483646 w 293"/>
              <a:gd name="T53" fmla="*/ 2147483646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292">
                <a:moveTo>
                  <a:pt x="228" y="107"/>
                </a:moveTo>
                <a:cubicBezTo>
                  <a:pt x="268" y="64"/>
                  <a:pt x="293" y="22"/>
                  <a:pt x="282" y="11"/>
                </a:cubicBezTo>
                <a:cubicBezTo>
                  <a:pt x="271" y="0"/>
                  <a:pt x="229" y="24"/>
                  <a:pt x="185" y="65"/>
                </a:cubicBezTo>
                <a:cubicBezTo>
                  <a:pt x="19" y="43"/>
                  <a:pt x="19" y="43"/>
                  <a:pt x="19" y="43"/>
                </a:cubicBezTo>
                <a:cubicBezTo>
                  <a:pt x="16" y="43"/>
                  <a:pt x="11" y="44"/>
                  <a:pt x="9" y="47"/>
                </a:cubicBezTo>
                <a:cubicBezTo>
                  <a:pt x="2" y="53"/>
                  <a:pt x="2" y="53"/>
                  <a:pt x="2" y="53"/>
                </a:cubicBezTo>
                <a:cubicBezTo>
                  <a:pt x="0" y="55"/>
                  <a:pt x="1" y="58"/>
                  <a:pt x="4" y="60"/>
                </a:cubicBezTo>
                <a:cubicBezTo>
                  <a:pt x="128" y="127"/>
                  <a:pt x="128" y="127"/>
                  <a:pt x="128" y="127"/>
                </a:cubicBezTo>
                <a:cubicBezTo>
                  <a:pt x="111" y="147"/>
                  <a:pt x="96" y="167"/>
                  <a:pt x="84" y="185"/>
                </a:cubicBezTo>
                <a:cubicBezTo>
                  <a:pt x="34" y="172"/>
                  <a:pt x="34" y="172"/>
                  <a:pt x="34" y="172"/>
                </a:cubicBezTo>
                <a:cubicBezTo>
                  <a:pt x="31" y="171"/>
                  <a:pt x="26" y="172"/>
                  <a:pt x="24" y="175"/>
                </a:cubicBezTo>
                <a:cubicBezTo>
                  <a:pt x="21" y="177"/>
                  <a:pt x="21" y="177"/>
                  <a:pt x="21" y="177"/>
                </a:cubicBezTo>
                <a:cubicBezTo>
                  <a:pt x="19" y="179"/>
                  <a:pt x="19" y="183"/>
                  <a:pt x="22" y="185"/>
                </a:cubicBezTo>
                <a:cubicBezTo>
                  <a:pt x="64" y="215"/>
                  <a:pt x="64" y="215"/>
                  <a:pt x="64" y="215"/>
                </a:cubicBezTo>
                <a:cubicBezTo>
                  <a:pt x="56" y="228"/>
                  <a:pt x="51" y="234"/>
                  <a:pt x="54" y="238"/>
                </a:cubicBezTo>
                <a:cubicBezTo>
                  <a:pt x="58" y="242"/>
                  <a:pt x="65" y="236"/>
                  <a:pt x="78" y="228"/>
                </a:cubicBezTo>
                <a:cubicBezTo>
                  <a:pt x="107" y="270"/>
                  <a:pt x="107" y="270"/>
                  <a:pt x="107" y="270"/>
                </a:cubicBezTo>
                <a:cubicBezTo>
                  <a:pt x="109" y="273"/>
                  <a:pt x="113" y="273"/>
                  <a:pt x="115" y="271"/>
                </a:cubicBezTo>
                <a:cubicBezTo>
                  <a:pt x="117" y="269"/>
                  <a:pt x="117" y="269"/>
                  <a:pt x="117" y="269"/>
                </a:cubicBezTo>
                <a:cubicBezTo>
                  <a:pt x="120" y="266"/>
                  <a:pt x="121" y="262"/>
                  <a:pt x="120" y="258"/>
                </a:cubicBezTo>
                <a:cubicBezTo>
                  <a:pt x="107" y="209"/>
                  <a:pt x="107" y="209"/>
                  <a:pt x="107" y="209"/>
                </a:cubicBezTo>
                <a:cubicBezTo>
                  <a:pt x="125" y="196"/>
                  <a:pt x="145" y="181"/>
                  <a:pt x="165" y="165"/>
                </a:cubicBezTo>
                <a:cubicBezTo>
                  <a:pt x="232" y="289"/>
                  <a:pt x="232" y="289"/>
                  <a:pt x="232" y="289"/>
                </a:cubicBezTo>
                <a:cubicBezTo>
                  <a:pt x="234" y="292"/>
                  <a:pt x="237" y="292"/>
                  <a:pt x="239" y="290"/>
                </a:cubicBezTo>
                <a:cubicBezTo>
                  <a:pt x="246" y="284"/>
                  <a:pt x="246" y="284"/>
                  <a:pt x="246" y="284"/>
                </a:cubicBezTo>
                <a:cubicBezTo>
                  <a:pt x="248" y="281"/>
                  <a:pt x="250" y="277"/>
                  <a:pt x="249" y="273"/>
                </a:cubicBezTo>
                <a:lnTo>
                  <a:pt x="228" y="10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259" name="Picture 20" descr="Related image">
            <a:extLst>
              <a:ext uri="{FF2B5EF4-FFF2-40B4-BE49-F238E27FC236}">
                <a16:creationId xmlns:a16="http://schemas.microsoft.com/office/drawing/2014/main" id="{FCAA3E20-C678-4DC4-980E-56416324C3B9}"/>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b="9447"/>
          <a:stretch>
            <a:fillRect/>
          </a:stretch>
        </p:blipFill>
        <p:spPr bwMode="auto">
          <a:xfrm>
            <a:off x="295275" y="5713413"/>
            <a:ext cx="9572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0" name="Picture 20" descr="Related image">
            <a:extLst>
              <a:ext uri="{FF2B5EF4-FFF2-40B4-BE49-F238E27FC236}">
                <a16:creationId xmlns:a16="http://schemas.microsoft.com/office/drawing/2014/main" id="{E7583EB8-16EC-44B8-8A2C-4F7575786A10}"/>
              </a:ext>
            </a:extLst>
          </p:cNvPr>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b="9447"/>
          <a:stretch>
            <a:fillRect/>
          </a:stretch>
        </p:blipFill>
        <p:spPr bwMode="auto">
          <a:xfrm>
            <a:off x="10947400" y="5710238"/>
            <a:ext cx="9572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61" name="TextBox 51">
            <a:extLst>
              <a:ext uri="{FF2B5EF4-FFF2-40B4-BE49-F238E27FC236}">
                <a16:creationId xmlns:a16="http://schemas.microsoft.com/office/drawing/2014/main" id="{8203E04F-34C5-4825-BF28-2063ACB141C4}"/>
              </a:ext>
            </a:extLst>
          </p:cNvPr>
          <p:cNvSpPr txBox="1">
            <a:spLocks noChangeArrowheads="1"/>
          </p:cNvSpPr>
          <p:nvPr/>
        </p:nvSpPr>
        <p:spPr bwMode="auto">
          <a:xfrm>
            <a:off x="1738313" y="2209800"/>
            <a:ext cx="881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t>PARKING</a:t>
            </a:r>
          </a:p>
        </p:txBody>
      </p:sp>
      <p:sp>
        <p:nvSpPr>
          <p:cNvPr id="9262" name="TextBox 52">
            <a:extLst>
              <a:ext uri="{FF2B5EF4-FFF2-40B4-BE49-F238E27FC236}">
                <a16:creationId xmlns:a16="http://schemas.microsoft.com/office/drawing/2014/main" id="{8B53E729-F049-4FCA-9F31-9098F18D3807}"/>
              </a:ext>
            </a:extLst>
          </p:cNvPr>
          <p:cNvSpPr txBox="1">
            <a:spLocks noChangeArrowheads="1"/>
          </p:cNvSpPr>
          <p:nvPr/>
        </p:nvSpPr>
        <p:spPr bwMode="auto">
          <a:xfrm>
            <a:off x="3643313" y="2209800"/>
            <a:ext cx="630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t>FOOD</a:t>
            </a:r>
          </a:p>
        </p:txBody>
      </p:sp>
      <p:sp>
        <p:nvSpPr>
          <p:cNvPr id="9263" name="TextBox 53">
            <a:extLst>
              <a:ext uri="{FF2B5EF4-FFF2-40B4-BE49-F238E27FC236}">
                <a16:creationId xmlns:a16="http://schemas.microsoft.com/office/drawing/2014/main" id="{98A6D8D2-7EC2-45F4-9B69-ACE960B5BB1C}"/>
              </a:ext>
            </a:extLst>
          </p:cNvPr>
          <p:cNvSpPr txBox="1">
            <a:spLocks noChangeArrowheads="1"/>
          </p:cNvSpPr>
          <p:nvPr/>
        </p:nvSpPr>
        <p:spPr bwMode="auto">
          <a:xfrm>
            <a:off x="7729538" y="2214563"/>
            <a:ext cx="103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t>BAGGAGE</a:t>
            </a:r>
          </a:p>
        </p:txBody>
      </p:sp>
      <p:sp>
        <p:nvSpPr>
          <p:cNvPr id="9264" name="TextBox 54">
            <a:extLst>
              <a:ext uri="{FF2B5EF4-FFF2-40B4-BE49-F238E27FC236}">
                <a16:creationId xmlns:a16="http://schemas.microsoft.com/office/drawing/2014/main" id="{73F86AA1-82DB-42DE-A53C-46AD0B36D5E6}"/>
              </a:ext>
            </a:extLst>
          </p:cNvPr>
          <p:cNvSpPr txBox="1">
            <a:spLocks noChangeArrowheads="1"/>
          </p:cNvSpPr>
          <p:nvPr/>
        </p:nvSpPr>
        <p:spPr bwMode="auto">
          <a:xfrm>
            <a:off x="9263063" y="2249488"/>
            <a:ext cx="1323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t>RESTROOMS</a:t>
            </a:r>
          </a:p>
        </p:txBody>
      </p:sp>
      <p:sp>
        <p:nvSpPr>
          <p:cNvPr id="9265" name="TextBox 8">
            <a:extLst>
              <a:ext uri="{FF2B5EF4-FFF2-40B4-BE49-F238E27FC236}">
                <a16:creationId xmlns:a16="http://schemas.microsoft.com/office/drawing/2014/main" id="{614D5E21-D118-45AA-AEE6-A2377FDFF3CC}"/>
              </a:ext>
            </a:extLst>
          </p:cNvPr>
          <p:cNvSpPr txBox="1">
            <a:spLocks noChangeArrowheads="1"/>
          </p:cNvSpPr>
          <p:nvPr/>
        </p:nvSpPr>
        <p:spPr bwMode="auto">
          <a:xfrm>
            <a:off x="1614488" y="3636963"/>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C3</a:t>
            </a:r>
          </a:p>
        </p:txBody>
      </p:sp>
      <p:sp>
        <p:nvSpPr>
          <p:cNvPr id="9266" name="TextBox 57">
            <a:extLst>
              <a:ext uri="{FF2B5EF4-FFF2-40B4-BE49-F238E27FC236}">
                <a16:creationId xmlns:a16="http://schemas.microsoft.com/office/drawing/2014/main" id="{0A7F7773-8A20-4458-886E-4C92C81DD918}"/>
              </a:ext>
            </a:extLst>
          </p:cNvPr>
          <p:cNvSpPr txBox="1">
            <a:spLocks noChangeArrowheads="1"/>
          </p:cNvSpPr>
          <p:nvPr/>
        </p:nvSpPr>
        <p:spPr bwMode="auto">
          <a:xfrm>
            <a:off x="10029825" y="3636963"/>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C7</a:t>
            </a:r>
          </a:p>
        </p:txBody>
      </p:sp>
      <p:sp>
        <p:nvSpPr>
          <p:cNvPr id="9267" name="TextBox 58">
            <a:extLst>
              <a:ext uri="{FF2B5EF4-FFF2-40B4-BE49-F238E27FC236}">
                <a16:creationId xmlns:a16="http://schemas.microsoft.com/office/drawing/2014/main" id="{2DFC19AC-7151-4ABB-A62F-B4FB42F060C0}"/>
              </a:ext>
            </a:extLst>
          </p:cNvPr>
          <p:cNvSpPr txBox="1">
            <a:spLocks noChangeArrowheads="1"/>
          </p:cNvSpPr>
          <p:nvPr/>
        </p:nvSpPr>
        <p:spPr bwMode="auto">
          <a:xfrm>
            <a:off x="7937500" y="3636963"/>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C6</a:t>
            </a:r>
          </a:p>
        </p:txBody>
      </p:sp>
      <p:sp>
        <p:nvSpPr>
          <p:cNvPr id="9268" name="TextBox 60">
            <a:extLst>
              <a:ext uri="{FF2B5EF4-FFF2-40B4-BE49-F238E27FC236}">
                <a16:creationId xmlns:a16="http://schemas.microsoft.com/office/drawing/2014/main" id="{48958C39-78B3-4143-9A14-DE0D66EAE0AF}"/>
              </a:ext>
            </a:extLst>
          </p:cNvPr>
          <p:cNvSpPr txBox="1">
            <a:spLocks noChangeArrowheads="1"/>
          </p:cNvSpPr>
          <p:nvPr/>
        </p:nvSpPr>
        <p:spPr bwMode="auto">
          <a:xfrm>
            <a:off x="5857875" y="3636963"/>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C5</a:t>
            </a:r>
          </a:p>
        </p:txBody>
      </p:sp>
      <p:sp>
        <p:nvSpPr>
          <p:cNvPr id="9269" name="TextBox 66">
            <a:extLst>
              <a:ext uri="{FF2B5EF4-FFF2-40B4-BE49-F238E27FC236}">
                <a16:creationId xmlns:a16="http://schemas.microsoft.com/office/drawing/2014/main" id="{35950F15-0D73-42EA-88E8-1DF6378D64D2}"/>
              </a:ext>
            </a:extLst>
          </p:cNvPr>
          <p:cNvSpPr txBox="1">
            <a:spLocks noChangeArrowheads="1"/>
          </p:cNvSpPr>
          <p:nvPr/>
        </p:nvSpPr>
        <p:spPr bwMode="auto">
          <a:xfrm>
            <a:off x="3714750" y="3636963"/>
            <a:ext cx="479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C4</a:t>
            </a:r>
          </a:p>
        </p:txBody>
      </p:sp>
      <p:sp>
        <p:nvSpPr>
          <p:cNvPr id="9270" name="TextBox 73">
            <a:extLst>
              <a:ext uri="{FF2B5EF4-FFF2-40B4-BE49-F238E27FC236}">
                <a16:creationId xmlns:a16="http://schemas.microsoft.com/office/drawing/2014/main" id="{C19FE2EA-B8FB-46E2-9080-5B73466FF04F}"/>
              </a:ext>
            </a:extLst>
          </p:cNvPr>
          <p:cNvSpPr txBox="1">
            <a:spLocks noChangeArrowheads="1"/>
          </p:cNvSpPr>
          <p:nvPr/>
        </p:nvSpPr>
        <p:spPr bwMode="auto">
          <a:xfrm>
            <a:off x="2509838" y="746125"/>
            <a:ext cx="1219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solidFill>
                  <a:srgbClr val="FFFFFF"/>
                </a:solidFill>
              </a:rPr>
              <a:t>Airport </a:t>
            </a:r>
          </a:p>
          <a:p>
            <a:pPr algn="ctr">
              <a:spcBef>
                <a:spcPct val="0"/>
              </a:spcBef>
              <a:buFontTx/>
              <a:buNone/>
            </a:pPr>
            <a:r>
              <a:rPr lang="en-US" altLang="en-US" sz="2400" b="1">
                <a:solidFill>
                  <a:srgbClr val="FFFFFF"/>
                </a:solidFill>
              </a:rPr>
              <a:t>Analogy</a:t>
            </a:r>
          </a:p>
        </p:txBody>
      </p:sp>
      <p:sp>
        <p:nvSpPr>
          <p:cNvPr id="9271" name="Freeform 57">
            <a:extLst>
              <a:ext uri="{FF2B5EF4-FFF2-40B4-BE49-F238E27FC236}">
                <a16:creationId xmlns:a16="http://schemas.microsoft.com/office/drawing/2014/main" id="{87BC04C1-0332-48E5-8B65-84705B473A04}"/>
              </a:ext>
            </a:extLst>
          </p:cNvPr>
          <p:cNvSpPr>
            <a:spLocks noEditPoints="1"/>
          </p:cNvSpPr>
          <p:nvPr/>
        </p:nvSpPr>
        <p:spPr bwMode="auto">
          <a:xfrm>
            <a:off x="7961313" y="2673350"/>
            <a:ext cx="436562" cy="363538"/>
          </a:xfrm>
          <a:custGeom>
            <a:avLst/>
            <a:gdLst>
              <a:gd name="T0" fmla="*/ 2147483646 w 290"/>
              <a:gd name="T1" fmla="*/ 2147483646 h 241"/>
              <a:gd name="T2" fmla="*/ 2147483646 w 290"/>
              <a:gd name="T3" fmla="*/ 2147483646 h 241"/>
              <a:gd name="T4" fmla="*/ 2147483646 w 290"/>
              <a:gd name="T5" fmla="*/ 2147483646 h 241"/>
              <a:gd name="T6" fmla="*/ 2147483646 w 290"/>
              <a:gd name="T7" fmla="*/ 0 h 241"/>
              <a:gd name="T8" fmla="*/ 2147483646 w 290"/>
              <a:gd name="T9" fmla="*/ 0 h 241"/>
              <a:gd name="T10" fmla="*/ 2147483646 w 290"/>
              <a:gd name="T11" fmla="*/ 2147483646 h 241"/>
              <a:gd name="T12" fmla="*/ 2147483646 w 290"/>
              <a:gd name="T13" fmla="*/ 2147483646 h 241"/>
              <a:gd name="T14" fmla="*/ 2147483646 w 290"/>
              <a:gd name="T15" fmla="*/ 2147483646 h 241"/>
              <a:gd name="T16" fmla="*/ 0 w 290"/>
              <a:gd name="T17" fmla="*/ 2147483646 h 241"/>
              <a:gd name="T18" fmla="*/ 0 w 290"/>
              <a:gd name="T19" fmla="*/ 2147483646 h 241"/>
              <a:gd name="T20" fmla="*/ 2147483646 w 290"/>
              <a:gd name="T21" fmla="*/ 2147483646 h 241"/>
              <a:gd name="T22" fmla="*/ 2147483646 w 290"/>
              <a:gd name="T23" fmla="*/ 2147483646 h 241"/>
              <a:gd name="T24" fmla="*/ 2147483646 w 290"/>
              <a:gd name="T25" fmla="*/ 2147483646 h 241"/>
              <a:gd name="T26" fmla="*/ 2147483646 w 290"/>
              <a:gd name="T27" fmla="*/ 2147483646 h 241"/>
              <a:gd name="T28" fmla="*/ 2147483646 w 290"/>
              <a:gd name="T29" fmla="*/ 2147483646 h 241"/>
              <a:gd name="T30" fmla="*/ 2147483646 w 290"/>
              <a:gd name="T31" fmla="*/ 2147483646 h 241"/>
              <a:gd name="T32" fmla="*/ 2147483646 w 290"/>
              <a:gd name="T33" fmla="*/ 2147483646 h 241"/>
              <a:gd name="T34" fmla="*/ 2147483646 w 290"/>
              <a:gd name="T35" fmla="*/ 2147483646 h 241"/>
              <a:gd name="T36" fmla="*/ 2147483646 w 290"/>
              <a:gd name="T37" fmla="*/ 2147483646 h 241"/>
              <a:gd name="T38" fmla="*/ 2147483646 w 290"/>
              <a:gd name="T39" fmla="*/ 2147483646 h 241"/>
              <a:gd name="T40" fmla="*/ 2147483646 w 290"/>
              <a:gd name="T41" fmla="*/ 2147483646 h 241"/>
              <a:gd name="T42" fmla="*/ 2147483646 w 290"/>
              <a:gd name="T43" fmla="*/ 2147483646 h 2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0" h="241">
                <a:moveTo>
                  <a:pt x="266" y="40"/>
                </a:moveTo>
                <a:cubicBezTo>
                  <a:pt x="197" y="40"/>
                  <a:pt x="197" y="40"/>
                  <a:pt x="197" y="40"/>
                </a:cubicBezTo>
                <a:cubicBezTo>
                  <a:pt x="197" y="35"/>
                  <a:pt x="197" y="35"/>
                  <a:pt x="197" y="35"/>
                </a:cubicBezTo>
                <a:cubicBezTo>
                  <a:pt x="197" y="16"/>
                  <a:pt x="181" y="0"/>
                  <a:pt x="162" y="0"/>
                </a:cubicBezTo>
                <a:cubicBezTo>
                  <a:pt x="132" y="0"/>
                  <a:pt x="132" y="0"/>
                  <a:pt x="132" y="0"/>
                </a:cubicBezTo>
                <a:cubicBezTo>
                  <a:pt x="113" y="0"/>
                  <a:pt x="98" y="16"/>
                  <a:pt x="98" y="35"/>
                </a:cubicBezTo>
                <a:cubicBezTo>
                  <a:pt x="98" y="40"/>
                  <a:pt x="98" y="40"/>
                  <a:pt x="98" y="40"/>
                </a:cubicBezTo>
                <a:cubicBezTo>
                  <a:pt x="23" y="40"/>
                  <a:pt x="23" y="40"/>
                  <a:pt x="23" y="40"/>
                </a:cubicBezTo>
                <a:cubicBezTo>
                  <a:pt x="10" y="40"/>
                  <a:pt x="0" y="51"/>
                  <a:pt x="0" y="64"/>
                </a:cubicBezTo>
                <a:cubicBezTo>
                  <a:pt x="0" y="218"/>
                  <a:pt x="0" y="218"/>
                  <a:pt x="0" y="218"/>
                </a:cubicBezTo>
                <a:cubicBezTo>
                  <a:pt x="0" y="231"/>
                  <a:pt x="10" y="241"/>
                  <a:pt x="23" y="241"/>
                </a:cubicBezTo>
                <a:cubicBezTo>
                  <a:pt x="266" y="241"/>
                  <a:pt x="266" y="241"/>
                  <a:pt x="266" y="241"/>
                </a:cubicBezTo>
                <a:cubicBezTo>
                  <a:pt x="279" y="241"/>
                  <a:pt x="290" y="231"/>
                  <a:pt x="290" y="218"/>
                </a:cubicBezTo>
                <a:cubicBezTo>
                  <a:pt x="290" y="64"/>
                  <a:pt x="290" y="64"/>
                  <a:pt x="290" y="64"/>
                </a:cubicBezTo>
                <a:cubicBezTo>
                  <a:pt x="290" y="51"/>
                  <a:pt x="279" y="40"/>
                  <a:pt x="266" y="40"/>
                </a:cubicBezTo>
                <a:close/>
                <a:moveTo>
                  <a:pt x="110" y="35"/>
                </a:moveTo>
                <a:cubicBezTo>
                  <a:pt x="110" y="23"/>
                  <a:pt x="120" y="13"/>
                  <a:pt x="132" y="13"/>
                </a:cubicBezTo>
                <a:cubicBezTo>
                  <a:pt x="162" y="13"/>
                  <a:pt x="162" y="13"/>
                  <a:pt x="162" y="13"/>
                </a:cubicBezTo>
                <a:cubicBezTo>
                  <a:pt x="174" y="13"/>
                  <a:pt x="184" y="23"/>
                  <a:pt x="184" y="35"/>
                </a:cubicBezTo>
                <a:cubicBezTo>
                  <a:pt x="184" y="40"/>
                  <a:pt x="184" y="40"/>
                  <a:pt x="184" y="40"/>
                </a:cubicBezTo>
                <a:cubicBezTo>
                  <a:pt x="110" y="40"/>
                  <a:pt x="110" y="40"/>
                  <a:pt x="110" y="40"/>
                </a:cubicBezTo>
                <a:lnTo>
                  <a:pt x="110" y="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248">
            <a:extLst>
              <a:ext uri="{FF2B5EF4-FFF2-40B4-BE49-F238E27FC236}">
                <a16:creationId xmlns:a16="http://schemas.microsoft.com/office/drawing/2014/main" id="{02BD7C3A-2965-4372-A86D-EF40AFCD2A04}"/>
              </a:ext>
            </a:extLst>
          </p:cNvPr>
          <p:cNvSpPr/>
          <p:nvPr/>
        </p:nvSpPr>
        <p:spPr>
          <a:xfrm>
            <a:off x="4929188" y="1628775"/>
            <a:ext cx="2317750" cy="498475"/>
          </a:xfrm>
          <a:prstGeom prst="roundRect">
            <a:avLst/>
          </a:prstGeom>
          <a:solidFill>
            <a:srgbClr val="BFBFBF"/>
          </a:solidFill>
          <a:ln w="12700" cap="flat" cmpd="sng">
            <a:solidFill>
              <a:schemeClr val="tx1">
                <a:lumMod val="75000"/>
                <a:lumOff val="25000"/>
              </a:schemeClr>
            </a:solidFill>
            <a:prstDash val="solid"/>
            <a:miter lim="800000"/>
            <a:headEnd type="none" w="sm" len="sm"/>
            <a:tailEnd type="none" w="sm" len="sm"/>
          </a:ln>
        </p:spPr>
        <p:txBody>
          <a:bodyPr spcFirstLastPara="1" lIns="22952" tIns="22952" rIns="22952" bIns="22952" anchor="ctr"/>
          <a:lstStyle/>
          <a:p>
            <a:pPr algn="ctr">
              <a:buSzPts val="1100"/>
              <a:defRPr/>
            </a:pPr>
            <a:endParaRPr sz="2400" dirty="0"/>
          </a:p>
        </p:txBody>
      </p:sp>
      <p:sp>
        <p:nvSpPr>
          <p:cNvPr id="7" name="Rectangle 6">
            <a:extLst>
              <a:ext uri="{FF2B5EF4-FFF2-40B4-BE49-F238E27FC236}">
                <a16:creationId xmlns:a16="http://schemas.microsoft.com/office/drawing/2014/main" id="{2CB63369-A4A3-45F8-9A7C-2B21E9500F5C}"/>
              </a:ext>
            </a:extLst>
          </p:cNvPr>
          <p:cNvSpPr/>
          <p:nvPr/>
        </p:nvSpPr>
        <p:spPr>
          <a:xfrm>
            <a:off x="1252538" y="698500"/>
            <a:ext cx="9686925" cy="5967413"/>
          </a:xfrm>
          <a:prstGeom prst="rect">
            <a:avLst/>
          </a:prstGeom>
          <a:noFill/>
          <a:ln w="28575">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244" name="Picture 2" descr="Image result for police icon">
            <a:extLst>
              <a:ext uri="{FF2B5EF4-FFF2-40B4-BE49-F238E27FC236}">
                <a16:creationId xmlns:a16="http://schemas.microsoft.com/office/drawing/2014/main" id="{00B656F2-144F-447D-AB29-27B497D0A7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9383" b="-13860"/>
          <a:stretch>
            <a:fillRect/>
          </a:stretch>
        </p:blipFill>
        <p:spPr bwMode="auto">
          <a:xfrm>
            <a:off x="10480675" y="1166813"/>
            <a:ext cx="769938" cy="1127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245" name="Group 62">
            <a:extLst>
              <a:ext uri="{FF2B5EF4-FFF2-40B4-BE49-F238E27FC236}">
                <a16:creationId xmlns:a16="http://schemas.microsoft.com/office/drawing/2014/main" id="{6B8BAA33-E6FB-427F-8425-0EAE916D026C}"/>
              </a:ext>
            </a:extLst>
          </p:cNvPr>
          <p:cNvGrpSpPr>
            <a:grpSpLocks/>
          </p:cNvGrpSpPr>
          <p:nvPr/>
        </p:nvGrpSpPr>
        <p:grpSpPr bwMode="auto">
          <a:xfrm flipH="1">
            <a:off x="917575" y="1208088"/>
            <a:ext cx="781050" cy="1127125"/>
            <a:chOff x="10595515" y="1761074"/>
            <a:chExt cx="914400" cy="1127256"/>
          </a:xfrm>
        </p:grpSpPr>
        <p:pic>
          <p:nvPicPr>
            <p:cNvPr id="10305" name="Picture 2" descr="Image result for police icon">
              <a:extLst>
                <a:ext uri="{FF2B5EF4-FFF2-40B4-BE49-F238E27FC236}">
                  <a16:creationId xmlns:a16="http://schemas.microsoft.com/office/drawing/2014/main" id="{BD90A264-D698-4FED-A13E-03968C145B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9383" b="-13860"/>
            <a:stretch>
              <a:fillRect/>
            </a:stretch>
          </p:blipFill>
          <p:spPr bwMode="auto">
            <a:xfrm>
              <a:off x="10595515" y="1761400"/>
              <a:ext cx="914400" cy="11269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66" name="Straight Connector 65">
              <a:extLst>
                <a:ext uri="{FF2B5EF4-FFF2-40B4-BE49-F238E27FC236}">
                  <a16:creationId xmlns:a16="http://schemas.microsoft.com/office/drawing/2014/main" id="{E5AD5F88-8C03-415C-98BC-70B5B1D88A3F}"/>
                </a:ext>
              </a:extLst>
            </p:cNvPr>
            <p:cNvCxnSpPr/>
            <p:nvPr/>
          </p:nvCxnSpPr>
          <p:spPr>
            <a:xfrm>
              <a:off x="11050856" y="1761074"/>
              <a:ext cx="27506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9C00D27-F5F5-4B5B-BFB7-C19D068C2BCB}"/>
                </a:ext>
              </a:extLst>
            </p:cNvPr>
            <p:cNvCxnSpPr/>
            <p:nvPr/>
          </p:nvCxnSpPr>
          <p:spPr>
            <a:xfrm>
              <a:off x="11050856" y="2888330"/>
              <a:ext cx="275063"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EAC5442C-8E2D-42D0-8E4B-7555C9D98CBE}"/>
              </a:ext>
            </a:extLst>
          </p:cNvPr>
          <p:cNvSpPr/>
          <p:nvPr/>
        </p:nvSpPr>
        <p:spPr>
          <a:xfrm>
            <a:off x="1508125" y="1987550"/>
            <a:ext cx="9101138" cy="165893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7" name="Rectangle 56">
            <a:extLst>
              <a:ext uri="{FF2B5EF4-FFF2-40B4-BE49-F238E27FC236}">
                <a16:creationId xmlns:a16="http://schemas.microsoft.com/office/drawing/2014/main" id="{30DD8AF5-4F98-497F-B3BC-3443136538F7}"/>
              </a:ext>
            </a:extLst>
          </p:cNvPr>
          <p:cNvSpPr/>
          <p:nvPr/>
        </p:nvSpPr>
        <p:spPr>
          <a:xfrm>
            <a:off x="1508125" y="3602038"/>
            <a:ext cx="696913"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0" name="Rectangle 59">
            <a:extLst>
              <a:ext uri="{FF2B5EF4-FFF2-40B4-BE49-F238E27FC236}">
                <a16:creationId xmlns:a16="http://schemas.microsoft.com/office/drawing/2014/main" id="{7AAFAF39-64EE-4EC0-9833-5572971A357A}"/>
              </a:ext>
            </a:extLst>
          </p:cNvPr>
          <p:cNvSpPr/>
          <p:nvPr/>
        </p:nvSpPr>
        <p:spPr>
          <a:xfrm>
            <a:off x="3617913" y="3602038"/>
            <a:ext cx="703262"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2" name="Rectangle 61">
            <a:extLst>
              <a:ext uri="{FF2B5EF4-FFF2-40B4-BE49-F238E27FC236}">
                <a16:creationId xmlns:a16="http://schemas.microsoft.com/office/drawing/2014/main" id="{AFAD4ACA-A0B2-4538-BC98-A255F3B1B6BD}"/>
              </a:ext>
            </a:extLst>
          </p:cNvPr>
          <p:cNvSpPr/>
          <p:nvPr/>
        </p:nvSpPr>
        <p:spPr>
          <a:xfrm>
            <a:off x="5718175" y="3602038"/>
            <a:ext cx="703263"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4" name="Rectangle: Rounded Corners 63">
            <a:extLst>
              <a:ext uri="{FF2B5EF4-FFF2-40B4-BE49-F238E27FC236}">
                <a16:creationId xmlns:a16="http://schemas.microsoft.com/office/drawing/2014/main" id="{8EC0167B-278A-40F6-9435-4A1E61A42D6D}"/>
              </a:ext>
            </a:extLst>
          </p:cNvPr>
          <p:cNvSpPr/>
          <p:nvPr/>
        </p:nvSpPr>
        <p:spPr>
          <a:xfrm>
            <a:off x="3463925" y="2513013"/>
            <a:ext cx="731838" cy="7318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8" name="Rectangle: Rounded Corners 67">
            <a:extLst>
              <a:ext uri="{FF2B5EF4-FFF2-40B4-BE49-F238E27FC236}">
                <a16:creationId xmlns:a16="http://schemas.microsoft.com/office/drawing/2014/main" id="{AFCC0C05-EE28-40BA-B5E9-B35B3441237F}"/>
              </a:ext>
            </a:extLst>
          </p:cNvPr>
          <p:cNvSpPr/>
          <p:nvPr/>
        </p:nvSpPr>
        <p:spPr>
          <a:xfrm>
            <a:off x="1849438" y="2513013"/>
            <a:ext cx="731837" cy="7318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91" name="Rectangle 90">
            <a:extLst>
              <a:ext uri="{FF2B5EF4-FFF2-40B4-BE49-F238E27FC236}">
                <a16:creationId xmlns:a16="http://schemas.microsoft.com/office/drawing/2014/main" id="{43BACC05-9860-4D8A-B369-A60AB1FF9110}"/>
              </a:ext>
            </a:extLst>
          </p:cNvPr>
          <p:cNvSpPr/>
          <p:nvPr/>
        </p:nvSpPr>
        <p:spPr>
          <a:xfrm>
            <a:off x="7818438" y="3602038"/>
            <a:ext cx="703262"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2" name="Rectangle 91">
            <a:extLst>
              <a:ext uri="{FF2B5EF4-FFF2-40B4-BE49-F238E27FC236}">
                <a16:creationId xmlns:a16="http://schemas.microsoft.com/office/drawing/2014/main" id="{8388CF0B-0A68-49A8-93BC-257C8AD1E2F9}"/>
              </a:ext>
            </a:extLst>
          </p:cNvPr>
          <p:cNvSpPr/>
          <p:nvPr/>
        </p:nvSpPr>
        <p:spPr>
          <a:xfrm>
            <a:off x="9917113" y="3602038"/>
            <a:ext cx="692150" cy="10541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254" name="Freeform 18">
            <a:extLst>
              <a:ext uri="{FF2B5EF4-FFF2-40B4-BE49-F238E27FC236}">
                <a16:creationId xmlns:a16="http://schemas.microsoft.com/office/drawing/2014/main" id="{0B7BA351-07E6-48CB-86B8-07A03178A9C8}"/>
              </a:ext>
            </a:extLst>
          </p:cNvPr>
          <p:cNvSpPr>
            <a:spLocks/>
          </p:cNvSpPr>
          <p:nvPr/>
        </p:nvSpPr>
        <p:spPr bwMode="auto">
          <a:xfrm rot="5400000">
            <a:off x="9864725"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5" name="Freeform 18">
            <a:extLst>
              <a:ext uri="{FF2B5EF4-FFF2-40B4-BE49-F238E27FC236}">
                <a16:creationId xmlns:a16="http://schemas.microsoft.com/office/drawing/2014/main" id="{8E4CFC2D-6F27-4B52-93E8-0FE48E4AFABD}"/>
              </a:ext>
            </a:extLst>
          </p:cNvPr>
          <p:cNvSpPr>
            <a:spLocks/>
          </p:cNvSpPr>
          <p:nvPr/>
        </p:nvSpPr>
        <p:spPr bwMode="auto">
          <a:xfrm rot="5400000">
            <a:off x="3540125"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6" name="Freeform 18">
            <a:extLst>
              <a:ext uri="{FF2B5EF4-FFF2-40B4-BE49-F238E27FC236}">
                <a16:creationId xmlns:a16="http://schemas.microsoft.com/office/drawing/2014/main" id="{49E1C24D-923A-4635-AEF9-FA9D5191F1BE}"/>
              </a:ext>
            </a:extLst>
          </p:cNvPr>
          <p:cNvSpPr>
            <a:spLocks/>
          </p:cNvSpPr>
          <p:nvPr/>
        </p:nvSpPr>
        <p:spPr bwMode="auto">
          <a:xfrm rot="5400000">
            <a:off x="5581650"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7" name="Freeform 18">
            <a:extLst>
              <a:ext uri="{FF2B5EF4-FFF2-40B4-BE49-F238E27FC236}">
                <a16:creationId xmlns:a16="http://schemas.microsoft.com/office/drawing/2014/main" id="{58FAE77D-9113-4324-AE95-4DDEE7E9FF07}"/>
              </a:ext>
            </a:extLst>
          </p:cNvPr>
          <p:cNvSpPr>
            <a:spLocks/>
          </p:cNvSpPr>
          <p:nvPr/>
        </p:nvSpPr>
        <p:spPr bwMode="auto">
          <a:xfrm rot="5400000">
            <a:off x="7753350"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8" name="Freeform 18">
            <a:extLst>
              <a:ext uri="{FF2B5EF4-FFF2-40B4-BE49-F238E27FC236}">
                <a16:creationId xmlns:a16="http://schemas.microsoft.com/office/drawing/2014/main" id="{BD1D737A-33F2-4C03-9A45-23E0D3886010}"/>
              </a:ext>
            </a:extLst>
          </p:cNvPr>
          <p:cNvSpPr>
            <a:spLocks/>
          </p:cNvSpPr>
          <p:nvPr/>
        </p:nvSpPr>
        <p:spPr bwMode="auto">
          <a:xfrm rot="5400000">
            <a:off x="1433512" y="4675188"/>
            <a:ext cx="847725" cy="844550"/>
          </a:xfrm>
          <a:custGeom>
            <a:avLst/>
            <a:gdLst>
              <a:gd name="T0" fmla="*/ 2147483646 w 937"/>
              <a:gd name="T1" fmla="*/ 2147483646 h 929"/>
              <a:gd name="T2" fmla="*/ 2147483646 w 937"/>
              <a:gd name="T3" fmla="*/ 2147483646 h 929"/>
              <a:gd name="T4" fmla="*/ 2147483646 w 937"/>
              <a:gd name="T5" fmla="*/ 2147483646 h 929"/>
              <a:gd name="T6" fmla="*/ 2147483646 w 937"/>
              <a:gd name="T7" fmla="*/ 2147483646 h 929"/>
              <a:gd name="T8" fmla="*/ 2147483646 w 937"/>
              <a:gd name="T9" fmla="*/ 2147483646 h 929"/>
              <a:gd name="T10" fmla="*/ 2147483646 w 937"/>
              <a:gd name="T11" fmla="*/ 2147483646 h 929"/>
              <a:gd name="T12" fmla="*/ 2147483646 w 937"/>
              <a:gd name="T13" fmla="*/ 2147483646 h 929"/>
              <a:gd name="T14" fmla="*/ 2147483646 w 937"/>
              <a:gd name="T15" fmla="*/ 2147483646 h 929"/>
              <a:gd name="T16" fmla="*/ 2147483646 w 937"/>
              <a:gd name="T17" fmla="*/ 2147483646 h 929"/>
              <a:gd name="T18" fmla="*/ 2147483646 w 937"/>
              <a:gd name="T19" fmla="*/ 2147483646 h 929"/>
              <a:gd name="T20" fmla="*/ 2147483646 w 937"/>
              <a:gd name="T21" fmla="*/ 2147483646 h 929"/>
              <a:gd name="T22" fmla="*/ 2147483646 w 937"/>
              <a:gd name="T23" fmla="*/ 2147483646 h 929"/>
              <a:gd name="T24" fmla="*/ 2147483646 w 937"/>
              <a:gd name="T25" fmla="*/ 2147483646 h 929"/>
              <a:gd name="T26" fmla="*/ 2147483646 w 937"/>
              <a:gd name="T27" fmla="*/ 2147483646 h 929"/>
              <a:gd name="T28" fmla="*/ 2147483646 w 937"/>
              <a:gd name="T29" fmla="*/ 2147483646 h 929"/>
              <a:gd name="T30" fmla="*/ 2147483646 w 937"/>
              <a:gd name="T31" fmla="*/ 2147483646 h 929"/>
              <a:gd name="T32" fmla="*/ 2147483646 w 937"/>
              <a:gd name="T33" fmla="*/ 2147483646 h 929"/>
              <a:gd name="T34" fmla="*/ 2147483646 w 937"/>
              <a:gd name="T35" fmla="*/ 2147483646 h 929"/>
              <a:gd name="T36" fmla="*/ 2147483646 w 937"/>
              <a:gd name="T37" fmla="*/ 2147483646 h 929"/>
              <a:gd name="T38" fmla="*/ 2147483646 w 937"/>
              <a:gd name="T39" fmla="*/ 2147483646 h 929"/>
              <a:gd name="T40" fmla="*/ 2147483646 w 937"/>
              <a:gd name="T41" fmla="*/ 0 h 929"/>
              <a:gd name="T42" fmla="*/ 2147483646 w 937"/>
              <a:gd name="T43" fmla="*/ 0 h 929"/>
              <a:gd name="T44" fmla="*/ 2147483646 w 937"/>
              <a:gd name="T45" fmla="*/ 2147483646 h 929"/>
              <a:gd name="T46" fmla="*/ 2147483646 w 937"/>
              <a:gd name="T47" fmla="*/ 2147483646 h 929"/>
              <a:gd name="T48" fmla="*/ 2147483646 w 937"/>
              <a:gd name="T49" fmla="*/ 2147483646 h 929"/>
              <a:gd name="T50" fmla="*/ 2147483646 w 937"/>
              <a:gd name="T51" fmla="*/ 2147483646 h 929"/>
              <a:gd name="T52" fmla="*/ 2147483646 w 937"/>
              <a:gd name="T53" fmla="*/ 2147483646 h 929"/>
              <a:gd name="T54" fmla="*/ 2147483646 w 937"/>
              <a:gd name="T55" fmla="*/ 2147483646 h 929"/>
              <a:gd name="T56" fmla="*/ 0 w 937"/>
              <a:gd name="T57" fmla="*/ 2147483646 h 929"/>
              <a:gd name="T58" fmla="*/ 2147483646 w 937"/>
              <a:gd name="T59" fmla="*/ 2147483646 h 929"/>
              <a:gd name="T60" fmla="*/ 2147483646 w 937"/>
              <a:gd name="T61" fmla="*/ 2147483646 h 929"/>
              <a:gd name="T62" fmla="*/ 2147483646 w 937"/>
              <a:gd name="T63" fmla="*/ 2147483646 h 929"/>
              <a:gd name="T64" fmla="*/ 2147483646 w 937"/>
              <a:gd name="T65" fmla="*/ 2147483646 h 929"/>
              <a:gd name="T66" fmla="*/ 2147483646 w 937"/>
              <a:gd name="T67" fmla="*/ 2147483646 h 929"/>
              <a:gd name="T68" fmla="*/ 0 w 937"/>
              <a:gd name="T69" fmla="*/ 2147483646 h 929"/>
              <a:gd name="T70" fmla="*/ 2147483646 w 937"/>
              <a:gd name="T71" fmla="*/ 2147483646 h 929"/>
              <a:gd name="T72" fmla="*/ 2147483646 w 937"/>
              <a:gd name="T73" fmla="*/ 2147483646 h 929"/>
              <a:gd name="T74" fmla="*/ 2147483646 w 937"/>
              <a:gd name="T75" fmla="*/ 2147483646 h 929"/>
              <a:gd name="T76" fmla="*/ 2147483646 w 937"/>
              <a:gd name="T77" fmla="*/ 2147483646 h 929"/>
              <a:gd name="T78" fmla="*/ 2147483646 w 937"/>
              <a:gd name="T79" fmla="*/ 2147483646 h 929"/>
              <a:gd name="T80" fmla="*/ 2147483646 w 937"/>
              <a:gd name="T81" fmla="*/ 2147483646 h 929"/>
              <a:gd name="T82" fmla="*/ 2147483646 w 937"/>
              <a:gd name="T83" fmla="*/ 2147483646 h 929"/>
              <a:gd name="T84" fmla="*/ 2147483646 w 937"/>
              <a:gd name="T85" fmla="*/ 2147483646 h 929"/>
              <a:gd name="T86" fmla="*/ 2147483646 w 937"/>
              <a:gd name="T87" fmla="*/ 2147483646 h 929"/>
              <a:gd name="T88" fmla="*/ 2147483646 w 937"/>
              <a:gd name="T89" fmla="*/ 2147483646 h 929"/>
              <a:gd name="T90" fmla="*/ 2147483646 w 937"/>
              <a:gd name="T91" fmla="*/ 2147483646 h 929"/>
              <a:gd name="T92" fmla="*/ 2147483646 w 937"/>
              <a:gd name="T93" fmla="*/ 2147483646 h 929"/>
              <a:gd name="T94" fmla="*/ 2147483646 w 937"/>
              <a:gd name="T95" fmla="*/ 2147483646 h 929"/>
              <a:gd name="T96" fmla="*/ 2147483646 w 937"/>
              <a:gd name="T97" fmla="*/ 2147483646 h 929"/>
              <a:gd name="T98" fmla="*/ 2147483646 w 937"/>
              <a:gd name="T99" fmla="*/ 2147483646 h 929"/>
              <a:gd name="T100" fmla="*/ 2147483646 w 937"/>
              <a:gd name="T101" fmla="*/ 2147483646 h 929"/>
              <a:gd name="T102" fmla="*/ 2147483646 w 937"/>
              <a:gd name="T103" fmla="*/ 2147483646 h 929"/>
              <a:gd name="T104" fmla="*/ 2147483646 w 937"/>
              <a:gd name="T105" fmla="*/ 2147483646 h 929"/>
              <a:gd name="T106" fmla="*/ 2147483646 w 937"/>
              <a:gd name="T107" fmla="*/ 2147483646 h 929"/>
              <a:gd name="T108" fmla="*/ 2147483646 w 937"/>
              <a:gd name="T109" fmla="*/ 2147483646 h 929"/>
              <a:gd name="T110" fmla="*/ 2147483646 w 937"/>
              <a:gd name="T111" fmla="*/ 2147483646 h 929"/>
              <a:gd name="T112" fmla="*/ 2147483646 w 937"/>
              <a:gd name="T113" fmla="*/ 2147483646 h 929"/>
              <a:gd name="T114" fmla="*/ 2147483646 w 937"/>
              <a:gd name="T115" fmla="*/ 2147483646 h 929"/>
              <a:gd name="T116" fmla="*/ 2147483646 w 937"/>
              <a:gd name="T117" fmla="*/ 2147483646 h 9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7" h="929">
                <a:moveTo>
                  <a:pt x="937" y="465"/>
                </a:moveTo>
                <a:cubicBezTo>
                  <a:pt x="937" y="465"/>
                  <a:pt x="937" y="465"/>
                  <a:pt x="937" y="464"/>
                </a:cubicBezTo>
                <a:cubicBezTo>
                  <a:pt x="937" y="464"/>
                  <a:pt x="937" y="464"/>
                  <a:pt x="937" y="464"/>
                </a:cubicBezTo>
                <a:cubicBezTo>
                  <a:pt x="937" y="464"/>
                  <a:pt x="937" y="464"/>
                  <a:pt x="937" y="464"/>
                </a:cubicBezTo>
                <a:cubicBezTo>
                  <a:pt x="936" y="451"/>
                  <a:pt x="917" y="440"/>
                  <a:pt x="878" y="431"/>
                </a:cubicBezTo>
                <a:cubicBezTo>
                  <a:pt x="838" y="422"/>
                  <a:pt x="771" y="416"/>
                  <a:pt x="675" y="413"/>
                </a:cubicBezTo>
                <a:cubicBezTo>
                  <a:pt x="660" y="392"/>
                  <a:pt x="641" y="368"/>
                  <a:pt x="620" y="340"/>
                </a:cubicBezTo>
                <a:cubicBezTo>
                  <a:pt x="635" y="338"/>
                  <a:pt x="646" y="327"/>
                  <a:pt x="646" y="312"/>
                </a:cubicBezTo>
                <a:cubicBezTo>
                  <a:pt x="646" y="297"/>
                  <a:pt x="633" y="285"/>
                  <a:pt x="618" y="285"/>
                </a:cubicBezTo>
                <a:cubicBezTo>
                  <a:pt x="618" y="285"/>
                  <a:pt x="617" y="285"/>
                  <a:pt x="617" y="285"/>
                </a:cubicBezTo>
                <a:cubicBezTo>
                  <a:pt x="617" y="285"/>
                  <a:pt x="617" y="285"/>
                  <a:pt x="617" y="285"/>
                </a:cubicBezTo>
                <a:cubicBezTo>
                  <a:pt x="580" y="285"/>
                  <a:pt x="580" y="285"/>
                  <a:pt x="580" y="285"/>
                </a:cubicBezTo>
                <a:cubicBezTo>
                  <a:pt x="518" y="200"/>
                  <a:pt x="518" y="200"/>
                  <a:pt x="518" y="200"/>
                </a:cubicBezTo>
                <a:cubicBezTo>
                  <a:pt x="518" y="200"/>
                  <a:pt x="518" y="200"/>
                  <a:pt x="518" y="200"/>
                </a:cubicBezTo>
                <a:cubicBezTo>
                  <a:pt x="534" y="200"/>
                  <a:pt x="546" y="188"/>
                  <a:pt x="546" y="173"/>
                </a:cubicBezTo>
                <a:cubicBezTo>
                  <a:pt x="546" y="158"/>
                  <a:pt x="535" y="147"/>
                  <a:pt x="521" y="145"/>
                </a:cubicBezTo>
                <a:cubicBezTo>
                  <a:pt x="521" y="145"/>
                  <a:pt x="521" y="145"/>
                  <a:pt x="521" y="145"/>
                </a:cubicBezTo>
                <a:cubicBezTo>
                  <a:pt x="477" y="145"/>
                  <a:pt x="477" y="145"/>
                  <a:pt x="477" y="145"/>
                </a:cubicBezTo>
                <a:cubicBezTo>
                  <a:pt x="447" y="105"/>
                  <a:pt x="447" y="105"/>
                  <a:pt x="447" y="105"/>
                </a:cubicBezTo>
                <a:cubicBezTo>
                  <a:pt x="429" y="81"/>
                  <a:pt x="411" y="57"/>
                  <a:pt x="393" y="32"/>
                </a:cubicBezTo>
                <a:cubicBezTo>
                  <a:pt x="377" y="11"/>
                  <a:pt x="360" y="0"/>
                  <a:pt x="343" y="0"/>
                </a:cubicBezTo>
                <a:cubicBezTo>
                  <a:pt x="295" y="0"/>
                  <a:pt x="295" y="0"/>
                  <a:pt x="295" y="0"/>
                </a:cubicBezTo>
                <a:cubicBezTo>
                  <a:pt x="321" y="58"/>
                  <a:pt x="349" y="125"/>
                  <a:pt x="379" y="200"/>
                </a:cubicBezTo>
                <a:cubicBezTo>
                  <a:pt x="391" y="228"/>
                  <a:pt x="403" y="256"/>
                  <a:pt x="414" y="284"/>
                </a:cubicBezTo>
                <a:cubicBezTo>
                  <a:pt x="429" y="322"/>
                  <a:pt x="436" y="353"/>
                  <a:pt x="436" y="378"/>
                </a:cubicBezTo>
                <a:cubicBezTo>
                  <a:pt x="436" y="408"/>
                  <a:pt x="409" y="423"/>
                  <a:pt x="355" y="423"/>
                </a:cubicBezTo>
                <a:cubicBezTo>
                  <a:pt x="161" y="432"/>
                  <a:pt x="161" y="432"/>
                  <a:pt x="161" y="432"/>
                </a:cubicBezTo>
                <a:cubicBezTo>
                  <a:pt x="64" y="306"/>
                  <a:pt x="64" y="306"/>
                  <a:pt x="64" y="306"/>
                </a:cubicBezTo>
                <a:cubicBezTo>
                  <a:pt x="55" y="305"/>
                  <a:pt x="34" y="302"/>
                  <a:pt x="0" y="296"/>
                </a:cubicBezTo>
                <a:cubicBezTo>
                  <a:pt x="39" y="448"/>
                  <a:pt x="39" y="448"/>
                  <a:pt x="39" y="448"/>
                </a:cubicBezTo>
                <a:cubicBezTo>
                  <a:pt x="38" y="448"/>
                  <a:pt x="37" y="447"/>
                  <a:pt x="36" y="447"/>
                </a:cubicBezTo>
                <a:cubicBezTo>
                  <a:pt x="25" y="447"/>
                  <a:pt x="17" y="456"/>
                  <a:pt x="17" y="467"/>
                </a:cubicBezTo>
                <a:cubicBezTo>
                  <a:pt x="17" y="477"/>
                  <a:pt x="25" y="486"/>
                  <a:pt x="36" y="486"/>
                </a:cubicBezTo>
                <a:cubicBezTo>
                  <a:pt x="37" y="486"/>
                  <a:pt x="38" y="486"/>
                  <a:pt x="38" y="486"/>
                </a:cubicBezTo>
                <a:cubicBezTo>
                  <a:pt x="0" y="633"/>
                  <a:pt x="0" y="633"/>
                  <a:pt x="0" y="633"/>
                </a:cubicBezTo>
                <a:cubicBezTo>
                  <a:pt x="34" y="627"/>
                  <a:pt x="55" y="624"/>
                  <a:pt x="64" y="623"/>
                </a:cubicBezTo>
                <a:cubicBezTo>
                  <a:pt x="161" y="497"/>
                  <a:pt x="161" y="497"/>
                  <a:pt x="161" y="497"/>
                </a:cubicBezTo>
                <a:cubicBezTo>
                  <a:pt x="355" y="506"/>
                  <a:pt x="355" y="506"/>
                  <a:pt x="355" y="506"/>
                </a:cubicBezTo>
                <a:cubicBezTo>
                  <a:pt x="409" y="506"/>
                  <a:pt x="436" y="521"/>
                  <a:pt x="436" y="551"/>
                </a:cubicBezTo>
                <a:cubicBezTo>
                  <a:pt x="436" y="576"/>
                  <a:pt x="429" y="607"/>
                  <a:pt x="414" y="644"/>
                </a:cubicBezTo>
                <a:cubicBezTo>
                  <a:pt x="403" y="673"/>
                  <a:pt x="391" y="701"/>
                  <a:pt x="379" y="729"/>
                </a:cubicBezTo>
                <a:cubicBezTo>
                  <a:pt x="349" y="804"/>
                  <a:pt x="321" y="871"/>
                  <a:pt x="295" y="929"/>
                </a:cubicBezTo>
                <a:cubicBezTo>
                  <a:pt x="343" y="929"/>
                  <a:pt x="343" y="929"/>
                  <a:pt x="343" y="929"/>
                </a:cubicBezTo>
                <a:cubicBezTo>
                  <a:pt x="360" y="929"/>
                  <a:pt x="377" y="918"/>
                  <a:pt x="393" y="896"/>
                </a:cubicBezTo>
                <a:cubicBezTo>
                  <a:pt x="411" y="872"/>
                  <a:pt x="429" y="848"/>
                  <a:pt x="447" y="824"/>
                </a:cubicBezTo>
                <a:cubicBezTo>
                  <a:pt x="477" y="784"/>
                  <a:pt x="477" y="784"/>
                  <a:pt x="477" y="784"/>
                </a:cubicBezTo>
                <a:cubicBezTo>
                  <a:pt x="521" y="784"/>
                  <a:pt x="521" y="784"/>
                  <a:pt x="521" y="784"/>
                </a:cubicBezTo>
                <a:cubicBezTo>
                  <a:pt x="521" y="784"/>
                  <a:pt x="521" y="784"/>
                  <a:pt x="521" y="784"/>
                </a:cubicBezTo>
                <a:cubicBezTo>
                  <a:pt x="535" y="782"/>
                  <a:pt x="546" y="771"/>
                  <a:pt x="546" y="756"/>
                </a:cubicBezTo>
                <a:cubicBezTo>
                  <a:pt x="546" y="741"/>
                  <a:pt x="534" y="728"/>
                  <a:pt x="518" y="728"/>
                </a:cubicBezTo>
                <a:cubicBezTo>
                  <a:pt x="518" y="728"/>
                  <a:pt x="518" y="729"/>
                  <a:pt x="518" y="729"/>
                </a:cubicBezTo>
                <a:cubicBezTo>
                  <a:pt x="580" y="644"/>
                  <a:pt x="580" y="644"/>
                  <a:pt x="580" y="644"/>
                </a:cubicBezTo>
                <a:cubicBezTo>
                  <a:pt x="622" y="644"/>
                  <a:pt x="622" y="644"/>
                  <a:pt x="622" y="644"/>
                </a:cubicBezTo>
                <a:cubicBezTo>
                  <a:pt x="622" y="644"/>
                  <a:pt x="622" y="644"/>
                  <a:pt x="622" y="644"/>
                </a:cubicBezTo>
                <a:cubicBezTo>
                  <a:pt x="635" y="642"/>
                  <a:pt x="646" y="631"/>
                  <a:pt x="646" y="617"/>
                </a:cubicBezTo>
                <a:cubicBezTo>
                  <a:pt x="646" y="602"/>
                  <a:pt x="635" y="590"/>
                  <a:pt x="620" y="589"/>
                </a:cubicBezTo>
                <a:cubicBezTo>
                  <a:pt x="641" y="561"/>
                  <a:pt x="660" y="536"/>
                  <a:pt x="675" y="516"/>
                </a:cubicBezTo>
                <a:cubicBezTo>
                  <a:pt x="771" y="513"/>
                  <a:pt x="838" y="507"/>
                  <a:pt x="878" y="498"/>
                </a:cubicBezTo>
                <a:cubicBezTo>
                  <a:pt x="917" y="489"/>
                  <a:pt x="936" y="478"/>
                  <a:pt x="937" y="4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Rectangle 104">
            <a:extLst>
              <a:ext uri="{FF2B5EF4-FFF2-40B4-BE49-F238E27FC236}">
                <a16:creationId xmlns:a16="http://schemas.microsoft.com/office/drawing/2014/main" id="{0E5810E2-9476-4DE3-9DC6-D60F657A4F19}"/>
              </a:ext>
            </a:extLst>
          </p:cNvPr>
          <p:cNvSpPr/>
          <p:nvPr/>
        </p:nvSpPr>
        <p:spPr>
          <a:xfrm>
            <a:off x="1517650" y="5843588"/>
            <a:ext cx="9101138" cy="6111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5" name="Straight Connector 4">
            <a:extLst>
              <a:ext uri="{FF2B5EF4-FFF2-40B4-BE49-F238E27FC236}">
                <a16:creationId xmlns:a16="http://schemas.microsoft.com/office/drawing/2014/main" id="{BA55D6A2-B280-4B3A-A844-C713DDC294EC}"/>
              </a:ext>
            </a:extLst>
          </p:cNvPr>
          <p:cNvCxnSpPr>
            <a:cxnSpLocks/>
          </p:cNvCxnSpPr>
          <p:nvPr/>
        </p:nvCxnSpPr>
        <p:spPr>
          <a:xfrm>
            <a:off x="1517650" y="6143625"/>
            <a:ext cx="9101138" cy="0"/>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261" name="Freeform 23">
            <a:extLst>
              <a:ext uri="{FF2B5EF4-FFF2-40B4-BE49-F238E27FC236}">
                <a16:creationId xmlns:a16="http://schemas.microsoft.com/office/drawing/2014/main" id="{1EE6F19D-8076-471B-A7BD-40A77A1DA2B0}"/>
              </a:ext>
            </a:extLst>
          </p:cNvPr>
          <p:cNvSpPr>
            <a:spLocks/>
          </p:cNvSpPr>
          <p:nvPr/>
        </p:nvSpPr>
        <p:spPr bwMode="auto">
          <a:xfrm rot="8160613" flipH="1">
            <a:off x="2744788" y="5738813"/>
            <a:ext cx="825500" cy="804862"/>
          </a:xfrm>
          <a:custGeom>
            <a:avLst/>
            <a:gdLst>
              <a:gd name="T0" fmla="*/ 2147483646 w 293"/>
              <a:gd name="T1" fmla="*/ 2147483646 h 292"/>
              <a:gd name="T2" fmla="*/ 2147483646 w 293"/>
              <a:gd name="T3" fmla="*/ 2147483646 h 292"/>
              <a:gd name="T4" fmla="*/ 2147483646 w 293"/>
              <a:gd name="T5" fmla="*/ 2147483646 h 292"/>
              <a:gd name="T6" fmla="*/ 2147483646 w 293"/>
              <a:gd name="T7" fmla="*/ 2147483646 h 292"/>
              <a:gd name="T8" fmla="*/ 2147483646 w 293"/>
              <a:gd name="T9" fmla="*/ 2147483646 h 292"/>
              <a:gd name="T10" fmla="*/ 2147483646 w 293"/>
              <a:gd name="T11" fmla="*/ 2147483646 h 292"/>
              <a:gd name="T12" fmla="*/ 2147483646 w 293"/>
              <a:gd name="T13" fmla="*/ 2147483646 h 292"/>
              <a:gd name="T14" fmla="*/ 2147483646 w 293"/>
              <a:gd name="T15" fmla="*/ 2147483646 h 292"/>
              <a:gd name="T16" fmla="*/ 2147483646 w 293"/>
              <a:gd name="T17" fmla="*/ 2147483646 h 292"/>
              <a:gd name="T18" fmla="*/ 2147483646 w 293"/>
              <a:gd name="T19" fmla="*/ 2147483646 h 292"/>
              <a:gd name="T20" fmla="*/ 2147483646 w 293"/>
              <a:gd name="T21" fmla="*/ 2147483646 h 292"/>
              <a:gd name="T22" fmla="*/ 2147483646 w 293"/>
              <a:gd name="T23" fmla="*/ 2147483646 h 292"/>
              <a:gd name="T24" fmla="*/ 2147483646 w 293"/>
              <a:gd name="T25" fmla="*/ 2147483646 h 292"/>
              <a:gd name="T26" fmla="*/ 2147483646 w 293"/>
              <a:gd name="T27" fmla="*/ 2147483646 h 292"/>
              <a:gd name="T28" fmla="*/ 2147483646 w 293"/>
              <a:gd name="T29" fmla="*/ 2147483646 h 292"/>
              <a:gd name="T30" fmla="*/ 2147483646 w 293"/>
              <a:gd name="T31" fmla="*/ 2147483646 h 292"/>
              <a:gd name="T32" fmla="*/ 2147483646 w 293"/>
              <a:gd name="T33" fmla="*/ 2147483646 h 292"/>
              <a:gd name="T34" fmla="*/ 2147483646 w 293"/>
              <a:gd name="T35" fmla="*/ 2147483646 h 292"/>
              <a:gd name="T36" fmla="*/ 2147483646 w 293"/>
              <a:gd name="T37" fmla="*/ 2147483646 h 292"/>
              <a:gd name="T38" fmla="*/ 2147483646 w 293"/>
              <a:gd name="T39" fmla="*/ 2147483646 h 292"/>
              <a:gd name="T40" fmla="*/ 2147483646 w 293"/>
              <a:gd name="T41" fmla="*/ 2147483646 h 292"/>
              <a:gd name="T42" fmla="*/ 2147483646 w 293"/>
              <a:gd name="T43" fmla="*/ 2147483646 h 292"/>
              <a:gd name="T44" fmla="*/ 2147483646 w 293"/>
              <a:gd name="T45" fmla="*/ 2147483646 h 292"/>
              <a:gd name="T46" fmla="*/ 2147483646 w 293"/>
              <a:gd name="T47" fmla="*/ 2147483646 h 292"/>
              <a:gd name="T48" fmla="*/ 2147483646 w 293"/>
              <a:gd name="T49" fmla="*/ 2147483646 h 292"/>
              <a:gd name="T50" fmla="*/ 2147483646 w 293"/>
              <a:gd name="T51" fmla="*/ 2147483646 h 292"/>
              <a:gd name="T52" fmla="*/ 2147483646 w 293"/>
              <a:gd name="T53" fmla="*/ 2147483646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292">
                <a:moveTo>
                  <a:pt x="228" y="107"/>
                </a:moveTo>
                <a:cubicBezTo>
                  <a:pt x="268" y="64"/>
                  <a:pt x="293" y="22"/>
                  <a:pt x="282" y="11"/>
                </a:cubicBezTo>
                <a:cubicBezTo>
                  <a:pt x="271" y="0"/>
                  <a:pt x="229" y="24"/>
                  <a:pt x="185" y="65"/>
                </a:cubicBezTo>
                <a:cubicBezTo>
                  <a:pt x="19" y="43"/>
                  <a:pt x="19" y="43"/>
                  <a:pt x="19" y="43"/>
                </a:cubicBezTo>
                <a:cubicBezTo>
                  <a:pt x="16" y="43"/>
                  <a:pt x="11" y="44"/>
                  <a:pt x="9" y="47"/>
                </a:cubicBezTo>
                <a:cubicBezTo>
                  <a:pt x="2" y="53"/>
                  <a:pt x="2" y="53"/>
                  <a:pt x="2" y="53"/>
                </a:cubicBezTo>
                <a:cubicBezTo>
                  <a:pt x="0" y="55"/>
                  <a:pt x="1" y="58"/>
                  <a:pt x="4" y="60"/>
                </a:cubicBezTo>
                <a:cubicBezTo>
                  <a:pt x="128" y="127"/>
                  <a:pt x="128" y="127"/>
                  <a:pt x="128" y="127"/>
                </a:cubicBezTo>
                <a:cubicBezTo>
                  <a:pt x="111" y="147"/>
                  <a:pt x="96" y="167"/>
                  <a:pt x="84" y="185"/>
                </a:cubicBezTo>
                <a:cubicBezTo>
                  <a:pt x="34" y="172"/>
                  <a:pt x="34" y="172"/>
                  <a:pt x="34" y="172"/>
                </a:cubicBezTo>
                <a:cubicBezTo>
                  <a:pt x="31" y="171"/>
                  <a:pt x="26" y="172"/>
                  <a:pt x="24" y="175"/>
                </a:cubicBezTo>
                <a:cubicBezTo>
                  <a:pt x="21" y="177"/>
                  <a:pt x="21" y="177"/>
                  <a:pt x="21" y="177"/>
                </a:cubicBezTo>
                <a:cubicBezTo>
                  <a:pt x="19" y="179"/>
                  <a:pt x="19" y="183"/>
                  <a:pt x="22" y="185"/>
                </a:cubicBezTo>
                <a:cubicBezTo>
                  <a:pt x="64" y="215"/>
                  <a:pt x="64" y="215"/>
                  <a:pt x="64" y="215"/>
                </a:cubicBezTo>
                <a:cubicBezTo>
                  <a:pt x="56" y="228"/>
                  <a:pt x="51" y="234"/>
                  <a:pt x="54" y="238"/>
                </a:cubicBezTo>
                <a:cubicBezTo>
                  <a:pt x="58" y="242"/>
                  <a:pt x="65" y="236"/>
                  <a:pt x="78" y="228"/>
                </a:cubicBezTo>
                <a:cubicBezTo>
                  <a:pt x="107" y="270"/>
                  <a:pt x="107" y="270"/>
                  <a:pt x="107" y="270"/>
                </a:cubicBezTo>
                <a:cubicBezTo>
                  <a:pt x="109" y="273"/>
                  <a:pt x="113" y="273"/>
                  <a:pt x="115" y="271"/>
                </a:cubicBezTo>
                <a:cubicBezTo>
                  <a:pt x="117" y="269"/>
                  <a:pt x="117" y="269"/>
                  <a:pt x="117" y="269"/>
                </a:cubicBezTo>
                <a:cubicBezTo>
                  <a:pt x="120" y="266"/>
                  <a:pt x="121" y="262"/>
                  <a:pt x="120" y="258"/>
                </a:cubicBezTo>
                <a:cubicBezTo>
                  <a:pt x="107" y="209"/>
                  <a:pt x="107" y="209"/>
                  <a:pt x="107" y="209"/>
                </a:cubicBezTo>
                <a:cubicBezTo>
                  <a:pt x="125" y="196"/>
                  <a:pt x="145" y="181"/>
                  <a:pt x="165" y="165"/>
                </a:cubicBezTo>
                <a:cubicBezTo>
                  <a:pt x="232" y="289"/>
                  <a:pt x="232" y="289"/>
                  <a:pt x="232" y="289"/>
                </a:cubicBezTo>
                <a:cubicBezTo>
                  <a:pt x="234" y="292"/>
                  <a:pt x="237" y="292"/>
                  <a:pt x="239" y="290"/>
                </a:cubicBezTo>
                <a:cubicBezTo>
                  <a:pt x="246" y="284"/>
                  <a:pt x="246" y="284"/>
                  <a:pt x="246" y="284"/>
                </a:cubicBezTo>
                <a:cubicBezTo>
                  <a:pt x="248" y="281"/>
                  <a:pt x="250" y="277"/>
                  <a:pt x="249" y="273"/>
                </a:cubicBezTo>
                <a:lnTo>
                  <a:pt x="228" y="10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Rectangle: Rounded Corners 77">
            <a:extLst>
              <a:ext uri="{FF2B5EF4-FFF2-40B4-BE49-F238E27FC236}">
                <a16:creationId xmlns:a16="http://schemas.microsoft.com/office/drawing/2014/main" id="{3EB7573B-AFCD-4D54-A2C6-6DA90ADB760A}"/>
              </a:ext>
            </a:extLst>
          </p:cNvPr>
          <p:cNvSpPr/>
          <p:nvPr/>
        </p:nvSpPr>
        <p:spPr>
          <a:xfrm>
            <a:off x="7818438" y="2513013"/>
            <a:ext cx="731837" cy="7318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1" name="Rectangle: Rounded Corners 70">
            <a:extLst>
              <a:ext uri="{FF2B5EF4-FFF2-40B4-BE49-F238E27FC236}">
                <a16:creationId xmlns:a16="http://schemas.microsoft.com/office/drawing/2014/main" id="{DA8150DD-A418-464C-894D-D14573101366}"/>
              </a:ext>
            </a:extLst>
          </p:cNvPr>
          <p:cNvSpPr/>
          <p:nvPr/>
        </p:nvSpPr>
        <p:spPr>
          <a:xfrm>
            <a:off x="9551988" y="2513013"/>
            <a:ext cx="731837" cy="7318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cxnSp>
        <p:nvCxnSpPr>
          <p:cNvPr id="109" name="Straight Connector 108">
            <a:extLst>
              <a:ext uri="{FF2B5EF4-FFF2-40B4-BE49-F238E27FC236}">
                <a16:creationId xmlns:a16="http://schemas.microsoft.com/office/drawing/2014/main" id="{89496EBB-CDAC-4693-ADCA-EC5688C71CE1}"/>
              </a:ext>
            </a:extLst>
          </p:cNvPr>
          <p:cNvCxnSpPr/>
          <p:nvPr/>
        </p:nvCxnSpPr>
        <p:spPr>
          <a:xfrm>
            <a:off x="10802938" y="1166813"/>
            <a:ext cx="2730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43132C7-64E5-412F-A0FF-D86153131E0E}"/>
              </a:ext>
            </a:extLst>
          </p:cNvPr>
          <p:cNvCxnSpPr/>
          <p:nvPr/>
        </p:nvCxnSpPr>
        <p:spPr>
          <a:xfrm>
            <a:off x="10802938" y="2293938"/>
            <a:ext cx="2730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266B41C-C9CE-42B6-B41B-B427F4ACE1CD}"/>
              </a:ext>
            </a:extLst>
          </p:cNvPr>
          <p:cNvCxnSpPr/>
          <p:nvPr/>
        </p:nvCxnSpPr>
        <p:spPr>
          <a:xfrm flipH="1">
            <a:off x="1074738" y="1208088"/>
            <a:ext cx="2349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EA0FC8-6ED4-4827-A175-119D744EB70A}"/>
              </a:ext>
            </a:extLst>
          </p:cNvPr>
          <p:cNvCxnSpPr/>
          <p:nvPr/>
        </p:nvCxnSpPr>
        <p:spPr>
          <a:xfrm flipH="1">
            <a:off x="1074738" y="2335213"/>
            <a:ext cx="23495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268" name="Freeform 23">
            <a:extLst>
              <a:ext uri="{FF2B5EF4-FFF2-40B4-BE49-F238E27FC236}">
                <a16:creationId xmlns:a16="http://schemas.microsoft.com/office/drawing/2014/main" id="{C338DDE2-63E7-4443-9A6E-A1348D61C48F}"/>
              </a:ext>
            </a:extLst>
          </p:cNvPr>
          <p:cNvSpPr>
            <a:spLocks/>
          </p:cNvSpPr>
          <p:nvPr/>
        </p:nvSpPr>
        <p:spPr bwMode="auto">
          <a:xfrm rot="8160613" flipH="1">
            <a:off x="8137525" y="5734050"/>
            <a:ext cx="825500" cy="804863"/>
          </a:xfrm>
          <a:custGeom>
            <a:avLst/>
            <a:gdLst>
              <a:gd name="T0" fmla="*/ 2147483646 w 293"/>
              <a:gd name="T1" fmla="*/ 2147483646 h 292"/>
              <a:gd name="T2" fmla="*/ 2147483646 w 293"/>
              <a:gd name="T3" fmla="*/ 2147483646 h 292"/>
              <a:gd name="T4" fmla="*/ 2147483646 w 293"/>
              <a:gd name="T5" fmla="*/ 2147483646 h 292"/>
              <a:gd name="T6" fmla="*/ 2147483646 w 293"/>
              <a:gd name="T7" fmla="*/ 2147483646 h 292"/>
              <a:gd name="T8" fmla="*/ 2147483646 w 293"/>
              <a:gd name="T9" fmla="*/ 2147483646 h 292"/>
              <a:gd name="T10" fmla="*/ 2147483646 w 293"/>
              <a:gd name="T11" fmla="*/ 2147483646 h 292"/>
              <a:gd name="T12" fmla="*/ 2147483646 w 293"/>
              <a:gd name="T13" fmla="*/ 2147483646 h 292"/>
              <a:gd name="T14" fmla="*/ 2147483646 w 293"/>
              <a:gd name="T15" fmla="*/ 2147483646 h 292"/>
              <a:gd name="T16" fmla="*/ 2147483646 w 293"/>
              <a:gd name="T17" fmla="*/ 2147483646 h 292"/>
              <a:gd name="T18" fmla="*/ 2147483646 w 293"/>
              <a:gd name="T19" fmla="*/ 2147483646 h 292"/>
              <a:gd name="T20" fmla="*/ 2147483646 w 293"/>
              <a:gd name="T21" fmla="*/ 2147483646 h 292"/>
              <a:gd name="T22" fmla="*/ 2147483646 w 293"/>
              <a:gd name="T23" fmla="*/ 2147483646 h 292"/>
              <a:gd name="T24" fmla="*/ 2147483646 w 293"/>
              <a:gd name="T25" fmla="*/ 2147483646 h 292"/>
              <a:gd name="T26" fmla="*/ 2147483646 w 293"/>
              <a:gd name="T27" fmla="*/ 2147483646 h 292"/>
              <a:gd name="T28" fmla="*/ 2147483646 w 293"/>
              <a:gd name="T29" fmla="*/ 2147483646 h 292"/>
              <a:gd name="T30" fmla="*/ 2147483646 w 293"/>
              <a:gd name="T31" fmla="*/ 2147483646 h 292"/>
              <a:gd name="T32" fmla="*/ 2147483646 w 293"/>
              <a:gd name="T33" fmla="*/ 2147483646 h 292"/>
              <a:gd name="T34" fmla="*/ 2147483646 w 293"/>
              <a:gd name="T35" fmla="*/ 2147483646 h 292"/>
              <a:gd name="T36" fmla="*/ 2147483646 w 293"/>
              <a:gd name="T37" fmla="*/ 2147483646 h 292"/>
              <a:gd name="T38" fmla="*/ 2147483646 w 293"/>
              <a:gd name="T39" fmla="*/ 2147483646 h 292"/>
              <a:gd name="T40" fmla="*/ 2147483646 w 293"/>
              <a:gd name="T41" fmla="*/ 2147483646 h 292"/>
              <a:gd name="T42" fmla="*/ 2147483646 w 293"/>
              <a:gd name="T43" fmla="*/ 2147483646 h 292"/>
              <a:gd name="T44" fmla="*/ 2147483646 w 293"/>
              <a:gd name="T45" fmla="*/ 2147483646 h 292"/>
              <a:gd name="T46" fmla="*/ 2147483646 w 293"/>
              <a:gd name="T47" fmla="*/ 2147483646 h 292"/>
              <a:gd name="T48" fmla="*/ 2147483646 w 293"/>
              <a:gd name="T49" fmla="*/ 2147483646 h 292"/>
              <a:gd name="T50" fmla="*/ 2147483646 w 293"/>
              <a:gd name="T51" fmla="*/ 2147483646 h 292"/>
              <a:gd name="T52" fmla="*/ 2147483646 w 293"/>
              <a:gd name="T53" fmla="*/ 2147483646 h 2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93" h="292">
                <a:moveTo>
                  <a:pt x="228" y="107"/>
                </a:moveTo>
                <a:cubicBezTo>
                  <a:pt x="268" y="64"/>
                  <a:pt x="293" y="22"/>
                  <a:pt x="282" y="11"/>
                </a:cubicBezTo>
                <a:cubicBezTo>
                  <a:pt x="271" y="0"/>
                  <a:pt x="229" y="24"/>
                  <a:pt x="185" y="65"/>
                </a:cubicBezTo>
                <a:cubicBezTo>
                  <a:pt x="19" y="43"/>
                  <a:pt x="19" y="43"/>
                  <a:pt x="19" y="43"/>
                </a:cubicBezTo>
                <a:cubicBezTo>
                  <a:pt x="16" y="43"/>
                  <a:pt x="11" y="44"/>
                  <a:pt x="9" y="47"/>
                </a:cubicBezTo>
                <a:cubicBezTo>
                  <a:pt x="2" y="53"/>
                  <a:pt x="2" y="53"/>
                  <a:pt x="2" y="53"/>
                </a:cubicBezTo>
                <a:cubicBezTo>
                  <a:pt x="0" y="55"/>
                  <a:pt x="1" y="58"/>
                  <a:pt x="4" y="60"/>
                </a:cubicBezTo>
                <a:cubicBezTo>
                  <a:pt x="128" y="127"/>
                  <a:pt x="128" y="127"/>
                  <a:pt x="128" y="127"/>
                </a:cubicBezTo>
                <a:cubicBezTo>
                  <a:pt x="111" y="147"/>
                  <a:pt x="96" y="167"/>
                  <a:pt x="84" y="185"/>
                </a:cubicBezTo>
                <a:cubicBezTo>
                  <a:pt x="34" y="172"/>
                  <a:pt x="34" y="172"/>
                  <a:pt x="34" y="172"/>
                </a:cubicBezTo>
                <a:cubicBezTo>
                  <a:pt x="31" y="171"/>
                  <a:pt x="26" y="172"/>
                  <a:pt x="24" y="175"/>
                </a:cubicBezTo>
                <a:cubicBezTo>
                  <a:pt x="21" y="177"/>
                  <a:pt x="21" y="177"/>
                  <a:pt x="21" y="177"/>
                </a:cubicBezTo>
                <a:cubicBezTo>
                  <a:pt x="19" y="179"/>
                  <a:pt x="19" y="183"/>
                  <a:pt x="22" y="185"/>
                </a:cubicBezTo>
                <a:cubicBezTo>
                  <a:pt x="64" y="215"/>
                  <a:pt x="64" y="215"/>
                  <a:pt x="64" y="215"/>
                </a:cubicBezTo>
                <a:cubicBezTo>
                  <a:pt x="56" y="228"/>
                  <a:pt x="51" y="234"/>
                  <a:pt x="54" y="238"/>
                </a:cubicBezTo>
                <a:cubicBezTo>
                  <a:pt x="58" y="242"/>
                  <a:pt x="65" y="236"/>
                  <a:pt x="78" y="228"/>
                </a:cubicBezTo>
                <a:cubicBezTo>
                  <a:pt x="107" y="270"/>
                  <a:pt x="107" y="270"/>
                  <a:pt x="107" y="270"/>
                </a:cubicBezTo>
                <a:cubicBezTo>
                  <a:pt x="109" y="273"/>
                  <a:pt x="113" y="273"/>
                  <a:pt x="115" y="271"/>
                </a:cubicBezTo>
                <a:cubicBezTo>
                  <a:pt x="117" y="269"/>
                  <a:pt x="117" y="269"/>
                  <a:pt x="117" y="269"/>
                </a:cubicBezTo>
                <a:cubicBezTo>
                  <a:pt x="120" y="266"/>
                  <a:pt x="121" y="262"/>
                  <a:pt x="120" y="258"/>
                </a:cubicBezTo>
                <a:cubicBezTo>
                  <a:pt x="107" y="209"/>
                  <a:pt x="107" y="209"/>
                  <a:pt x="107" y="209"/>
                </a:cubicBezTo>
                <a:cubicBezTo>
                  <a:pt x="125" y="196"/>
                  <a:pt x="145" y="181"/>
                  <a:pt x="165" y="165"/>
                </a:cubicBezTo>
                <a:cubicBezTo>
                  <a:pt x="232" y="289"/>
                  <a:pt x="232" y="289"/>
                  <a:pt x="232" y="289"/>
                </a:cubicBezTo>
                <a:cubicBezTo>
                  <a:pt x="234" y="292"/>
                  <a:pt x="237" y="292"/>
                  <a:pt x="239" y="290"/>
                </a:cubicBezTo>
                <a:cubicBezTo>
                  <a:pt x="246" y="284"/>
                  <a:pt x="246" y="284"/>
                  <a:pt x="246" y="284"/>
                </a:cubicBezTo>
                <a:cubicBezTo>
                  <a:pt x="248" y="281"/>
                  <a:pt x="250" y="277"/>
                  <a:pt x="249" y="273"/>
                </a:cubicBezTo>
                <a:lnTo>
                  <a:pt x="228" y="10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0269" name="Picture 20" descr="Related image">
            <a:extLst>
              <a:ext uri="{FF2B5EF4-FFF2-40B4-BE49-F238E27FC236}">
                <a16:creationId xmlns:a16="http://schemas.microsoft.com/office/drawing/2014/main" id="{7183B7BF-81EF-42A8-A743-8CF20370A61A}"/>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9447"/>
          <a:stretch>
            <a:fillRect/>
          </a:stretch>
        </p:blipFill>
        <p:spPr bwMode="auto">
          <a:xfrm>
            <a:off x="295275" y="5713413"/>
            <a:ext cx="9572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20" descr="Related image">
            <a:extLst>
              <a:ext uri="{FF2B5EF4-FFF2-40B4-BE49-F238E27FC236}">
                <a16:creationId xmlns:a16="http://schemas.microsoft.com/office/drawing/2014/main" id="{7F4385B8-3036-4AFA-91F9-DA9CD4D9BC6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9447"/>
          <a:stretch>
            <a:fillRect/>
          </a:stretch>
        </p:blipFill>
        <p:spPr bwMode="auto">
          <a:xfrm>
            <a:off x="10947400" y="5710238"/>
            <a:ext cx="9572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1" name="TextBox 51">
            <a:extLst>
              <a:ext uri="{FF2B5EF4-FFF2-40B4-BE49-F238E27FC236}">
                <a16:creationId xmlns:a16="http://schemas.microsoft.com/office/drawing/2014/main" id="{C86C9DED-3688-47AA-8978-19590D9160E7}"/>
              </a:ext>
            </a:extLst>
          </p:cNvPr>
          <p:cNvSpPr txBox="1">
            <a:spLocks noChangeArrowheads="1"/>
          </p:cNvSpPr>
          <p:nvPr/>
        </p:nvSpPr>
        <p:spPr bwMode="auto">
          <a:xfrm>
            <a:off x="2952750" y="2092325"/>
            <a:ext cx="17494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ts val="1400"/>
              </a:lnSpc>
              <a:spcBef>
                <a:spcPct val="0"/>
              </a:spcBef>
              <a:buFontTx/>
              <a:buNone/>
            </a:pPr>
            <a:r>
              <a:rPr lang="en-US" altLang="en-US" sz="1200" b="1"/>
              <a:t>Enterprise </a:t>
            </a:r>
          </a:p>
          <a:p>
            <a:pPr algn="ctr">
              <a:lnSpc>
                <a:spcPts val="1400"/>
              </a:lnSpc>
              <a:spcBef>
                <a:spcPct val="0"/>
              </a:spcBef>
              <a:buFontTx/>
              <a:buNone/>
            </a:pPr>
            <a:r>
              <a:rPr lang="en-US" altLang="en-US" sz="1200" b="1"/>
              <a:t>Content Management</a:t>
            </a:r>
          </a:p>
        </p:txBody>
      </p:sp>
      <p:sp>
        <p:nvSpPr>
          <p:cNvPr id="10272" name="TextBox 52">
            <a:extLst>
              <a:ext uri="{FF2B5EF4-FFF2-40B4-BE49-F238E27FC236}">
                <a16:creationId xmlns:a16="http://schemas.microsoft.com/office/drawing/2014/main" id="{158D681D-E5EF-44A6-8314-3B367FF28C27}"/>
              </a:ext>
            </a:extLst>
          </p:cNvPr>
          <p:cNvSpPr txBox="1">
            <a:spLocks noChangeArrowheads="1"/>
          </p:cNvSpPr>
          <p:nvPr/>
        </p:nvSpPr>
        <p:spPr bwMode="auto">
          <a:xfrm>
            <a:off x="1679575" y="2092325"/>
            <a:ext cx="10128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ts val="1400"/>
              </a:lnSpc>
              <a:spcBef>
                <a:spcPct val="0"/>
              </a:spcBef>
              <a:buFontTx/>
              <a:buNone/>
            </a:pPr>
            <a:r>
              <a:rPr lang="en-US" altLang="en-US" sz="1200" b="1"/>
              <a:t>BUSINESS </a:t>
            </a:r>
          </a:p>
          <a:p>
            <a:pPr algn="ctr">
              <a:lnSpc>
                <a:spcPts val="1400"/>
              </a:lnSpc>
              <a:spcBef>
                <a:spcPct val="0"/>
              </a:spcBef>
              <a:buFontTx/>
              <a:buNone/>
            </a:pPr>
            <a:r>
              <a:rPr lang="en-US" altLang="en-US" sz="1200" b="1"/>
              <a:t>RULES</a:t>
            </a:r>
          </a:p>
        </p:txBody>
      </p:sp>
      <p:sp>
        <p:nvSpPr>
          <p:cNvPr id="10273" name="TextBox 53">
            <a:extLst>
              <a:ext uri="{FF2B5EF4-FFF2-40B4-BE49-F238E27FC236}">
                <a16:creationId xmlns:a16="http://schemas.microsoft.com/office/drawing/2014/main" id="{1D40043B-408B-4B4E-8B0C-E0EAF998B779}"/>
              </a:ext>
            </a:extLst>
          </p:cNvPr>
          <p:cNvSpPr txBox="1">
            <a:spLocks noChangeArrowheads="1"/>
          </p:cNvSpPr>
          <p:nvPr/>
        </p:nvSpPr>
        <p:spPr bwMode="auto">
          <a:xfrm>
            <a:off x="7518400" y="2085975"/>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t>MASTER DATA MANAGEMENT</a:t>
            </a:r>
          </a:p>
        </p:txBody>
      </p:sp>
      <p:sp>
        <p:nvSpPr>
          <p:cNvPr id="10274" name="TextBox 54">
            <a:extLst>
              <a:ext uri="{FF2B5EF4-FFF2-40B4-BE49-F238E27FC236}">
                <a16:creationId xmlns:a16="http://schemas.microsoft.com/office/drawing/2014/main" id="{B2EB9D0D-28D9-40A2-BA0A-07A8045C37F3}"/>
              </a:ext>
            </a:extLst>
          </p:cNvPr>
          <p:cNvSpPr txBox="1">
            <a:spLocks noChangeArrowheads="1"/>
          </p:cNvSpPr>
          <p:nvPr/>
        </p:nvSpPr>
        <p:spPr bwMode="auto">
          <a:xfrm>
            <a:off x="9183688" y="2081213"/>
            <a:ext cx="13668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a:t>SHARED DATA REPOSITORY</a:t>
            </a:r>
          </a:p>
        </p:txBody>
      </p:sp>
      <p:sp>
        <p:nvSpPr>
          <p:cNvPr id="10275" name="TextBox 8">
            <a:extLst>
              <a:ext uri="{FF2B5EF4-FFF2-40B4-BE49-F238E27FC236}">
                <a16:creationId xmlns:a16="http://schemas.microsoft.com/office/drawing/2014/main" id="{D1A0F845-E94A-45E6-A0E8-F53CF189E2B5}"/>
              </a:ext>
            </a:extLst>
          </p:cNvPr>
          <p:cNvSpPr txBox="1">
            <a:spLocks noChangeArrowheads="1"/>
          </p:cNvSpPr>
          <p:nvPr/>
        </p:nvSpPr>
        <p:spPr bwMode="auto">
          <a:xfrm>
            <a:off x="1449388" y="3697288"/>
            <a:ext cx="8143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200"/>
              </a:lnSpc>
              <a:spcBef>
                <a:spcPct val="0"/>
              </a:spcBef>
              <a:buFontTx/>
              <a:buNone/>
            </a:pPr>
            <a:r>
              <a:rPr lang="en-US" altLang="en-US" sz="1400" b="1">
                <a:solidFill>
                  <a:srgbClr val="000000"/>
                </a:solidFill>
              </a:rPr>
              <a:t>CJAMS</a:t>
            </a:r>
          </a:p>
        </p:txBody>
      </p:sp>
      <p:sp>
        <p:nvSpPr>
          <p:cNvPr id="10276" name="TextBox 57">
            <a:extLst>
              <a:ext uri="{FF2B5EF4-FFF2-40B4-BE49-F238E27FC236}">
                <a16:creationId xmlns:a16="http://schemas.microsoft.com/office/drawing/2014/main" id="{7C74B88C-14A5-411E-937C-448207C675F5}"/>
              </a:ext>
            </a:extLst>
          </p:cNvPr>
          <p:cNvSpPr txBox="1">
            <a:spLocks noChangeArrowheads="1"/>
          </p:cNvSpPr>
          <p:nvPr/>
        </p:nvSpPr>
        <p:spPr bwMode="auto">
          <a:xfrm>
            <a:off x="9917113" y="3619500"/>
            <a:ext cx="6921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ts val="1200"/>
              </a:lnSpc>
              <a:spcBef>
                <a:spcPct val="0"/>
              </a:spcBef>
              <a:buFontTx/>
              <a:buNone/>
            </a:pPr>
            <a:r>
              <a:rPr lang="en-US" altLang="en-US" sz="1400" b="1">
                <a:solidFill>
                  <a:srgbClr val="000000"/>
                </a:solidFill>
              </a:rPr>
              <a:t>Other </a:t>
            </a:r>
          </a:p>
          <a:p>
            <a:pPr algn="ctr">
              <a:lnSpc>
                <a:spcPts val="1200"/>
              </a:lnSpc>
              <a:spcBef>
                <a:spcPct val="0"/>
              </a:spcBef>
              <a:buFontTx/>
              <a:buNone/>
            </a:pPr>
            <a:r>
              <a:rPr lang="en-US" altLang="en-US" sz="1400" b="1">
                <a:solidFill>
                  <a:srgbClr val="000000"/>
                </a:solidFill>
              </a:rPr>
              <a:t>Apps</a:t>
            </a:r>
          </a:p>
        </p:txBody>
      </p:sp>
      <p:sp>
        <p:nvSpPr>
          <p:cNvPr id="10277" name="TextBox 58">
            <a:extLst>
              <a:ext uri="{FF2B5EF4-FFF2-40B4-BE49-F238E27FC236}">
                <a16:creationId xmlns:a16="http://schemas.microsoft.com/office/drawing/2014/main" id="{4B5E4484-D3B4-405D-AA2A-83858C297C90}"/>
              </a:ext>
            </a:extLst>
          </p:cNvPr>
          <p:cNvSpPr txBox="1">
            <a:spLocks noChangeArrowheads="1"/>
          </p:cNvSpPr>
          <p:nvPr/>
        </p:nvSpPr>
        <p:spPr bwMode="auto">
          <a:xfrm>
            <a:off x="7886700" y="3697288"/>
            <a:ext cx="5937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200"/>
              </a:lnSpc>
              <a:spcBef>
                <a:spcPct val="0"/>
              </a:spcBef>
              <a:buFontTx/>
              <a:buNone/>
            </a:pPr>
            <a:r>
              <a:rPr lang="en-US" altLang="en-US" sz="1400" b="1">
                <a:solidFill>
                  <a:srgbClr val="000000"/>
                </a:solidFill>
              </a:rPr>
              <a:t>MHC</a:t>
            </a:r>
          </a:p>
        </p:txBody>
      </p:sp>
      <p:sp>
        <p:nvSpPr>
          <p:cNvPr id="10278" name="TextBox 60">
            <a:extLst>
              <a:ext uri="{FF2B5EF4-FFF2-40B4-BE49-F238E27FC236}">
                <a16:creationId xmlns:a16="http://schemas.microsoft.com/office/drawing/2014/main" id="{A23C1731-58F5-42BA-9E9D-85BEC2F5071C}"/>
              </a:ext>
            </a:extLst>
          </p:cNvPr>
          <p:cNvSpPr txBox="1">
            <a:spLocks noChangeArrowheads="1"/>
          </p:cNvSpPr>
          <p:nvPr/>
        </p:nvSpPr>
        <p:spPr bwMode="auto">
          <a:xfrm>
            <a:off x="5788025" y="3697288"/>
            <a:ext cx="5540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200"/>
              </a:lnSpc>
              <a:spcBef>
                <a:spcPct val="0"/>
              </a:spcBef>
              <a:buFontTx/>
              <a:buNone/>
            </a:pPr>
            <a:r>
              <a:rPr lang="en-US" altLang="en-US" sz="1400" b="1">
                <a:solidFill>
                  <a:srgbClr val="000000"/>
                </a:solidFill>
              </a:rPr>
              <a:t>CSS</a:t>
            </a:r>
          </a:p>
        </p:txBody>
      </p:sp>
      <p:sp>
        <p:nvSpPr>
          <p:cNvPr id="10279" name="TextBox 66">
            <a:extLst>
              <a:ext uri="{FF2B5EF4-FFF2-40B4-BE49-F238E27FC236}">
                <a16:creationId xmlns:a16="http://schemas.microsoft.com/office/drawing/2014/main" id="{49DDDFEA-C574-42EB-8904-714B6E9FDD91}"/>
              </a:ext>
            </a:extLst>
          </p:cNvPr>
          <p:cNvSpPr txBox="1">
            <a:spLocks noChangeArrowheads="1"/>
          </p:cNvSpPr>
          <p:nvPr/>
        </p:nvSpPr>
        <p:spPr bwMode="auto">
          <a:xfrm>
            <a:off x="3692525" y="3697288"/>
            <a:ext cx="5540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ts val="1200"/>
              </a:lnSpc>
              <a:spcBef>
                <a:spcPct val="0"/>
              </a:spcBef>
              <a:buFontTx/>
              <a:buNone/>
            </a:pPr>
            <a:r>
              <a:rPr lang="en-US" altLang="en-US" sz="1400" b="1">
                <a:solidFill>
                  <a:srgbClr val="000000"/>
                </a:solidFill>
              </a:rPr>
              <a:t>E&amp;E</a:t>
            </a:r>
          </a:p>
        </p:txBody>
      </p:sp>
      <p:sp>
        <p:nvSpPr>
          <p:cNvPr id="10280" name="TextBox 71">
            <a:extLst>
              <a:ext uri="{FF2B5EF4-FFF2-40B4-BE49-F238E27FC236}">
                <a16:creationId xmlns:a16="http://schemas.microsoft.com/office/drawing/2014/main" id="{CB3F9D73-FCF1-4924-9186-1F8A6DB2E202}"/>
              </a:ext>
            </a:extLst>
          </p:cNvPr>
          <p:cNvSpPr txBox="1">
            <a:spLocks noChangeArrowheads="1"/>
          </p:cNvSpPr>
          <p:nvPr/>
        </p:nvSpPr>
        <p:spPr bwMode="auto">
          <a:xfrm>
            <a:off x="4246563" y="5540375"/>
            <a:ext cx="35004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920000"/>
                </a:solidFill>
              </a:rPr>
              <a:t>DEPLOYMENT RUNWAY</a:t>
            </a:r>
          </a:p>
        </p:txBody>
      </p:sp>
      <p:sp>
        <p:nvSpPr>
          <p:cNvPr id="10281" name="TextBox 47">
            <a:extLst>
              <a:ext uri="{FF2B5EF4-FFF2-40B4-BE49-F238E27FC236}">
                <a16:creationId xmlns:a16="http://schemas.microsoft.com/office/drawing/2014/main" id="{36954472-192C-435D-8D82-32599E65DF76}"/>
              </a:ext>
            </a:extLst>
          </p:cNvPr>
          <p:cNvSpPr txBox="1">
            <a:spLocks noChangeArrowheads="1"/>
          </p:cNvSpPr>
          <p:nvPr/>
        </p:nvSpPr>
        <p:spPr bwMode="auto">
          <a:xfrm rot="5400000">
            <a:off x="10440988" y="1439863"/>
            <a:ext cx="1873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920000"/>
                </a:solidFill>
              </a:rPr>
              <a:t>Enterprise-Level Data Security</a:t>
            </a:r>
          </a:p>
        </p:txBody>
      </p:sp>
      <p:sp>
        <p:nvSpPr>
          <p:cNvPr id="10282" name="TextBox 75">
            <a:extLst>
              <a:ext uri="{FF2B5EF4-FFF2-40B4-BE49-F238E27FC236}">
                <a16:creationId xmlns:a16="http://schemas.microsoft.com/office/drawing/2014/main" id="{B7AB936C-FE47-44CC-8175-7439516BE5F3}"/>
              </a:ext>
            </a:extLst>
          </p:cNvPr>
          <p:cNvSpPr txBox="1">
            <a:spLocks noChangeArrowheads="1"/>
          </p:cNvSpPr>
          <p:nvPr/>
        </p:nvSpPr>
        <p:spPr bwMode="auto">
          <a:xfrm rot="-5400000">
            <a:off x="-162718" y="1510506"/>
            <a:ext cx="1873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920000"/>
                </a:solidFill>
              </a:rPr>
              <a:t>Enterprise-Level Data Security</a:t>
            </a:r>
          </a:p>
        </p:txBody>
      </p:sp>
      <p:pic>
        <p:nvPicPr>
          <p:cNvPr id="10283" name="Picture 20" descr="Related image">
            <a:extLst>
              <a:ext uri="{FF2B5EF4-FFF2-40B4-BE49-F238E27FC236}">
                <a16:creationId xmlns:a16="http://schemas.microsoft.com/office/drawing/2014/main" id="{8C5230D0-34FB-4DB9-9B28-C9B41BADE8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b="9447"/>
          <a:stretch>
            <a:fillRect/>
          </a:stretch>
        </p:blipFill>
        <p:spPr bwMode="auto">
          <a:xfrm>
            <a:off x="5700713" y="896938"/>
            <a:ext cx="7683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Google Shape;24;p2">
            <a:extLst>
              <a:ext uri="{FF2B5EF4-FFF2-40B4-BE49-F238E27FC236}">
                <a16:creationId xmlns:a16="http://schemas.microsoft.com/office/drawing/2014/main" id="{192D077A-9BE0-499A-A773-562396A8E420}"/>
              </a:ext>
            </a:extLst>
          </p:cNvPr>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8350" y="1733550"/>
            <a:ext cx="3151188"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 name="Group 120">
            <a:extLst>
              <a:ext uri="{FF2B5EF4-FFF2-40B4-BE49-F238E27FC236}">
                <a16:creationId xmlns:a16="http://schemas.microsoft.com/office/drawing/2014/main" id="{C73BD085-70FE-410E-AA3D-00FB90D32CE7}"/>
              </a:ext>
            </a:extLst>
          </p:cNvPr>
          <p:cNvGrpSpPr>
            <a:grpSpLocks noChangeAspect="1"/>
          </p:cNvGrpSpPr>
          <p:nvPr/>
        </p:nvGrpSpPr>
        <p:grpSpPr bwMode="auto">
          <a:xfrm>
            <a:off x="1998282" y="2645590"/>
            <a:ext cx="364809" cy="461339"/>
            <a:chOff x="3774" y="2278"/>
            <a:chExt cx="548" cy="693"/>
          </a:xfrm>
          <a:solidFill>
            <a:schemeClr val="bg1"/>
          </a:solidFill>
        </p:grpSpPr>
        <p:sp>
          <p:nvSpPr>
            <p:cNvPr id="84" name="Freeform 121">
              <a:extLst>
                <a:ext uri="{FF2B5EF4-FFF2-40B4-BE49-F238E27FC236}">
                  <a16:creationId xmlns:a16="http://schemas.microsoft.com/office/drawing/2014/main" id="{B62D9573-53EA-419C-82C9-A1B9882B6E90}"/>
                </a:ext>
              </a:extLst>
            </p:cNvPr>
            <p:cNvSpPr>
              <a:spLocks noEditPoints="1"/>
            </p:cNvSpPr>
            <p:nvPr/>
          </p:nvSpPr>
          <p:spPr bwMode="auto">
            <a:xfrm>
              <a:off x="3774" y="2278"/>
              <a:ext cx="548" cy="693"/>
            </a:xfrm>
            <a:custGeom>
              <a:avLst/>
              <a:gdLst>
                <a:gd name="T0" fmla="*/ 255 w 284"/>
                <a:gd name="T1" fmla="*/ 0 h 359"/>
                <a:gd name="T2" fmla="*/ 29 w 284"/>
                <a:gd name="T3" fmla="*/ 0 h 359"/>
                <a:gd name="T4" fmla="*/ 0 w 284"/>
                <a:gd name="T5" fmla="*/ 29 h 359"/>
                <a:gd name="T6" fmla="*/ 0 w 284"/>
                <a:gd name="T7" fmla="*/ 330 h 359"/>
                <a:gd name="T8" fmla="*/ 29 w 284"/>
                <a:gd name="T9" fmla="*/ 359 h 359"/>
                <a:gd name="T10" fmla="*/ 255 w 284"/>
                <a:gd name="T11" fmla="*/ 359 h 359"/>
                <a:gd name="T12" fmla="*/ 284 w 284"/>
                <a:gd name="T13" fmla="*/ 330 h 359"/>
                <a:gd name="T14" fmla="*/ 284 w 284"/>
                <a:gd name="T15" fmla="*/ 29 h 359"/>
                <a:gd name="T16" fmla="*/ 255 w 284"/>
                <a:gd name="T17" fmla="*/ 0 h 359"/>
                <a:gd name="T18" fmla="*/ 251 w 284"/>
                <a:gd name="T19" fmla="*/ 326 h 359"/>
                <a:gd name="T20" fmla="*/ 33 w 284"/>
                <a:gd name="T21" fmla="*/ 326 h 359"/>
                <a:gd name="T22" fmla="*/ 33 w 284"/>
                <a:gd name="T23" fmla="*/ 33 h 359"/>
                <a:gd name="T24" fmla="*/ 251 w 284"/>
                <a:gd name="T25" fmla="*/ 33 h 359"/>
                <a:gd name="T26" fmla="*/ 251 w 284"/>
                <a:gd name="T27" fmla="*/ 3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9">
                  <a:moveTo>
                    <a:pt x="255" y="0"/>
                  </a:moveTo>
                  <a:cubicBezTo>
                    <a:pt x="29" y="0"/>
                    <a:pt x="29" y="0"/>
                    <a:pt x="29" y="0"/>
                  </a:cubicBezTo>
                  <a:cubicBezTo>
                    <a:pt x="13" y="0"/>
                    <a:pt x="0" y="13"/>
                    <a:pt x="0" y="29"/>
                  </a:cubicBezTo>
                  <a:cubicBezTo>
                    <a:pt x="0" y="330"/>
                    <a:pt x="0" y="330"/>
                    <a:pt x="0" y="330"/>
                  </a:cubicBezTo>
                  <a:cubicBezTo>
                    <a:pt x="0" y="346"/>
                    <a:pt x="13" y="359"/>
                    <a:pt x="29" y="359"/>
                  </a:cubicBezTo>
                  <a:cubicBezTo>
                    <a:pt x="255" y="359"/>
                    <a:pt x="255" y="359"/>
                    <a:pt x="255" y="359"/>
                  </a:cubicBezTo>
                  <a:cubicBezTo>
                    <a:pt x="271" y="359"/>
                    <a:pt x="284" y="346"/>
                    <a:pt x="284" y="330"/>
                  </a:cubicBezTo>
                  <a:cubicBezTo>
                    <a:pt x="284" y="29"/>
                    <a:pt x="284" y="29"/>
                    <a:pt x="284" y="29"/>
                  </a:cubicBezTo>
                  <a:cubicBezTo>
                    <a:pt x="284" y="13"/>
                    <a:pt x="271" y="0"/>
                    <a:pt x="255" y="0"/>
                  </a:cubicBezTo>
                  <a:close/>
                  <a:moveTo>
                    <a:pt x="251" y="326"/>
                  </a:moveTo>
                  <a:cubicBezTo>
                    <a:pt x="33" y="326"/>
                    <a:pt x="33" y="326"/>
                    <a:pt x="33" y="326"/>
                  </a:cubicBezTo>
                  <a:cubicBezTo>
                    <a:pt x="33" y="33"/>
                    <a:pt x="33" y="33"/>
                    <a:pt x="33" y="33"/>
                  </a:cubicBezTo>
                  <a:cubicBezTo>
                    <a:pt x="251" y="33"/>
                    <a:pt x="251" y="33"/>
                    <a:pt x="251" y="33"/>
                  </a:cubicBezTo>
                  <a:lnTo>
                    <a:pt x="251" y="326"/>
                  </a:lnTo>
                  <a:close/>
                </a:path>
              </a:pathLst>
            </a:custGeom>
            <a:grpFill/>
            <a:ln w="9525">
              <a:solidFill>
                <a:srgbClr val="000000"/>
              </a:solidFill>
              <a:round/>
              <a:headEnd/>
              <a:tailEnd/>
            </a:ln>
          </p:spPr>
          <p:txBody>
            <a:bodyPr/>
            <a:lstStyle/>
            <a:p>
              <a:pPr>
                <a:defRPr/>
              </a:pPr>
              <a:endParaRPr lang="en-US"/>
            </a:p>
          </p:txBody>
        </p:sp>
        <p:sp>
          <p:nvSpPr>
            <p:cNvPr id="85" name="Freeform 122">
              <a:extLst>
                <a:ext uri="{FF2B5EF4-FFF2-40B4-BE49-F238E27FC236}">
                  <a16:creationId xmlns:a16="http://schemas.microsoft.com/office/drawing/2014/main" id="{D633A0EE-8042-4409-B9A8-DBE8CCE69711}"/>
                </a:ext>
              </a:extLst>
            </p:cNvPr>
            <p:cNvSpPr>
              <a:spLocks/>
            </p:cNvSpPr>
            <p:nvPr/>
          </p:nvSpPr>
          <p:spPr bwMode="auto">
            <a:xfrm>
              <a:off x="4094" y="2386"/>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grpFill/>
            <a:ln w="9525">
              <a:solidFill>
                <a:srgbClr val="000000"/>
              </a:solidFill>
              <a:round/>
              <a:headEnd/>
              <a:tailEnd/>
            </a:ln>
          </p:spPr>
          <p:txBody>
            <a:bodyPr/>
            <a:lstStyle/>
            <a:p>
              <a:pPr>
                <a:defRPr/>
              </a:pPr>
              <a:endParaRPr lang="en-US"/>
            </a:p>
          </p:txBody>
        </p:sp>
        <p:sp>
          <p:nvSpPr>
            <p:cNvPr id="86" name="Freeform 123">
              <a:extLst>
                <a:ext uri="{FF2B5EF4-FFF2-40B4-BE49-F238E27FC236}">
                  <a16:creationId xmlns:a16="http://schemas.microsoft.com/office/drawing/2014/main" id="{B84921A2-6E81-4E25-9BD1-FBA4F41DD0CF}"/>
                </a:ext>
              </a:extLst>
            </p:cNvPr>
            <p:cNvSpPr>
              <a:spLocks/>
            </p:cNvSpPr>
            <p:nvPr/>
          </p:nvSpPr>
          <p:spPr bwMode="auto">
            <a:xfrm>
              <a:off x="4094" y="2512"/>
              <a:ext cx="128" cy="100"/>
            </a:xfrm>
            <a:custGeom>
              <a:avLst/>
              <a:gdLst>
                <a:gd name="T0" fmla="*/ 27 w 128"/>
                <a:gd name="T1" fmla="*/ 81 h 100"/>
                <a:gd name="T2" fmla="*/ 47 w 128"/>
                <a:gd name="T3" fmla="*/ 100 h 100"/>
                <a:gd name="T4" fmla="*/ 128 w 128"/>
                <a:gd name="T5" fmla="*/ 19 h 100"/>
                <a:gd name="T6" fmla="*/ 108 w 128"/>
                <a:gd name="T7" fmla="*/ 0 h 100"/>
                <a:gd name="T8" fmla="*/ 47 w 128"/>
                <a:gd name="T9" fmla="*/ 61 h 100"/>
                <a:gd name="T10" fmla="*/ 20 w 128"/>
                <a:gd name="T11" fmla="*/ 36 h 100"/>
                <a:gd name="T12" fmla="*/ 0 w 128"/>
                <a:gd name="T13" fmla="*/ 54 h 100"/>
                <a:gd name="T14" fmla="*/ 27 w 128"/>
                <a:gd name="T15" fmla="*/ 81 h 100"/>
                <a:gd name="T16" fmla="*/ 27 w 128"/>
                <a:gd name="T1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27" y="81"/>
                  </a:moveTo>
                  <a:lnTo>
                    <a:pt x="47" y="100"/>
                  </a:lnTo>
                  <a:lnTo>
                    <a:pt x="128" y="19"/>
                  </a:lnTo>
                  <a:lnTo>
                    <a:pt x="108" y="0"/>
                  </a:lnTo>
                  <a:lnTo>
                    <a:pt x="47" y="61"/>
                  </a:lnTo>
                  <a:lnTo>
                    <a:pt x="20" y="36"/>
                  </a:lnTo>
                  <a:lnTo>
                    <a:pt x="0" y="54"/>
                  </a:lnTo>
                  <a:lnTo>
                    <a:pt x="27" y="81"/>
                  </a:lnTo>
                  <a:lnTo>
                    <a:pt x="27" y="81"/>
                  </a:lnTo>
                  <a:close/>
                </a:path>
              </a:pathLst>
            </a:custGeom>
            <a:grpFill/>
            <a:ln w="9525">
              <a:solidFill>
                <a:srgbClr val="000000"/>
              </a:solidFill>
              <a:round/>
              <a:headEnd/>
              <a:tailEnd/>
            </a:ln>
          </p:spPr>
          <p:txBody>
            <a:bodyPr/>
            <a:lstStyle/>
            <a:p>
              <a:pPr>
                <a:defRPr/>
              </a:pPr>
              <a:endParaRPr lang="en-US"/>
            </a:p>
          </p:txBody>
        </p:sp>
        <p:sp>
          <p:nvSpPr>
            <p:cNvPr id="87" name="Freeform 124">
              <a:extLst>
                <a:ext uri="{FF2B5EF4-FFF2-40B4-BE49-F238E27FC236}">
                  <a16:creationId xmlns:a16="http://schemas.microsoft.com/office/drawing/2014/main" id="{D4127093-1A2C-43FF-B2D0-54076B4E2698}"/>
                </a:ext>
              </a:extLst>
            </p:cNvPr>
            <p:cNvSpPr>
              <a:spLocks/>
            </p:cNvSpPr>
            <p:nvPr/>
          </p:nvSpPr>
          <p:spPr bwMode="auto">
            <a:xfrm>
              <a:off x="4094" y="2637"/>
              <a:ext cx="128" cy="100"/>
            </a:xfrm>
            <a:custGeom>
              <a:avLst/>
              <a:gdLst>
                <a:gd name="T0" fmla="*/ 47 w 128"/>
                <a:gd name="T1" fmla="*/ 100 h 100"/>
                <a:gd name="T2" fmla="*/ 128 w 128"/>
                <a:gd name="T3" fmla="*/ 19 h 100"/>
                <a:gd name="T4" fmla="*/ 108 w 128"/>
                <a:gd name="T5" fmla="*/ 0 h 100"/>
                <a:gd name="T6" fmla="*/ 47 w 128"/>
                <a:gd name="T7" fmla="*/ 64 h 100"/>
                <a:gd name="T8" fmla="*/ 20 w 128"/>
                <a:gd name="T9" fmla="*/ 37 h 100"/>
                <a:gd name="T10" fmla="*/ 0 w 128"/>
                <a:gd name="T11" fmla="*/ 56 h 100"/>
                <a:gd name="T12" fmla="*/ 27 w 128"/>
                <a:gd name="T13" fmla="*/ 81 h 100"/>
                <a:gd name="T14" fmla="*/ 47 w 128"/>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00">
                  <a:moveTo>
                    <a:pt x="47" y="100"/>
                  </a:moveTo>
                  <a:lnTo>
                    <a:pt x="128" y="19"/>
                  </a:lnTo>
                  <a:lnTo>
                    <a:pt x="108" y="0"/>
                  </a:lnTo>
                  <a:lnTo>
                    <a:pt x="47" y="64"/>
                  </a:lnTo>
                  <a:lnTo>
                    <a:pt x="20" y="37"/>
                  </a:lnTo>
                  <a:lnTo>
                    <a:pt x="0" y="56"/>
                  </a:lnTo>
                  <a:lnTo>
                    <a:pt x="27" y="81"/>
                  </a:lnTo>
                  <a:lnTo>
                    <a:pt x="47" y="100"/>
                  </a:lnTo>
                  <a:close/>
                </a:path>
              </a:pathLst>
            </a:custGeom>
            <a:grpFill/>
            <a:ln w="9525">
              <a:solidFill>
                <a:srgbClr val="000000"/>
              </a:solidFill>
              <a:round/>
              <a:headEnd/>
              <a:tailEnd/>
            </a:ln>
          </p:spPr>
          <p:txBody>
            <a:bodyPr/>
            <a:lstStyle/>
            <a:p>
              <a:pPr>
                <a:defRPr/>
              </a:pPr>
              <a:endParaRPr lang="en-US"/>
            </a:p>
          </p:txBody>
        </p:sp>
        <p:sp>
          <p:nvSpPr>
            <p:cNvPr id="88" name="Freeform 125">
              <a:extLst>
                <a:ext uri="{FF2B5EF4-FFF2-40B4-BE49-F238E27FC236}">
                  <a16:creationId xmlns:a16="http://schemas.microsoft.com/office/drawing/2014/main" id="{695CEFC1-519C-4E58-A02A-6DF753527C3A}"/>
                </a:ext>
              </a:extLst>
            </p:cNvPr>
            <p:cNvSpPr>
              <a:spLocks/>
            </p:cNvSpPr>
            <p:nvPr/>
          </p:nvSpPr>
          <p:spPr bwMode="auto">
            <a:xfrm>
              <a:off x="4094" y="2764"/>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grpFill/>
            <a:ln w="9525">
              <a:solidFill>
                <a:srgbClr val="000000"/>
              </a:solidFill>
              <a:round/>
              <a:headEnd/>
              <a:tailEnd/>
            </a:ln>
          </p:spPr>
          <p:txBody>
            <a:bodyPr/>
            <a:lstStyle/>
            <a:p>
              <a:pPr>
                <a:defRPr/>
              </a:pPr>
              <a:endParaRPr lang="en-US"/>
            </a:p>
          </p:txBody>
        </p:sp>
      </p:grpSp>
      <p:sp>
        <p:nvSpPr>
          <p:cNvPr id="10286" name="Freeform 214">
            <a:extLst>
              <a:ext uri="{FF2B5EF4-FFF2-40B4-BE49-F238E27FC236}">
                <a16:creationId xmlns:a16="http://schemas.microsoft.com/office/drawing/2014/main" id="{CBBF0B2B-6449-4852-BFC4-6BB515B82853}"/>
              </a:ext>
            </a:extLst>
          </p:cNvPr>
          <p:cNvSpPr>
            <a:spLocks noEditPoints="1"/>
          </p:cNvSpPr>
          <p:nvPr/>
        </p:nvSpPr>
        <p:spPr bwMode="auto">
          <a:xfrm>
            <a:off x="9686925" y="2635250"/>
            <a:ext cx="454025" cy="481013"/>
          </a:xfrm>
          <a:custGeom>
            <a:avLst/>
            <a:gdLst>
              <a:gd name="T0" fmla="*/ 2147483646 w 448"/>
              <a:gd name="T1" fmla="*/ 2147483646 h 473"/>
              <a:gd name="T2" fmla="*/ 2147483646 w 448"/>
              <a:gd name="T3" fmla="*/ 0 h 473"/>
              <a:gd name="T4" fmla="*/ 2147483646 w 448"/>
              <a:gd name="T5" fmla="*/ 2147483646 h 473"/>
              <a:gd name="T6" fmla="*/ 2147483646 w 448"/>
              <a:gd name="T7" fmla="*/ 2147483646 h 473"/>
              <a:gd name="T8" fmla="*/ 2147483646 w 448"/>
              <a:gd name="T9" fmla="*/ 2147483646 h 473"/>
              <a:gd name="T10" fmla="*/ 2147483646 w 448"/>
              <a:gd name="T11" fmla="*/ 2147483646 h 473"/>
              <a:gd name="T12" fmla="*/ 2147483646 w 448"/>
              <a:gd name="T13" fmla="*/ 2147483646 h 473"/>
              <a:gd name="T14" fmla="*/ 2147483646 w 448"/>
              <a:gd name="T15" fmla="*/ 2147483646 h 473"/>
              <a:gd name="T16" fmla="*/ 2147483646 w 448"/>
              <a:gd name="T17" fmla="*/ 2147483646 h 473"/>
              <a:gd name="T18" fmla="*/ 2147483646 w 448"/>
              <a:gd name="T19" fmla="*/ 2147483646 h 473"/>
              <a:gd name="T20" fmla="*/ 2147483646 w 448"/>
              <a:gd name="T21" fmla="*/ 2147483646 h 473"/>
              <a:gd name="T22" fmla="*/ 2147483646 w 448"/>
              <a:gd name="T23" fmla="*/ 2147483646 h 473"/>
              <a:gd name="T24" fmla="*/ 2147483646 w 448"/>
              <a:gd name="T25" fmla="*/ 2147483646 h 473"/>
              <a:gd name="T26" fmla="*/ 2147483646 w 448"/>
              <a:gd name="T27" fmla="*/ 2147483646 h 473"/>
              <a:gd name="T28" fmla="*/ 2147483646 w 448"/>
              <a:gd name="T29" fmla="*/ 2147483646 h 473"/>
              <a:gd name="T30" fmla="*/ 0 w 448"/>
              <a:gd name="T31" fmla="*/ 2147483646 h 473"/>
              <a:gd name="T32" fmla="*/ 0 w 448"/>
              <a:gd name="T33" fmla="*/ 2147483646 h 473"/>
              <a:gd name="T34" fmla="*/ 2147483646 w 448"/>
              <a:gd name="T35" fmla="*/ 2147483646 h 473"/>
              <a:gd name="T36" fmla="*/ 2147483646 w 448"/>
              <a:gd name="T37" fmla="*/ 2147483646 h 473"/>
              <a:gd name="T38" fmla="*/ 2147483646 w 448"/>
              <a:gd name="T39" fmla="*/ 2147483646 h 473"/>
              <a:gd name="T40" fmla="*/ 2147483646 w 448"/>
              <a:gd name="T41" fmla="*/ 2147483646 h 473"/>
              <a:gd name="T42" fmla="*/ 2147483646 w 448"/>
              <a:gd name="T43" fmla="*/ 2147483646 h 473"/>
              <a:gd name="T44" fmla="*/ 2147483646 w 448"/>
              <a:gd name="T45" fmla="*/ 2147483646 h 473"/>
              <a:gd name="T46" fmla="*/ 2147483646 w 448"/>
              <a:gd name="T47" fmla="*/ 2147483646 h 473"/>
              <a:gd name="T48" fmla="*/ 2147483646 w 448"/>
              <a:gd name="T49" fmla="*/ 2147483646 h 473"/>
              <a:gd name="T50" fmla="*/ 2147483646 w 448"/>
              <a:gd name="T51" fmla="*/ 2147483646 h 473"/>
              <a:gd name="T52" fmla="*/ 2147483646 w 448"/>
              <a:gd name="T53" fmla="*/ 2147483646 h 473"/>
              <a:gd name="T54" fmla="*/ 2147483646 w 448"/>
              <a:gd name="T55" fmla="*/ 2147483646 h 473"/>
              <a:gd name="T56" fmla="*/ 2147483646 w 448"/>
              <a:gd name="T57" fmla="*/ 2147483646 h 473"/>
              <a:gd name="T58" fmla="*/ 2147483646 w 448"/>
              <a:gd name="T59" fmla="*/ 2147483646 h 473"/>
              <a:gd name="T60" fmla="*/ 2147483646 w 448"/>
              <a:gd name="T61" fmla="*/ 2147483646 h 473"/>
              <a:gd name="T62" fmla="*/ 2147483646 w 448"/>
              <a:gd name="T63" fmla="*/ 2147483646 h 473"/>
              <a:gd name="T64" fmla="*/ 2147483646 w 448"/>
              <a:gd name="T65" fmla="*/ 2147483646 h 473"/>
              <a:gd name="T66" fmla="*/ 2147483646 w 448"/>
              <a:gd name="T67" fmla="*/ 2147483646 h 473"/>
              <a:gd name="T68" fmla="*/ 2147483646 w 448"/>
              <a:gd name="T69" fmla="*/ 2147483646 h 473"/>
              <a:gd name="T70" fmla="*/ 2147483646 w 448"/>
              <a:gd name="T71" fmla="*/ 2147483646 h 473"/>
              <a:gd name="T72" fmla="*/ 2147483646 w 448"/>
              <a:gd name="T73" fmla="*/ 2147483646 h 473"/>
              <a:gd name="T74" fmla="*/ 2147483646 w 448"/>
              <a:gd name="T75" fmla="*/ 2147483646 h 473"/>
              <a:gd name="T76" fmla="*/ 2147483646 w 448"/>
              <a:gd name="T77" fmla="*/ 2147483646 h 473"/>
              <a:gd name="T78" fmla="*/ 2147483646 w 448"/>
              <a:gd name="T79" fmla="*/ 2147483646 h 473"/>
              <a:gd name="T80" fmla="*/ 2147483646 w 448"/>
              <a:gd name="T81" fmla="*/ 2147483646 h 473"/>
              <a:gd name="T82" fmla="*/ 2147483646 w 448"/>
              <a:gd name="T83" fmla="*/ 2147483646 h 473"/>
              <a:gd name="T84" fmla="*/ 2147483646 w 448"/>
              <a:gd name="T85" fmla="*/ 2147483646 h 473"/>
              <a:gd name="T86" fmla="*/ 2147483646 w 448"/>
              <a:gd name="T87" fmla="*/ 2147483646 h 473"/>
              <a:gd name="T88" fmla="*/ 2147483646 w 448"/>
              <a:gd name="T89" fmla="*/ 2147483646 h 473"/>
              <a:gd name="T90" fmla="*/ 2147483646 w 448"/>
              <a:gd name="T91" fmla="*/ 2147483646 h 473"/>
              <a:gd name="T92" fmla="*/ 2147483646 w 448"/>
              <a:gd name="T93" fmla="*/ 2147483646 h 473"/>
              <a:gd name="T94" fmla="*/ 2147483646 w 448"/>
              <a:gd name="T95" fmla="*/ 2147483646 h 473"/>
              <a:gd name="T96" fmla="*/ 2147483646 w 448"/>
              <a:gd name="T97" fmla="*/ 2147483646 h 473"/>
              <a:gd name="T98" fmla="*/ 2147483646 w 448"/>
              <a:gd name="T99" fmla="*/ 2147483646 h 473"/>
              <a:gd name="T100" fmla="*/ 2147483646 w 448"/>
              <a:gd name="T101" fmla="*/ 2147483646 h 473"/>
              <a:gd name="T102" fmla="*/ 2147483646 w 448"/>
              <a:gd name="T103" fmla="*/ 2147483646 h 473"/>
              <a:gd name="T104" fmla="*/ 2147483646 w 448"/>
              <a:gd name="T105" fmla="*/ 2147483646 h 473"/>
              <a:gd name="T106" fmla="*/ 2147483646 w 448"/>
              <a:gd name="T107" fmla="*/ 2147483646 h 473"/>
              <a:gd name="T108" fmla="*/ 2147483646 w 448"/>
              <a:gd name="T109" fmla="*/ 2147483646 h 473"/>
              <a:gd name="T110" fmla="*/ 2147483646 w 448"/>
              <a:gd name="T111" fmla="*/ 2147483646 h 473"/>
              <a:gd name="T112" fmla="*/ 2147483646 w 448"/>
              <a:gd name="T113" fmla="*/ 2147483646 h 473"/>
              <a:gd name="T114" fmla="*/ 2147483646 w 448"/>
              <a:gd name="T115" fmla="*/ 2147483646 h 473"/>
              <a:gd name="T116" fmla="*/ 2147483646 w 448"/>
              <a:gd name="T117" fmla="*/ 2147483646 h 473"/>
              <a:gd name="T118" fmla="*/ 2147483646 w 448"/>
              <a:gd name="T119" fmla="*/ 2147483646 h 473"/>
              <a:gd name="T120" fmla="*/ 2147483646 w 448"/>
              <a:gd name="T121" fmla="*/ 2147483646 h 473"/>
              <a:gd name="T122" fmla="*/ 2147483646 w 448"/>
              <a:gd name="T123" fmla="*/ 2147483646 h 473"/>
              <a:gd name="T124" fmla="*/ 2147483646 w 448"/>
              <a:gd name="T125" fmla="*/ 2147483646 h 4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8" h="473">
                <a:moveTo>
                  <a:pt x="248" y="70"/>
                </a:moveTo>
                <a:cubicBezTo>
                  <a:pt x="293" y="31"/>
                  <a:pt x="346" y="9"/>
                  <a:pt x="404" y="0"/>
                </a:cubicBezTo>
                <a:cubicBezTo>
                  <a:pt x="440" y="100"/>
                  <a:pt x="440" y="100"/>
                  <a:pt x="440" y="100"/>
                </a:cubicBezTo>
                <a:cubicBezTo>
                  <a:pt x="368" y="112"/>
                  <a:pt x="324" y="126"/>
                  <a:pt x="260" y="159"/>
                </a:cubicBezTo>
                <a:cubicBezTo>
                  <a:pt x="248" y="70"/>
                  <a:pt x="248" y="70"/>
                  <a:pt x="248" y="70"/>
                </a:cubicBezTo>
                <a:close/>
                <a:moveTo>
                  <a:pt x="136" y="246"/>
                </a:moveTo>
                <a:cubicBezTo>
                  <a:pt x="152" y="246"/>
                  <a:pt x="152" y="246"/>
                  <a:pt x="152" y="246"/>
                </a:cubicBezTo>
                <a:cubicBezTo>
                  <a:pt x="152" y="219"/>
                  <a:pt x="152" y="192"/>
                  <a:pt x="152" y="165"/>
                </a:cubicBezTo>
                <a:cubicBezTo>
                  <a:pt x="182" y="144"/>
                  <a:pt x="212" y="125"/>
                  <a:pt x="243" y="109"/>
                </a:cubicBezTo>
                <a:cubicBezTo>
                  <a:pt x="245" y="121"/>
                  <a:pt x="245" y="121"/>
                  <a:pt x="245" y="121"/>
                </a:cubicBezTo>
                <a:cubicBezTo>
                  <a:pt x="219" y="134"/>
                  <a:pt x="193" y="150"/>
                  <a:pt x="167" y="166"/>
                </a:cubicBezTo>
                <a:cubicBezTo>
                  <a:pt x="168" y="187"/>
                  <a:pt x="168" y="208"/>
                  <a:pt x="169" y="229"/>
                </a:cubicBezTo>
                <a:cubicBezTo>
                  <a:pt x="169" y="243"/>
                  <a:pt x="169" y="258"/>
                  <a:pt x="170" y="272"/>
                </a:cubicBezTo>
                <a:cubicBezTo>
                  <a:pt x="80" y="272"/>
                  <a:pt x="80" y="272"/>
                  <a:pt x="80" y="272"/>
                </a:cubicBezTo>
                <a:cubicBezTo>
                  <a:pt x="69" y="272"/>
                  <a:pt x="59" y="279"/>
                  <a:pt x="55" y="289"/>
                </a:cubicBezTo>
                <a:cubicBezTo>
                  <a:pt x="0" y="432"/>
                  <a:pt x="0" y="432"/>
                  <a:pt x="0" y="432"/>
                </a:cubicBezTo>
                <a:cubicBezTo>
                  <a:pt x="0" y="220"/>
                  <a:pt x="0" y="220"/>
                  <a:pt x="0" y="220"/>
                </a:cubicBezTo>
                <a:cubicBezTo>
                  <a:pt x="0" y="215"/>
                  <a:pt x="4" y="211"/>
                  <a:pt x="9" y="211"/>
                </a:cubicBezTo>
                <a:cubicBezTo>
                  <a:pt x="110" y="211"/>
                  <a:pt x="110" y="211"/>
                  <a:pt x="110" y="211"/>
                </a:cubicBezTo>
                <a:cubicBezTo>
                  <a:pt x="115" y="211"/>
                  <a:pt x="118" y="215"/>
                  <a:pt x="120" y="220"/>
                </a:cubicBezTo>
                <a:cubicBezTo>
                  <a:pt x="126" y="239"/>
                  <a:pt x="126" y="239"/>
                  <a:pt x="126" y="239"/>
                </a:cubicBezTo>
                <a:cubicBezTo>
                  <a:pt x="128" y="244"/>
                  <a:pt x="131" y="246"/>
                  <a:pt x="136" y="246"/>
                </a:cubicBezTo>
                <a:close/>
                <a:moveTo>
                  <a:pt x="295" y="238"/>
                </a:moveTo>
                <a:cubicBezTo>
                  <a:pt x="337" y="224"/>
                  <a:pt x="380" y="215"/>
                  <a:pt x="424" y="207"/>
                </a:cubicBezTo>
                <a:cubicBezTo>
                  <a:pt x="415" y="177"/>
                  <a:pt x="406" y="148"/>
                  <a:pt x="397" y="119"/>
                </a:cubicBezTo>
                <a:cubicBezTo>
                  <a:pt x="402" y="117"/>
                  <a:pt x="408" y="116"/>
                  <a:pt x="414" y="115"/>
                </a:cubicBezTo>
                <a:cubicBezTo>
                  <a:pt x="425" y="149"/>
                  <a:pt x="437" y="183"/>
                  <a:pt x="448" y="217"/>
                </a:cubicBezTo>
                <a:cubicBezTo>
                  <a:pt x="401" y="224"/>
                  <a:pt x="354" y="233"/>
                  <a:pt x="309" y="246"/>
                </a:cubicBezTo>
                <a:cubicBezTo>
                  <a:pt x="313" y="246"/>
                  <a:pt x="313" y="246"/>
                  <a:pt x="313" y="246"/>
                </a:cubicBezTo>
                <a:cubicBezTo>
                  <a:pt x="318" y="246"/>
                  <a:pt x="322" y="250"/>
                  <a:pt x="322" y="256"/>
                </a:cubicBezTo>
                <a:cubicBezTo>
                  <a:pt x="322" y="272"/>
                  <a:pt x="322" y="272"/>
                  <a:pt x="322" y="272"/>
                </a:cubicBezTo>
                <a:cubicBezTo>
                  <a:pt x="211" y="272"/>
                  <a:pt x="211" y="272"/>
                  <a:pt x="211" y="272"/>
                </a:cubicBezTo>
                <a:cubicBezTo>
                  <a:pt x="239" y="259"/>
                  <a:pt x="266" y="247"/>
                  <a:pt x="295" y="238"/>
                </a:cubicBezTo>
                <a:close/>
                <a:moveTo>
                  <a:pt x="258" y="240"/>
                </a:moveTo>
                <a:cubicBezTo>
                  <a:pt x="255" y="223"/>
                  <a:pt x="253" y="205"/>
                  <a:pt x="251" y="188"/>
                </a:cubicBezTo>
                <a:cubicBezTo>
                  <a:pt x="256" y="186"/>
                  <a:pt x="261" y="184"/>
                  <a:pt x="266" y="181"/>
                </a:cubicBezTo>
                <a:cubicBezTo>
                  <a:pt x="269" y="199"/>
                  <a:pt x="272" y="216"/>
                  <a:pt x="275" y="233"/>
                </a:cubicBezTo>
                <a:cubicBezTo>
                  <a:pt x="269" y="236"/>
                  <a:pt x="263" y="238"/>
                  <a:pt x="258" y="240"/>
                </a:cubicBezTo>
                <a:close/>
                <a:moveTo>
                  <a:pt x="226" y="253"/>
                </a:moveTo>
                <a:cubicBezTo>
                  <a:pt x="223" y="218"/>
                  <a:pt x="219" y="182"/>
                  <a:pt x="216" y="147"/>
                </a:cubicBezTo>
                <a:cubicBezTo>
                  <a:pt x="221" y="144"/>
                  <a:pt x="226" y="142"/>
                  <a:pt x="231" y="139"/>
                </a:cubicBezTo>
                <a:cubicBezTo>
                  <a:pt x="235" y="175"/>
                  <a:pt x="239" y="210"/>
                  <a:pt x="243" y="246"/>
                </a:cubicBezTo>
                <a:cubicBezTo>
                  <a:pt x="238" y="248"/>
                  <a:pt x="232" y="251"/>
                  <a:pt x="226" y="253"/>
                </a:cubicBezTo>
                <a:close/>
                <a:moveTo>
                  <a:pt x="195" y="268"/>
                </a:moveTo>
                <a:cubicBezTo>
                  <a:pt x="193" y="233"/>
                  <a:pt x="191" y="198"/>
                  <a:pt x="189" y="163"/>
                </a:cubicBezTo>
                <a:cubicBezTo>
                  <a:pt x="194" y="160"/>
                  <a:pt x="199" y="157"/>
                  <a:pt x="203" y="154"/>
                </a:cubicBezTo>
                <a:cubicBezTo>
                  <a:pt x="206" y="189"/>
                  <a:pt x="209" y="225"/>
                  <a:pt x="212" y="260"/>
                </a:cubicBezTo>
                <a:cubicBezTo>
                  <a:pt x="206" y="263"/>
                  <a:pt x="201" y="265"/>
                  <a:pt x="195" y="268"/>
                </a:cubicBezTo>
                <a:close/>
                <a:moveTo>
                  <a:pt x="80" y="287"/>
                </a:moveTo>
                <a:cubicBezTo>
                  <a:pt x="386" y="287"/>
                  <a:pt x="386" y="287"/>
                  <a:pt x="386" y="287"/>
                </a:cubicBezTo>
                <a:cubicBezTo>
                  <a:pt x="391" y="287"/>
                  <a:pt x="393" y="290"/>
                  <a:pt x="391" y="295"/>
                </a:cubicBezTo>
                <a:cubicBezTo>
                  <a:pt x="325" y="465"/>
                  <a:pt x="325" y="465"/>
                  <a:pt x="325" y="465"/>
                </a:cubicBezTo>
                <a:cubicBezTo>
                  <a:pt x="324" y="469"/>
                  <a:pt x="319" y="473"/>
                  <a:pt x="315" y="473"/>
                </a:cubicBezTo>
                <a:cubicBezTo>
                  <a:pt x="8" y="473"/>
                  <a:pt x="8" y="473"/>
                  <a:pt x="8" y="473"/>
                </a:cubicBezTo>
                <a:cubicBezTo>
                  <a:pt x="4" y="473"/>
                  <a:pt x="2" y="469"/>
                  <a:pt x="3" y="465"/>
                </a:cubicBezTo>
                <a:cubicBezTo>
                  <a:pt x="69" y="295"/>
                  <a:pt x="69" y="295"/>
                  <a:pt x="69" y="295"/>
                </a:cubicBezTo>
                <a:cubicBezTo>
                  <a:pt x="71" y="290"/>
                  <a:pt x="75" y="287"/>
                  <a:pt x="80" y="287"/>
                </a:cubicBezTo>
                <a:close/>
                <a:moveTo>
                  <a:pt x="260" y="75"/>
                </a:moveTo>
                <a:cubicBezTo>
                  <a:pt x="270" y="141"/>
                  <a:pt x="270" y="141"/>
                  <a:pt x="270" y="141"/>
                </a:cubicBezTo>
                <a:cubicBezTo>
                  <a:pt x="294" y="129"/>
                  <a:pt x="318" y="118"/>
                  <a:pt x="344" y="110"/>
                </a:cubicBezTo>
                <a:cubicBezTo>
                  <a:pt x="370" y="102"/>
                  <a:pt x="397" y="96"/>
                  <a:pt x="424" y="91"/>
                </a:cubicBezTo>
                <a:cubicBezTo>
                  <a:pt x="397" y="13"/>
                  <a:pt x="397" y="13"/>
                  <a:pt x="397" y="13"/>
                </a:cubicBezTo>
                <a:cubicBezTo>
                  <a:pt x="346" y="23"/>
                  <a:pt x="300" y="42"/>
                  <a:pt x="260"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94" name="Group 93">
            <a:extLst>
              <a:ext uri="{FF2B5EF4-FFF2-40B4-BE49-F238E27FC236}">
                <a16:creationId xmlns:a16="http://schemas.microsoft.com/office/drawing/2014/main" id="{7A28B7E2-0513-4B2C-9A9A-4921DBA451C4}"/>
              </a:ext>
            </a:extLst>
          </p:cNvPr>
          <p:cNvGrpSpPr/>
          <p:nvPr/>
        </p:nvGrpSpPr>
        <p:grpSpPr>
          <a:xfrm>
            <a:off x="7929339" y="2643297"/>
            <a:ext cx="513205" cy="471172"/>
            <a:chOff x="7629525" y="2041525"/>
            <a:chExt cx="1201738" cy="1103312"/>
          </a:xfrm>
          <a:solidFill>
            <a:schemeClr val="bg1"/>
          </a:solidFill>
        </p:grpSpPr>
        <p:sp>
          <p:nvSpPr>
            <p:cNvPr id="95" name="Freeform 69">
              <a:extLst>
                <a:ext uri="{FF2B5EF4-FFF2-40B4-BE49-F238E27FC236}">
                  <a16:creationId xmlns:a16="http://schemas.microsoft.com/office/drawing/2014/main" id="{A1CA2152-E320-4E76-A42C-EFD133A1D1B2}"/>
                </a:ext>
              </a:extLst>
            </p:cNvPr>
            <p:cNvSpPr>
              <a:spLocks/>
            </p:cNvSpPr>
            <p:nvPr/>
          </p:nvSpPr>
          <p:spPr bwMode="auto">
            <a:xfrm>
              <a:off x="8370888" y="2687638"/>
              <a:ext cx="460375" cy="158750"/>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4 w 200"/>
                <a:gd name="T11" fmla="*/ 13 h 69"/>
                <a:gd name="T12" fmla="*/ 14 w 200"/>
                <a:gd name="T13" fmla="*/ 15 h 69"/>
                <a:gd name="T14" fmla="*/ 100 w 200"/>
                <a:gd name="T15" fmla="*/ 61 h 69"/>
                <a:gd name="T16" fmla="*/ 186 w 200"/>
                <a:gd name="T17" fmla="*/ 15 h 69"/>
                <a:gd name="T18" fmla="*/ 185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8" y="5"/>
                    <a:pt x="200" y="10"/>
                    <a:pt x="200" y="15"/>
                  </a:cubicBezTo>
                  <a:cubicBezTo>
                    <a:pt x="200" y="44"/>
                    <a:pt x="155" y="69"/>
                    <a:pt x="100" y="69"/>
                  </a:cubicBezTo>
                  <a:cubicBezTo>
                    <a:pt x="45" y="69"/>
                    <a:pt x="0" y="44"/>
                    <a:pt x="0" y="15"/>
                  </a:cubicBezTo>
                  <a:cubicBezTo>
                    <a:pt x="0" y="10"/>
                    <a:pt x="1" y="5"/>
                    <a:pt x="4" y="0"/>
                  </a:cubicBezTo>
                  <a:cubicBezTo>
                    <a:pt x="6" y="5"/>
                    <a:pt x="10" y="9"/>
                    <a:pt x="14" y="13"/>
                  </a:cubicBezTo>
                  <a:cubicBezTo>
                    <a:pt x="14" y="14"/>
                    <a:pt x="14" y="14"/>
                    <a:pt x="14" y="15"/>
                  </a:cubicBezTo>
                  <a:cubicBezTo>
                    <a:pt x="14" y="40"/>
                    <a:pt x="53" y="61"/>
                    <a:pt x="100" y="61"/>
                  </a:cubicBezTo>
                  <a:cubicBezTo>
                    <a:pt x="147" y="61"/>
                    <a:pt x="186" y="40"/>
                    <a:pt x="186" y="15"/>
                  </a:cubicBezTo>
                  <a:cubicBezTo>
                    <a:pt x="186" y="14"/>
                    <a:pt x="185" y="14"/>
                    <a:pt x="185" y="13"/>
                  </a:cubicBezTo>
                  <a:cubicBezTo>
                    <a:pt x="190" y="9"/>
                    <a:pt x="193"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6" name="Freeform 70">
              <a:extLst>
                <a:ext uri="{FF2B5EF4-FFF2-40B4-BE49-F238E27FC236}">
                  <a16:creationId xmlns:a16="http://schemas.microsoft.com/office/drawing/2014/main" id="{D22E48FE-F8A9-4651-9601-A5487F0D49AB}"/>
                </a:ext>
              </a:extLst>
            </p:cNvPr>
            <p:cNvSpPr>
              <a:spLocks/>
            </p:cNvSpPr>
            <p:nvPr/>
          </p:nvSpPr>
          <p:spPr bwMode="auto">
            <a:xfrm>
              <a:off x="8370888" y="2830513"/>
              <a:ext cx="460375" cy="157162"/>
            </a:xfrm>
            <a:custGeom>
              <a:avLst/>
              <a:gdLst>
                <a:gd name="T0" fmla="*/ 196 w 200"/>
                <a:gd name="T1" fmla="*/ 0 h 68"/>
                <a:gd name="T2" fmla="*/ 200 w 200"/>
                <a:gd name="T3" fmla="*/ 15 h 68"/>
                <a:gd name="T4" fmla="*/ 100 w 200"/>
                <a:gd name="T5" fmla="*/ 68 h 68"/>
                <a:gd name="T6" fmla="*/ 0 w 200"/>
                <a:gd name="T7" fmla="*/ 15 h 68"/>
                <a:gd name="T8" fmla="*/ 4 w 200"/>
                <a:gd name="T9" fmla="*/ 0 h 68"/>
                <a:gd name="T10" fmla="*/ 14 w 200"/>
                <a:gd name="T11" fmla="*/ 13 h 68"/>
                <a:gd name="T12" fmla="*/ 14 w 200"/>
                <a:gd name="T13" fmla="*/ 15 h 68"/>
                <a:gd name="T14" fmla="*/ 100 w 200"/>
                <a:gd name="T15" fmla="*/ 61 h 68"/>
                <a:gd name="T16" fmla="*/ 186 w 200"/>
                <a:gd name="T17" fmla="*/ 15 h 68"/>
                <a:gd name="T18" fmla="*/ 185 w 200"/>
                <a:gd name="T19" fmla="*/ 13 h 68"/>
                <a:gd name="T20" fmla="*/ 196 w 20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8">
                  <a:moveTo>
                    <a:pt x="196" y="0"/>
                  </a:moveTo>
                  <a:cubicBezTo>
                    <a:pt x="198" y="5"/>
                    <a:pt x="200" y="9"/>
                    <a:pt x="200" y="15"/>
                  </a:cubicBezTo>
                  <a:cubicBezTo>
                    <a:pt x="200" y="44"/>
                    <a:pt x="155" y="68"/>
                    <a:pt x="100" y="68"/>
                  </a:cubicBezTo>
                  <a:cubicBezTo>
                    <a:pt x="45" y="68"/>
                    <a:pt x="0" y="44"/>
                    <a:pt x="0" y="15"/>
                  </a:cubicBezTo>
                  <a:cubicBezTo>
                    <a:pt x="0" y="9"/>
                    <a:pt x="1" y="5"/>
                    <a:pt x="4" y="0"/>
                  </a:cubicBezTo>
                  <a:cubicBezTo>
                    <a:pt x="6" y="5"/>
                    <a:pt x="10" y="9"/>
                    <a:pt x="14" y="13"/>
                  </a:cubicBezTo>
                  <a:cubicBezTo>
                    <a:pt x="14" y="13"/>
                    <a:pt x="14" y="14"/>
                    <a:pt x="14" y="15"/>
                  </a:cubicBezTo>
                  <a:cubicBezTo>
                    <a:pt x="14" y="40"/>
                    <a:pt x="53" y="61"/>
                    <a:pt x="100" y="61"/>
                  </a:cubicBezTo>
                  <a:cubicBezTo>
                    <a:pt x="147" y="61"/>
                    <a:pt x="186" y="40"/>
                    <a:pt x="186" y="15"/>
                  </a:cubicBezTo>
                  <a:cubicBezTo>
                    <a:pt x="186" y="14"/>
                    <a:pt x="185" y="13"/>
                    <a:pt x="185" y="13"/>
                  </a:cubicBezTo>
                  <a:cubicBezTo>
                    <a:pt x="190" y="9"/>
                    <a:pt x="193"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7" name="Freeform 71">
              <a:extLst>
                <a:ext uri="{FF2B5EF4-FFF2-40B4-BE49-F238E27FC236}">
                  <a16:creationId xmlns:a16="http://schemas.microsoft.com/office/drawing/2014/main" id="{3D245C48-5D19-4947-9144-29AD159B2C90}"/>
                </a:ext>
              </a:extLst>
            </p:cNvPr>
            <p:cNvSpPr>
              <a:spLocks/>
            </p:cNvSpPr>
            <p:nvPr/>
          </p:nvSpPr>
          <p:spPr bwMode="auto">
            <a:xfrm>
              <a:off x="8370888" y="2984500"/>
              <a:ext cx="460375" cy="160337"/>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4 w 200"/>
                <a:gd name="T11" fmla="*/ 13 h 69"/>
                <a:gd name="T12" fmla="*/ 14 w 200"/>
                <a:gd name="T13" fmla="*/ 15 h 69"/>
                <a:gd name="T14" fmla="*/ 100 w 200"/>
                <a:gd name="T15" fmla="*/ 61 h 69"/>
                <a:gd name="T16" fmla="*/ 186 w 200"/>
                <a:gd name="T17" fmla="*/ 15 h 69"/>
                <a:gd name="T18" fmla="*/ 185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8" y="5"/>
                    <a:pt x="200" y="10"/>
                    <a:pt x="200" y="15"/>
                  </a:cubicBezTo>
                  <a:cubicBezTo>
                    <a:pt x="200" y="45"/>
                    <a:pt x="155" y="69"/>
                    <a:pt x="100" y="69"/>
                  </a:cubicBezTo>
                  <a:cubicBezTo>
                    <a:pt x="45" y="69"/>
                    <a:pt x="0" y="45"/>
                    <a:pt x="0" y="15"/>
                  </a:cubicBezTo>
                  <a:cubicBezTo>
                    <a:pt x="0" y="10"/>
                    <a:pt x="1" y="5"/>
                    <a:pt x="4" y="0"/>
                  </a:cubicBezTo>
                  <a:cubicBezTo>
                    <a:pt x="6" y="5"/>
                    <a:pt x="10" y="9"/>
                    <a:pt x="14" y="13"/>
                  </a:cubicBezTo>
                  <a:cubicBezTo>
                    <a:pt x="14" y="14"/>
                    <a:pt x="14" y="14"/>
                    <a:pt x="14" y="15"/>
                  </a:cubicBezTo>
                  <a:cubicBezTo>
                    <a:pt x="14" y="41"/>
                    <a:pt x="53" y="61"/>
                    <a:pt x="100" y="61"/>
                  </a:cubicBezTo>
                  <a:cubicBezTo>
                    <a:pt x="147" y="61"/>
                    <a:pt x="186" y="41"/>
                    <a:pt x="186" y="15"/>
                  </a:cubicBezTo>
                  <a:cubicBezTo>
                    <a:pt x="186" y="14"/>
                    <a:pt x="185" y="14"/>
                    <a:pt x="185" y="13"/>
                  </a:cubicBezTo>
                  <a:cubicBezTo>
                    <a:pt x="190" y="9"/>
                    <a:pt x="193"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8" name="Freeform 72">
              <a:extLst>
                <a:ext uri="{FF2B5EF4-FFF2-40B4-BE49-F238E27FC236}">
                  <a16:creationId xmlns:a16="http://schemas.microsoft.com/office/drawing/2014/main" id="{C82EA577-5966-4F49-AC2A-9CCDC00E091E}"/>
                </a:ext>
              </a:extLst>
            </p:cNvPr>
            <p:cNvSpPr>
              <a:spLocks noEditPoints="1"/>
            </p:cNvSpPr>
            <p:nvPr/>
          </p:nvSpPr>
          <p:spPr bwMode="auto">
            <a:xfrm>
              <a:off x="8370888" y="2468563"/>
              <a:ext cx="460375" cy="246062"/>
            </a:xfrm>
            <a:custGeom>
              <a:avLst/>
              <a:gdLst>
                <a:gd name="T0" fmla="*/ 100 w 200"/>
                <a:gd name="T1" fmla="*/ 0 h 107"/>
                <a:gd name="T2" fmla="*/ 200 w 200"/>
                <a:gd name="T3" fmla="*/ 54 h 107"/>
                <a:gd name="T4" fmla="*/ 100 w 200"/>
                <a:gd name="T5" fmla="*/ 107 h 107"/>
                <a:gd name="T6" fmla="*/ 0 w 200"/>
                <a:gd name="T7" fmla="*/ 54 h 107"/>
                <a:gd name="T8" fmla="*/ 100 w 200"/>
                <a:gd name="T9" fmla="*/ 0 h 107"/>
                <a:gd name="T10" fmla="*/ 186 w 200"/>
                <a:gd name="T11" fmla="*/ 54 h 107"/>
                <a:gd name="T12" fmla="*/ 100 w 200"/>
                <a:gd name="T13" fmla="*/ 7 h 107"/>
                <a:gd name="T14" fmla="*/ 14 w 200"/>
                <a:gd name="T15" fmla="*/ 54 h 107"/>
                <a:gd name="T16" fmla="*/ 100 w 200"/>
                <a:gd name="T17" fmla="*/ 100 h 107"/>
                <a:gd name="T18" fmla="*/ 186 w 200"/>
                <a:gd name="T19"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07">
                  <a:moveTo>
                    <a:pt x="100" y="0"/>
                  </a:moveTo>
                  <a:cubicBezTo>
                    <a:pt x="155" y="0"/>
                    <a:pt x="200" y="24"/>
                    <a:pt x="200" y="54"/>
                  </a:cubicBezTo>
                  <a:cubicBezTo>
                    <a:pt x="200" y="83"/>
                    <a:pt x="155" y="107"/>
                    <a:pt x="100" y="107"/>
                  </a:cubicBezTo>
                  <a:cubicBezTo>
                    <a:pt x="45" y="107"/>
                    <a:pt x="0" y="83"/>
                    <a:pt x="0" y="54"/>
                  </a:cubicBezTo>
                  <a:cubicBezTo>
                    <a:pt x="0" y="24"/>
                    <a:pt x="45" y="0"/>
                    <a:pt x="100" y="0"/>
                  </a:cubicBezTo>
                  <a:close/>
                  <a:moveTo>
                    <a:pt x="186" y="54"/>
                  </a:moveTo>
                  <a:cubicBezTo>
                    <a:pt x="186" y="28"/>
                    <a:pt x="147" y="7"/>
                    <a:pt x="100" y="7"/>
                  </a:cubicBezTo>
                  <a:cubicBezTo>
                    <a:pt x="53" y="7"/>
                    <a:pt x="14" y="28"/>
                    <a:pt x="14" y="54"/>
                  </a:cubicBezTo>
                  <a:cubicBezTo>
                    <a:pt x="14" y="79"/>
                    <a:pt x="53" y="100"/>
                    <a:pt x="100" y="100"/>
                  </a:cubicBezTo>
                  <a:cubicBezTo>
                    <a:pt x="147" y="100"/>
                    <a:pt x="186" y="79"/>
                    <a:pt x="18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0" name="Freeform 73">
              <a:extLst>
                <a:ext uri="{FF2B5EF4-FFF2-40B4-BE49-F238E27FC236}">
                  <a16:creationId xmlns:a16="http://schemas.microsoft.com/office/drawing/2014/main" id="{4367FCC5-DDEA-4EDC-97B4-856053104D69}"/>
                </a:ext>
              </a:extLst>
            </p:cNvPr>
            <p:cNvSpPr>
              <a:spLocks/>
            </p:cNvSpPr>
            <p:nvPr/>
          </p:nvSpPr>
          <p:spPr bwMode="auto">
            <a:xfrm>
              <a:off x="8405813" y="2265363"/>
              <a:ext cx="190500" cy="180975"/>
            </a:xfrm>
            <a:custGeom>
              <a:avLst/>
              <a:gdLst>
                <a:gd name="T0" fmla="*/ 83 w 83"/>
                <a:gd name="T1" fmla="*/ 70 h 78"/>
                <a:gd name="T2" fmla="*/ 81 w 83"/>
                <a:gd name="T3" fmla="*/ 75 h 78"/>
                <a:gd name="T4" fmla="*/ 72 w 83"/>
                <a:gd name="T5" fmla="*/ 75 h 78"/>
                <a:gd name="T6" fmla="*/ 2 w 83"/>
                <a:gd name="T7" fmla="*/ 13 h 78"/>
                <a:gd name="T8" fmla="*/ 2 w 83"/>
                <a:gd name="T9" fmla="*/ 3 h 78"/>
                <a:gd name="T10" fmla="*/ 11 w 83"/>
                <a:gd name="T11" fmla="*/ 3 h 78"/>
                <a:gd name="T12" fmla="*/ 81 w 83"/>
                <a:gd name="T13" fmla="*/ 66 h 78"/>
                <a:gd name="T14" fmla="*/ 83 w 83"/>
                <a:gd name="T15" fmla="*/ 70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78">
                  <a:moveTo>
                    <a:pt x="83" y="70"/>
                  </a:moveTo>
                  <a:cubicBezTo>
                    <a:pt x="83" y="72"/>
                    <a:pt x="83" y="74"/>
                    <a:pt x="81" y="75"/>
                  </a:cubicBezTo>
                  <a:cubicBezTo>
                    <a:pt x="79" y="78"/>
                    <a:pt x="75" y="78"/>
                    <a:pt x="72" y="75"/>
                  </a:cubicBezTo>
                  <a:cubicBezTo>
                    <a:pt x="2" y="13"/>
                    <a:pt x="2" y="13"/>
                    <a:pt x="2" y="13"/>
                  </a:cubicBezTo>
                  <a:cubicBezTo>
                    <a:pt x="0" y="10"/>
                    <a:pt x="0" y="6"/>
                    <a:pt x="2" y="3"/>
                  </a:cubicBezTo>
                  <a:cubicBezTo>
                    <a:pt x="4" y="1"/>
                    <a:pt x="9" y="0"/>
                    <a:pt x="11" y="3"/>
                  </a:cubicBezTo>
                  <a:cubicBezTo>
                    <a:pt x="81" y="66"/>
                    <a:pt x="81" y="66"/>
                    <a:pt x="81" y="66"/>
                  </a:cubicBezTo>
                  <a:cubicBezTo>
                    <a:pt x="82" y="67"/>
                    <a:pt x="83" y="69"/>
                    <a:pt x="8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7" name="Freeform 74">
              <a:extLst>
                <a:ext uri="{FF2B5EF4-FFF2-40B4-BE49-F238E27FC236}">
                  <a16:creationId xmlns:a16="http://schemas.microsoft.com/office/drawing/2014/main" id="{9847BBF6-14AD-4DAB-8397-9CC912938BEA}"/>
                </a:ext>
              </a:extLst>
            </p:cNvPr>
            <p:cNvSpPr>
              <a:spLocks/>
            </p:cNvSpPr>
            <p:nvPr/>
          </p:nvSpPr>
          <p:spPr bwMode="auto">
            <a:xfrm>
              <a:off x="8058150" y="2208213"/>
              <a:ext cx="347663" cy="120650"/>
            </a:xfrm>
            <a:custGeom>
              <a:avLst/>
              <a:gdLst>
                <a:gd name="T0" fmla="*/ 148 w 151"/>
                <a:gd name="T1" fmla="*/ 0 h 52"/>
                <a:gd name="T2" fmla="*/ 151 w 151"/>
                <a:gd name="T3" fmla="*/ 11 h 52"/>
                <a:gd name="T4" fmla="*/ 75 w 151"/>
                <a:gd name="T5" fmla="*/ 52 h 52"/>
                <a:gd name="T6" fmla="*/ 0 w 151"/>
                <a:gd name="T7" fmla="*/ 11 h 52"/>
                <a:gd name="T8" fmla="*/ 2 w 151"/>
                <a:gd name="T9" fmla="*/ 0 h 52"/>
                <a:gd name="T10" fmla="*/ 10 w 151"/>
                <a:gd name="T11" fmla="*/ 10 h 52"/>
                <a:gd name="T12" fmla="*/ 10 w 151"/>
                <a:gd name="T13" fmla="*/ 11 h 52"/>
                <a:gd name="T14" fmla="*/ 75 w 151"/>
                <a:gd name="T15" fmla="*/ 46 h 52"/>
                <a:gd name="T16" fmla="*/ 140 w 151"/>
                <a:gd name="T17" fmla="*/ 11 h 52"/>
                <a:gd name="T18" fmla="*/ 140 w 151"/>
                <a:gd name="T19" fmla="*/ 10 h 52"/>
                <a:gd name="T20" fmla="*/ 148 w 15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
                  <a:moveTo>
                    <a:pt x="148" y="0"/>
                  </a:moveTo>
                  <a:cubicBezTo>
                    <a:pt x="150" y="4"/>
                    <a:pt x="151" y="7"/>
                    <a:pt x="151" y="11"/>
                  </a:cubicBezTo>
                  <a:cubicBezTo>
                    <a:pt x="151" y="34"/>
                    <a:pt x="117" y="52"/>
                    <a:pt x="75" y="52"/>
                  </a:cubicBezTo>
                  <a:cubicBezTo>
                    <a:pt x="33" y="52"/>
                    <a:pt x="0" y="34"/>
                    <a:pt x="0" y="11"/>
                  </a:cubicBezTo>
                  <a:cubicBezTo>
                    <a:pt x="0" y="7"/>
                    <a:pt x="1" y="4"/>
                    <a:pt x="2" y="0"/>
                  </a:cubicBezTo>
                  <a:cubicBezTo>
                    <a:pt x="4" y="4"/>
                    <a:pt x="7" y="7"/>
                    <a:pt x="10" y="10"/>
                  </a:cubicBezTo>
                  <a:cubicBezTo>
                    <a:pt x="10" y="10"/>
                    <a:pt x="10" y="11"/>
                    <a:pt x="10" y="11"/>
                  </a:cubicBezTo>
                  <a:cubicBezTo>
                    <a:pt x="10" y="31"/>
                    <a:pt x="39" y="46"/>
                    <a:pt x="75" y="46"/>
                  </a:cubicBezTo>
                  <a:cubicBezTo>
                    <a:pt x="111" y="46"/>
                    <a:pt x="140" y="31"/>
                    <a:pt x="140" y="11"/>
                  </a:cubicBezTo>
                  <a:cubicBezTo>
                    <a:pt x="140" y="11"/>
                    <a:pt x="140" y="10"/>
                    <a:pt x="140" y="10"/>
                  </a:cubicBezTo>
                  <a:cubicBezTo>
                    <a:pt x="143" y="7"/>
                    <a:pt x="146" y="4"/>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4" name="Freeform 75">
              <a:extLst>
                <a:ext uri="{FF2B5EF4-FFF2-40B4-BE49-F238E27FC236}">
                  <a16:creationId xmlns:a16="http://schemas.microsoft.com/office/drawing/2014/main" id="{0F575374-0637-4AF5-B3BE-C76955A96081}"/>
                </a:ext>
              </a:extLst>
            </p:cNvPr>
            <p:cNvSpPr>
              <a:spLocks/>
            </p:cNvSpPr>
            <p:nvPr/>
          </p:nvSpPr>
          <p:spPr bwMode="auto">
            <a:xfrm>
              <a:off x="8058150" y="2316163"/>
              <a:ext cx="347663" cy="120650"/>
            </a:xfrm>
            <a:custGeom>
              <a:avLst/>
              <a:gdLst>
                <a:gd name="T0" fmla="*/ 148 w 151"/>
                <a:gd name="T1" fmla="*/ 0 h 52"/>
                <a:gd name="T2" fmla="*/ 151 w 151"/>
                <a:gd name="T3" fmla="*/ 11 h 52"/>
                <a:gd name="T4" fmla="*/ 75 w 151"/>
                <a:gd name="T5" fmla="*/ 52 h 52"/>
                <a:gd name="T6" fmla="*/ 0 w 151"/>
                <a:gd name="T7" fmla="*/ 11 h 52"/>
                <a:gd name="T8" fmla="*/ 2 w 151"/>
                <a:gd name="T9" fmla="*/ 0 h 52"/>
                <a:gd name="T10" fmla="*/ 10 w 151"/>
                <a:gd name="T11" fmla="*/ 10 h 52"/>
                <a:gd name="T12" fmla="*/ 10 w 151"/>
                <a:gd name="T13" fmla="*/ 11 h 52"/>
                <a:gd name="T14" fmla="*/ 75 w 151"/>
                <a:gd name="T15" fmla="*/ 46 h 52"/>
                <a:gd name="T16" fmla="*/ 140 w 151"/>
                <a:gd name="T17" fmla="*/ 11 h 52"/>
                <a:gd name="T18" fmla="*/ 140 w 151"/>
                <a:gd name="T19" fmla="*/ 10 h 52"/>
                <a:gd name="T20" fmla="*/ 148 w 15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
                  <a:moveTo>
                    <a:pt x="148" y="0"/>
                  </a:moveTo>
                  <a:cubicBezTo>
                    <a:pt x="150" y="3"/>
                    <a:pt x="151" y="7"/>
                    <a:pt x="151" y="11"/>
                  </a:cubicBezTo>
                  <a:cubicBezTo>
                    <a:pt x="151" y="34"/>
                    <a:pt x="117" y="52"/>
                    <a:pt x="75" y="52"/>
                  </a:cubicBezTo>
                  <a:cubicBezTo>
                    <a:pt x="33" y="52"/>
                    <a:pt x="0" y="34"/>
                    <a:pt x="0" y="11"/>
                  </a:cubicBezTo>
                  <a:cubicBezTo>
                    <a:pt x="0" y="7"/>
                    <a:pt x="1" y="3"/>
                    <a:pt x="2" y="0"/>
                  </a:cubicBezTo>
                  <a:cubicBezTo>
                    <a:pt x="4" y="3"/>
                    <a:pt x="7" y="7"/>
                    <a:pt x="10" y="10"/>
                  </a:cubicBezTo>
                  <a:cubicBezTo>
                    <a:pt x="10" y="10"/>
                    <a:pt x="10" y="11"/>
                    <a:pt x="10" y="11"/>
                  </a:cubicBezTo>
                  <a:cubicBezTo>
                    <a:pt x="10" y="30"/>
                    <a:pt x="39" y="46"/>
                    <a:pt x="75" y="46"/>
                  </a:cubicBezTo>
                  <a:cubicBezTo>
                    <a:pt x="111" y="46"/>
                    <a:pt x="140" y="30"/>
                    <a:pt x="140" y="11"/>
                  </a:cubicBezTo>
                  <a:cubicBezTo>
                    <a:pt x="140" y="11"/>
                    <a:pt x="140" y="10"/>
                    <a:pt x="140" y="10"/>
                  </a:cubicBezTo>
                  <a:cubicBezTo>
                    <a:pt x="143" y="7"/>
                    <a:pt x="146" y="3"/>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5" name="Freeform 76">
              <a:extLst>
                <a:ext uri="{FF2B5EF4-FFF2-40B4-BE49-F238E27FC236}">
                  <a16:creationId xmlns:a16="http://schemas.microsoft.com/office/drawing/2014/main" id="{D61D67C2-BD2A-429A-8F03-361A58BDA9AE}"/>
                </a:ext>
              </a:extLst>
            </p:cNvPr>
            <p:cNvSpPr>
              <a:spLocks/>
            </p:cNvSpPr>
            <p:nvPr/>
          </p:nvSpPr>
          <p:spPr bwMode="auto">
            <a:xfrm>
              <a:off x="8058150" y="2433638"/>
              <a:ext cx="347663" cy="120650"/>
            </a:xfrm>
            <a:custGeom>
              <a:avLst/>
              <a:gdLst>
                <a:gd name="T0" fmla="*/ 148 w 151"/>
                <a:gd name="T1" fmla="*/ 0 h 52"/>
                <a:gd name="T2" fmla="*/ 151 w 151"/>
                <a:gd name="T3" fmla="*/ 11 h 52"/>
                <a:gd name="T4" fmla="*/ 75 w 151"/>
                <a:gd name="T5" fmla="*/ 52 h 52"/>
                <a:gd name="T6" fmla="*/ 0 w 151"/>
                <a:gd name="T7" fmla="*/ 11 h 52"/>
                <a:gd name="T8" fmla="*/ 2 w 151"/>
                <a:gd name="T9" fmla="*/ 0 h 52"/>
                <a:gd name="T10" fmla="*/ 10 w 151"/>
                <a:gd name="T11" fmla="*/ 10 h 52"/>
                <a:gd name="T12" fmla="*/ 10 w 151"/>
                <a:gd name="T13" fmla="*/ 11 h 52"/>
                <a:gd name="T14" fmla="*/ 75 w 151"/>
                <a:gd name="T15" fmla="*/ 46 h 52"/>
                <a:gd name="T16" fmla="*/ 140 w 151"/>
                <a:gd name="T17" fmla="*/ 11 h 52"/>
                <a:gd name="T18" fmla="*/ 140 w 151"/>
                <a:gd name="T19" fmla="*/ 10 h 52"/>
                <a:gd name="T20" fmla="*/ 148 w 151"/>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52">
                  <a:moveTo>
                    <a:pt x="148" y="0"/>
                  </a:moveTo>
                  <a:cubicBezTo>
                    <a:pt x="150" y="3"/>
                    <a:pt x="151" y="7"/>
                    <a:pt x="151" y="11"/>
                  </a:cubicBezTo>
                  <a:cubicBezTo>
                    <a:pt x="151" y="34"/>
                    <a:pt x="117" y="52"/>
                    <a:pt x="75" y="52"/>
                  </a:cubicBezTo>
                  <a:cubicBezTo>
                    <a:pt x="33" y="52"/>
                    <a:pt x="0" y="34"/>
                    <a:pt x="0" y="11"/>
                  </a:cubicBezTo>
                  <a:cubicBezTo>
                    <a:pt x="0" y="7"/>
                    <a:pt x="1" y="3"/>
                    <a:pt x="2" y="0"/>
                  </a:cubicBezTo>
                  <a:cubicBezTo>
                    <a:pt x="4" y="3"/>
                    <a:pt x="7" y="7"/>
                    <a:pt x="10" y="10"/>
                  </a:cubicBezTo>
                  <a:cubicBezTo>
                    <a:pt x="10" y="10"/>
                    <a:pt x="10" y="11"/>
                    <a:pt x="10" y="11"/>
                  </a:cubicBezTo>
                  <a:cubicBezTo>
                    <a:pt x="10" y="30"/>
                    <a:pt x="39" y="46"/>
                    <a:pt x="75" y="46"/>
                  </a:cubicBezTo>
                  <a:cubicBezTo>
                    <a:pt x="111" y="46"/>
                    <a:pt x="140" y="30"/>
                    <a:pt x="140" y="11"/>
                  </a:cubicBezTo>
                  <a:cubicBezTo>
                    <a:pt x="140" y="11"/>
                    <a:pt x="140" y="10"/>
                    <a:pt x="140" y="10"/>
                  </a:cubicBezTo>
                  <a:cubicBezTo>
                    <a:pt x="143" y="7"/>
                    <a:pt x="146" y="3"/>
                    <a:pt x="1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6" name="Freeform 77">
              <a:extLst>
                <a:ext uri="{FF2B5EF4-FFF2-40B4-BE49-F238E27FC236}">
                  <a16:creationId xmlns:a16="http://schemas.microsoft.com/office/drawing/2014/main" id="{2508DFD8-7996-49F7-9543-F24BD57142E8}"/>
                </a:ext>
              </a:extLst>
            </p:cNvPr>
            <p:cNvSpPr>
              <a:spLocks/>
            </p:cNvSpPr>
            <p:nvPr/>
          </p:nvSpPr>
          <p:spPr bwMode="auto">
            <a:xfrm>
              <a:off x="8231188" y="2041525"/>
              <a:ext cx="174625" cy="187325"/>
            </a:xfrm>
            <a:custGeom>
              <a:avLst/>
              <a:gdLst>
                <a:gd name="T0" fmla="*/ 0 w 76"/>
                <a:gd name="T1" fmla="*/ 0 h 81"/>
                <a:gd name="T2" fmla="*/ 76 w 76"/>
                <a:gd name="T3" fmla="*/ 41 h 81"/>
                <a:gd name="T4" fmla="*/ 3 w 76"/>
                <a:gd name="T5" fmla="*/ 81 h 81"/>
                <a:gd name="T6" fmla="*/ 3 w 76"/>
                <a:gd name="T7" fmla="*/ 76 h 81"/>
                <a:gd name="T8" fmla="*/ 65 w 76"/>
                <a:gd name="T9" fmla="*/ 41 h 81"/>
                <a:gd name="T10" fmla="*/ 0 w 76"/>
                <a:gd name="T11" fmla="*/ 6 h 81"/>
                <a:gd name="T12" fmla="*/ 0 w 76"/>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76" h="81">
                  <a:moveTo>
                    <a:pt x="0" y="0"/>
                  </a:moveTo>
                  <a:cubicBezTo>
                    <a:pt x="42" y="0"/>
                    <a:pt x="76" y="18"/>
                    <a:pt x="76" y="41"/>
                  </a:cubicBezTo>
                  <a:cubicBezTo>
                    <a:pt x="76" y="63"/>
                    <a:pt x="44" y="80"/>
                    <a:pt x="3" y="81"/>
                  </a:cubicBezTo>
                  <a:cubicBezTo>
                    <a:pt x="3" y="76"/>
                    <a:pt x="3" y="76"/>
                    <a:pt x="3" y="76"/>
                  </a:cubicBezTo>
                  <a:cubicBezTo>
                    <a:pt x="38" y="75"/>
                    <a:pt x="65" y="59"/>
                    <a:pt x="65" y="41"/>
                  </a:cubicBezTo>
                  <a:cubicBezTo>
                    <a:pt x="65" y="21"/>
                    <a:pt x="36" y="6"/>
                    <a:pt x="0" y="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7" name="Freeform 78">
              <a:extLst>
                <a:ext uri="{FF2B5EF4-FFF2-40B4-BE49-F238E27FC236}">
                  <a16:creationId xmlns:a16="http://schemas.microsoft.com/office/drawing/2014/main" id="{7D8F0ECC-6F5E-4481-8838-E9F4147FF1A9}"/>
                </a:ext>
              </a:extLst>
            </p:cNvPr>
            <p:cNvSpPr>
              <a:spLocks/>
            </p:cNvSpPr>
            <p:nvPr/>
          </p:nvSpPr>
          <p:spPr bwMode="auto">
            <a:xfrm>
              <a:off x="8108950" y="2706688"/>
              <a:ext cx="246063" cy="31750"/>
            </a:xfrm>
            <a:custGeom>
              <a:avLst/>
              <a:gdLst>
                <a:gd name="T0" fmla="*/ 100 w 107"/>
                <a:gd name="T1" fmla="*/ 0 h 14"/>
                <a:gd name="T2" fmla="*/ 107 w 107"/>
                <a:gd name="T3" fmla="*/ 7 h 14"/>
                <a:gd name="T4" fmla="*/ 100 w 107"/>
                <a:gd name="T5" fmla="*/ 14 h 14"/>
                <a:gd name="T6" fmla="*/ 6 w 107"/>
                <a:gd name="T7" fmla="*/ 14 h 14"/>
                <a:gd name="T8" fmla="*/ 0 w 107"/>
                <a:gd name="T9" fmla="*/ 7 h 14"/>
                <a:gd name="T10" fmla="*/ 1 w 107"/>
                <a:gd name="T11" fmla="*/ 2 h 14"/>
                <a:gd name="T12" fmla="*/ 6 w 107"/>
                <a:gd name="T13" fmla="*/ 0 h 14"/>
                <a:gd name="T14" fmla="*/ 100 w 10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4">
                  <a:moveTo>
                    <a:pt x="100" y="0"/>
                  </a:moveTo>
                  <a:cubicBezTo>
                    <a:pt x="104" y="0"/>
                    <a:pt x="107" y="3"/>
                    <a:pt x="107" y="7"/>
                  </a:cubicBezTo>
                  <a:cubicBezTo>
                    <a:pt x="107" y="11"/>
                    <a:pt x="104" y="14"/>
                    <a:pt x="100" y="14"/>
                  </a:cubicBezTo>
                  <a:cubicBezTo>
                    <a:pt x="6" y="14"/>
                    <a:pt x="6" y="14"/>
                    <a:pt x="6" y="14"/>
                  </a:cubicBezTo>
                  <a:cubicBezTo>
                    <a:pt x="3" y="14"/>
                    <a:pt x="0" y="11"/>
                    <a:pt x="0" y="7"/>
                  </a:cubicBezTo>
                  <a:cubicBezTo>
                    <a:pt x="0" y="5"/>
                    <a:pt x="0" y="3"/>
                    <a:pt x="1" y="2"/>
                  </a:cubicBezTo>
                  <a:cubicBezTo>
                    <a:pt x="3" y="1"/>
                    <a:pt x="4" y="0"/>
                    <a:pt x="6" y="0"/>
                  </a:cubicBezTo>
                  <a:lnTo>
                    <a:pt x="10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8" name="Freeform 79">
              <a:extLst>
                <a:ext uri="{FF2B5EF4-FFF2-40B4-BE49-F238E27FC236}">
                  <a16:creationId xmlns:a16="http://schemas.microsoft.com/office/drawing/2014/main" id="{877D6A8E-BD1B-46E7-B998-C1831B3ABA45}"/>
                </a:ext>
              </a:extLst>
            </p:cNvPr>
            <p:cNvSpPr>
              <a:spLocks/>
            </p:cNvSpPr>
            <p:nvPr/>
          </p:nvSpPr>
          <p:spPr bwMode="auto">
            <a:xfrm>
              <a:off x="8058150" y="2041525"/>
              <a:ext cx="179388" cy="187325"/>
            </a:xfrm>
            <a:custGeom>
              <a:avLst/>
              <a:gdLst>
                <a:gd name="T0" fmla="*/ 78 w 78"/>
                <a:gd name="T1" fmla="*/ 76 h 81"/>
                <a:gd name="T2" fmla="*/ 78 w 78"/>
                <a:gd name="T3" fmla="*/ 81 h 81"/>
                <a:gd name="T4" fmla="*/ 75 w 78"/>
                <a:gd name="T5" fmla="*/ 81 h 81"/>
                <a:gd name="T6" fmla="*/ 0 w 78"/>
                <a:gd name="T7" fmla="*/ 41 h 81"/>
                <a:gd name="T8" fmla="*/ 75 w 78"/>
                <a:gd name="T9" fmla="*/ 0 h 81"/>
                <a:gd name="T10" fmla="*/ 75 w 78"/>
                <a:gd name="T11" fmla="*/ 0 h 81"/>
                <a:gd name="T12" fmla="*/ 75 w 78"/>
                <a:gd name="T13" fmla="*/ 6 h 81"/>
                <a:gd name="T14" fmla="*/ 10 w 78"/>
                <a:gd name="T15" fmla="*/ 41 h 81"/>
                <a:gd name="T16" fmla="*/ 75 w 78"/>
                <a:gd name="T17" fmla="*/ 76 h 81"/>
                <a:gd name="T18" fmla="*/ 78 w 78"/>
                <a:gd name="T19"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81">
                  <a:moveTo>
                    <a:pt x="78" y="76"/>
                  </a:moveTo>
                  <a:cubicBezTo>
                    <a:pt x="78" y="81"/>
                    <a:pt x="78" y="81"/>
                    <a:pt x="78" y="81"/>
                  </a:cubicBezTo>
                  <a:cubicBezTo>
                    <a:pt x="77" y="81"/>
                    <a:pt x="76" y="81"/>
                    <a:pt x="75" y="81"/>
                  </a:cubicBezTo>
                  <a:cubicBezTo>
                    <a:pt x="33" y="81"/>
                    <a:pt x="0" y="63"/>
                    <a:pt x="0" y="41"/>
                  </a:cubicBezTo>
                  <a:cubicBezTo>
                    <a:pt x="0" y="18"/>
                    <a:pt x="33" y="0"/>
                    <a:pt x="75" y="0"/>
                  </a:cubicBezTo>
                  <a:cubicBezTo>
                    <a:pt x="75" y="0"/>
                    <a:pt x="75" y="0"/>
                    <a:pt x="75" y="0"/>
                  </a:cubicBezTo>
                  <a:cubicBezTo>
                    <a:pt x="75" y="6"/>
                    <a:pt x="75" y="6"/>
                    <a:pt x="75" y="6"/>
                  </a:cubicBezTo>
                  <a:cubicBezTo>
                    <a:pt x="39" y="6"/>
                    <a:pt x="10" y="21"/>
                    <a:pt x="10" y="41"/>
                  </a:cubicBezTo>
                  <a:cubicBezTo>
                    <a:pt x="10" y="60"/>
                    <a:pt x="39" y="76"/>
                    <a:pt x="75" y="76"/>
                  </a:cubicBezTo>
                  <a:cubicBezTo>
                    <a:pt x="76" y="76"/>
                    <a:pt x="77" y="76"/>
                    <a:pt x="7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9" name="Freeform 80">
              <a:extLst>
                <a:ext uri="{FF2B5EF4-FFF2-40B4-BE49-F238E27FC236}">
                  <a16:creationId xmlns:a16="http://schemas.microsoft.com/office/drawing/2014/main" id="{428D74D9-8C11-46A3-BA1B-B610088290DE}"/>
                </a:ext>
              </a:extLst>
            </p:cNvPr>
            <p:cNvSpPr>
              <a:spLocks/>
            </p:cNvSpPr>
            <p:nvPr/>
          </p:nvSpPr>
          <p:spPr bwMode="auto">
            <a:xfrm>
              <a:off x="7629525" y="2687638"/>
              <a:ext cx="460375" cy="158750"/>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5 w 200"/>
                <a:gd name="T11" fmla="*/ 13 h 69"/>
                <a:gd name="T12" fmla="*/ 15 w 200"/>
                <a:gd name="T13" fmla="*/ 15 h 69"/>
                <a:gd name="T14" fmla="*/ 100 w 200"/>
                <a:gd name="T15" fmla="*/ 61 h 69"/>
                <a:gd name="T16" fmla="*/ 186 w 200"/>
                <a:gd name="T17" fmla="*/ 15 h 69"/>
                <a:gd name="T18" fmla="*/ 186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9" y="5"/>
                    <a:pt x="200" y="10"/>
                    <a:pt x="200" y="15"/>
                  </a:cubicBezTo>
                  <a:cubicBezTo>
                    <a:pt x="200" y="44"/>
                    <a:pt x="155" y="69"/>
                    <a:pt x="100" y="69"/>
                  </a:cubicBezTo>
                  <a:cubicBezTo>
                    <a:pt x="45" y="69"/>
                    <a:pt x="0" y="44"/>
                    <a:pt x="0" y="15"/>
                  </a:cubicBezTo>
                  <a:cubicBezTo>
                    <a:pt x="0" y="10"/>
                    <a:pt x="2" y="5"/>
                    <a:pt x="4" y="0"/>
                  </a:cubicBezTo>
                  <a:cubicBezTo>
                    <a:pt x="7" y="5"/>
                    <a:pt x="10" y="9"/>
                    <a:pt x="15" y="13"/>
                  </a:cubicBezTo>
                  <a:cubicBezTo>
                    <a:pt x="15" y="14"/>
                    <a:pt x="15" y="14"/>
                    <a:pt x="15" y="15"/>
                  </a:cubicBezTo>
                  <a:cubicBezTo>
                    <a:pt x="15" y="40"/>
                    <a:pt x="53" y="61"/>
                    <a:pt x="100" y="61"/>
                  </a:cubicBezTo>
                  <a:cubicBezTo>
                    <a:pt x="148" y="61"/>
                    <a:pt x="186" y="40"/>
                    <a:pt x="186" y="15"/>
                  </a:cubicBezTo>
                  <a:cubicBezTo>
                    <a:pt x="186" y="14"/>
                    <a:pt x="186" y="14"/>
                    <a:pt x="186" y="13"/>
                  </a:cubicBezTo>
                  <a:cubicBezTo>
                    <a:pt x="190" y="9"/>
                    <a:pt x="194"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0" name="Freeform 81">
              <a:extLst>
                <a:ext uri="{FF2B5EF4-FFF2-40B4-BE49-F238E27FC236}">
                  <a16:creationId xmlns:a16="http://schemas.microsoft.com/office/drawing/2014/main" id="{5487F2B6-5C46-4183-947A-273857F5F53F}"/>
                </a:ext>
              </a:extLst>
            </p:cNvPr>
            <p:cNvSpPr>
              <a:spLocks/>
            </p:cNvSpPr>
            <p:nvPr/>
          </p:nvSpPr>
          <p:spPr bwMode="auto">
            <a:xfrm>
              <a:off x="7629525" y="2830513"/>
              <a:ext cx="460375" cy="157162"/>
            </a:xfrm>
            <a:custGeom>
              <a:avLst/>
              <a:gdLst>
                <a:gd name="T0" fmla="*/ 196 w 200"/>
                <a:gd name="T1" fmla="*/ 0 h 68"/>
                <a:gd name="T2" fmla="*/ 200 w 200"/>
                <a:gd name="T3" fmla="*/ 15 h 68"/>
                <a:gd name="T4" fmla="*/ 100 w 200"/>
                <a:gd name="T5" fmla="*/ 68 h 68"/>
                <a:gd name="T6" fmla="*/ 0 w 200"/>
                <a:gd name="T7" fmla="*/ 15 h 68"/>
                <a:gd name="T8" fmla="*/ 4 w 200"/>
                <a:gd name="T9" fmla="*/ 0 h 68"/>
                <a:gd name="T10" fmla="*/ 15 w 200"/>
                <a:gd name="T11" fmla="*/ 13 h 68"/>
                <a:gd name="T12" fmla="*/ 15 w 200"/>
                <a:gd name="T13" fmla="*/ 15 h 68"/>
                <a:gd name="T14" fmla="*/ 100 w 200"/>
                <a:gd name="T15" fmla="*/ 61 h 68"/>
                <a:gd name="T16" fmla="*/ 186 w 200"/>
                <a:gd name="T17" fmla="*/ 15 h 68"/>
                <a:gd name="T18" fmla="*/ 186 w 200"/>
                <a:gd name="T19" fmla="*/ 13 h 68"/>
                <a:gd name="T20" fmla="*/ 196 w 200"/>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8">
                  <a:moveTo>
                    <a:pt x="196" y="0"/>
                  </a:moveTo>
                  <a:cubicBezTo>
                    <a:pt x="199" y="5"/>
                    <a:pt x="200" y="9"/>
                    <a:pt x="200" y="15"/>
                  </a:cubicBezTo>
                  <a:cubicBezTo>
                    <a:pt x="200" y="44"/>
                    <a:pt x="155" y="68"/>
                    <a:pt x="100" y="68"/>
                  </a:cubicBezTo>
                  <a:cubicBezTo>
                    <a:pt x="45" y="68"/>
                    <a:pt x="0" y="44"/>
                    <a:pt x="0" y="15"/>
                  </a:cubicBezTo>
                  <a:cubicBezTo>
                    <a:pt x="0" y="9"/>
                    <a:pt x="2" y="5"/>
                    <a:pt x="4" y="0"/>
                  </a:cubicBezTo>
                  <a:cubicBezTo>
                    <a:pt x="7" y="5"/>
                    <a:pt x="10" y="9"/>
                    <a:pt x="15" y="13"/>
                  </a:cubicBezTo>
                  <a:cubicBezTo>
                    <a:pt x="15" y="13"/>
                    <a:pt x="15" y="14"/>
                    <a:pt x="15" y="15"/>
                  </a:cubicBezTo>
                  <a:cubicBezTo>
                    <a:pt x="15" y="40"/>
                    <a:pt x="53" y="61"/>
                    <a:pt x="100" y="61"/>
                  </a:cubicBezTo>
                  <a:cubicBezTo>
                    <a:pt x="148" y="61"/>
                    <a:pt x="186" y="40"/>
                    <a:pt x="186" y="15"/>
                  </a:cubicBezTo>
                  <a:cubicBezTo>
                    <a:pt x="186" y="14"/>
                    <a:pt x="186" y="13"/>
                    <a:pt x="186" y="13"/>
                  </a:cubicBezTo>
                  <a:cubicBezTo>
                    <a:pt x="190" y="9"/>
                    <a:pt x="194"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1" name="Freeform 82">
              <a:extLst>
                <a:ext uri="{FF2B5EF4-FFF2-40B4-BE49-F238E27FC236}">
                  <a16:creationId xmlns:a16="http://schemas.microsoft.com/office/drawing/2014/main" id="{6CE780A4-2B0D-42E6-971D-030B8895A88A}"/>
                </a:ext>
              </a:extLst>
            </p:cNvPr>
            <p:cNvSpPr>
              <a:spLocks/>
            </p:cNvSpPr>
            <p:nvPr/>
          </p:nvSpPr>
          <p:spPr bwMode="auto">
            <a:xfrm>
              <a:off x="7629525" y="2984500"/>
              <a:ext cx="460375" cy="160337"/>
            </a:xfrm>
            <a:custGeom>
              <a:avLst/>
              <a:gdLst>
                <a:gd name="T0" fmla="*/ 196 w 200"/>
                <a:gd name="T1" fmla="*/ 0 h 69"/>
                <a:gd name="T2" fmla="*/ 200 w 200"/>
                <a:gd name="T3" fmla="*/ 15 h 69"/>
                <a:gd name="T4" fmla="*/ 100 w 200"/>
                <a:gd name="T5" fmla="*/ 69 h 69"/>
                <a:gd name="T6" fmla="*/ 0 w 200"/>
                <a:gd name="T7" fmla="*/ 15 h 69"/>
                <a:gd name="T8" fmla="*/ 4 w 200"/>
                <a:gd name="T9" fmla="*/ 0 h 69"/>
                <a:gd name="T10" fmla="*/ 15 w 200"/>
                <a:gd name="T11" fmla="*/ 13 h 69"/>
                <a:gd name="T12" fmla="*/ 15 w 200"/>
                <a:gd name="T13" fmla="*/ 15 h 69"/>
                <a:gd name="T14" fmla="*/ 100 w 200"/>
                <a:gd name="T15" fmla="*/ 61 h 69"/>
                <a:gd name="T16" fmla="*/ 186 w 200"/>
                <a:gd name="T17" fmla="*/ 15 h 69"/>
                <a:gd name="T18" fmla="*/ 186 w 200"/>
                <a:gd name="T19" fmla="*/ 13 h 69"/>
                <a:gd name="T20" fmla="*/ 196 w 200"/>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0" h="69">
                  <a:moveTo>
                    <a:pt x="196" y="0"/>
                  </a:moveTo>
                  <a:cubicBezTo>
                    <a:pt x="199" y="5"/>
                    <a:pt x="200" y="10"/>
                    <a:pt x="200" y="15"/>
                  </a:cubicBezTo>
                  <a:cubicBezTo>
                    <a:pt x="200" y="45"/>
                    <a:pt x="155" y="69"/>
                    <a:pt x="100" y="69"/>
                  </a:cubicBezTo>
                  <a:cubicBezTo>
                    <a:pt x="45" y="69"/>
                    <a:pt x="0" y="45"/>
                    <a:pt x="0" y="15"/>
                  </a:cubicBezTo>
                  <a:cubicBezTo>
                    <a:pt x="0" y="10"/>
                    <a:pt x="2" y="5"/>
                    <a:pt x="4" y="0"/>
                  </a:cubicBezTo>
                  <a:cubicBezTo>
                    <a:pt x="7" y="5"/>
                    <a:pt x="10" y="9"/>
                    <a:pt x="15" y="13"/>
                  </a:cubicBezTo>
                  <a:cubicBezTo>
                    <a:pt x="15" y="14"/>
                    <a:pt x="15" y="14"/>
                    <a:pt x="15" y="15"/>
                  </a:cubicBezTo>
                  <a:cubicBezTo>
                    <a:pt x="15" y="41"/>
                    <a:pt x="53" y="61"/>
                    <a:pt x="100" y="61"/>
                  </a:cubicBezTo>
                  <a:cubicBezTo>
                    <a:pt x="148" y="61"/>
                    <a:pt x="186" y="41"/>
                    <a:pt x="186" y="15"/>
                  </a:cubicBezTo>
                  <a:cubicBezTo>
                    <a:pt x="186" y="14"/>
                    <a:pt x="186" y="14"/>
                    <a:pt x="186" y="13"/>
                  </a:cubicBezTo>
                  <a:cubicBezTo>
                    <a:pt x="190" y="9"/>
                    <a:pt x="194" y="5"/>
                    <a:pt x="1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2" name="Freeform 83">
              <a:extLst>
                <a:ext uri="{FF2B5EF4-FFF2-40B4-BE49-F238E27FC236}">
                  <a16:creationId xmlns:a16="http://schemas.microsoft.com/office/drawing/2014/main" id="{B246E82C-29EB-437E-A1D0-4EB6E7E6C76C}"/>
                </a:ext>
              </a:extLst>
            </p:cNvPr>
            <p:cNvSpPr>
              <a:spLocks/>
            </p:cNvSpPr>
            <p:nvPr/>
          </p:nvSpPr>
          <p:spPr bwMode="auto">
            <a:xfrm>
              <a:off x="7864475" y="2265363"/>
              <a:ext cx="193675" cy="180975"/>
            </a:xfrm>
            <a:custGeom>
              <a:avLst/>
              <a:gdLst>
                <a:gd name="T0" fmla="*/ 82 w 84"/>
                <a:gd name="T1" fmla="*/ 3 h 78"/>
                <a:gd name="T2" fmla="*/ 81 w 84"/>
                <a:gd name="T3" fmla="*/ 13 h 78"/>
                <a:gd name="T4" fmla="*/ 11 w 84"/>
                <a:gd name="T5" fmla="*/ 75 h 78"/>
                <a:gd name="T6" fmla="*/ 2 w 84"/>
                <a:gd name="T7" fmla="*/ 75 h 78"/>
                <a:gd name="T8" fmla="*/ 0 w 84"/>
                <a:gd name="T9" fmla="*/ 70 h 78"/>
                <a:gd name="T10" fmla="*/ 3 w 84"/>
                <a:gd name="T11" fmla="*/ 66 h 78"/>
                <a:gd name="T12" fmla="*/ 72 w 84"/>
                <a:gd name="T13" fmla="*/ 3 h 78"/>
                <a:gd name="T14" fmla="*/ 82 w 84"/>
                <a:gd name="T15" fmla="*/ 3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78">
                  <a:moveTo>
                    <a:pt x="82" y="3"/>
                  </a:moveTo>
                  <a:cubicBezTo>
                    <a:pt x="84" y="6"/>
                    <a:pt x="84" y="10"/>
                    <a:pt x="81" y="13"/>
                  </a:cubicBezTo>
                  <a:cubicBezTo>
                    <a:pt x="11" y="75"/>
                    <a:pt x="11" y="75"/>
                    <a:pt x="11" y="75"/>
                  </a:cubicBezTo>
                  <a:cubicBezTo>
                    <a:pt x="9" y="78"/>
                    <a:pt x="5" y="78"/>
                    <a:pt x="2" y="75"/>
                  </a:cubicBezTo>
                  <a:cubicBezTo>
                    <a:pt x="1" y="74"/>
                    <a:pt x="0" y="72"/>
                    <a:pt x="0" y="70"/>
                  </a:cubicBezTo>
                  <a:cubicBezTo>
                    <a:pt x="0" y="69"/>
                    <a:pt x="1" y="67"/>
                    <a:pt x="3" y="66"/>
                  </a:cubicBezTo>
                  <a:cubicBezTo>
                    <a:pt x="72" y="3"/>
                    <a:pt x="72" y="3"/>
                    <a:pt x="72" y="3"/>
                  </a:cubicBezTo>
                  <a:cubicBezTo>
                    <a:pt x="75" y="0"/>
                    <a:pt x="79" y="1"/>
                    <a:pt x="8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3" name="Freeform 84">
              <a:extLst>
                <a:ext uri="{FF2B5EF4-FFF2-40B4-BE49-F238E27FC236}">
                  <a16:creationId xmlns:a16="http://schemas.microsoft.com/office/drawing/2014/main" id="{ACAE1783-34DD-434A-AD5F-A3B5FC234A98}"/>
                </a:ext>
              </a:extLst>
            </p:cNvPr>
            <p:cNvSpPr>
              <a:spLocks noEditPoints="1"/>
            </p:cNvSpPr>
            <p:nvPr/>
          </p:nvSpPr>
          <p:spPr bwMode="auto">
            <a:xfrm>
              <a:off x="7629525" y="2468563"/>
              <a:ext cx="460375" cy="246062"/>
            </a:xfrm>
            <a:custGeom>
              <a:avLst/>
              <a:gdLst>
                <a:gd name="T0" fmla="*/ 100 w 200"/>
                <a:gd name="T1" fmla="*/ 0 h 107"/>
                <a:gd name="T2" fmla="*/ 200 w 200"/>
                <a:gd name="T3" fmla="*/ 54 h 107"/>
                <a:gd name="T4" fmla="*/ 100 w 200"/>
                <a:gd name="T5" fmla="*/ 107 h 107"/>
                <a:gd name="T6" fmla="*/ 0 w 200"/>
                <a:gd name="T7" fmla="*/ 54 h 107"/>
                <a:gd name="T8" fmla="*/ 100 w 200"/>
                <a:gd name="T9" fmla="*/ 0 h 107"/>
                <a:gd name="T10" fmla="*/ 186 w 200"/>
                <a:gd name="T11" fmla="*/ 54 h 107"/>
                <a:gd name="T12" fmla="*/ 100 w 200"/>
                <a:gd name="T13" fmla="*/ 7 h 107"/>
                <a:gd name="T14" fmla="*/ 15 w 200"/>
                <a:gd name="T15" fmla="*/ 54 h 107"/>
                <a:gd name="T16" fmla="*/ 100 w 200"/>
                <a:gd name="T17" fmla="*/ 100 h 107"/>
                <a:gd name="T18" fmla="*/ 186 w 200"/>
                <a:gd name="T19" fmla="*/ 5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07">
                  <a:moveTo>
                    <a:pt x="100" y="0"/>
                  </a:moveTo>
                  <a:cubicBezTo>
                    <a:pt x="155" y="0"/>
                    <a:pt x="200" y="24"/>
                    <a:pt x="200" y="54"/>
                  </a:cubicBezTo>
                  <a:cubicBezTo>
                    <a:pt x="200" y="83"/>
                    <a:pt x="155" y="107"/>
                    <a:pt x="100" y="107"/>
                  </a:cubicBezTo>
                  <a:cubicBezTo>
                    <a:pt x="45" y="107"/>
                    <a:pt x="0" y="83"/>
                    <a:pt x="0" y="54"/>
                  </a:cubicBezTo>
                  <a:cubicBezTo>
                    <a:pt x="0" y="24"/>
                    <a:pt x="45" y="0"/>
                    <a:pt x="100" y="0"/>
                  </a:cubicBezTo>
                  <a:close/>
                  <a:moveTo>
                    <a:pt x="186" y="54"/>
                  </a:moveTo>
                  <a:cubicBezTo>
                    <a:pt x="186" y="28"/>
                    <a:pt x="148" y="7"/>
                    <a:pt x="100" y="7"/>
                  </a:cubicBezTo>
                  <a:cubicBezTo>
                    <a:pt x="53" y="7"/>
                    <a:pt x="15" y="28"/>
                    <a:pt x="15" y="54"/>
                  </a:cubicBezTo>
                  <a:cubicBezTo>
                    <a:pt x="15" y="79"/>
                    <a:pt x="53" y="100"/>
                    <a:pt x="100" y="100"/>
                  </a:cubicBezTo>
                  <a:cubicBezTo>
                    <a:pt x="148" y="100"/>
                    <a:pt x="186" y="79"/>
                    <a:pt x="186"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4" name="Oval 85">
              <a:extLst>
                <a:ext uri="{FF2B5EF4-FFF2-40B4-BE49-F238E27FC236}">
                  <a16:creationId xmlns:a16="http://schemas.microsoft.com/office/drawing/2014/main" id="{739C55D2-6FB0-45B4-A6CC-7BE592BDE167}"/>
                </a:ext>
              </a:extLst>
            </p:cNvPr>
            <p:cNvSpPr>
              <a:spLocks noChangeArrowheads="1"/>
            </p:cNvSpPr>
            <p:nvPr/>
          </p:nvSpPr>
          <p:spPr bwMode="auto">
            <a:xfrm>
              <a:off x="8447088" y="2508250"/>
              <a:ext cx="307975" cy="168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5" name="Oval 86">
              <a:extLst>
                <a:ext uri="{FF2B5EF4-FFF2-40B4-BE49-F238E27FC236}">
                  <a16:creationId xmlns:a16="http://schemas.microsoft.com/office/drawing/2014/main" id="{291BCE50-A758-4669-B9A5-4A528A2F0B00}"/>
                </a:ext>
              </a:extLst>
            </p:cNvPr>
            <p:cNvSpPr>
              <a:spLocks noChangeArrowheads="1"/>
            </p:cNvSpPr>
            <p:nvPr/>
          </p:nvSpPr>
          <p:spPr bwMode="auto">
            <a:xfrm>
              <a:off x="8121650" y="2079625"/>
              <a:ext cx="217488" cy="1143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6" name="Oval 87">
              <a:extLst>
                <a:ext uri="{FF2B5EF4-FFF2-40B4-BE49-F238E27FC236}">
                  <a16:creationId xmlns:a16="http://schemas.microsoft.com/office/drawing/2014/main" id="{E3113FCF-A298-47C7-94AC-2070A91A826E}"/>
                </a:ext>
              </a:extLst>
            </p:cNvPr>
            <p:cNvSpPr>
              <a:spLocks noChangeArrowheads="1"/>
            </p:cNvSpPr>
            <p:nvPr/>
          </p:nvSpPr>
          <p:spPr bwMode="auto">
            <a:xfrm>
              <a:off x="7705725" y="2508250"/>
              <a:ext cx="307975" cy="168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grpSp>
        <p:nvGrpSpPr>
          <p:cNvPr id="10288" name="Group 10">
            <a:extLst>
              <a:ext uri="{FF2B5EF4-FFF2-40B4-BE49-F238E27FC236}">
                <a16:creationId xmlns:a16="http://schemas.microsoft.com/office/drawing/2014/main" id="{3CC289FE-1974-4260-B8BB-8AEF96DB1A09}"/>
              </a:ext>
            </a:extLst>
          </p:cNvPr>
          <p:cNvGrpSpPr>
            <a:grpSpLocks/>
          </p:cNvGrpSpPr>
          <p:nvPr/>
        </p:nvGrpSpPr>
        <p:grpSpPr bwMode="auto">
          <a:xfrm>
            <a:off x="4322763" y="3910013"/>
            <a:ext cx="1736725" cy="568325"/>
            <a:chOff x="1342252" y="949666"/>
            <a:chExt cx="2870623" cy="568169"/>
          </a:xfrm>
        </p:grpSpPr>
        <p:sp>
          <p:nvSpPr>
            <p:cNvPr id="10303" name="TextBox 126">
              <a:extLst>
                <a:ext uri="{FF2B5EF4-FFF2-40B4-BE49-F238E27FC236}">
                  <a16:creationId xmlns:a16="http://schemas.microsoft.com/office/drawing/2014/main" id="{03D0C7CA-D037-470D-BED0-DE52123F0076}"/>
                </a:ext>
              </a:extLst>
            </p:cNvPr>
            <p:cNvSpPr txBox="1">
              <a:spLocks noChangeArrowheads="1"/>
            </p:cNvSpPr>
            <p:nvPr/>
          </p:nvSpPr>
          <p:spPr bwMode="auto">
            <a:xfrm>
              <a:off x="1342926" y="949666"/>
              <a:ext cx="2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b="1"/>
                <a:t>Eligibility</a:t>
              </a:r>
              <a:r>
                <a:rPr lang="en-US" altLang="en-US" sz="1800" b="1">
                  <a:solidFill>
                    <a:srgbClr val="981F32"/>
                  </a:solidFill>
                </a:rPr>
                <a:t>&amp;</a:t>
              </a:r>
            </a:p>
          </p:txBody>
        </p:sp>
        <p:sp>
          <p:nvSpPr>
            <p:cNvPr id="128" name="Rectangle 127">
              <a:extLst>
                <a:ext uri="{FF2B5EF4-FFF2-40B4-BE49-F238E27FC236}">
                  <a16:creationId xmlns:a16="http://schemas.microsoft.com/office/drawing/2014/main" id="{C22DBB85-7727-4AE1-8650-5CC1ADECB299}"/>
                </a:ext>
              </a:extLst>
            </p:cNvPr>
            <p:cNvSpPr/>
            <p:nvPr/>
          </p:nvSpPr>
          <p:spPr>
            <a:xfrm>
              <a:off x="1342252" y="1148049"/>
              <a:ext cx="1390704" cy="369786"/>
            </a:xfrm>
            <a:prstGeom prst="rect">
              <a:avLst/>
            </a:prstGeom>
          </p:spPr>
          <p:txBody>
            <a:bodyPr wrap="none">
              <a:spAutoFit/>
            </a:bodyPr>
            <a:lstStyle/>
            <a:p>
              <a:pPr>
                <a:defRPr/>
              </a:pPr>
              <a:r>
                <a:rPr lang="en-US" b="1" dirty="0">
                  <a:solidFill>
                    <a:schemeClr val="tx1">
                      <a:lumMod val="75000"/>
                      <a:lumOff val="25000"/>
                    </a:schemeClr>
                  </a:solidFill>
                </a:rPr>
                <a:t>Enrollment</a:t>
              </a:r>
            </a:p>
          </p:txBody>
        </p:sp>
      </p:grpSp>
      <p:grpSp>
        <p:nvGrpSpPr>
          <p:cNvPr id="10289" name="Group 12">
            <a:extLst>
              <a:ext uri="{FF2B5EF4-FFF2-40B4-BE49-F238E27FC236}">
                <a16:creationId xmlns:a16="http://schemas.microsoft.com/office/drawing/2014/main" id="{61ADBA26-4832-4821-A682-1A35767AD17C}"/>
              </a:ext>
            </a:extLst>
          </p:cNvPr>
          <p:cNvGrpSpPr>
            <a:grpSpLocks/>
          </p:cNvGrpSpPr>
          <p:nvPr/>
        </p:nvGrpSpPr>
        <p:grpSpPr bwMode="auto">
          <a:xfrm>
            <a:off x="6411913" y="3898900"/>
            <a:ext cx="876300" cy="665163"/>
            <a:chOff x="6522209" y="3806514"/>
            <a:chExt cx="787781" cy="664752"/>
          </a:xfrm>
        </p:grpSpPr>
        <p:sp>
          <p:nvSpPr>
            <p:cNvPr id="10300" name="TextBox 130">
              <a:extLst>
                <a:ext uri="{FF2B5EF4-FFF2-40B4-BE49-F238E27FC236}">
                  <a16:creationId xmlns:a16="http://schemas.microsoft.com/office/drawing/2014/main" id="{FFBBB158-0FCB-44DC-88DF-C84205B0B6F6}"/>
                </a:ext>
              </a:extLst>
            </p:cNvPr>
            <p:cNvSpPr txBox="1">
              <a:spLocks noChangeArrowheads="1"/>
            </p:cNvSpPr>
            <p:nvPr/>
          </p:nvSpPr>
          <p:spPr bwMode="auto">
            <a:xfrm>
              <a:off x="6522883" y="3948046"/>
              <a:ext cx="787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981F32"/>
                  </a:solidFill>
                </a:rPr>
                <a:t>S</a:t>
              </a:r>
              <a:r>
                <a:rPr lang="en-US" altLang="en-US" sz="1400" b="1"/>
                <a:t>upport</a:t>
              </a:r>
            </a:p>
          </p:txBody>
        </p:sp>
        <p:sp>
          <p:nvSpPr>
            <p:cNvPr id="10301" name="Rectangle 131">
              <a:extLst>
                <a:ext uri="{FF2B5EF4-FFF2-40B4-BE49-F238E27FC236}">
                  <a16:creationId xmlns:a16="http://schemas.microsoft.com/office/drawing/2014/main" id="{769A2397-C341-4C61-BC75-E82EE2FEBFD2}"/>
                </a:ext>
              </a:extLst>
            </p:cNvPr>
            <p:cNvSpPr>
              <a:spLocks noChangeArrowheads="1"/>
            </p:cNvSpPr>
            <p:nvPr/>
          </p:nvSpPr>
          <p:spPr bwMode="auto">
            <a:xfrm>
              <a:off x="6522883" y="3806514"/>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981F32"/>
                  </a:solidFill>
                </a:rPr>
                <a:t>C</a:t>
              </a:r>
              <a:r>
                <a:rPr lang="en-US" altLang="en-US" sz="1400" b="1"/>
                <a:t>hild</a:t>
              </a:r>
            </a:p>
          </p:txBody>
        </p:sp>
        <p:sp>
          <p:nvSpPr>
            <p:cNvPr id="10302" name="Rectangle 132">
              <a:extLst>
                <a:ext uri="{FF2B5EF4-FFF2-40B4-BE49-F238E27FC236}">
                  <a16:creationId xmlns:a16="http://schemas.microsoft.com/office/drawing/2014/main" id="{5C300EAA-899D-4B73-8756-9F9530001AAA}"/>
                </a:ext>
              </a:extLst>
            </p:cNvPr>
            <p:cNvSpPr>
              <a:spLocks noChangeArrowheads="1"/>
            </p:cNvSpPr>
            <p:nvPr/>
          </p:nvSpPr>
          <p:spPr bwMode="auto">
            <a:xfrm>
              <a:off x="6522209" y="4106934"/>
              <a:ext cx="7389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981F32"/>
                  </a:solidFill>
                </a:rPr>
                <a:t>S</a:t>
              </a:r>
              <a:r>
                <a:rPr lang="en-US" altLang="en-US" sz="1400" b="1"/>
                <a:t>ystem</a:t>
              </a:r>
            </a:p>
          </p:txBody>
        </p:sp>
      </p:grpSp>
      <p:grpSp>
        <p:nvGrpSpPr>
          <p:cNvPr id="10290" name="Group 13">
            <a:extLst>
              <a:ext uri="{FF2B5EF4-FFF2-40B4-BE49-F238E27FC236}">
                <a16:creationId xmlns:a16="http://schemas.microsoft.com/office/drawing/2014/main" id="{D54D7564-37B3-4F35-BE48-9DBF5C294B8E}"/>
              </a:ext>
            </a:extLst>
          </p:cNvPr>
          <p:cNvGrpSpPr>
            <a:grpSpLocks/>
          </p:cNvGrpSpPr>
          <p:nvPr/>
        </p:nvGrpSpPr>
        <p:grpSpPr bwMode="auto">
          <a:xfrm>
            <a:off x="1584325" y="3929063"/>
            <a:ext cx="3478213" cy="528637"/>
            <a:chOff x="1584663" y="3810391"/>
            <a:chExt cx="3478569" cy="527420"/>
          </a:xfrm>
        </p:grpSpPr>
        <p:sp>
          <p:nvSpPr>
            <p:cNvPr id="10298" name="TextBox 133">
              <a:extLst>
                <a:ext uri="{FF2B5EF4-FFF2-40B4-BE49-F238E27FC236}">
                  <a16:creationId xmlns:a16="http://schemas.microsoft.com/office/drawing/2014/main" id="{CDD473CB-A71A-48E7-8A6D-A253CAE4E310}"/>
                </a:ext>
              </a:extLst>
            </p:cNvPr>
            <p:cNvSpPr txBox="1">
              <a:spLocks noChangeArrowheads="1"/>
            </p:cNvSpPr>
            <p:nvPr/>
          </p:nvSpPr>
          <p:spPr bwMode="auto">
            <a:xfrm>
              <a:off x="2193283" y="3810391"/>
              <a:ext cx="28699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981F32"/>
                  </a:solidFill>
                </a:rPr>
                <a:t>CJAMS</a:t>
              </a:r>
            </a:p>
          </p:txBody>
        </p:sp>
        <p:sp>
          <p:nvSpPr>
            <p:cNvPr id="135" name="Rectangle 134">
              <a:extLst>
                <a:ext uri="{FF2B5EF4-FFF2-40B4-BE49-F238E27FC236}">
                  <a16:creationId xmlns:a16="http://schemas.microsoft.com/office/drawing/2014/main" id="{D6585F24-B0DE-43CE-BDB9-F232F94B1D49}"/>
                </a:ext>
              </a:extLst>
            </p:cNvPr>
            <p:cNvSpPr/>
            <p:nvPr/>
          </p:nvSpPr>
          <p:spPr>
            <a:xfrm>
              <a:off x="1584663" y="4149334"/>
              <a:ext cx="2652985" cy="188477"/>
            </a:xfrm>
            <a:prstGeom prst="rect">
              <a:avLst/>
            </a:prstGeom>
          </p:spPr>
          <p:txBody>
            <a:bodyPr>
              <a:spAutoFit/>
            </a:bodyPr>
            <a:lstStyle/>
            <a:p>
              <a:pPr algn="ctr">
                <a:lnSpc>
                  <a:spcPct val="115000"/>
                </a:lnSpc>
                <a:defRPr/>
              </a:pPr>
              <a:r>
                <a:rPr lang="en-US" sz="600" dirty="0">
                  <a:solidFill>
                    <a:schemeClr val="tx1">
                      <a:lumMod val="65000"/>
                      <a:lumOff val="35000"/>
                    </a:schemeClr>
                  </a:solidFill>
                  <a:latin typeface="Arial Narrow" panose="020B0606020202030204" pitchFamily="34" charset="0"/>
                </a:rPr>
                <a:t>Child, Juvenile, and Adult Management System</a:t>
              </a:r>
              <a:endParaRPr lang="en-US" sz="1000" dirty="0">
                <a:solidFill>
                  <a:schemeClr val="tx1">
                    <a:lumMod val="65000"/>
                    <a:lumOff val="35000"/>
                  </a:schemeClr>
                </a:solidFill>
                <a:latin typeface="Arial Narrow" panose="020B0606020202030204" pitchFamily="34" charset="0"/>
                <a:ea typeface="Arial" panose="020B0604020202020204" pitchFamily="34" charset="0"/>
              </a:endParaRPr>
            </a:p>
          </p:txBody>
        </p:sp>
      </p:grpSp>
      <p:grpSp>
        <p:nvGrpSpPr>
          <p:cNvPr id="10291" name="Group 89">
            <a:extLst>
              <a:ext uri="{FF2B5EF4-FFF2-40B4-BE49-F238E27FC236}">
                <a16:creationId xmlns:a16="http://schemas.microsoft.com/office/drawing/2014/main" id="{00FDBA73-7004-4E5C-94F8-E5CD6CAE813F}"/>
              </a:ext>
            </a:extLst>
          </p:cNvPr>
          <p:cNvGrpSpPr>
            <a:grpSpLocks/>
          </p:cNvGrpSpPr>
          <p:nvPr/>
        </p:nvGrpSpPr>
        <p:grpSpPr bwMode="auto">
          <a:xfrm>
            <a:off x="8648700" y="3857625"/>
            <a:ext cx="1166813" cy="608013"/>
            <a:chOff x="6522209" y="3806514"/>
            <a:chExt cx="1048536" cy="608197"/>
          </a:xfrm>
        </p:grpSpPr>
        <p:sp>
          <p:nvSpPr>
            <p:cNvPr id="10295" name="TextBox 103">
              <a:extLst>
                <a:ext uri="{FF2B5EF4-FFF2-40B4-BE49-F238E27FC236}">
                  <a16:creationId xmlns:a16="http://schemas.microsoft.com/office/drawing/2014/main" id="{0CDAA82A-AC0C-4B18-8397-78512CC2C5E5}"/>
                </a:ext>
              </a:extLst>
            </p:cNvPr>
            <p:cNvSpPr txBox="1">
              <a:spLocks noChangeArrowheads="1"/>
            </p:cNvSpPr>
            <p:nvPr/>
          </p:nvSpPr>
          <p:spPr bwMode="auto">
            <a:xfrm>
              <a:off x="6522883" y="3948046"/>
              <a:ext cx="7871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981F32"/>
                  </a:solidFill>
                </a:rPr>
                <a:t>H</a:t>
              </a:r>
              <a:r>
                <a:rPr lang="en-US" altLang="en-US" sz="1400" b="1"/>
                <a:t>ealth</a:t>
              </a:r>
            </a:p>
          </p:txBody>
        </p:sp>
        <p:sp>
          <p:nvSpPr>
            <p:cNvPr id="10296" name="Rectangle 107">
              <a:extLst>
                <a:ext uri="{FF2B5EF4-FFF2-40B4-BE49-F238E27FC236}">
                  <a16:creationId xmlns:a16="http://schemas.microsoft.com/office/drawing/2014/main" id="{91575B79-59FE-4DFF-BA16-A3A0BB2733A8}"/>
                </a:ext>
              </a:extLst>
            </p:cNvPr>
            <p:cNvSpPr>
              <a:spLocks noChangeArrowheads="1"/>
            </p:cNvSpPr>
            <p:nvPr/>
          </p:nvSpPr>
          <p:spPr bwMode="auto">
            <a:xfrm>
              <a:off x="6522883" y="3806514"/>
              <a:ext cx="8714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981F32"/>
                  </a:solidFill>
                </a:rPr>
                <a:t>M</a:t>
              </a:r>
              <a:r>
                <a:rPr lang="en-US" altLang="en-US" sz="1400" b="1"/>
                <a:t>aryland</a:t>
              </a:r>
            </a:p>
          </p:txBody>
        </p:sp>
        <p:sp>
          <p:nvSpPr>
            <p:cNvPr id="10297" name="Rectangle 110">
              <a:extLst>
                <a:ext uri="{FF2B5EF4-FFF2-40B4-BE49-F238E27FC236}">
                  <a16:creationId xmlns:a16="http://schemas.microsoft.com/office/drawing/2014/main" id="{9C182951-7DFB-426E-A4DA-D957C0C94494}"/>
                </a:ext>
              </a:extLst>
            </p:cNvPr>
            <p:cNvSpPr>
              <a:spLocks noChangeArrowheads="1"/>
            </p:cNvSpPr>
            <p:nvPr/>
          </p:nvSpPr>
          <p:spPr bwMode="auto">
            <a:xfrm>
              <a:off x="6522209" y="4106934"/>
              <a:ext cx="10485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solidFill>
                    <a:srgbClr val="981F32"/>
                  </a:solidFill>
                </a:rPr>
                <a:t>C</a:t>
              </a:r>
              <a:r>
                <a:rPr lang="en-US" altLang="en-US" sz="1400" b="1"/>
                <a:t>onnection</a:t>
              </a:r>
            </a:p>
          </p:txBody>
        </p:sp>
      </p:grpSp>
      <p:pic>
        <p:nvPicPr>
          <p:cNvPr id="10292" name="Picture 135">
            <a:extLst>
              <a:ext uri="{FF2B5EF4-FFF2-40B4-BE49-F238E27FC236}">
                <a16:creationId xmlns:a16="http://schemas.microsoft.com/office/drawing/2014/main" id="{18C18C96-BCB0-41FA-8050-A6D556DD2D1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3788" y="939800"/>
            <a:ext cx="149701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7" name="Group 136">
            <a:extLst>
              <a:ext uri="{FF2B5EF4-FFF2-40B4-BE49-F238E27FC236}">
                <a16:creationId xmlns:a16="http://schemas.microsoft.com/office/drawing/2014/main" id="{0E7DF4EB-7DEB-43A9-8238-3F60C2A21585}"/>
              </a:ext>
            </a:extLst>
          </p:cNvPr>
          <p:cNvGrpSpPr/>
          <p:nvPr/>
        </p:nvGrpSpPr>
        <p:grpSpPr>
          <a:xfrm>
            <a:off x="3445351" y="2610021"/>
            <a:ext cx="736489" cy="496908"/>
            <a:chOff x="5805488" y="792163"/>
            <a:chExt cx="1185863" cy="800100"/>
          </a:xfrm>
          <a:solidFill>
            <a:schemeClr val="bg1"/>
          </a:solidFill>
        </p:grpSpPr>
        <p:sp>
          <p:nvSpPr>
            <p:cNvPr id="138" name="Freeform 25">
              <a:extLst>
                <a:ext uri="{FF2B5EF4-FFF2-40B4-BE49-F238E27FC236}">
                  <a16:creationId xmlns:a16="http://schemas.microsoft.com/office/drawing/2014/main" id="{6E87C045-5547-41E7-9B89-9D1E96DA2FBF}"/>
                </a:ext>
              </a:extLst>
            </p:cNvPr>
            <p:cNvSpPr>
              <a:spLocks noEditPoints="1"/>
            </p:cNvSpPr>
            <p:nvPr/>
          </p:nvSpPr>
          <p:spPr bwMode="auto">
            <a:xfrm>
              <a:off x="5805488" y="792163"/>
              <a:ext cx="1154113" cy="660400"/>
            </a:xfrm>
            <a:custGeom>
              <a:avLst/>
              <a:gdLst>
                <a:gd name="T0" fmla="*/ 254 w 255"/>
                <a:gd name="T1" fmla="*/ 19 h 146"/>
                <a:gd name="T2" fmla="*/ 236 w 255"/>
                <a:gd name="T3" fmla="*/ 0 h 146"/>
                <a:gd name="T4" fmla="*/ 28 w 255"/>
                <a:gd name="T5" fmla="*/ 57 h 146"/>
                <a:gd name="T6" fmla="*/ 28 w 255"/>
                <a:gd name="T7" fmla="*/ 57 h 146"/>
                <a:gd name="T8" fmla="*/ 10 w 255"/>
                <a:gd name="T9" fmla="*/ 76 h 146"/>
                <a:gd name="T10" fmla="*/ 0 w 255"/>
                <a:gd name="T11" fmla="*/ 127 h 146"/>
                <a:gd name="T12" fmla="*/ 18 w 255"/>
                <a:gd name="T13" fmla="*/ 146 h 146"/>
                <a:gd name="T14" fmla="*/ 236 w 255"/>
                <a:gd name="T15" fmla="*/ 92 h 146"/>
                <a:gd name="T16" fmla="*/ 236 w 255"/>
                <a:gd name="T17" fmla="*/ 92 h 146"/>
                <a:gd name="T18" fmla="*/ 255 w 255"/>
                <a:gd name="T19" fmla="*/ 73 h 146"/>
                <a:gd name="T20" fmla="*/ 254 w 255"/>
                <a:gd name="T21" fmla="*/ 19 h 146"/>
                <a:gd name="T22" fmla="*/ 233 w 255"/>
                <a:gd name="T23" fmla="*/ 44 h 146"/>
                <a:gd name="T24" fmla="*/ 218 w 255"/>
                <a:gd name="T25" fmla="*/ 50 h 146"/>
                <a:gd name="T26" fmla="*/ 214 w 255"/>
                <a:gd name="T27" fmla="*/ 48 h 146"/>
                <a:gd name="T28" fmla="*/ 213 w 255"/>
                <a:gd name="T29" fmla="*/ 44 h 146"/>
                <a:gd name="T30" fmla="*/ 215 w 255"/>
                <a:gd name="T31" fmla="*/ 41 h 146"/>
                <a:gd name="T32" fmla="*/ 231 w 255"/>
                <a:gd name="T33" fmla="*/ 36 h 146"/>
                <a:gd name="T34" fmla="*/ 234 w 255"/>
                <a:gd name="T35" fmla="*/ 37 h 146"/>
                <a:gd name="T36" fmla="*/ 235 w 255"/>
                <a:gd name="T37" fmla="*/ 41 h 146"/>
                <a:gd name="T38" fmla="*/ 233 w 255"/>
                <a:gd name="T39"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146">
                  <a:moveTo>
                    <a:pt x="254" y="19"/>
                  </a:moveTo>
                  <a:cubicBezTo>
                    <a:pt x="254" y="8"/>
                    <a:pt x="246" y="0"/>
                    <a:pt x="236" y="0"/>
                  </a:cubicBezTo>
                  <a:cubicBezTo>
                    <a:pt x="236" y="0"/>
                    <a:pt x="28" y="57"/>
                    <a:pt x="28" y="57"/>
                  </a:cubicBezTo>
                  <a:cubicBezTo>
                    <a:pt x="28" y="57"/>
                    <a:pt x="28" y="57"/>
                    <a:pt x="28" y="57"/>
                  </a:cubicBezTo>
                  <a:cubicBezTo>
                    <a:pt x="18" y="57"/>
                    <a:pt x="10" y="65"/>
                    <a:pt x="10" y="76"/>
                  </a:cubicBezTo>
                  <a:cubicBezTo>
                    <a:pt x="10" y="76"/>
                    <a:pt x="0" y="127"/>
                    <a:pt x="0" y="127"/>
                  </a:cubicBezTo>
                  <a:cubicBezTo>
                    <a:pt x="0" y="138"/>
                    <a:pt x="8" y="146"/>
                    <a:pt x="18" y="146"/>
                  </a:cubicBezTo>
                  <a:cubicBezTo>
                    <a:pt x="18" y="146"/>
                    <a:pt x="236" y="92"/>
                    <a:pt x="236" y="92"/>
                  </a:cubicBezTo>
                  <a:cubicBezTo>
                    <a:pt x="236" y="92"/>
                    <a:pt x="236" y="92"/>
                    <a:pt x="236" y="92"/>
                  </a:cubicBezTo>
                  <a:cubicBezTo>
                    <a:pt x="246" y="92"/>
                    <a:pt x="255" y="83"/>
                    <a:pt x="255" y="73"/>
                  </a:cubicBezTo>
                  <a:lnTo>
                    <a:pt x="254" y="19"/>
                  </a:lnTo>
                  <a:close/>
                  <a:moveTo>
                    <a:pt x="233" y="44"/>
                  </a:moveTo>
                  <a:cubicBezTo>
                    <a:pt x="218" y="50"/>
                    <a:pt x="218" y="50"/>
                    <a:pt x="218" y="50"/>
                  </a:cubicBezTo>
                  <a:cubicBezTo>
                    <a:pt x="216" y="50"/>
                    <a:pt x="215" y="49"/>
                    <a:pt x="214" y="48"/>
                  </a:cubicBezTo>
                  <a:cubicBezTo>
                    <a:pt x="213" y="44"/>
                    <a:pt x="213" y="44"/>
                    <a:pt x="213" y="44"/>
                  </a:cubicBezTo>
                  <a:cubicBezTo>
                    <a:pt x="213" y="43"/>
                    <a:pt x="213" y="41"/>
                    <a:pt x="215" y="41"/>
                  </a:cubicBezTo>
                  <a:cubicBezTo>
                    <a:pt x="231" y="36"/>
                    <a:pt x="231" y="36"/>
                    <a:pt x="231" y="36"/>
                  </a:cubicBezTo>
                  <a:cubicBezTo>
                    <a:pt x="232" y="35"/>
                    <a:pt x="233" y="36"/>
                    <a:pt x="234" y="37"/>
                  </a:cubicBezTo>
                  <a:cubicBezTo>
                    <a:pt x="235" y="41"/>
                    <a:pt x="235" y="41"/>
                    <a:pt x="235" y="41"/>
                  </a:cubicBezTo>
                  <a:cubicBezTo>
                    <a:pt x="235" y="43"/>
                    <a:pt x="235" y="44"/>
                    <a:pt x="23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39" name="Freeform 26">
              <a:extLst>
                <a:ext uri="{FF2B5EF4-FFF2-40B4-BE49-F238E27FC236}">
                  <a16:creationId xmlns:a16="http://schemas.microsoft.com/office/drawing/2014/main" id="{D4C7D5E1-C7B8-4C29-897F-7A6619A63B32}"/>
                </a:ext>
              </a:extLst>
            </p:cNvPr>
            <p:cNvSpPr>
              <a:spLocks/>
            </p:cNvSpPr>
            <p:nvPr/>
          </p:nvSpPr>
          <p:spPr bwMode="auto">
            <a:xfrm>
              <a:off x="5805488" y="1189038"/>
              <a:ext cx="1185863" cy="317500"/>
            </a:xfrm>
            <a:custGeom>
              <a:avLst/>
              <a:gdLst>
                <a:gd name="T0" fmla="*/ 237 w 262"/>
                <a:gd name="T1" fmla="*/ 6 h 70"/>
                <a:gd name="T2" fmla="*/ 231 w 262"/>
                <a:gd name="T3" fmla="*/ 8 h 70"/>
                <a:gd name="T4" fmla="*/ 238 w 262"/>
                <a:gd name="T5" fmla="*/ 44 h 70"/>
                <a:gd name="T6" fmla="*/ 222 w 262"/>
                <a:gd name="T7" fmla="*/ 60 h 70"/>
                <a:gd name="T8" fmla="*/ 39 w 262"/>
                <a:gd name="T9" fmla="*/ 60 h 70"/>
                <a:gd name="T10" fmla="*/ 30 w 262"/>
                <a:gd name="T11" fmla="*/ 58 h 70"/>
                <a:gd name="T12" fmla="*/ 19 w 262"/>
                <a:gd name="T13" fmla="*/ 60 h 70"/>
                <a:gd name="T14" fmla="*/ 18 w 262"/>
                <a:gd name="T15" fmla="*/ 60 h 70"/>
                <a:gd name="T16" fmla="*/ 0 w 262"/>
                <a:gd name="T17" fmla="*/ 49 h 70"/>
                <a:gd name="T18" fmla="*/ 0 w 262"/>
                <a:gd name="T19" fmla="*/ 52 h 70"/>
                <a:gd name="T20" fmla="*/ 18 w 262"/>
                <a:gd name="T21" fmla="*/ 70 h 70"/>
                <a:gd name="T22" fmla="*/ 243 w 262"/>
                <a:gd name="T23" fmla="*/ 70 h 70"/>
                <a:gd name="T24" fmla="*/ 262 w 262"/>
                <a:gd name="T25" fmla="*/ 52 h 70"/>
                <a:gd name="T26" fmla="*/ 251 w 262"/>
                <a:gd name="T27" fmla="*/ 0 h 70"/>
                <a:gd name="T28" fmla="*/ 237 w 262"/>
                <a:gd name="T2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70">
                  <a:moveTo>
                    <a:pt x="237" y="6"/>
                  </a:moveTo>
                  <a:cubicBezTo>
                    <a:pt x="237" y="6"/>
                    <a:pt x="235" y="7"/>
                    <a:pt x="231" y="8"/>
                  </a:cubicBezTo>
                  <a:cubicBezTo>
                    <a:pt x="238" y="44"/>
                    <a:pt x="238" y="44"/>
                    <a:pt x="238" y="44"/>
                  </a:cubicBezTo>
                  <a:cubicBezTo>
                    <a:pt x="238" y="53"/>
                    <a:pt x="231" y="60"/>
                    <a:pt x="222" y="60"/>
                  </a:cubicBezTo>
                  <a:cubicBezTo>
                    <a:pt x="39" y="60"/>
                    <a:pt x="39" y="60"/>
                    <a:pt x="39" y="60"/>
                  </a:cubicBezTo>
                  <a:cubicBezTo>
                    <a:pt x="36" y="60"/>
                    <a:pt x="33" y="59"/>
                    <a:pt x="30" y="58"/>
                  </a:cubicBezTo>
                  <a:cubicBezTo>
                    <a:pt x="23" y="59"/>
                    <a:pt x="19" y="60"/>
                    <a:pt x="19" y="60"/>
                  </a:cubicBezTo>
                  <a:cubicBezTo>
                    <a:pt x="18" y="60"/>
                    <a:pt x="18" y="60"/>
                    <a:pt x="18" y="60"/>
                  </a:cubicBezTo>
                  <a:cubicBezTo>
                    <a:pt x="11" y="60"/>
                    <a:pt x="4" y="56"/>
                    <a:pt x="0" y="49"/>
                  </a:cubicBezTo>
                  <a:cubicBezTo>
                    <a:pt x="0" y="52"/>
                    <a:pt x="0" y="52"/>
                    <a:pt x="0" y="52"/>
                  </a:cubicBezTo>
                  <a:cubicBezTo>
                    <a:pt x="0" y="62"/>
                    <a:pt x="8" y="70"/>
                    <a:pt x="18" y="70"/>
                  </a:cubicBezTo>
                  <a:cubicBezTo>
                    <a:pt x="243" y="70"/>
                    <a:pt x="243" y="70"/>
                    <a:pt x="243" y="70"/>
                  </a:cubicBezTo>
                  <a:cubicBezTo>
                    <a:pt x="254" y="70"/>
                    <a:pt x="262" y="62"/>
                    <a:pt x="262" y="52"/>
                  </a:cubicBezTo>
                  <a:cubicBezTo>
                    <a:pt x="262" y="51"/>
                    <a:pt x="252" y="4"/>
                    <a:pt x="251" y="0"/>
                  </a:cubicBezTo>
                  <a:cubicBezTo>
                    <a:pt x="248" y="4"/>
                    <a:pt x="243" y="6"/>
                    <a:pt x="23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40" name="Freeform 27">
              <a:extLst>
                <a:ext uri="{FF2B5EF4-FFF2-40B4-BE49-F238E27FC236}">
                  <a16:creationId xmlns:a16="http://schemas.microsoft.com/office/drawing/2014/main" id="{7DD767C3-2832-45E8-8735-11E5BC8F3DD6}"/>
                </a:ext>
              </a:extLst>
            </p:cNvPr>
            <p:cNvSpPr>
              <a:spLocks/>
            </p:cNvSpPr>
            <p:nvPr/>
          </p:nvSpPr>
          <p:spPr bwMode="auto">
            <a:xfrm>
              <a:off x="5815013" y="1484313"/>
              <a:ext cx="1171575" cy="107950"/>
            </a:xfrm>
            <a:custGeom>
              <a:avLst/>
              <a:gdLst>
                <a:gd name="T0" fmla="*/ 257 w 259"/>
                <a:gd name="T1" fmla="*/ 0 h 24"/>
                <a:gd name="T2" fmla="*/ 242 w 259"/>
                <a:gd name="T3" fmla="*/ 9 h 24"/>
                <a:gd name="T4" fmla="*/ 17 w 259"/>
                <a:gd name="T5" fmla="*/ 9 h 24"/>
                <a:gd name="T6" fmla="*/ 1 w 259"/>
                <a:gd name="T7" fmla="*/ 0 h 24"/>
                <a:gd name="T8" fmla="*/ 0 w 259"/>
                <a:gd name="T9" fmla="*/ 0 h 24"/>
                <a:gd name="T10" fmla="*/ 25 w 259"/>
                <a:gd name="T11" fmla="*/ 24 h 24"/>
                <a:gd name="T12" fmla="*/ 229 w 259"/>
                <a:gd name="T13" fmla="*/ 24 h 24"/>
                <a:gd name="T14" fmla="*/ 259 w 259"/>
                <a:gd name="T15" fmla="*/ 1 h 24"/>
                <a:gd name="T16" fmla="*/ 259 w 259"/>
                <a:gd name="T17" fmla="*/ 0 h 24"/>
                <a:gd name="T18" fmla="*/ 259 w 259"/>
                <a:gd name="T19" fmla="*/ 0 h 24"/>
                <a:gd name="T20" fmla="*/ 257 w 259"/>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
                  <a:moveTo>
                    <a:pt x="257" y="0"/>
                  </a:moveTo>
                  <a:cubicBezTo>
                    <a:pt x="254" y="5"/>
                    <a:pt x="248" y="9"/>
                    <a:pt x="242" y="9"/>
                  </a:cubicBezTo>
                  <a:cubicBezTo>
                    <a:pt x="17" y="9"/>
                    <a:pt x="17" y="9"/>
                    <a:pt x="17" y="9"/>
                  </a:cubicBezTo>
                  <a:cubicBezTo>
                    <a:pt x="10" y="9"/>
                    <a:pt x="4" y="5"/>
                    <a:pt x="1" y="0"/>
                  </a:cubicBezTo>
                  <a:cubicBezTo>
                    <a:pt x="0" y="0"/>
                    <a:pt x="0" y="0"/>
                    <a:pt x="0" y="0"/>
                  </a:cubicBezTo>
                  <a:cubicBezTo>
                    <a:pt x="0" y="0"/>
                    <a:pt x="14" y="24"/>
                    <a:pt x="25" y="24"/>
                  </a:cubicBezTo>
                  <a:cubicBezTo>
                    <a:pt x="229" y="24"/>
                    <a:pt x="229" y="24"/>
                    <a:pt x="229" y="24"/>
                  </a:cubicBezTo>
                  <a:cubicBezTo>
                    <a:pt x="240" y="24"/>
                    <a:pt x="259" y="4"/>
                    <a:pt x="259" y="1"/>
                  </a:cubicBezTo>
                  <a:cubicBezTo>
                    <a:pt x="259" y="0"/>
                    <a:pt x="259" y="0"/>
                    <a:pt x="259" y="0"/>
                  </a:cubicBezTo>
                  <a:cubicBezTo>
                    <a:pt x="259" y="0"/>
                    <a:pt x="259" y="0"/>
                    <a:pt x="259" y="0"/>
                  </a:cubicBez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pic>
        <p:nvPicPr>
          <p:cNvPr id="10294" name="Picture 128">
            <a:extLst>
              <a:ext uri="{FF2B5EF4-FFF2-40B4-BE49-F238E27FC236}">
                <a16:creationId xmlns:a16="http://schemas.microsoft.com/office/drawing/2014/main" id="{BE168B45-62CE-4D88-95F4-7A6B92152A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6413" y="939800"/>
            <a:ext cx="1498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89B18967-DF20-4816-A1CE-1F8CA4EA7CC8}"/>
              </a:ext>
            </a:extLst>
          </p:cNvPr>
          <p:cNvSpPr>
            <a:spLocks noGrp="1" noChangeArrowheads="1"/>
          </p:cNvSpPr>
          <p:nvPr>
            <p:ph type="title"/>
          </p:nvPr>
        </p:nvSpPr>
        <p:spPr/>
        <p:txBody>
          <a:bodyPr/>
          <a:lstStyle/>
          <a:p>
            <a:r>
              <a:rPr lang="en-US" altLang="en-US" sz="4000"/>
              <a:t>Program Development and Timeline</a:t>
            </a:r>
          </a:p>
        </p:txBody>
      </p:sp>
      <p:sp>
        <p:nvSpPr>
          <p:cNvPr id="115" name="Oval 114">
            <a:extLst>
              <a:ext uri="{FF2B5EF4-FFF2-40B4-BE49-F238E27FC236}">
                <a16:creationId xmlns:a16="http://schemas.microsoft.com/office/drawing/2014/main" id="{E3CF2FDE-A39C-4833-99D5-AD9484D1CAF4}"/>
              </a:ext>
            </a:extLst>
          </p:cNvPr>
          <p:cNvSpPr/>
          <p:nvPr/>
        </p:nvSpPr>
        <p:spPr>
          <a:xfrm>
            <a:off x="11447463" y="1417638"/>
            <a:ext cx="344487" cy="344487"/>
          </a:xfrm>
          <a:prstGeom prst="ellipse">
            <a:avLst/>
          </a:prstGeom>
          <a:solidFill>
            <a:srgbClr val="EEB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1268" name="Group 4">
            <a:extLst>
              <a:ext uri="{FF2B5EF4-FFF2-40B4-BE49-F238E27FC236}">
                <a16:creationId xmlns:a16="http://schemas.microsoft.com/office/drawing/2014/main" id="{6C7DB160-FCEC-4DAA-AC1F-DDFA0C7A5BF0}"/>
              </a:ext>
            </a:extLst>
          </p:cNvPr>
          <p:cNvGrpSpPr>
            <a:grpSpLocks/>
          </p:cNvGrpSpPr>
          <p:nvPr/>
        </p:nvGrpSpPr>
        <p:grpSpPr bwMode="auto">
          <a:xfrm>
            <a:off x="7778750" y="2916238"/>
            <a:ext cx="2327275" cy="1195387"/>
            <a:chOff x="6099923" y="1921279"/>
            <a:chExt cx="2327385" cy="1195181"/>
          </a:xfrm>
        </p:grpSpPr>
        <p:sp>
          <p:nvSpPr>
            <p:cNvPr id="116" name="Hexagon 115">
              <a:extLst>
                <a:ext uri="{FF2B5EF4-FFF2-40B4-BE49-F238E27FC236}">
                  <a16:creationId xmlns:a16="http://schemas.microsoft.com/office/drawing/2014/main" id="{EB3372BC-C2A8-4A80-BFDA-41F872172655}"/>
                </a:ext>
              </a:extLst>
            </p:cNvPr>
            <p:cNvSpPr/>
            <p:nvPr/>
          </p:nvSpPr>
          <p:spPr>
            <a:xfrm rot="5400000">
              <a:off x="7351751" y="1971254"/>
              <a:ext cx="230148" cy="203210"/>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grpSp>
          <p:nvGrpSpPr>
            <p:cNvPr id="11318" name="Group 116">
              <a:extLst>
                <a:ext uri="{FF2B5EF4-FFF2-40B4-BE49-F238E27FC236}">
                  <a16:creationId xmlns:a16="http://schemas.microsoft.com/office/drawing/2014/main" id="{BA9FA1CF-BB2A-47CB-9894-D310A69D78E0}"/>
                </a:ext>
              </a:extLst>
            </p:cNvPr>
            <p:cNvGrpSpPr>
              <a:grpSpLocks/>
            </p:cNvGrpSpPr>
            <p:nvPr/>
          </p:nvGrpSpPr>
          <p:grpSpPr bwMode="auto">
            <a:xfrm>
              <a:off x="6099923" y="1921279"/>
              <a:ext cx="2327385" cy="1195181"/>
              <a:chOff x="6649129" y="2450576"/>
              <a:chExt cx="4361149" cy="2239579"/>
            </a:xfrm>
          </p:grpSpPr>
          <p:sp>
            <p:nvSpPr>
              <p:cNvPr id="121" name="Oval 120">
                <a:extLst>
                  <a:ext uri="{FF2B5EF4-FFF2-40B4-BE49-F238E27FC236}">
                    <a16:creationId xmlns:a16="http://schemas.microsoft.com/office/drawing/2014/main" id="{C24D4B2B-0AF5-4FDA-AF08-187641038DBC}"/>
                  </a:ext>
                </a:extLst>
              </p:cNvPr>
              <p:cNvSpPr/>
              <p:nvPr/>
            </p:nvSpPr>
            <p:spPr>
              <a:xfrm>
                <a:off x="6649129" y="4255920"/>
                <a:ext cx="4361149" cy="43423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grpSp>
            <p:nvGrpSpPr>
              <p:cNvPr id="11320" name="Group 121">
                <a:extLst>
                  <a:ext uri="{FF2B5EF4-FFF2-40B4-BE49-F238E27FC236}">
                    <a16:creationId xmlns:a16="http://schemas.microsoft.com/office/drawing/2014/main" id="{7A75DF71-EC40-413B-8F76-8DD497D639E2}"/>
                  </a:ext>
                </a:extLst>
              </p:cNvPr>
              <p:cNvGrpSpPr>
                <a:grpSpLocks/>
              </p:cNvGrpSpPr>
              <p:nvPr/>
            </p:nvGrpSpPr>
            <p:grpSpPr bwMode="auto">
              <a:xfrm>
                <a:off x="9267417" y="2450576"/>
                <a:ext cx="1120766" cy="2121424"/>
                <a:chOff x="9799791" y="1220895"/>
                <a:chExt cx="1120766" cy="2121424"/>
              </a:xfrm>
            </p:grpSpPr>
            <p:sp>
              <p:nvSpPr>
                <p:cNvPr id="142" name="Oval 141">
                  <a:extLst>
                    <a:ext uri="{FF2B5EF4-FFF2-40B4-BE49-F238E27FC236}">
                      <a16:creationId xmlns:a16="http://schemas.microsoft.com/office/drawing/2014/main" id="{686AD212-91B8-431A-9788-26937466D060}"/>
                    </a:ext>
                  </a:extLst>
                </p:cNvPr>
                <p:cNvSpPr/>
                <p:nvPr/>
              </p:nvSpPr>
              <p:spPr>
                <a:xfrm>
                  <a:off x="10180165" y="1607542"/>
                  <a:ext cx="410531" cy="3569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3" name="Oval 142">
                  <a:extLst>
                    <a:ext uri="{FF2B5EF4-FFF2-40B4-BE49-F238E27FC236}">
                      <a16:creationId xmlns:a16="http://schemas.microsoft.com/office/drawing/2014/main" id="{62BBE89F-97BA-46BA-882B-5A60A7831630}"/>
                    </a:ext>
                  </a:extLst>
                </p:cNvPr>
                <p:cNvSpPr/>
                <p:nvPr/>
              </p:nvSpPr>
              <p:spPr>
                <a:xfrm>
                  <a:off x="10183141" y="1949576"/>
                  <a:ext cx="410531" cy="7881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4" name="Oval 143">
                  <a:extLst>
                    <a:ext uri="{FF2B5EF4-FFF2-40B4-BE49-F238E27FC236}">
                      <a16:creationId xmlns:a16="http://schemas.microsoft.com/office/drawing/2014/main" id="{0F313FFF-CB1F-4520-BA4C-321E3DAE680F}"/>
                    </a:ext>
                  </a:extLst>
                </p:cNvPr>
                <p:cNvSpPr/>
                <p:nvPr/>
              </p:nvSpPr>
              <p:spPr>
                <a:xfrm rot="20179724">
                  <a:off x="10462778" y="2538469"/>
                  <a:ext cx="157667" cy="4907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5" name="Oval 144">
                  <a:extLst>
                    <a:ext uri="{FF2B5EF4-FFF2-40B4-BE49-F238E27FC236}">
                      <a16:creationId xmlns:a16="http://schemas.microsoft.com/office/drawing/2014/main" id="{5180ED3F-FA13-4ACB-9418-4D03BDAD81D7}"/>
                    </a:ext>
                  </a:extLst>
                </p:cNvPr>
                <p:cNvSpPr/>
                <p:nvPr/>
              </p:nvSpPr>
              <p:spPr>
                <a:xfrm rot="20545919">
                  <a:off x="10596646" y="2904298"/>
                  <a:ext cx="139820" cy="428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6" name="Oval 145">
                  <a:extLst>
                    <a:ext uri="{FF2B5EF4-FFF2-40B4-BE49-F238E27FC236}">
                      <a16:creationId xmlns:a16="http://schemas.microsoft.com/office/drawing/2014/main" id="{83DD12D9-1AFE-43FE-8917-96926D0712AC}"/>
                    </a:ext>
                  </a:extLst>
                </p:cNvPr>
                <p:cNvSpPr/>
                <p:nvPr/>
              </p:nvSpPr>
              <p:spPr>
                <a:xfrm rot="800653">
                  <a:off x="10180165" y="2568211"/>
                  <a:ext cx="157669" cy="428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7" name="Oval 146">
                  <a:extLst>
                    <a:ext uri="{FF2B5EF4-FFF2-40B4-BE49-F238E27FC236}">
                      <a16:creationId xmlns:a16="http://schemas.microsoft.com/office/drawing/2014/main" id="{999F8018-E48D-474F-AC56-1E5DF128C98E}"/>
                    </a:ext>
                  </a:extLst>
                </p:cNvPr>
                <p:cNvSpPr/>
                <p:nvPr/>
              </p:nvSpPr>
              <p:spPr>
                <a:xfrm rot="840000">
                  <a:off x="10111744" y="2812096"/>
                  <a:ext cx="136844" cy="4877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8" name="Oval 147">
                  <a:extLst>
                    <a:ext uri="{FF2B5EF4-FFF2-40B4-BE49-F238E27FC236}">
                      <a16:creationId xmlns:a16="http://schemas.microsoft.com/office/drawing/2014/main" id="{0E99928A-B1FB-4FCC-AACD-C197089A3D64}"/>
                    </a:ext>
                  </a:extLst>
                </p:cNvPr>
                <p:cNvSpPr/>
                <p:nvPr/>
              </p:nvSpPr>
              <p:spPr>
                <a:xfrm>
                  <a:off x="10230739" y="1643233"/>
                  <a:ext cx="205265" cy="1784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9" name="Oval 148">
                  <a:extLst>
                    <a:ext uri="{FF2B5EF4-FFF2-40B4-BE49-F238E27FC236}">
                      <a16:creationId xmlns:a16="http://schemas.microsoft.com/office/drawing/2014/main" id="{85CD85AD-4BC6-4092-B317-0BEFF59A7ED3}"/>
                    </a:ext>
                  </a:extLst>
                </p:cNvPr>
                <p:cNvSpPr/>
                <p:nvPr/>
              </p:nvSpPr>
              <p:spPr>
                <a:xfrm rot="5400000">
                  <a:off x="10009121" y="3143693"/>
                  <a:ext cx="89226" cy="2469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50" name="Oval 149">
                  <a:extLst>
                    <a:ext uri="{FF2B5EF4-FFF2-40B4-BE49-F238E27FC236}">
                      <a16:creationId xmlns:a16="http://schemas.microsoft.com/office/drawing/2014/main" id="{6362D2C1-0FD2-477B-A0B4-7391370D5488}"/>
                    </a:ext>
                  </a:extLst>
                </p:cNvPr>
                <p:cNvSpPr/>
                <p:nvPr/>
              </p:nvSpPr>
              <p:spPr>
                <a:xfrm rot="5400000">
                  <a:off x="10752837" y="3173435"/>
                  <a:ext cx="89226" cy="2469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51" name="Arc 150">
                  <a:extLst>
                    <a:ext uri="{FF2B5EF4-FFF2-40B4-BE49-F238E27FC236}">
                      <a16:creationId xmlns:a16="http://schemas.microsoft.com/office/drawing/2014/main" id="{C5C1BE8E-4CE0-4E94-AAF5-87FB40BC6992}"/>
                    </a:ext>
                  </a:extLst>
                </p:cNvPr>
                <p:cNvSpPr/>
                <p:nvPr/>
              </p:nvSpPr>
              <p:spPr>
                <a:xfrm rot="10800000">
                  <a:off x="9799382" y="1220895"/>
                  <a:ext cx="916258" cy="838727"/>
                </a:xfrm>
                <a:prstGeom prst="arc">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52" name="Arc 151">
                  <a:extLst>
                    <a:ext uri="{FF2B5EF4-FFF2-40B4-BE49-F238E27FC236}">
                      <a16:creationId xmlns:a16="http://schemas.microsoft.com/office/drawing/2014/main" id="{37D01265-21B2-43DA-9BF1-5CEDFB996A81}"/>
                    </a:ext>
                  </a:extLst>
                </p:cNvPr>
                <p:cNvSpPr/>
                <p:nvPr/>
              </p:nvSpPr>
              <p:spPr>
                <a:xfrm rot="551165">
                  <a:off x="10183141" y="2071519"/>
                  <a:ext cx="541425" cy="645403"/>
                </a:xfrm>
                <a:prstGeom prst="arc">
                  <a:avLst>
                    <a:gd name="adj1" fmla="val 16200000"/>
                    <a:gd name="adj2" fmla="val 3388109"/>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53" name="Oval 152">
                  <a:extLst>
                    <a:ext uri="{FF2B5EF4-FFF2-40B4-BE49-F238E27FC236}">
                      <a16:creationId xmlns:a16="http://schemas.microsoft.com/office/drawing/2014/main" id="{0E963C75-0A72-46BF-926D-A10DEB57F2A9}"/>
                    </a:ext>
                  </a:extLst>
                </p:cNvPr>
                <p:cNvSpPr/>
                <p:nvPr/>
              </p:nvSpPr>
              <p:spPr>
                <a:xfrm>
                  <a:off x="10239662" y="1687845"/>
                  <a:ext cx="53548" cy="446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54" name="Isosceles Triangle 153">
                  <a:extLst>
                    <a:ext uri="{FF2B5EF4-FFF2-40B4-BE49-F238E27FC236}">
                      <a16:creationId xmlns:a16="http://schemas.microsoft.com/office/drawing/2014/main" id="{15CDCF8E-32F6-48F7-8BCD-129EFB4A7A43}"/>
                    </a:ext>
                  </a:extLst>
                </p:cNvPr>
                <p:cNvSpPr/>
                <p:nvPr/>
              </p:nvSpPr>
              <p:spPr>
                <a:xfrm rot="18125703">
                  <a:off x="10079037" y="1589680"/>
                  <a:ext cx="154659" cy="15469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55" name="Moon 154">
                  <a:extLst>
                    <a:ext uri="{FF2B5EF4-FFF2-40B4-BE49-F238E27FC236}">
                      <a16:creationId xmlns:a16="http://schemas.microsoft.com/office/drawing/2014/main" id="{B383CBF0-D315-4333-AA07-732CF1B7A8C1}"/>
                    </a:ext>
                  </a:extLst>
                </p:cNvPr>
                <p:cNvSpPr/>
                <p:nvPr/>
              </p:nvSpPr>
              <p:spPr>
                <a:xfrm rot="17749936">
                  <a:off x="10168279" y="1732432"/>
                  <a:ext cx="118968" cy="249889"/>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grpSp>
          <p:grpSp>
            <p:nvGrpSpPr>
              <p:cNvPr id="11321" name="Group 122">
                <a:extLst>
                  <a:ext uri="{FF2B5EF4-FFF2-40B4-BE49-F238E27FC236}">
                    <a16:creationId xmlns:a16="http://schemas.microsoft.com/office/drawing/2014/main" id="{ADBCA3C5-A1DF-4D6C-9034-BBE0AB973CF8}"/>
                  </a:ext>
                </a:extLst>
              </p:cNvPr>
              <p:cNvGrpSpPr>
                <a:grpSpLocks/>
              </p:cNvGrpSpPr>
              <p:nvPr/>
            </p:nvGrpSpPr>
            <p:grpSpPr bwMode="auto">
              <a:xfrm>
                <a:off x="7052837" y="2538372"/>
                <a:ext cx="2047177" cy="2015687"/>
                <a:chOff x="6703198" y="2114550"/>
                <a:chExt cx="2047177" cy="2265724"/>
              </a:xfrm>
            </p:grpSpPr>
            <p:sp>
              <p:nvSpPr>
                <p:cNvPr id="124" name="Hexagon 123">
                  <a:extLst>
                    <a:ext uri="{FF2B5EF4-FFF2-40B4-BE49-F238E27FC236}">
                      <a16:creationId xmlns:a16="http://schemas.microsoft.com/office/drawing/2014/main" id="{4408D493-9632-4404-A289-91550FAB67DA}"/>
                    </a:ext>
                  </a:extLst>
                </p:cNvPr>
                <p:cNvSpPr/>
                <p:nvPr/>
              </p:nvSpPr>
              <p:spPr>
                <a:xfrm rot="5400000">
                  <a:off x="7069131" y="3938341"/>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25" name="Hexagon 124">
                  <a:extLst>
                    <a:ext uri="{FF2B5EF4-FFF2-40B4-BE49-F238E27FC236}">
                      <a16:creationId xmlns:a16="http://schemas.microsoft.com/office/drawing/2014/main" id="{E724ABA5-52A6-442A-8CAC-50EF678D70CB}"/>
                    </a:ext>
                  </a:extLst>
                </p:cNvPr>
                <p:cNvSpPr/>
                <p:nvPr/>
              </p:nvSpPr>
              <p:spPr>
                <a:xfrm rot="5400000">
                  <a:off x="7485612" y="3938341"/>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26" name="Hexagon 125">
                  <a:extLst>
                    <a:ext uri="{FF2B5EF4-FFF2-40B4-BE49-F238E27FC236}">
                      <a16:creationId xmlns:a16="http://schemas.microsoft.com/office/drawing/2014/main" id="{17A524EA-07CD-43EB-8D81-9BE893D75E90}"/>
                    </a:ext>
                  </a:extLst>
                </p:cNvPr>
                <p:cNvSpPr/>
                <p:nvPr/>
              </p:nvSpPr>
              <p:spPr>
                <a:xfrm rot="5400000">
                  <a:off x="7884244" y="3938341"/>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27" name="Hexagon 126">
                  <a:extLst>
                    <a:ext uri="{FF2B5EF4-FFF2-40B4-BE49-F238E27FC236}">
                      <a16:creationId xmlns:a16="http://schemas.microsoft.com/office/drawing/2014/main" id="{93550301-011C-4759-87A6-621DF8CB813A}"/>
                    </a:ext>
                  </a:extLst>
                </p:cNvPr>
                <p:cNvSpPr/>
                <p:nvPr/>
              </p:nvSpPr>
              <p:spPr>
                <a:xfrm rot="5400000">
                  <a:off x="7271422" y="3507076"/>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28" name="Hexagon 127">
                  <a:extLst>
                    <a:ext uri="{FF2B5EF4-FFF2-40B4-BE49-F238E27FC236}">
                      <a16:creationId xmlns:a16="http://schemas.microsoft.com/office/drawing/2014/main" id="{CC3ABF69-2402-4AA2-AE69-A407DF6502EE}"/>
                    </a:ext>
                  </a:extLst>
                </p:cNvPr>
                <p:cNvSpPr/>
                <p:nvPr/>
              </p:nvSpPr>
              <p:spPr>
                <a:xfrm rot="5400000">
                  <a:off x="7693852" y="3507076"/>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29" name="Hexagon 128">
                  <a:extLst>
                    <a:ext uri="{FF2B5EF4-FFF2-40B4-BE49-F238E27FC236}">
                      <a16:creationId xmlns:a16="http://schemas.microsoft.com/office/drawing/2014/main" id="{DEB03658-8591-4FA9-A846-E6DE7076CFEF}"/>
                    </a:ext>
                  </a:extLst>
                </p:cNvPr>
                <p:cNvSpPr/>
                <p:nvPr/>
              </p:nvSpPr>
              <p:spPr>
                <a:xfrm rot="5400000">
                  <a:off x="8095458" y="3503732"/>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0" name="Hexagon 129">
                  <a:extLst>
                    <a:ext uri="{FF2B5EF4-FFF2-40B4-BE49-F238E27FC236}">
                      <a16:creationId xmlns:a16="http://schemas.microsoft.com/office/drawing/2014/main" id="{8ADC8017-2BF4-47DE-9990-302EEEED43CA}"/>
                    </a:ext>
                  </a:extLst>
                </p:cNvPr>
                <p:cNvSpPr/>
                <p:nvPr/>
              </p:nvSpPr>
              <p:spPr>
                <a:xfrm rot="5400000">
                  <a:off x="8309648" y="3052408"/>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1" name="Hexagon 130">
                  <a:extLst>
                    <a:ext uri="{FF2B5EF4-FFF2-40B4-BE49-F238E27FC236}">
                      <a16:creationId xmlns:a16="http://schemas.microsoft.com/office/drawing/2014/main" id="{1CA53DB7-1ACA-41FB-888F-5E372CB3182A}"/>
                    </a:ext>
                  </a:extLst>
                </p:cNvPr>
                <p:cNvSpPr/>
                <p:nvPr/>
              </p:nvSpPr>
              <p:spPr>
                <a:xfrm rot="5400000">
                  <a:off x="6856614" y="3505404"/>
                  <a:ext cx="498128"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2" name="Hexagon 131">
                  <a:extLst>
                    <a:ext uri="{FF2B5EF4-FFF2-40B4-BE49-F238E27FC236}">
                      <a16:creationId xmlns:a16="http://schemas.microsoft.com/office/drawing/2014/main" id="{1186ABE6-5ADE-4483-9264-DA0DAF34DFDA}"/>
                    </a:ext>
                  </a:extLst>
                </p:cNvPr>
                <p:cNvSpPr/>
                <p:nvPr/>
              </p:nvSpPr>
              <p:spPr>
                <a:xfrm rot="5400000">
                  <a:off x="7060206" y="3055750"/>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3" name="Hexagon 132">
                  <a:extLst>
                    <a:ext uri="{FF2B5EF4-FFF2-40B4-BE49-F238E27FC236}">
                      <a16:creationId xmlns:a16="http://schemas.microsoft.com/office/drawing/2014/main" id="{3F2F12AD-B4C4-499A-A351-486C24730A8E}"/>
                    </a:ext>
                  </a:extLst>
                </p:cNvPr>
                <p:cNvSpPr/>
                <p:nvPr/>
              </p:nvSpPr>
              <p:spPr>
                <a:xfrm rot="5400000">
                  <a:off x="7482636" y="3055750"/>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4" name="Hexagon 133">
                  <a:extLst>
                    <a:ext uri="{FF2B5EF4-FFF2-40B4-BE49-F238E27FC236}">
                      <a16:creationId xmlns:a16="http://schemas.microsoft.com/office/drawing/2014/main" id="{65EAD49E-99A3-45BC-BA34-CA6CD32D873F}"/>
                    </a:ext>
                  </a:extLst>
                </p:cNvPr>
                <p:cNvSpPr/>
                <p:nvPr/>
              </p:nvSpPr>
              <p:spPr>
                <a:xfrm rot="5400000">
                  <a:off x="7884244" y="3052408"/>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5" name="Hexagon 134">
                  <a:extLst>
                    <a:ext uri="{FF2B5EF4-FFF2-40B4-BE49-F238E27FC236}">
                      <a16:creationId xmlns:a16="http://schemas.microsoft.com/office/drawing/2014/main" id="{86577996-4E0A-4CCC-AE04-C803AECB3FEB}"/>
                    </a:ext>
                  </a:extLst>
                </p:cNvPr>
                <p:cNvSpPr/>
                <p:nvPr/>
              </p:nvSpPr>
              <p:spPr>
                <a:xfrm rot="5400000">
                  <a:off x="6645397" y="3054078"/>
                  <a:ext cx="498130"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6" name="Hexagon 135">
                  <a:extLst>
                    <a:ext uri="{FF2B5EF4-FFF2-40B4-BE49-F238E27FC236}">
                      <a16:creationId xmlns:a16="http://schemas.microsoft.com/office/drawing/2014/main" id="{8036361E-E7C6-4816-B38B-BB172A3330A3}"/>
                    </a:ext>
                  </a:extLst>
                </p:cNvPr>
                <p:cNvSpPr/>
                <p:nvPr/>
              </p:nvSpPr>
              <p:spPr>
                <a:xfrm rot="5400000">
                  <a:off x="7259523" y="2611112"/>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7" name="Hexagon 136">
                  <a:extLst>
                    <a:ext uri="{FF2B5EF4-FFF2-40B4-BE49-F238E27FC236}">
                      <a16:creationId xmlns:a16="http://schemas.microsoft.com/office/drawing/2014/main" id="{4C96A31E-6117-4C9A-9566-623C35C2C910}"/>
                    </a:ext>
                  </a:extLst>
                </p:cNvPr>
                <p:cNvSpPr/>
                <p:nvPr/>
              </p:nvSpPr>
              <p:spPr>
                <a:xfrm rot="5400000">
                  <a:off x="7681953" y="2611112"/>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8" name="Hexagon 137">
                  <a:extLst>
                    <a:ext uri="{FF2B5EF4-FFF2-40B4-BE49-F238E27FC236}">
                      <a16:creationId xmlns:a16="http://schemas.microsoft.com/office/drawing/2014/main" id="{33511D5F-9DC6-4378-8279-D34991113121}"/>
                    </a:ext>
                  </a:extLst>
                </p:cNvPr>
                <p:cNvSpPr/>
                <p:nvPr/>
              </p:nvSpPr>
              <p:spPr>
                <a:xfrm rot="5400000">
                  <a:off x="8085230" y="2609440"/>
                  <a:ext cx="498128"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39" name="Hexagon 138">
                  <a:extLst>
                    <a:ext uri="{FF2B5EF4-FFF2-40B4-BE49-F238E27FC236}">
                      <a16:creationId xmlns:a16="http://schemas.microsoft.com/office/drawing/2014/main" id="{AAEC218D-5C4F-4F87-9636-59DE1E912557}"/>
                    </a:ext>
                  </a:extLst>
                </p:cNvPr>
                <p:cNvSpPr/>
                <p:nvPr/>
              </p:nvSpPr>
              <p:spPr>
                <a:xfrm rot="5400000">
                  <a:off x="6844714" y="2609440"/>
                  <a:ext cx="498128"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0" name="Hexagon 139">
                  <a:extLst>
                    <a:ext uri="{FF2B5EF4-FFF2-40B4-BE49-F238E27FC236}">
                      <a16:creationId xmlns:a16="http://schemas.microsoft.com/office/drawing/2014/main" id="{B6CE8008-C4EB-4744-9648-3CA9E1B59A2E}"/>
                    </a:ext>
                  </a:extLst>
                </p:cNvPr>
                <p:cNvSpPr/>
                <p:nvPr/>
              </p:nvSpPr>
              <p:spPr>
                <a:xfrm rot="5400000">
                  <a:off x="7042357" y="2176503"/>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41" name="Hexagon 140">
                  <a:extLst>
                    <a:ext uri="{FF2B5EF4-FFF2-40B4-BE49-F238E27FC236}">
                      <a16:creationId xmlns:a16="http://schemas.microsoft.com/office/drawing/2014/main" id="{A8FACCD9-03FC-421A-BE68-A591B9B36339}"/>
                    </a:ext>
                  </a:extLst>
                </p:cNvPr>
                <p:cNvSpPr/>
                <p:nvPr/>
              </p:nvSpPr>
              <p:spPr>
                <a:xfrm rot="5400000">
                  <a:off x="7455863" y="2176503"/>
                  <a:ext cx="501472" cy="380782"/>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grpSp>
        </p:grpSp>
      </p:grpSp>
      <p:grpSp>
        <p:nvGrpSpPr>
          <p:cNvPr id="11269" name="Group 155">
            <a:extLst>
              <a:ext uri="{FF2B5EF4-FFF2-40B4-BE49-F238E27FC236}">
                <a16:creationId xmlns:a16="http://schemas.microsoft.com/office/drawing/2014/main" id="{04E21BBF-C1E5-4DBE-B607-4347A09F295C}"/>
              </a:ext>
            </a:extLst>
          </p:cNvPr>
          <p:cNvGrpSpPr>
            <a:grpSpLocks/>
          </p:cNvGrpSpPr>
          <p:nvPr/>
        </p:nvGrpSpPr>
        <p:grpSpPr bwMode="auto">
          <a:xfrm>
            <a:off x="1712913" y="2138363"/>
            <a:ext cx="2822575" cy="2024062"/>
            <a:chOff x="1040232" y="1548472"/>
            <a:chExt cx="4374273" cy="3135206"/>
          </a:xfrm>
        </p:grpSpPr>
        <p:sp>
          <p:nvSpPr>
            <p:cNvPr id="157" name="Oval 156">
              <a:extLst>
                <a:ext uri="{FF2B5EF4-FFF2-40B4-BE49-F238E27FC236}">
                  <a16:creationId xmlns:a16="http://schemas.microsoft.com/office/drawing/2014/main" id="{595ED1FA-659A-470C-8EAF-3CDFB0DA1C8F}"/>
                </a:ext>
              </a:extLst>
            </p:cNvPr>
            <p:cNvSpPr/>
            <p:nvPr/>
          </p:nvSpPr>
          <p:spPr>
            <a:xfrm>
              <a:off x="1040232" y="4248438"/>
              <a:ext cx="4361971" cy="43524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grpSp>
          <p:nvGrpSpPr>
            <p:cNvPr id="11300" name="Group 157">
              <a:extLst>
                <a:ext uri="{FF2B5EF4-FFF2-40B4-BE49-F238E27FC236}">
                  <a16:creationId xmlns:a16="http://schemas.microsoft.com/office/drawing/2014/main" id="{8E74C5C0-5102-49E7-A5EE-78012D168E62}"/>
                </a:ext>
              </a:extLst>
            </p:cNvPr>
            <p:cNvGrpSpPr>
              <a:grpSpLocks/>
            </p:cNvGrpSpPr>
            <p:nvPr/>
          </p:nvGrpSpPr>
          <p:grpSpPr bwMode="auto">
            <a:xfrm>
              <a:off x="4011218" y="3272792"/>
              <a:ext cx="1403287" cy="1230949"/>
              <a:chOff x="5966427" y="3081667"/>
              <a:chExt cx="1403287" cy="1230949"/>
            </a:xfrm>
          </p:grpSpPr>
          <p:sp>
            <p:nvSpPr>
              <p:cNvPr id="248" name="Oval 247">
                <a:extLst>
                  <a:ext uri="{FF2B5EF4-FFF2-40B4-BE49-F238E27FC236}">
                    <a16:creationId xmlns:a16="http://schemas.microsoft.com/office/drawing/2014/main" id="{69D01F7F-E034-4BDA-ACC3-AB0E7B260D3D}"/>
                  </a:ext>
                </a:extLst>
              </p:cNvPr>
              <p:cNvSpPr/>
              <p:nvPr/>
            </p:nvSpPr>
            <p:spPr>
              <a:xfrm rot="717279">
                <a:off x="7052345" y="3095849"/>
                <a:ext cx="317369" cy="3245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49" name="Oval 248">
                <a:extLst>
                  <a:ext uri="{FF2B5EF4-FFF2-40B4-BE49-F238E27FC236}">
                    <a16:creationId xmlns:a16="http://schemas.microsoft.com/office/drawing/2014/main" id="{6D06054B-ACDF-4954-8472-2C82BDE518CF}"/>
                  </a:ext>
                </a:extLst>
              </p:cNvPr>
              <p:cNvSpPr/>
              <p:nvPr/>
            </p:nvSpPr>
            <p:spPr>
              <a:xfrm rot="2590982">
                <a:off x="6634107" y="3081095"/>
                <a:ext cx="317369" cy="71556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50" name="Oval 249">
                <a:extLst>
                  <a:ext uri="{FF2B5EF4-FFF2-40B4-BE49-F238E27FC236}">
                    <a16:creationId xmlns:a16="http://schemas.microsoft.com/office/drawing/2014/main" id="{6FCBF386-F9DE-4F6B-9BB3-16E9F8CB8D6D}"/>
                  </a:ext>
                </a:extLst>
              </p:cNvPr>
              <p:cNvSpPr/>
              <p:nvPr/>
            </p:nvSpPr>
            <p:spPr>
              <a:xfrm rot="19542114">
                <a:off x="6688232" y="3636826"/>
                <a:ext cx="118091" cy="3811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51" name="Oval 250">
                <a:extLst>
                  <a:ext uri="{FF2B5EF4-FFF2-40B4-BE49-F238E27FC236}">
                    <a16:creationId xmlns:a16="http://schemas.microsoft.com/office/drawing/2014/main" id="{D78C1188-C3E1-418F-A511-2A1B03338C49}"/>
                  </a:ext>
                </a:extLst>
              </p:cNvPr>
              <p:cNvSpPr/>
              <p:nvPr/>
            </p:nvSpPr>
            <p:spPr>
              <a:xfrm rot="2323450">
                <a:off x="6666091" y="3914692"/>
                <a:ext cx="120550" cy="39097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52" name="Oval 251">
                <a:extLst>
                  <a:ext uri="{FF2B5EF4-FFF2-40B4-BE49-F238E27FC236}">
                    <a16:creationId xmlns:a16="http://schemas.microsoft.com/office/drawing/2014/main" id="{6237E512-0C2D-40E3-BF0E-31DFEF60770D}"/>
                  </a:ext>
                </a:extLst>
              </p:cNvPr>
              <p:cNvSpPr/>
              <p:nvPr/>
            </p:nvSpPr>
            <p:spPr>
              <a:xfrm rot="2323450">
                <a:off x="6385625" y="3595024"/>
                <a:ext cx="120550" cy="388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53" name="Oval 252">
                <a:extLst>
                  <a:ext uri="{FF2B5EF4-FFF2-40B4-BE49-F238E27FC236}">
                    <a16:creationId xmlns:a16="http://schemas.microsoft.com/office/drawing/2014/main" id="{B949947B-E0E9-4484-AF5B-7E6E84E5BBF7}"/>
                  </a:ext>
                </a:extLst>
              </p:cNvPr>
              <p:cNvSpPr/>
              <p:nvPr/>
            </p:nvSpPr>
            <p:spPr>
              <a:xfrm rot="4614298">
                <a:off x="6113802" y="3765828"/>
                <a:ext cx="125409" cy="378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55" name="Moon 254">
                <a:extLst>
                  <a:ext uri="{FF2B5EF4-FFF2-40B4-BE49-F238E27FC236}">
                    <a16:creationId xmlns:a16="http://schemas.microsoft.com/office/drawing/2014/main" id="{3384D2D8-91CB-4E2F-AEC3-08DACC961EE3}"/>
                  </a:ext>
                </a:extLst>
              </p:cNvPr>
              <p:cNvSpPr/>
              <p:nvPr/>
            </p:nvSpPr>
            <p:spPr>
              <a:xfrm rot="14330101">
                <a:off x="6872806" y="3317072"/>
                <a:ext cx="226227" cy="344431"/>
              </a:xfrm>
              <a:prstGeom prst="mo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63" name="Oval 262">
                <a:extLst>
                  <a:ext uri="{FF2B5EF4-FFF2-40B4-BE49-F238E27FC236}">
                    <a16:creationId xmlns:a16="http://schemas.microsoft.com/office/drawing/2014/main" id="{9E62EAD5-83C7-4B79-9E12-C54CE435FFF1}"/>
                  </a:ext>
                </a:extLst>
              </p:cNvPr>
              <p:cNvSpPr/>
              <p:nvPr/>
            </p:nvSpPr>
            <p:spPr>
              <a:xfrm rot="717279">
                <a:off x="7182737" y="3186833"/>
                <a:ext cx="159914" cy="162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64" name="Oval 263">
                <a:extLst>
                  <a:ext uri="{FF2B5EF4-FFF2-40B4-BE49-F238E27FC236}">
                    <a16:creationId xmlns:a16="http://schemas.microsoft.com/office/drawing/2014/main" id="{FC045FFF-6F28-4BBA-9B90-B6A8567B6869}"/>
                  </a:ext>
                </a:extLst>
              </p:cNvPr>
              <p:cNvSpPr/>
              <p:nvPr/>
            </p:nvSpPr>
            <p:spPr>
              <a:xfrm rot="717279">
                <a:off x="7254083" y="3299946"/>
                <a:ext cx="31984" cy="344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65" name="Isosceles Triangle 264">
                <a:extLst>
                  <a:ext uri="{FF2B5EF4-FFF2-40B4-BE49-F238E27FC236}">
                    <a16:creationId xmlns:a16="http://schemas.microsoft.com/office/drawing/2014/main" id="{BC40AFBE-4DC3-4CAD-9B85-895BB8B28B9C}"/>
                  </a:ext>
                </a:extLst>
              </p:cNvPr>
              <p:cNvSpPr/>
              <p:nvPr/>
            </p:nvSpPr>
            <p:spPr>
              <a:xfrm rot="9791294">
                <a:off x="7224560" y="3386010"/>
                <a:ext cx="110711" cy="88523"/>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66" name="Moon 265">
                <a:extLst>
                  <a:ext uri="{FF2B5EF4-FFF2-40B4-BE49-F238E27FC236}">
                    <a16:creationId xmlns:a16="http://schemas.microsoft.com/office/drawing/2014/main" id="{EFBF44E4-D766-4096-8CC0-CCE279E273B9}"/>
                  </a:ext>
                </a:extLst>
              </p:cNvPr>
              <p:cNvSpPr/>
              <p:nvPr/>
            </p:nvSpPr>
            <p:spPr>
              <a:xfrm rot="10759727">
                <a:off x="7135992" y="3307322"/>
                <a:ext cx="83648" cy="154917"/>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67" name="Oval 266">
                <a:extLst>
                  <a:ext uri="{FF2B5EF4-FFF2-40B4-BE49-F238E27FC236}">
                    <a16:creationId xmlns:a16="http://schemas.microsoft.com/office/drawing/2014/main" id="{3C113978-568A-499B-A98D-9FBE5FB07020}"/>
                  </a:ext>
                </a:extLst>
              </p:cNvPr>
              <p:cNvSpPr/>
              <p:nvPr/>
            </p:nvSpPr>
            <p:spPr>
              <a:xfrm rot="8041618">
                <a:off x="6037532" y="3984709"/>
                <a:ext cx="110655" cy="2509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268" name="Oval 267">
                <a:extLst>
                  <a:ext uri="{FF2B5EF4-FFF2-40B4-BE49-F238E27FC236}">
                    <a16:creationId xmlns:a16="http://schemas.microsoft.com/office/drawing/2014/main" id="{14DBB86A-2463-4854-81A0-24F8899EFD0F}"/>
                  </a:ext>
                </a:extLst>
              </p:cNvPr>
              <p:cNvSpPr/>
              <p:nvPr/>
            </p:nvSpPr>
            <p:spPr>
              <a:xfrm rot="5759729">
                <a:off x="6667349" y="4132249"/>
                <a:ext cx="110655" cy="25094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grpSp>
        <p:sp>
          <p:nvSpPr>
            <p:cNvPr id="159" name="Hexagon 158">
              <a:extLst>
                <a:ext uri="{FF2B5EF4-FFF2-40B4-BE49-F238E27FC236}">
                  <a16:creationId xmlns:a16="http://schemas.microsoft.com/office/drawing/2014/main" id="{5E5080BB-D899-46BC-B8DA-02E23AEA1CCF}"/>
                </a:ext>
              </a:extLst>
            </p:cNvPr>
            <p:cNvSpPr/>
            <p:nvPr/>
          </p:nvSpPr>
          <p:spPr>
            <a:xfrm>
              <a:off x="1650367" y="2864029"/>
              <a:ext cx="1783659" cy="1558997"/>
            </a:xfrm>
            <a:prstGeom prst="hexagon">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sp>
          <p:nvSpPr>
            <p:cNvPr id="160" name="Arc 159">
              <a:extLst>
                <a:ext uri="{FF2B5EF4-FFF2-40B4-BE49-F238E27FC236}">
                  <a16:creationId xmlns:a16="http://schemas.microsoft.com/office/drawing/2014/main" id="{9E0953A6-5704-4C5F-8F27-3DC28B4D3381}"/>
                </a:ext>
              </a:extLst>
            </p:cNvPr>
            <p:cNvSpPr/>
            <p:nvPr/>
          </p:nvSpPr>
          <p:spPr>
            <a:xfrm rot="8273020">
              <a:off x="1310856" y="1548472"/>
              <a:ext cx="2634896" cy="2431936"/>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Calibri" panose="020F0502020204030204" pitchFamily="34" charset="0"/>
                <a:cs typeface="Calibri" panose="020F0502020204030204" pitchFamily="34" charset="0"/>
              </a:endParaRPr>
            </a:p>
          </p:txBody>
        </p:sp>
        <p:cxnSp>
          <p:nvCxnSpPr>
            <p:cNvPr id="247" name="Straight Connector 246">
              <a:extLst>
                <a:ext uri="{FF2B5EF4-FFF2-40B4-BE49-F238E27FC236}">
                  <a16:creationId xmlns:a16="http://schemas.microsoft.com/office/drawing/2014/main" id="{EE3F2ED5-C0C0-4BA1-8150-A1B9822C4BEC}"/>
                </a:ext>
              </a:extLst>
            </p:cNvPr>
            <p:cNvCxnSpPr>
              <a:cxnSpLocks/>
              <a:endCxn id="249" idx="0"/>
            </p:cNvCxnSpPr>
            <p:nvPr/>
          </p:nvCxnSpPr>
          <p:spPr>
            <a:xfrm flipV="1">
              <a:off x="3438947" y="3370580"/>
              <a:ext cx="1643428" cy="290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70" name="Rectangle 270">
            <a:extLst>
              <a:ext uri="{FF2B5EF4-FFF2-40B4-BE49-F238E27FC236}">
                <a16:creationId xmlns:a16="http://schemas.microsoft.com/office/drawing/2014/main" id="{A7448441-AD02-4D99-B7AC-9F310C35B49C}"/>
              </a:ext>
            </a:extLst>
          </p:cNvPr>
          <p:cNvSpPr>
            <a:spLocks noChangeArrowheads="1"/>
          </p:cNvSpPr>
          <p:nvPr/>
        </p:nvSpPr>
        <p:spPr bwMode="auto">
          <a:xfrm>
            <a:off x="687388" y="1595438"/>
            <a:ext cx="5068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t>Only moves to next phase of development once the previous step fully completed</a:t>
            </a:r>
            <a:endParaRPr lang="en-US" altLang="en-US" sz="2400"/>
          </a:p>
        </p:txBody>
      </p:sp>
      <p:sp>
        <p:nvSpPr>
          <p:cNvPr id="11271" name="Rectangle 271">
            <a:extLst>
              <a:ext uri="{FF2B5EF4-FFF2-40B4-BE49-F238E27FC236}">
                <a16:creationId xmlns:a16="http://schemas.microsoft.com/office/drawing/2014/main" id="{503E61B7-DFA3-4FB0-A462-192F2D65044F}"/>
              </a:ext>
            </a:extLst>
          </p:cNvPr>
          <p:cNvSpPr>
            <a:spLocks noChangeArrowheads="1"/>
          </p:cNvSpPr>
          <p:nvPr/>
        </p:nvSpPr>
        <p:spPr bwMode="auto">
          <a:xfrm>
            <a:off x="6380163" y="1562100"/>
            <a:ext cx="51244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t>Builds a Minimum Viable Product – one that can be implemented – tests it, and then enhances that foundational build incrementally</a:t>
            </a:r>
            <a:endParaRPr lang="en-US" altLang="en-US" sz="1800">
              <a:solidFill>
                <a:schemeClr val="bg1"/>
              </a:solidFill>
            </a:endParaRPr>
          </a:p>
        </p:txBody>
      </p:sp>
      <p:sp>
        <p:nvSpPr>
          <p:cNvPr id="273" name="Rectangle: Rounded Corners 272">
            <a:extLst>
              <a:ext uri="{FF2B5EF4-FFF2-40B4-BE49-F238E27FC236}">
                <a16:creationId xmlns:a16="http://schemas.microsoft.com/office/drawing/2014/main" id="{4F3D683D-9E12-408B-A3BB-6B893C8B95DC}"/>
              </a:ext>
            </a:extLst>
          </p:cNvPr>
          <p:cNvSpPr/>
          <p:nvPr/>
        </p:nvSpPr>
        <p:spPr>
          <a:xfrm rot="5400000">
            <a:off x="1847850" y="150813"/>
            <a:ext cx="2746375" cy="5486400"/>
          </a:xfrm>
          <a:prstGeom prst="roundRect">
            <a:avLst/>
          </a:prstGeom>
          <a:noFill/>
          <a:ln w="28575">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273" name="Rectangle 273">
            <a:extLst>
              <a:ext uri="{FF2B5EF4-FFF2-40B4-BE49-F238E27FC236}">
                <a16:creationId xmlns:a16="http://schemas.microsoft.com/office/drawing/2014/main" id="{342536F7-4A3C-43ED-B1AF-27529BF13643}"/>
              </a:ext>
            </a:extLst>
          </p:cNvPr>
          <p:cNvSpPr>
            <a:spLocks noChangeArrowheads="1"/>
          </p:cNvSpPr>
          <p:nvPr/>
        </p:nvSpPr>
        <p:spPr bwMode="auto">
          <a:xfrm>
            <a:off x="819150" y="1181100"/>
            <a:ext cx="4805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t>TRADITIONAL WATERFALL METHOD</a:t>
            </a:r>
          </a:p>
        </p:txBody>
      </p:sp>
      <p:sp>
        <p:nvSpPr>
          <p:cNvPr id="275" name="Rectangle: Rounded Corners 274">
            <a:extLst>
              <a:ext uri="{FF2B5EF4-FFF2-40B4-BE49-F238E27FC236}">
                <a16:creationId xmlns:a16="http://schemas.microsoft.com/office/drawing/2014/main" id="{109D415D-CAF0-41E6-9D40-45FDC2513A5D}"/>
              </a:ext>
            </a:extLst>
          </p:cNvPr>
          <p:cNvSpPr/>
          <p:nvPr/>
        </p:nvSpPr>
        <p:spPr>
          <a:xfrm rot="5400000">
            <a:off x="7574757" y="156369"/>
            <a:ext cx="2735262" cy="5486400"/>
          </a:xfrm>
          <a:prstGeom prst="roundRect">
            <a:avLst/>
          </a:prstGeom>
          <a:noFill/>
          <a:ln w="28575">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275" name="Rectangle 275">
            <a:extLst>
              <a:ext uri="{FF2B5EF4-FFF2-40B4-BE49-F238E27FC236}">
                <a16:creationId xmlns:a16="http://schemas.microsoft.com/office/drawing/2014/main" id="{1DD6D5DE-1478-48F9-AF79-2D015987AEF1}"/>
              </a:ext>
            </a:extLst>
          </p:cNvPr>
          <p:cNvSpPr>
            <a:spLocks noChangeArrowheads="1"/>
          </p:cNvSpPr>
          <p:nvPr/>
        </p:nvSpPr>
        <p:spPr bwMode="auto">
          <a:xfrm>
            <a:off x="8367713" y="1181100"/>
            <a:ext cx="1149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t>AGILE METHOD</a:t>
            </a:r>
          </a:p>
        </p:txBody>
      </p:sp>
      <p:sp>
        <p:nvSpPr>
          <p:cNvPr id="11276" name="Freeform 23">
            <a:extLst>
              <a:ext uri="{FF2B5EF4-FFF2-40B4-BE49-F238E27FC236}">
                <a16:creationId xmlns:a16="http://schemas.microsoft.com/office/drawing/2014/main" id="{9F532B30-3EFD-41D4-A2EF-C735A233C43F}"/>
              </a:ext>
            </a:extLst>
          </p:cNvPr>
          <p:cNvSpPr>
            <a:spLocks/>
          </p:cNvSpPr>
          <p:nvPr/>
        </p:nvSpPr>
        <p:spPr bwMode="auto">
          <a:xfrm>
            <a:off x="11526838" y="1493838"/>
            <a:ext cx="204787" cy="190500"/>
          </a:xfrm>
          <a:custGeom>
            <a:avLst/>
            <a:gdLst>
              <a:gd name="T0" fmla="*/ 2147483646 w 393"/>
              <a:gd name="T1" fmla="*/ 2147483646 h 366"/>
              <a:gd name="T2" fmla="*/ 2147483646 w 393"/>
              <a:gd name="T3" fmla="*/ 2147483646 h 366"/>
              <a:gd name="T4" fmla="*/ 2147483646 w 393"/>
              <a:gd name="T5" fmla="*/ 2147483646 h 366"/>
              <a:gd name="T6" fmla="*/ 2147483646 w 393"/>
              <a:gd name="T7" fmla="*/ 2147483646 h 366"/>
              <a:gd name="T8" fmla="*/ 2147483646 w 393"/>
              <a:gd name="T9" fmla="*/ 2147483646 h 366"/>
              <a:gd name="T10" fmla="*/ 2147483646 w 393"/>
              <a:gd name="T11" fmla="*/ 2147483646 h 366"/>
              <a:gd name="T12" fmla="*/ 2147483646 w 393"/>
              <a:gd name="T13" fmla="*/ 2147483646 h 366"/>
              <a:gd name="T14" fmla="*/ 2147483646 w 393"/>
              <a:gd name="T15" fmla="*/ 2147483646 h 366"/>
              <a:gd name="T16" fmla="*/ 2147483646 w 393"/>
              <a:gd name="T17" fmla="*/ 2147483646 h 366"/>
              <a:gd name="T18" fmla="*/ 2147483646 w 393"/>
              <a:gd name="T19" fmla="*/ 2147483646 h 3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3" h="366">
                <a:moveTo>
                  <a:pt x="362" y="2"/>
                </a:moveTo>
                <a:cubicBezTo>
                  <a:pt x="344" y="0"/>
                  <a:pt x="322" y="3"/>
                  <a:pt x="308" y="13"/>
                </a:cubicBezTo>
                <a:cubicBezTo>
                  <a:pt x="226" y="72"/>
                  <a:pt x="174" y="162"/>
                  <a:pt x="143" y="253"/>
                </a:cubicBezTo>
                <a:cubicBezTo>
                  <a:pt x="127" y="234"/>
                  <a:pt x="109" y="217"/>
                  <a:pt x="89" y="203"/>
                </a:cubicBezTo>
                <a:cubicBezTo>
                  <a:pt x="75" y="194"/>
                  <a:pt x="54" y="196"/>
                  <a:pt x="38" y="200"/>
                </a:cubicBezTo>
                <a:cubicBezTo>
                  <a:pt x="34" y="200"/>
                  <a:pt x="0" y="211"/>
                  <a:pt x="13" y="220"/>
                </a:cubicBezTo>
                <a:cubicBezTo>
                  <a:pt x="61" y="252"/>
                  <a:pt x="95" y="304"/>
                  <a:pt x="121" y="349"/>
                </a:cubicBezTo>
                <a:cubicBezTo>
                  <a:pt x="131" y="366"/>
                  <a:pt x="196" y="354"/>
                  <a:pt x="199" y="336"/>
                </a:cubicBezTo>
                <a:cubicBezTo>
                  <a:pt x="220" y="222"/>
                  <a:pt x="276" y="94"/>
                  <a:pt x="379" y="19"/>
                </a:cubicBezTo>
                <a:cubicBezTo>
                  <a:pt x="393" y="8"/>
                  <a:pt x="370" y="2"/>
                  <a:pt x="362"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Rectangle 67">
            <a:extLst>
              <a:ext uri="{FF2B5EF4-FFF2-40B4-BE49-F238E27FC236}">
                <a16:creationId xmlns:a16="http://schemas.microsoft.com/office/drawing/2014/main" id="{14AD163F-F1B3-4866-89D4-BB3CA32AB7F2}"/>
              </a:ext>
            </a:extLst>
          </p:cNvPr>
          <p:cNvSpPr/>
          <p:nvPr/>
        </p:nvSpPr>
        <p:spPr>
          <a:xfrm>
            <a:off x="2570163" y="4911725"/>
            <a:ext cx="2308225" cy="1547813"/>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69" name="Oval 68">
            <a:extLst>
              <a:ext uri="{FF2B5EF4-FFF2-40B4-BE49-F238E27FC236}">
                <a16:creationId xmlns:a16="http://schemas.microsoft.com/office/drawing/2014/main" id="{9F4EB921-AA6C-4633-AE14-7D1E0F17DE7F}"/>
              </a:ext>
            </a:extLst>
          </p:cNvPr>
          <p:cNvSpPr/>
          <p:nvPr/>
        </p:nvSpPr>
        <p:spPr>
          <a:xfrm>
            <a:off x="9979025" y="4419600"/>
            <a:ext cx="88900" cy="76200"/>
          </a:xfrm>
          <a:prstGeom prst="ellipse">
            <a:avLst/>
          </a:prstGeom>
          <a:solidFill>
            <a:sysClr val="window" lastClr="FFFFFF"/>
          </a:solidFill>
          <a:ln w="12700" cap="flat" cmpd="sng" algn="ctr">
            <a:solidFill>
              <a:srgbClr val="920000"/>
            </a:solidFill>
            <a:prstDash val="solid"/>
            <a:miter lim="800000"/>
          </a:ln>
          <a:effectLst/>
        </p:spPr>
        <p:txBody>
          <a:bodyPr lIns="68031" tIns="34016" rIns="68031" bIns="34016" anchor="ctr"/>
          <a:lstStyle/>
          <a:p>
            <a:pPr algn="r" eaLnBrk="1" fontAlgn="auto" hangingPunct="1">
              <a:spcBef>
                <a:spcPts val="0"/>
              </a:spcBef>
              <a:spcAft>
                <a:spcPts val="0"/>
              </a:spcAft>
              <a:defRPr/>
            </a:pPr>
            <a:endParaRPr lang="en-US" sz="700" kern="0" dirty="0">
              <a:solidFill>
                <a:srgbClr val="C00000"/>
              </a:solidFill>
              <a:latin typeface="Calibri"/>
              <a:cs typeface="+mn-cs"/>
            </a:endParaRPr>
          </a:p>
        </p:txBody>
      </p:sp>
      <p:grpSp>
        <p:nvGrpSpPr>
          <p:cNvPr id="11279" name="Group 441">
            <a:extLst>
              <a:ext uri="{FF2B5EF4-FFF2-40B4-BE49-F238E27FC236}">
                <a16:creationId xmlns:a16="http://schemas.microsoft.com/office/drawing/2014/main" id="{2373726E-A713-4516-9B0A-D2520C6FAD09}"/>
              </a:ext>
            </a:extLst>
          </p:cNvPr>
          <p:cNvGrpSpPr>
            <a:grpSpLocks/>
          </p:cNvGrpSpPr>
          <p:nvPr/>
        </p:nvGrpSpPr>
        <p:grpSpPr bwMode="auto">
          <a:xfrm>
            <a:off x="227013" y="4575175"/>
            <a:ext cx="11812587" cy="1884363"/>
            <a:chOff x="459632" y="3969081"/>
            <a:chExt cx="11265154" cy="2757574"/>
          </a:xfrm>
        </p:grpSpPr>
        <p:sp>
          <p:nvSpPr>
            <p:cNvPr id="71" name="Rectangle 70">
              <a:extLst>
                <a:ext uri="{FF2B5EF4-FFF2-40B4-BE49-F238E27FC236}">
                  <a16:creationId xmlns:a16="http://schemas.microsoft.com/office/drawing/2014/main" id="{103948A0-5752-44CB-82BD-4826CA8424B5}"/>
                </a:ext>
              </a:extLst>
            </p:cNvPr>
            <p:cNvSpPr/>
            <p:nvPr/>
          </p:nvSpPr>
          <p:spPr>
            <a:xfrm>
              <a:off x="488396" y="4475527"/>
              <a:ext cx="2139184" cy="2251128"/>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72" name="Google Shape;592;p32">
              <a:extLst>
                <a:ext uri="{FF2B5EF4-FFF2-40B4-BE49-F238E27FC236}">
                  <a16:creationId xmlns:a16="http://schemas.microsoft.com/office/drawing/2014/main" id="{D580108A-D28C-4B39-99C0-8B4DE42B1BBA}"/>
                </a:ext>
              </a:extLst>
            </p:cNvPr>
            <p:cNvSpPr txBox="1"/>
            <p:nvPr/>
          </p:nvSpPr>
          <p:spPr>
            <a:xfrm>
              <a:off x="2704790" y="4533606"/>
              <a:ext cx="2102849" cy="2095477"/>
            </a:xfrm>
            <a:prstGeom prst="rect">
              <a:avLst/>
            </a:prstGeom>
            <a:ln>
              <a:noFill/>
            </a:ln>
          </p:spPr>
          <p:txBody>
            <a:bodyPr>
              <a:spAutoFit/>
            </a:bodyPr>
            <a:lstStyle>
              <a:defPPr>
                <a:defRPr lang="en-US"/>
              </a:defPPr>
              <a:lvl1pPr marL="228600" lvl="0" indent="-228600">
                <a:spcAft>
                  <a:spcPts val="600"/>
                </a:spcAft>
                <a:buClr>
                  <a:srgbClr val="00B050"/>
                </a:buClr>
                <a:buSzPct val="200000"/>
                <a:buBlip>
                  <a:blip r:embed="rId3"/>
                </a:buBlip>
                <a:defRPr sz="1100">
                  <a:solidFill>
                    <a:schemeClr val="dk1"/>
                  </a:solidFill>
                  <a:latin typeface="Arial" panose="020B0604020202020204" pitchFamily="34" charset="0"/>
                  <a:ea typeface="Calibri"/>
                  <a:cs typeface="Arial" panose="020B0604020202020204" pitchFamily="34" charset="0"/>
                </a:defRPr>
              </a:lvl1pPr>
            </a:lstStyle>
            <a:p>
              <a:pPr eaLnBrk="1" fontAlgn="auto" hangingPunct="1">
                <a:spcBef>
                  <a:spcPts val="0"/>
                </a:spcBef>
                <a:defRPr/>
              </a:pPr>
              <a:r>
                <a:rPr lang="en-US" kern="0" dirty="0">
                  <a:solidFill>
                    <a:prstClr val="black"/>
                  </a:solidFill>
                  <a:sym typeface="Calibri"/>
                </a:rPr>
                <a:t>E&amp;E Long Term Care application deployed in production</a:t>
              </a:r>
            </a:p>
            <a:p>
              <a:pPr eaLnBrk="1" fontAlgn="auto" hangingPunct="1">
                <a:spcBef>
                  <a:spcPts val="0"/>
                </a:spcBef>
                <a:defRPr/>
              </a:pPr>
              <a:r>
                <a:rPr lang="en-US" kern="0" dirty="0">
                  <a:solidFill>
                    <a:prstClr val="black"/>
                  </a:solidFill>
                  <a:sym typeface="Calibri"/>
                </a:rPr>
                <a:t>ECMS Platform deployed in production </a:t>
              </a:r>
            </a:p>
            <a:p>
              <a:pPr eaLnBrk="1" fontAlgn="auto" hangingPunct="1">
                <a:spcBef>
                  <a:spcPts val="0"/>
                </a:spcBef>
                <a:defRPr/>
              </a:pPr>
              <a:r>
                <a:rPr lang="en-US" kern="0" dirty="0">
                  <a:solidFill>
                    <a:prstClr val="black"/>
                  </a:solidFill>
                  <a:sym typeface="Calibri"/>
                </a:rPr>
                <a:t>Awarded CJAMS and Agile Vendors</a:t>
              </a:r>
            </a:p>
          </p:txBody>
        </p:sp>
        <p:sp>
          <p:nvSpPr>
            <p:cNvPr id="73" name="Google Shape;566;p32">
              <a:extLst>
                <a:ext uri="{FF2B5EF4-FFF2-40B4-BE49-F238E27FC236}">
                  <a16:creationId xmlns:a16="http://schemas.microsoft.com/office/drawing/2014/main" id="{95529038-28DD-41AB-AD37-1541CBC7C77A}"/>
                </a:ext>
              </a:extLst>
            </p:cNvPr>
            <p:cNvSpPr/>
            <p:nvPr/>
          </p:nvSpPr>
          <p:spPr>
            <a:xfrm>
              <a:off x="459632" y="3969081"/>
              <a:ext cx="2308743" cy="453014"/>
            </a:xfrm>
            <a:prstGeom prst="homePlate">
              <a:avLst>
                <a:gd name="adj" fmla="val 50000"/>
              </a:avLst>
            </a:prstGeom>
            <a:solidFill>
              <a:srgbClr val="EEB500"/>
            </a:solidFill>
            <a:ln w="25400" cap="flat" cmpd="sng">
              <a:solidFill>
                <a:sysClr val="window" lastClr="FFFFFF"/>
              </a:solidFill>
              <a:prstDash val="solid"/>
              <a:round/>
              <a:headEnd type="none" w="sm" len="sm"/>
              <a:tailEnd type="none" w="sm" len="sm"/>
            </a:ln>
          </p:spPr>
          <p:txBody>
            <a:bodyPr spcFirstLastPara="1" lIns="91375" tIns="91375" rIns="91375" bIns="91375" anchor="ctr"/>
            <a:lstStyle/>
            <a:p>
              <a:pPr eaLnBrk="1" fontAlgn="auto" hangingPunct="1">
                <a:spcBef>
                  <a:spcPts val="0"/>
                </a:spcBef>
                <a:spcAft>
                  <a:spcPts val="0"/>
                </a:spcAft>
                <a:buClr>
                  <a:srgbClr val="000000"/>
                </a:buClr>
                <a:buSzPts val="1400"/>
                <a:buFont typeface="Arial"/>
                <a:buNone/>
                <a:defRPr/>
              </a:pPr>
              <a:endParaRPr b="1" kern="0" dirty="0">
                <a:solidFill>
                  <a:srgbClr val="EEB500"/>
                </a:solidFill>
                <a:latin typeface="Calibri"/>
                <a:ea typeface="Calibri"/>
                <a:cs typeface="Calibri"/>
                <a:sym typeface="Calibri"/>
              </a:endParaRPr>
            </a:p>
          </p:txBody>
        </p:sp>
        <p:sp>
          <p:nvSpPr>
            <p:cNvPr id="74" name="Google Shape;568;p32">
              <a:extLst>
                <a:ext uri="{FF2B5EF4-FFF2-40B4-BE49-F238E27FC236}">
                  <a16:creationId xmlns:a16="http://schemas.microsoft.com/office/drawing/2014/main" id="{39C4B37E-F99A-4DCB-AFC7-3AE105E21158}"/>
                </a:ext>
              </a:extLst>
            </p:cNvPr>
            <p:cNvSpPr/>
            <p:nvPr/>
          </p:nvSpPr>
          <p:spPr>
            <a:xfrm>
              <a:off x="2529174" y="3969081"/>
              <a:ext cx="2620614" cy="453014"/>
            </a:xfrm>
            <a:prstGeom prst="chevron">
              <a:avLst>
                <a:gd name="adj" fmla="val 50000"/>
              </a:avLst>
            </a:prstGeom>
            <a:solidFill>
              <a:sysClr val="windowText" lastClr="000000"/>
            </a:solidFill>
            <a:ln w="25400" cap="flat" cmpd="sng">
              <a:solidFill>
                <a:sysClr val="window" lastClr="FFFFFF"/>
              </a:solidFill>
              <a:prstDash val="solid"/>
              <a:round/>
              <a:headEnd type="none" w="sm" len="sm"/>
              <a:tailEnd type="none" w="sm" len="sm"/>
            </a:ln>
          </p:spPr>
          <p:txBody>
            <a:bodyPr spcFirstLastPara="1" lIns="91375" tIns="91375" rIns="91375" bIns="91375" anchor="ctr"/>
            <a:lstStyle/>
            <a:p>
              <a:pPr eaLnBrk="1" fontAlgn="auto" hangingPunct="1">
                <a:spcBef>
                  <a:spcPts val="0"/>
                </a:spcBef>
                <a:spcAft>
                  <a:spcPts val="0"/>
                </a:spcAft>
                <a:buClr>
                  <a:srgbClr val="000000"/>
                </a:buClr>
                <a:buSzPts val="1400"/>
                <a:buFont typeface="Arial"/>
                <a:buNone/>
                <a:defRPr/>
              </a:pPr>
              <a:endParaRPr b="1" kern="0" dirty="0">
                <a:solidFill>
                  <a:prstClr val="black"/>
                </a:solidFill>
                <a:latin typeface="Calibri"/>
                <a:ea typeface="Calibri"/>
                <a:cs typeface="Calibri"/>
                <a:sym typeface="Calibri"/>
              </a:endParaRPr>
            </a:p>
          </p:txBody>
        </p:sp>
        <p:sp>
          <p:nvSpPr>
            <p:cNvPr id="75" name="Google Shape;569;p32">
              <a:extLst>
                <a:ext uri="{FF2B5EF4-FFF2-40B4-BE49-F238E27FC236}">
                  <a16:creationId xmlns:a16="http://schemas.microsoft.com/office/drawing/2014/main" id="{EB178291-42AE-4CFF-8FC8-7DE461A4825A}"/>
                </a:ext>
              </a:extLst>
            </p:cNvPr>
            <p:cNvSpPr txBox="1"/>
            <p:nvPr/>
          </p:nvSpPr>
          <p:spPr>
            <a:xfrm>
              <a:off x="3028771" y="3996959"/>
              <a:ext cx="1688033" cy="453014"/>
            </a:xfrm>
            <a:prstGeom prst="rect">
              <a:avLst/>
            </a:prstGeom>
            <a:noFill/>
            <a:ln>
              <a:noFill/>
            </a:ln>
          </p:spPr>
          <p:txBody>
            <a:bodyPr spcFirstLastPara="1" lIns="83950" tIns="55975" rIns="27975" bIns="55975" anchor="ctr"/>
            <a:lstStyle/>
            <a:p>
              <a:pPr algn="ctr" eaLnBrk="1" fontAlgn="auto" hangingPunct="1">
                <a:lnSpc>
                  <a:spcPct val="90000"/>
                </a:lnSpc>
                <a:spcBef>
                  <a:spcPts val="0"/>
                </a:spcBef>
                <a:spcAft>
                  <a:spcPts val="0"/>
                </a:spcAft>
                <a:buClr>
                  <a:srgbClr val="000000"/>
                </a:buClr>
                <a:buSzPts val="1400"/>
                <a:buFont typeface="Arial"/>
                <a:buNone/>
                <a:defRPr/>
              </a:pPr>
              <a:r>
                <a:rPr lang="en-US" b="1" kern="0" dirty="0">
                  <a:solidFill>
                    <a:srgbClr val="FFFFFF"/>
                  </a:solidFill>
                  <a:latin typeface="Calibri"/>
                  <a:ea typeface="Calibri"/>
                  <a:cs typeface="Calibri"/>
                  <a:sym typeface="Calibri"/>
                </a:rPr>
                <a:t>2018</a:t>
              </a:r>
              <a:endParaRPr b="1" kern="0" dirty="0">
                <a:solidFill>
                  <a:srgbClr val="FFFFFF"/>
                </a:solidFill>
                <a:latin typeface="Calibri"/>
                <a:ea typeface="Calibri"/>
                <a:cs typeface="Calibri"/>
                <a:sym typeface="Calibri"/>
              </a:endParaRPr>
            </a:p>
          </p:txBody>
        </p:sp>
        <p:sp>
          <p:nvSpPr>
            <p:cNvPr id="76" name="Google Shape;570;p32">
              <a:extLst>
                <a:ext uri="{FF2B5EF4-FFF2-40B4-BE49-F238E27FC236}">
                  <a16:creationId xmlns:a16="http://schemas.microsoft.com/office/drawing/2014/main" id="{2DB66A90-377A-4D62-B5CB-A3073B43549C}"/>
                </a:ext>
              </a:extLst>
            </p:cNvPr>
            <p:cNvSpPr/>
            <p:nvPr/>
          </p:nvSpPr>
          <p:spPr>
            <a:xfrm>
              <a:off x="4884849" y="3969081"/>
              <a:ext cx="2308744" cy="453014"/>
            </a:xfrm>
            <a:prstGeom prst="chevron">
              <a:avLst>
                <a:gd name="adj" fmla="val 50000"/>
              </a:avLst>
            </a:prstGeom>
            <a:solidFill>
              <a:srgbClr val="920000"/>
            </a:solidFill>
            <a:ln w="25400" cap="flat" cmpd="sng">
              <a:solidFill>
                <a:sysClr val="window" lastClr="FFFFFF"/>
              </a:solidFill>
              <a:prstDash val="solid"/>
              <a:round/>
              <a:headEnd type="none" w="sm" len="sm"/>
              <a:tailEnd type="none" w="sm" len="sm"/>
            </a:ln>
          </p:spPr>
          <p:txBody>
            <a:bodyPr spcFirstLastPara="1" lIns="91375" tIns="91375" rIns="91375" bIns="91375" anchor="ctr"/>
            <a:lstStyle/>
            <a:p>
              <a:pPr eaLnBrk="1" fontAlgn="auto" hangingPunct="1">
                <a:spcBef>
                  <a:spcPts val="0"/>
                </a:spcBef>
                <a:spcAft>
                  <a:spcPts val="0"/>
                </a:spcAft>
                <a:buClr>
                  <a:srgbClr val="000000"/>
                </a:buClr>
                <a:buSzPts val="1400"/>
                <a:buFont typeface="Arial"/>
                <a:buNone/>
                <a:defRPr/>
              </a:pPr>
              <a:endParaRPr b="1" kern="0" dirty="0">
                <a:solidFill>
                  <a:prstClr val="black"/>
                </a:solidFill>
                <a:latin typeface="Calibri"/>
                <a:ea typeface="Calibri"/>
                <a:cs typeface="Calibri"/>
                <a:sym typeface="Calibri"/>
              </a:endParaRPr>
            </a:p>
          </p:txBody>
        </p:sp>
        <p:sp>
          <p:nvSpPr>
            <p:cNvPr id="77" name="Google Shape;571;p32">
              <a:extLst>
                <a:ext uri="{FF2B5EF4-FFF2-40B4-BE49-F238E27FC236}">
                  <a16:creationId xmlns:a16="http://schemas.microsoft.com/office/drawing/2014/main" id="{A877BCC3-13F5-4E0B-8602-55FE24B5D585}"/>
                </a:ext>
              </a:extLst>
            </p:cNvPr>
            <p:cNvSpPr txBox="1"/>
            <p:nvPr/>
          </p:nvSpPr>
          <p:spPr>
            <a:xfrm>
              <a:off x="5419267" y="3996959"/>
              <a:ext cx="1239908" cy="378673"/>
            </a:xfrm>
            <a:prstGeom prst="rect">
              <a:avLst/>
            </a:prstGeom>
            <a:solidFill>
              <a:srgbClr val="920000"/>
            </a:solidFill>
            <a:ln>
              <a:noFill/>
            </a:ln>
          </p:spPr>
          <p:txBody>
            <a:bodyPr spcFirstLastPara="1" lIns="83950" tIns="55975" rIns="27975" bIns="55975" anchor="ctr"/>
            <a:lstStyle/>
            <a:p>
              <a:pPr algn="ctr" eaLnBrk="1" fontAlgn="auto" hangingPunct="1">
                <a:lnSpc>
                  <a:spcPct val="90000"/>
                </a:lnSpc>
                <a:spcBef>
                  <a:spcPts val="0"/>
                </a:spcBef>
                <a:spcAft>
                  <a:spcPts val="0"/>
                </a:spcAft>
                <a:buClr>
                  <a:srgbClr val="000000"/>
                </a:buClr>
                <a:buSzPts val="1400"/>
                <a:buFont typeface="Arial"/>
                <a:buNone/>
                <a:defRPr/>
              </a:pPr>
              <a:r>
                <a:rPr lang="en-US" b="1" kern="0" dirty="0">
                  <a:solidFill>
                    <a:srgbClr val="FFFFFF"/>
                  </a:solidFill>
                  <a:latin typeface="Calibri"/>
                  <a:ea typeface="Calibri"/>
                  <a:cs typeface="Calibri"/>
                  <a:sym typeface="Calibri"/>
                </a:rPr>
                <a:t>2019</a:t>
              </a:r>
              <a:endParaRPr b="1" kern="0" dirty="0">
                <a:solidFill>
                  <a:srgbClr val="FFFFFF"/>
                </a:solidFill>
                <a:latin typeface="Calibri"/>
                <a:ea typeface="Calibri"/>
                <a:cs typeface="Calibri"/>
                <a:sym typeface="Calibri"/>
              </a:endParaRPr>
            </a:p>
          </p:txBody>
        </p:sp>
        <p:sp>
          <p:nvSpPr>
            <p:cNvPr id="78" name="Google Shape;572;p32">
              <a:extLst>
                <a:ext uri="{FF2B5EF4-FFF2-40B4-BE49-F238E27FC236}">
                  <a16:creationId xmlns:a16="http://schemas.microsoft.com/office/drawing/2014/main" id="{AD80ABCB-2E58-4D7D-AC28-7C708E32D58A}"/>
                </a:ext>
              </a:extLst>
            </p:cNvPr>
            <p:cNvSpPr/>
            <p:nvPr/>
          </p:nvSpPr>
          <p:spPr>
            <a:xfrm>
              <a:off x="6948337" y="3969081"/>
              <a:ext cx="2812882" cy="453014"/>
            </a:xfrm>
            <a:prstGeom prst="chevron">
              <a:avLst>
                <a:gd name="adj" fmla="val 50000"/>
              </a:avLst>
            </a:prstGeom>
            <a:solidFill>
              <a:srgbClr val="EEB500"/>
            </a:solidFill>
            <a:ln w="25400" cap="flat" cmpd="sng">
              <a:solidFill>
                <a:sysClr val="window" lastClr="FFFFFF"/>
              </a:solidFill>
              <a:prstDash val="solid"/>
              <a:round/>
              <a:headEnd type="none" w="sm" len="sm"/>
              <a:tailEnd type="none" w="sm" len="sm"/>
            </a:ln>
          </p:spPr>
          <p:txBody>
            <a:bodyPr spcFirstLastPara="1" lIns="91375" tIns="91375" rIns="91375" bIns="91375" anchor="ctr"/>
            <a:lstStyle/>
            <a:p>
              <a:pPr eaLnBrk="1" fontAlgn="auto" hangingPunct="1">
                <a:spcBef>
                  <a:spcPts val="0"/>
                </a:spcBef>
                <a:spcAft>
                  <a:spcPts val="0"/>
                </a:spcAft>
                <a:buClr>
                  <a:srgbClr val="000000"/>
                </a:buClr>
                <a:buSzPts val="1400"/>
                <a:buFont typeface="Arial"/>
                <a:buNone/>
                <a:defRPr/>
              </a:pPr>
              <a:endParaRPr b="1" kern="0" dirty="0">
                <a:solidFill>
                  <a:prstClr val="black"/>
                </a:solidFill>
                <a:latin typeface="Calibri"/>
                <a:ea typeface="Calibri"/>
                <a:cs typeface="Calibri"/>
                <a:sym typeface="Calibri"/>
              </a:endParaRPr>
            </a:p>
          </p:txBody>
        </p:sp>
        <p:sp>
          <p:nvSpPr>
            <p:cNvPr id="79" name="Google Shape;573;p32">
              <a:extLst>
                <a:ext uri="{FF2B5EF4-FFF2-40B4-BE49-F238E27FC236}">
                  <a16:creationId xmlns:a16="http://schemas.microsoft.com/office/drawing/2014/main" id="{4356FC82-5DA6-45A7-85A1-0F35E16CEA45}"/>
                </a:ext>
              </a:extLst>
            </p:cNvPr>
            <p:cNvSpPr txBox="1"/>
            <p:nvPr/>
          </p:nvSpPr>
          <p:spPr>
            <a:xfrm>
              <a:off x="7239011" y="3992312"/>
              <a:ext cx="1739505" cy="453014"/>
            </a:xfrm>
            <a:prstGeom prst="rect">
              <a:avLst/>
            </a:prstGeom>
            <a:noFill/>
            <a:ln>
              <a:noFill/>
            </a:ln>
          </p:spPr>
          <p:txBody>
            <a:bodyPr spcFirstLastPara="1" lIns="83950" tIns="55975" rIns="27975" bIns="55975" anchor="ctr"/>
            <a:lstStyle/>
            <a:p>
              <a:pPr algn="ctr" eaLnBrk="1" fontAlgn="auto" hangingPunct="1">
                <a:lnSpc>
                  <a:spcPct val="90000"/>
                </a:lnSpc>
                <a:spcBef>
                  <a:spcPts val="0"/>
                </a:spcBef>
                <a:spcAft>
                  <a:spcPts val="0"/>
                </a:spcAft>
                <a:buClr>
                  <a:srgbClr val="000000"/>
                </a:buClr>
                <a:buSzPts val="1600"/>
                <a:buFont typeface="Arial"/>
                <a:buNone/>
                <a:defRPr/>
              </a:pPr>
              <a:r>
                <a:rPr lang="en-US" b="1" kern="0" dirty="0">
                  <a:solidFill>
                    <a:srgbClr val="FFFFFF"/>
                  </a:solidFill>
                  <a:latin typeface="Calibri"/>
                  <a:ea typeface="Calibri"/>
                  <a:cs typeface="Calibri"/>
                  <a:sym typeface="Calibri"/>
                </a:rPr>
                <a:t>2020</a:t>
              </a:r>
              <a:endParaRPr b="1" kern="0" dirty="0">
                <a:solidFill>
                  <a:srgbClr val="FFFFFF"/>
                </a:solidFill>
                <a:latin typeface="Calibri"/>
                <a:ea typeface="Calibri"/>
                <a:cs typeface="Calibri"/>
                <a:sym typeface="Calibri"/>
              </a:endParaRPr>
            </a:p>
          </p:txBody>
        </p:sp>
        <p:sp>
          <p:nvSpPr>
            <p:cNvPr id="80" name="Google Shape;574;p32">
              <a:extLst>
                <a:ext uri="{FF2B5EF4-FFF2-40B4-BE49-F238E27FC236}">
                  <a16:creationId xmlns:a16="http://schemas.microsoft.com/office/drawing/2014/main" id="{0771F85A-5A20-4096-92B4-A8FA9DD87C90}"/>
                </a:ext>
              </a:extLst>
            </p:cNvPr>
            <p:cNvSpPr/>
            <p:nvPr/>
          </p:nvSpPr>
          <p:spPr>
            <a:xfrm>
              <a:off x="9208634" y="3969081"/>
              <a:ext cx="2457109" cy="453014"/>
            </a:xfrm>
            <a:prstGeom prst="chevron">
              <a:avLst>
                <a:gd name="adj" fmla="val 50000"/>
              </a:avLst>
            </a:prstGeom>
            <a:solidFill>
              <a:srgbClr val="7F7F7F"/>
            </a:solidFill>
            <a:ln w="25400" cap="flat" cmpd="sng">
              <a:solidFill>
                <a:sysClr val="window" lastClr="FFFFFF"/>
              </a:solidFill>
              <a:prstDash val="solid"/>
              <a:round/>
              <a:headEnd type="none" w="sm" len="sm"/>
              <a:tailEnd type="none" w="sm" len="sm"/>
            </a:ln>
          </p:spPr>
          <p:txBody>
            <a:bodyPr spcFirstLastPara="1" lIns="91375" tIns="91375" rIns="91375" bIns="91375" anchor="ctr"/>
            <a:lstStyle/>
            <a:p>
              <a:pPr eaLnBrk="1" fontAlgn="auto" hangingPunct="1">
                <a:spcBef>
                  <a:spcPts val="0"/>
                </a:spcBef>
                <a:spcAft>
                  <a:spcPts val="0"/>
                </a:spcAft>
                <a:buClr>
                  <a:srgbClr val="000000"/>
                </a:buClr>
                <a:buSzPts val="1400"/>
                <a:buFont typeface="Arial"/>
                <a:buNone/>
                <a:defRPr/>
              </a:pPr>
              <a:endParaRPr b="1" kern="0" dirty="0">
                <a:solidFill>
                  <a:prstClr val="black"/>
                </a:solidFill>
                <a:latin typeface="Calibri"/>
                <a:ea typeface="Calibri"/>
                <a:cs typeface="Calibri"/>
                <a:sym typeface="Calibri"/>
              </a:endParaRPr>
            </a:p>
          </p:txBody>
        </p:sp>
        <p:sp>
          <p:nvSpPr>
            <p:cNvPr id="81" name="Google Shape;575;p32">
              <a:extLst>
                <a:ext uri="{FF2B5EF4-FFF2-40B4-BE49-F238E27FC236}">
                  <a16:creationId xmlns:a16="http://schemas.microsoft.com/office/drawing/2014/main" id="{E98A4A7F-2175-404F-86D4-A8EB4043374C}"/>
                </a:ext>
              </a:extLst>
            </p:cNvPr>
            <p:cNvSpPr txBox="1"/>
            <p:nvPr/>
          </p:nvSpPr>
          <p:spPr>
            <a:xfrm>
              <a:off x="9582575" y="4006251"/>
              <a:ext cx="1698630" cy="408874"/>
            </a:xfrm>
            <a:prstGeom prst="rect">
              <a:avLst/>
            </a:prstGeom>
            <a:noFill/>
            <a:ln>
              <a:noFill/>
            </a:ln>
          </p:spPr>
          <p:txBody>
            <a:bodyPr spcFirstLastPara="1" lIns="83950" tIns="55975" rIns="27975" bIns="55975" anchor="ctr"/>
            <a:lstStyle/>
            <a:p>
              <a:pPr algn="ctr" eaLnBrk="1" fontAlgn="auto" hangingPunct="1">
                <a:lnSpc>
                  <a:spcPct val="90000"/>
                </a:lnSpc>
                <a:spcBef>
                  <a:spcPts val="0"/>
                </a:spcBef>
                <a:spcAft>
                  <a:spcPts val="0"/>
                </a:spcAft>
                <a:buClr>
                  <a:srgbClr val="000000"/>
                </a:buClr>
                <a:buSzPts val="1400"/>
                <a:buFont typeface="Arial"/>
                <a:buNone/>
                <a:defRPr/>
              </a:pPr>
              <a:r>
                <a:rPr lang="en-US" b="1" kern="0" dirty="0">
                  <a:solidFill>
                    <a:srgbClr val="FFFFFF"/>
                  </a:solidFill>
                  <a:latin typeface="Calibri"/>
                  <a:ea typeface="Calibri"/>
                  <a:cs typeface="Calibri"/>
                  <a:sym typeface="Calibri"/>
                </a:rPr>
                <a:t>2021</a:t>
              </a:r>
              <a:endParaRPr b="1" kern="0" dirty="0">
                <a:solidFill>
                  <a:srgbClr val="FFFFFF"/>
                </a:solidFill>
                <a:latin typeface="Calibri"/>
                <a:ea typeface="Calibri"/>
                <a:cs typeface="Calibri"/>
                <a:sym typeface="Calibri"/>
              </a:endParaRPr>
            </a:p>
          </p:txBody>
        </p:sp>
        <p:sp>
          <p:nvSpPr>
            <p:cNvPr id="82" name="Google Shape;592;p32">
              <a:extLst>
                <a:ext uri="{FF2B5EF4-FFF2-40B4-BE49-F238E27FC236}">
                  <a16:creationId xmlns:a16="http://schemas.microsoft.com/office/drawing/2014/main" id="{9E7E0ABA-BAB2-42DE-BE50-B711DE3570F4}"/>
                </a:ext>
              </a:extLst>
            </p:cNvPr>
            <p:cNvSpPr txBox="1"/>
            <p:nvPr/>
          </p:nvSpPr>
          <p:spPr>
            <a:xfrm>
              <a:off x="4981741" y="4498758"/>
              <a:ext cx="1913608" cy="1203389"/>
            </a:xfrm>
            <a:prstGeom prst="rect">
              <a:avLst/>
            </a:prstGeom>
            <a:noFill/>
            <a:ln w="28575" cap="flat" cmpd="sng">
              <a:noFill/>
              <a:prstDash val="solid"/>
              <a:round/>
              <a:headEnd type="none" w="sm" len="sm"/>
              <a:tailEnd type="none" w="sm" len="sm"/>
            </a:ln>
          </p:spPr>
          <p:txBody>
            <a:bodyPr spcFirstLastPara="1" lIns="0" tIns="0" rIns="0" bIns="0"/>
            <a:lstStyle/>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CJAMS deployment planned (Child, Juvenile and Adult Management System) </a:t>
              </a:r>
            </a:p>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MHBE’s application integration planned</a:t>
              </a:r>
            </a:p>
          </p:txBody>
        </p:sp>
        <p:sp>
          <p:nvSpPr>
            <p:cNvPr id="83" name="Google Shape;592;p32">
              <a:extLst>
                <a:ext uri="{FF2B5EF4-FFF2-40B4-BE49-F238E27FC236}">
                  <a16:creationId xmlns:a16="http://schemas.microsoft.com/office/drawing/2014/main" id="{42282DA7-06D1-4E9F-8BA3-11CD61F2D4CA}"/>
                </a:ext>
              </a:extLst>
            </p:cNvPr>
            <p:cNvSpPr txBox="1"/>
            <p:nvPr/>
          </p:nvSpPr>
          <p:spPr>
            <a:xfrm>
              <a:off x="7075507" y="4508051"/>
              <a:ext cx="1969623" cy="1210359"/>
            </a:xfrm>
            <a:prstGeom prst="rect">
              <a:avLst/>
            </a:prstGeom>
            <a:noFill/>
            <a:ln w="28575" cap="flat" cmpd="sng">
              <a:noFill/>
              <a:prstDash val="solid"/>
              <a:round/>
              <a:headEnd type="none" w="sm" len="sm"/>
              <a:tailEnd type="none" w="sm" len="sm"/>
            </a:ln>
          </p:spPr>
          <p:txBody>
            <a:bodyPr spcFirstLastPara="1" lIns="0" tIns="0" rIns="0" bIns="0"/>
            <a:lstStyle/>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Eligibility and Enrollment (E&amp;E) system deployment  (Non-MAGI, SNAP &amp; Cash Assistance Programs)</a:t>
              </a:r>
            </a:p>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Onboard other agency application</a:t>
              </a:r>
            </a:p>
          </p:txBody>
        </p:sp>
        <p:sp>
          <p:nvSpPr>
            <p:cNvPr id="84" name="Google Shape;592;p32">
              <a:extLst>
                <a:ext uri="{FF2B5EF4-FFF2-40B4-BE49-F238E27FC236}">
                  <a16:creationId xmlns:a16="http://schemas.microsoft.com/office/drawing/2014/main" id="{D5C2EDD2-2232-47C1-90AA-FAC455463B30}"/>
                </a:ext>
              </a:extLst>
            </p:cNvPr>
            <p:cNvSpPr txBox="1"/>
            <p:nvPr/>
          </p:nvSpPr>
          <p:spPr>
            <a:xfrm>
              <a:off x="9272219" y="4477851"/>
              <a:ext cx="2452567" cy="1226621"/>
            </a:xfrm>
            <a:prstGeom prst="rect">
              <a:avLst/>
            </a:prstGeom>
            <a:noFill/>
            <a:ln w="28575" cap="flat" cmpd="sng">
              <a:noFill/>
              <a:prstDash val="solid"/>
              <a:round/>
              <a:headEnd type="none" w="sm" len="sm"/>
              <a:tailEnd type="none" w="sm" len="sm"/>
            </a:ln>
          </p:spPr>
          <p:txBody>
            <a:bodyPr spcFirstLastPara="1" lIns="0" tIns="0" rIns="0" bIns="0"/>
            <a:lstStyle/>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Child Support System (CSS) deployment</a:t>
              </a:r>
            </a:p>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Obtain Child Support Federal Certification</a:t>
              </a:r>
            </a:p>
            <a:p>
              <a:pPr marL="171450" indent="-171450" eaLnBrk="1" fontAlgn="auto" hangingPunct="1">
                <a:spcBef>
                  <a:spcPts val="0"/>
                </a:spcBef>
                <a:spcAft>
                  <a:spcPts val="600"/>
                </a:spcAft>
                <a:buClr>
                  <a:prstClr val="black"/>
                </a:buClr>
                <a:buSzPct val="100000"/>
                <a:buFont typeface="Wingdings" panose="05000000000000000000" pitchFamily="2" charset="2"/>
                <a:buChar char="q"/>
                <a:defRPr/>
              </a:pPr>
              <a:r>
                <a:rPr lang="en-US" sz="1100" kern="0" dirty="0">
                  <a:solidFill>
                    <a:prstClr val="black"/>
                  </a:solidFill>
                  <a:ea typeface="Calibri"/>
                  <a:sym typeface="Calibri"/>
                </a:rPr>
                <a:t>MD THINK Operational</a:t>
              </a:r>
            </a:p>
          </p:txBody>
        </p:sp>
        <p:sp>
          <p:nvSpPr>
            <p:cNvPr id="85" name="Rectangle 84">
              <a:extLst>
                <a:ext uri="{FF2B5EF4-FFF2-40B4-BE49-F238E27FC236}">
                  <a16:creationId xmlns:a16="http://schemas.microsoft.com/office/drawing/2014/main" id="{F9A0DEBB-2547-4AD2-8359-AF7723710079}"/>
                </a:ext>
              </a:extLst>
            </p:cNvPr>
            <p:cNvSpPr/>
            <p:nvPr/>
          </p:nvSpPr>
          <p:spPr>
            <a:xfrm>
              <a:off x="488396" y="4498758"/>
              <a:ext cx="2102849" cy="2209312"/>
            </a:xfrm>
            <a:prstGeom prst="rect">
              <a:avLst/>
            </a:prstGeom>
            <a:ln>
              <a:noFill/>
            </a:ln>
          </p:spPr>
          <p:txBody>
            <a:bodyPr>
              <a:spAutoFit/>
            </a:bodyPr>
            <a:lstStyle/>
            <a:p>
              <a:pPr marL="228600" indent="-228600" eaLnBrk="1" fontAlgn="auto" hangingPunct="1">
                <a:spcBef>
                  <a:spcPts val="0"/>
                </a:spcBef>
                <a:spcAft>
                  <a:spcPts val="600"/>
                </a:spcAft>
                <a:buClr>
                  <a:srgbClr val="00B050"/>
                </a:buClr>
                <a:buSzPct val="200000"/>
                <a:buFontTx/>
                <a:buBlip>
                  <a:blip r:embed="rId3"/>
                </a:buBlip>
                <a:defRPr/>
              </a:pPr>
              <a:r>
                <a:rPr lang="en-US" sz="1100" kern="0" dirty="0">
                  <a:solidFill>
                    <a:prstClr val="black"/>
                  </a:solidFill>
                  <a:ea typeface="Calibri"/>
                  <a:sym typeface="Calibri"/>
                </a:rPr>
                <a:t>APD Approved</a:t>
              </a:r>
              <a:r>
                <a:rPr lang="en-US" sz="1100" kern="0" dirty="0">
                  <a:solidFill>
                    <a:prstClr val="black"/>
                  </a:solidFill>
                  <a:sym typeface="Calibri"/>
                </a:rPr>
                <a:t>, </a:t>
              </a:r>
              <a:r>
                <a:rPr lang="en-US" sz="1100" kern="0" dirty="0">
                  <a:solidFill>
                    <a:prstClr val="black"/>
                  </a:solidFill>
                  <a:ea typeface="Calibri"/>
                  <a:sym typeface="Calibri"/>
                </a:rPr>
                <a:t>CTO Hired</a:t>
              </a:r>
            </a:p>
            <a:p>
              <a:pPr marL="228600" indent="-228600" eaLnBrk="1" fontAlgn="auto" hangingPunct="1">
                <a:spcBef>
                  <a:spcPts val="0"/>
                </a:spcBef>
                <a:spcAft>
                  <a:spcPts val="600"/>
                </a:spcAft>
                <a:buClr>
                  <a:srgbClr val="00B050"/>
                </a:buClr>
                <a:buSzPct val="200000"/>
                <a:buFontTx/>
                <a:buBlip>
                  <a:blip r:embed="rId3"/>
                </a:buBlip>
                <a:defRPr/>
              </a:pPr>
              <a:r>
                <a:rPr lang="en-US" sz="1100" kern="0" dirty="0">
                  <a:solidFill>
                    <a:prstClr val="black"/>
                  </a:solidFill>
                  <a:sym typeface="Calibri"/>
                </a:rPr>
                <a:t>Software Procurement Completed</a:t>
              </a:r>
            </a:p>
            <a:p>
              <a:pPr marL="228600" indent="-228600" eaLnBrk="1" fontAlgn="auto" hangingPunct="1">
                <a:spcBef>
                  <a:spcPts val="0"/>
                </a:spcBef>
                <a:spcAft>
                  <a:spcPts val="600"/>
                </a:spcAft>
                <a:buClr>
                  <a:srgbClr val="00B050"/>
                </a:buClr>
                <a:buSzPct val="200000"/>
                <a:buFontTx/>
                <a:buBlip>
                  <a:blip r:embed="rId3"/>
                </a:buBlip>
                <a:defRPr/>
              </a:pPr>
              <a:r>
                <a:rPr lang="en-US" sz="1100" i="1" kern="0" dirty="0">
                  <a:solidFill>
                    <a:prstClr val="black"/>
                  </a:solidFill>
                  <a:ea typeface="Calibri"/>
                  <a:sym typeface="Calibri"/>
                </a:rPr>
                <a:t>Agile Team / CJAMS RFP Released</a:t>
              </a:r>
              <a:endParaRPr lang="en-US" sz="1100" kern="0" dirty="0">
                <a:solidFill>
                  <a:prstClr val="black"/>
                </a:solidFill>
                <a:sym typeface="Calibri"/>
              </a:endParaRPr>
            </a:p>
            <a:p>
              <a:pPr marL="228600" indent="-228600" eaLnBrk="1" fontAlgn="auto" hangingPunct="1">
                <a:spcBef>
                  <a:spcPts val="0"/>
                </a:spcBef>
                <a:spcAft>
                  <a:spcPts val="600"/>
                </a:spcAft>
                <a:buClr>
                  <a:srgbClr val="00B050"/>
                </a:buClr>
                <a:buSzPct val="200000"/>
                <a:buFontTx/>
                <a:buBlip>
                  <a:blip r:embed="rId3"/>
                </a:buBlip>
                <a:defRPr/>
              </a:pPr>
              <a:r>
                <a:rPr lang="en-US" sz="1100" kern="0" dirty="0">
                  <a:solidFill>
                    <a:prstClr val="black"/>
                  </a:solidFill>
                  <a:sym typeface="Calibri"/>
                </a:rPr>
                <a:t>Pilot, base infrastructure and data platform deployed  </a:t>
              </a:r>
            </a:p>
          </p:txBody>
        </p:sp>
        <p:sp>
          <p:nvSpPr>
            <p:cNvPr id="86" name="Rectangle 85">
              <a:extLst>
                <a:ext uri="{FF2B5EF4-FFF2-40B4-BE49-F238E27FC236}">
                  <a16:creationId xmlns:a16="http://schemas.microsoft.com/office/drawing/2014/main" id="{3BD4A213-5D41-48A5-A4AE-096B35B9D68C}"/>
                </a:ext>
              </a:extLst>
            </p:cNvPr>
            <p:cNvSpPr/>
            <p:nvPr/>
          </p:nvSpPr>
          <p:spPr>
            <a:xfrm>
              <a:off x="4916642" y="4440680"/>
              <a:ext cx="2018068" cy="2285975"/>
            </a:xfrm>
            <a:prstGeom prst="rect">
              <a:avLst/>
            </a:prstGeom>
            <a:noFill/>
            <a:ln w="12700" cap="flat" cmpd="sng" algn="ctr">
              <a:solidFill>
                <a:srgbClr val="920000"/>
              </a:solid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87" name="Rectangle 86">
              <a:extLst>
                <a:ext uri="{FF2B5EF4-FFF2-40B4-BE49-F238E27FC236}">
                  <a16:creationId xmlns:a16="http://schemas.microsoft.com/office/drawing/2014/main" id="{1B84C33B-A205-433A-8D93-9B335C2456BC}"/>
                </a:ext>
              </a:extLst>
            </p:cNvPr>
            <p:cNvSpPr/>
            <p:nvPr/>
          </p:nvSpPr>
          <p:spPr>
            <a:xfrm>
              <a:off x="6990727" y="4452295"/>
              <a:ext cx="2124044" cy="2274360"/>
            </a:xfrm>
            <a:prstGeom prst="rect">
              <a:avLst/>
            </a:prstGeom>
            <a:noFill/>
            <a:ln w="12700" cap="flat" cmpd="sng" algn="ctr">
              <a:solidFill>
                <a:srgbClr val="EEB500"/>
              </a:solid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sp>
          <p:nvSpPr>
            <p:cNvPr id="88" name="Rectangle 87">
              <a:extLst>
                <a:ext uri="{FF2B5EF4-FFF2-40B4-BE49-F238E27FC236}">
                  <a16:creationId xmlns:a16="http://schemas.microsoft.com/office/drawing/2014/main" id="{608EDE71-59E6-447E-826C-1AC9140F6235}"/>
                </a:ext>
              </a:extLst>
            </p:cNvPr>
            <p:cNvSpPr/>
            <p:nvPr/>
          </p:nvSpPr>
          <p:spPr>
            <a:xfrm>
              <a:off x="9178355" y="4447649"/>
              <a:ext cx="2416233" cy="2279006"/>
            </a:xfrm>
            <a:prstGeom prst="rect">
              <a:avLst/>
            </a:prstGeom>
            <a:noFill/>
            <a:ln w="12700" cap="flat" cmpd="sng" algn="ctr">
              <a:solidFill>
                <a:sysClr val="windowText" lastClr="000000">
                  <a:lumMod val="50000"/>
                  <a:lumOff val="50000"/>
                </a:sysClr>
              </a:solidFill>
              <a:prstDash val="solid"/>
              <a:miter lim="800000"/>
            </a:ln>
            <a:effectLst/>
          </p:spPr>
          <p:txBody>
            <a:bodyPr anchor="ctr"/>
            <a:lstStyle/>
            <a:p>
              <a:pPr algn="ctr" eaLnBrk="1" fontAlgn="auto" hangingPunct="1">
                <a:spcBef>
                  <a:spcPts val="0"/>
                </a:spcBef>
                <a:spcAft>
                  <a:spcPts val="0"/>
                </a:spcAft>
                <a:defRPr/>
              </a:pPr>
              <a:endParaRPr lang="en-US" kern="0" dirty="0">
                <a:solidFill>
                  <a:prstClr val="white"/>
                </a:solidFill>
                <a:latin typeface="Calibri"/>
                <a:cs typeface="+mn-cs"/>
              </a:endParaRPr>
            </a:p>
          </p:txBody>
        </p:sp>
      </p:grpSp>
      <p:sp>
        <p:nvSpPr>
          <p:cNvPr id="11280" name="Google Shape;569;p32">
            <a:extLst>
              <a:ext uri="{FF2B5EF4-FFF2-40B4-BE49-F238E27FC236}">
                <a16:creationId xmlns:a16="http://schemas.microsoft.com/office/drawing/2014/main" id="{5D8E3728-D408-4BCC-8325-118F4201DADA}"/>
              </a:ext>
            </a:extLst>
          </p:cNvPr>
          <p:cNvSpPr txBox="1">
            <a:spLocks noChangeArrowheads="1"/>
          </p:cNvSpPr>
          <p:nvPr/>
        </p:nvSpPr>
        <p:spPr bwMode="auto">
          <a:xfrm>
            <a:off x="558800" y="4575175"/>
            <a:ext cx="177323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50" tIns="55975" rIns="27975" bIns="55975"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buClr>
                <a:srgbClr val="000000"/>
              </a:buClr>
              <a:buSzPts val="1400"/>
              <a:buFontTx/>
              <a:buNone/>
            </a:pPr>
            <a:r>
              <a:rPr lang="en-US" altLang="en-US" sz="1800" b="1">
                <a:solidFill>
                  <a:srgbClr val="FFFFFF"/>
                </a:solidFill>
                <a:latin typeface="Calibri" panose="020F0502020204030204" pitchFamily="34" charset="0"/>
                <a:sym typeface="Calibri" panose="020F0502020204030204" pitchFamily="34" charset="0"/>
              </a:rPr>
              <a:t>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Shape 1043">
            <a:extLst>
              <a:ext uri="{FF2B5EF4-FFF2-40B4-BE49-F238E27FC236}">
                <a16:creationId xmlns:a16="http://schemas.microsoft.com/office/drawing/2014/main" id="{0E407756-C347-4873-9396-98243D1A6FD8}"/>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700" y="3182938"/>
            <a:ext cx="1141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5" name="Group 463">
            <a:extLst>
              <a:ext uri="{FF2B5EF4-FFF2-40B4-BE49-F238E27FC236}">
                <a16:creationId xmlns:a16="http://schemas.microsoft.com/office/drawing/2014/main" id="{C1F22A17-1B8C-44AC-982C-B47229278A89}"/>
              </a:ext>
            </a:extLst>
          </p:cNvPr>
          <p:cNvGrpSpPr>
            <a:grpSpLocks/>
          </p:cNvGrpSpPr>
          <p:nvPr/>
        </p:nvGrpSpPr>
        <p:grpSpPr bwMode="auto">
          <a:xfrm>
            <a:off x="8483600" y="1514475"/>
            <a:ext cx="3095625" cy="1433513"/>
            <a:chOff x="1453820" y="3378170"/>
            <a:chExt cx="4786043" cy="1754202"/>
          </a:xfrm>
        </p:grpSpPr>
        <p:sp>
          <p:nvSpPr>
            <p:cNvPr id="13398" name="Freeform 16">
              <a:extLst>
                <a:ext uri="{FF2B5EF4-FFF2-40B4-BE49-F238E27FC236}">
                  <a16:creationId xmlns:a16="http://schemas.microsoft.com/office/drawing/2014/main" id="{4C707E1E-D7EF-4295-BDD5-49C12C9D16D2}"/>
                </a:ext>
              </a:extLst>
            </p:cNvPr>
            <p:cNvSpPr>
              <a:spLocks/>
            </p:cNvSpPr>
            <p:nvPr/>
          </p:nvSpPr>
          <p:spPr bwMode="auto">
            <a:xfrm>
              <a:off x="6214682" y="4630213"/>
              <a:ext cx="25181" cy="27363"/>
            </a:xfrm>
            <a:custGeom>
              <a:avLst/>
              <a:gdLst>
                <a:gd name="T0" fmla="*/ 0 w 39"/>
                <a:gd name="T1" fmla="*/ 2147483646 h 50"/>
                <a:gd name="T2" fmla="*/ 2147483646 w 39"/>
                <a:gd name="T3" fmla="*/ 2147483646 h 50"/>
                <a:gd name="T4" fmla="*/ 2147483646 w 39"/>
                <a:gd name="T5" fmla="*/ 2147483646 h 50"/>
                <a:gd name="T6" fmla="*/ 2147483646 w 39"/>
                <a:gd name="T7" fmla="*/ 2147483646 h 50"/>
                <a:gd name="T8" fmla="*/ 2147483646 w 39"/>
                <a:gd name="T9" fmla="*/ 2147483646 h 50"/>
                <a:gd name="T10" fmla="*/ 2147483646 w 39"/>
                <a:gd name="T11" fmla="*/ 2147483646 h 50"/>
                <a:gd name="T12" fmla="*/ 2147483646 w 39"/>
                <a:gd name="T13" fmla="*/ 0 h 50"/>
                <a:gd name="T14" fmla="*/ 2147483646 w 39"/>
                <a:gd name="T15" fmla="*/ 0 h 50"/>
                <a:gd name="T16" fmla="*/ 2147483646 w 39"/>
                <a:gd name="T17" fmla="*/ 2147483646 h 50"/>
                <a:gd name="T18" fmla="*/ 2147483646 w 39"/>
                <a:gd name="T19" fmla="*/ 2147483646 h 50"/>
                <a:gd name="T20" fmla="*/ 2147483646 w 39"/>
                <a:gd name="T21" fmla="*/ 2147483646 h 50"/>
                <a:gd name="T22" fmla="*/ 0 w 39"/>
                <a:gd name="T23" fmla="*/ 2147483646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50">
                  <a:moveTo>
                    <a:pt x="0" y="49"/>
                  </a:moveTo>
                  <a:cubicBezTo>
                    <a:pt x="0" y="49"/>
                    <a:pt x="7" y="50"/>
                    <a:pt x="20" y="50"/>
                  </a:cubicBezTo>
                  <a:cubicBezTo>
                    <a:pt x="33" y="50"/>
                    <a:pt x="39" y="50"/>
                    <a:pt x="39" y="50"/>
                  </a:cubicBezTo>
                  <a:cubicBezTo>
                    <a:pt x="29" y="16"/>
                    <a:pt x="29" y="16"/>
                    <a:pt x="29" y="16"/>
                  </a:cubicBezTo>
                  <a:cubicBezTo>
                    <a:pt x="30" y="15"/>
                    <a:pt x="31" y="14"/>
                    <a:pt x="31" y="12"/>
                  </a:cubicBezTo>
                  <a:cubicBezTo>
                    <a:pt x="31" y="5"/>
                    <a:pt x="31" y="5"/>
                    <a:pt x="31" y="5"/>
                  </a:cubicBezTo>
                  <a:cubicBezTo>
                    <a:pt x="31" y="2"/>
                    <a:pt x="28" y="0"/>
                    <a:pt x="26" y="0"/>
                  </a:cubicBezTo>
                  <a:cubicBezTo>
                    <a:pt x="13" y="0"/>
                    <a:pt x="13" y="0"/>
                    <a:pt x="13" y="0"/>
                  </a:cubicBezTo>
                  <a:cubicBezTo>
                    <a:pt x="11" y="0"/>
                    <a:pt x="9" y="2"/>
                    <a:pt x="9" y="5"/>
                  </a:cubicBezTo>
                  <a:cubicBezTo>
                    <a:pt x="9" y="12"/>
                    <a:pt x="9" y="12"/>
                    <a:pt x="9" y="12"/>
                  </a:cubicBezTo>
                  <a:cubicBezTo>
                    <a:pt x="9" y="14"/>
                    <a:pt x="10" y="15"/>
                    <a:pt x="11" y="16"/>
                  </a:cubicBezTo>
                  <a:lnTo>
                    <a:pt x="0" y="49"/>
                  </a:lnTo>
                  <a:close/>
                </a:path>
              </a:pathLst>
            </a:custGeom>
            <a:solidFill>
              <a:srgbClr val="712431"/>
            </a:solidFill>
            <a:ln>
              <a:noFill/>
            </a:ln>
            <a:extLst>
              <a:ext uri="{91240B29-F687-4F45-9708-019B960494DF}">
                <a14:hiddenLine xmlns:a14="http://schemas.microsoft.com/office/drawing/2010/main" w="9525">
                  <a:solidFill>
                    <a:srgbClr val="000000"/>
                  </a:solidFill>
                  <a:round/>
                  <a:headEnd/>
                  <a:tailEnd/>
                </a14:hiddenLine>
              </a:ext>
            </a:extLst>
          </p:spPr>
          <p:txBody>
            <a:bodyPr lIns="116616" tIns="58308" rIns="116616" bIns="58308"/>
            <a:lstStyle/>
            <a:p>
              <a:endParaRPr lang="en-US"/>
            </a:p>
          </p:txBody>
        </p:sp>
        <p:pic>
          <p:nvPicPr>
            <p:cNvPr id="13399" name="Picture 465">
              <a:extLst>
                <a:ext uri="{FF2B5EF4-FFF2-40B4-BE49-F238E27FC236}">
                  <a16:creationId xmlns:a16="http://schemas.microsoft.com/office/drawing/2014/main" id="{B772FE4B-C9A3-40B5-8871-3CD292F12B72}"/>
                </a:ext>
              </a:extLst>
            </p:cNvPr>
            <p:cNvPicPr>
              <a:picLocks noChangeAspect="1" noChangeArrowheads="1"/>
            </p:cNvPicPr>
            <p:nvPr/>
          </p:nvPicPr>
          <p:blipFill>
            <a:blip r:embed="rId4" cstate="print">
              <a:grayscl/>
              <a:biLevel thresh="50000"/>
              <a:extLst>
                <a:ext uri="{28A0092B-C50C-407E-A947-70E740481C1C}">
                  <a14:useLocalDpi xmlns:a14="http://schemas.microsoft.com/office/drawing/2010/main" val="0"/>
                </a:ext>
              </a:extLst>
            </a:blip>
            <a:srcRect/>
            <a:stretch>
              <a:fillRect/>
            </a:stretch>
          </p:blipFill>
          <p:spPr bwMode="auto">
            <a:xfrm>
              <a:off x="4809402" y="4229580"/>
              <a:ext cx="976643" cy="90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0" name="Google Shape;1282;p86">
              <a:extLst>
                <a:ext uri="{FF2B5EF4-FFF2-40B4-BE49-F238E27FC236}">
                  <a16:creationId xmlns:a16="http://schemas.microsoft.com/office/drawing/2014/main" id="{840BC871-56E6-4AC9-8B88-7F8C440F19BE}"/>
                </a:ext>
              </a:extLst>
            </p:cNvPr>
            <p:cNvPicPr preferRelativeResize="0">
              <a:picLocks noChangeAspect="1" noChangeArrowheads="1"/>
            </p:cNvPicPr>
            <p:nvPr/>
          </p:nvPicPr>
          <p:blipFill>
            <a:blip r:embed="rId5" cstate="print">
              <a:grayscl/>
              <a:biLevel thresh="50000"/>
              <a:extLst>
                <a:ext uri="{28A0092B-C50C-407E-A947-70E740481C1C}">
                  <a14:useLocalDpi xmlns:a14="http://schemas.microsoft.com/office/drawing/2010/main" val="0"/>
                </a:ext>
              </a:extLst>
            </a:blip>
            <a:srcRect/>
            <a:stretch>
              <a:fillRect/>
            </a:stretch>
          </p:blipFill>
          <p:spPr bwMode="auto">
            <a:xfrm>
              <a:off x="1930302" y="3378170"/>
              <a:ext cx="1701609" cy="781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1" name="Google Shape;1283;p86">
              <a:extLst>
                <a:ext uri="{FF2B5EF4-FFF2-40B4-BE49-F238E27FC236}">
                  <a16:creationId xmlns:a16="http://schemas.microsoft.com/office/drawing/2014/main" id="{15D19804-A723-446D-A2DD-90A4D1AACF44}"/>
                </a:ext>
              </a:extLst>
            </p:cNvPr>
            <p:cNvPicPr preferRelativeResize="0">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1859188" y="4193582"/>
              <a:ext cx="1684155" cy="92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2" name="Google Shape;1284;p86">
              <a:extLst>
                <a:ext uri="{FF2B5EF4-FFF2-40B4-BE49-F238E27FC236}">
                  <a16:creationId xmlns:a16="http://schemas.microsoft.com/office/drawing/2014/main" id="{815CDB77-E48D-45C3-9336-CDD64232D764}"/>
                </a:ext>
              </a:extLst>
            </p:cNvPr>
            <p:cNvPicPr preferRelativeResize="0">
              <a:picLocks noChangeAspect="1" noChangeArrowheads="1"/>
            </p:cNvPicPr>
            <p:nvPr/>
          </p:nvPicPr>
          <p:blipFill>
            <a:blip r:embed="rId7" cstate="print">
              <a:grayscl/>
              <a:biLevel thresh="50000"/>
              <a:extLst>
                <a:ext uri="{28A0092B-C50C-407E-A947-70E740481C1C}">
                  <a14:useLocalDpi xmlns:a14="http://schemas.microsoft.com/office/drawing/2010/main" val="0"/>
                </a:ext>
              </a:extLst>
            </a:blip>
            <a:srcRect/>
            <a:stretch>
              <a:fillRect/>
            </a:stretch>
          </p:blipFill>
          <p:spPr bwMode="auto">
            <a:xfrm>
              <a:off x="4396710" y="3378170"/>
              <a:ext cx="1478128" cy="609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3" name="Google Shape;1285;p86" descr="android - How could i drag it by using Gesture? - Stack ...">
              <a:extLst>
                <a:ext uri="{FF2B5EF4-FFF2-40B4-BE49-F238E27FC236}">
                  <a16:creationId xmlns:a16="http://schemas.microsoft.com/office/drawing/2014/main" id="{0DE39F0A-8180-4496-8B3F-ECA562C1089C}"/>
                </a:ext>
              </a:extLst>
            </p:cNvPr>
            <p:cNvPicPr preferRelativeResize="0">
              <a:picLocks noChangeAspect="1" noChangeArrowheads="1"/>
            </p:cNvPicPr>
            <p:nvPr/>
          </p:nvPicPr>
          <p:blipFill>
            <a:blip r:embed="rId8" cstate="print">
              <a:grayscl/>
              <a:biLevel thresh="50000"/>
              <a:extLst>
                <a:ext uri="{28A0092B-C50C-407E-A947-70E740481C1C}">
                  <a14:useLocalDpi xmlns:a14="http://schemas.microsoft.com/office/drawing/2010/main" val="0"/>
                </a:ext>
              </a:extLst>
            </a:blip>
            <a:srcRect/>
            <a:stretch>
              <a:fillRect/>
            </a:stretch>
          </p:blipFill>
          <p:spPr bwMode="auto">
            <a:xfrm>
              <a:off x="1488617" y="3447787"/>
              <a:ext cx="369196" cy="35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4" name="Google Shape;1286;p86" descr="android - How could i drag it by using Gesture? - Stack ...">
              <a:extLst>
                <a:ext uri="{FF2B5EF4-FFF2-40B4-BE49-F238E27FC236}">
                  <a16:creationId xmlns:a16="http://schemas.microsoft.com/office/drawing/2014/main" id="{0A4264D1-BF40-48E7-A804-2978FE6AFE5C}"/>
                </a:ext>
              </a:extLst>
            </p:cNvPr>
            <p:cNvPicPr preferRelativeResize="0">
              <a:picLocks noChangeAspect="1" noChangeArrowheads="1"/>
            </p:cNvPicPr>
            <p:nvPr/>
          </p:nvPicPr>
          <p:blipFill>
            <a:blip r:embed="rId9" cstate="print">
              <a:grayscl/>
              <a:biLevel thresh="50000"/>
              <a:extLst>
                <a:ext uri="{28A0092B-C50C-407E-A947-70E740481C1C}">
                  <a14:useLocalDpi xmlns:a14="http://schemas.microsoft.com/office/drawing/2010/main" val="0"/>
                </a:ext>
              </a:extLst>
            </a:blip>
            <a:srcRect/>
            <a:stretch>
              <a:fillRect/>
            </a:stretch>
          </p:blipFill>
          <p:spPr bwMode="auto">
            <a:xfrm>
              <a:off x="1453820" y="4407286"/>
              <a:ext cx="414950" cy="40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05" name="Google Shape;1287;p86" descr="android - How could i drag it by using Gesture? - Stack ...">
              <a:extLst>
                <a:ext uri="{FF2B5EF4-FFF2-40B4-BE49-F238E27FC236}">
                  <a16:creationId xmlns:a16="http://schemas.microsoft.com/office/drawing/2014/main" id="{CCB02AB6-3BFA-4AC0-BCE9-C1D2015F75E7}"/>
                </a:ext>
              </a:extLst>
            </p:cNvPr>
            <p:cNvPicPr preferRelativeResize="0">
              <a:picLocks noChangeAspect="1" noChangeArrowheads="1"/>
            </p:cNvPicPr>
            <p:nvPr/>
          </p:nvPicPr>
          <p:blipFill>
            <a:blip r:embed="rId10" cstate="print">
              <a:grayscl/>
              <a:biLevel thresh="50000"/>
              <a:extLst>
                <a:ext uri="{28A0092B-C50C-407E-A947-70E740481C1C}">
                  <a14:useLocalDpi xmlns:a14="http://schemas.microsoft.com/office/drawing/2010/main" val="0"/>
                </a:ext>
              </a:extLst>
            </a:blip>
            <a:srcRect/>
            <a:stretch>
              <a:fillRect/>
            </a:stretch>
          </p:blipFill>
          <p:spPr bwMode="auto">
            <a:xfrm>
              <a:off x="4005721" y="3490311"/>
              <a:ext cx="344995" cy="33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3" name="Rectangle 472">
              <a:extLst>
                <a:ext uri="{FF2B5EF4-FFF2-40B4-BE49-F238E27FC236}">
                  <a16:creationId xmlns:a16="http://schemas.microsoft.com/office/drawing/2014/main" id="{26D4E036-7586-4C04-9EFA-4DAA9FD19F35}"/>
                </a:ext>
              </a:extLst>
            </p:cNvPr>
            <p:cNvSpPr/>
            <p:nvPr/>
          </p:nvSpPr>
          <p:spPr>
            <a:xfrm>
              <a:off x="4536523" y="4537925"/>
              <a:ext cx="1570804" cy="258370"/>
            </a:xfrm>
            <a:prstGeom prst="rect">
              <a:avLst/>
            </a:prstGeom>
            <a:solidFill>
              <a:schemeClr val="bg1"/>
            </a:solidFill>
          </p:spPr>
          <p:txBody>
            <a:bodyPr wrap="none" lIns="0" tIns="0" rIns="0" bIns="0" anchor="ctr"/>
            <a:lstStyle/>
            <a:p>
              <a:pPr>
                <a:defRPr/>
              </a:pPr>
              <a:r>
                <a:rPr lang="en-US" sz="2400" b="1" cap="all" dirty="0">
                  <a:solidFill>
                    <a:prstClr val="black"/>
                  </a:solidFill>
                </a:rPr>
                <a:t>MARS-E</a:t>
              </a:r>
            </a:p>
          </p:txBody>
        </p:sp>
        <p:pic>
          <p:nvPicPr>
            <p:cNvPr id="13407" name="Google Shape;1286;p86" descr="android - How could i drag it by using Gesture? - Stack ...">
              <a:extLst>
                <a:ext uri="{FF2B5EF4-FFF2-40B4-BE49-F238E27FC236}">
                  <a16:creationId xmlns:a16="http://schemas.microsoft.com/office/drawing/2014/main" id="{3BF9919B-67A5-435B-861F-952A148E44D5}"/>
                </a:ext>
              </a:extLst>
            </p:cNvPr>
            <p:cNvPicPr preferRelativeResize="0">
              <a:picLocks noChangeAspect="1" noChangeArrowheads="1"/>
            </p:cNvPicPr>
            <p:nvPr/>
          </p:nvPicPr>
          <p:blipFill>
            <a:blip r:embed="rId9" cstate="print">
              <a:grayscl/>
              <a:biLevel thresh="50000"/>
              <a:extLst>
                <a:ext uri="{28A0092B-C50C-407E-A947-70E740481C1C}">
                  <a14:useLocalDpi xmlns:a14="http://schemas.microsoft.com/office/drawing/2010/main" val="0"/>
                </a:ext>
              </a:extLst>
            </a:blip>
            <a:srcRect/>
            <a:stretch>
              <a:fillRect/>
            </a:stretch>
          </p:blipFill>
          <p:spPr bwMode="auto">
            <a:xfrm>
              <a:off x="4109956" y="4485902"/>
              <a:ext cx="414950" cy="40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 name="TextBox 77">
            <a:extLst>
              <a:ext uri="{FF2B5EF4-FFF2-40B4-BE49-F238E27FC236}">
                <a16:creationId xmlns:a16="http://schemas.microsoft.com/office/drawing/2014/main" id="{63ACF5B8-4869-4F20-9AFC-7B4B90E8DDBA}"/>
              </a:ext>
            </a:extLst>
          </p:cNvPr>
          <p:cNvSpPr txBox="1"/>
          <p:nvPr/>
        </p:nvSpPr>
        <p:spPr>
          <a:xfrm>
            <a:off x="492125" y="5307013"/>
            <a:ext cx="3444875" cy="315912"/>
          </a:xfrm>
          <a:prstGeom prst="roundRect">
            <a:avLst/>
          </a:prstGeom>
          <a:solidFill>
            <a:srgbClr val="920000"/>
          </a:solidFill>
          <a:ln>
            <a:noFill/>
          </a:ln>
        </p:spPr>
        <p:style>
          <a:lnRef idx="2">
            <a:schemeClr val="dk1"/>
          </a:lnRef>
          <a:fillRef idx="1">
            <a:schemeClr val="lt1"/>
          </a:fillRef>
          <a:effectRef idx="0">
            <a:schemeClr val="dk1"/>
          </a:effectRef>
          <a:fontRef idx="minor">
            <a:schemeClr val="dk1"/>
          </a:fontRef>
        </p:style>
        <p:txBody>
          <a:bodyPr anchor="ctr">
            <a:spAutoFit/>
          </a:bodyPr>
          <a:lstStyle/>
          <a:p>
            <a:pPr algn="ctr">
              <a:lnSpc>
                <a:spcPct val="90000"/>
              </a:lnSpc>
              <a:defRPr/>
            </a:pPr>
            <a:r>
              <a:rPr lang="en-US" sz="1400" b="1" kern="0" dirty="0">
                <a:solidFill>
                  <a:prstClr val="white"/>
                </a:solidFill>
              </a:rPr>
              <a:t>MONITORING &amp; REPORTING</a:t>
            </a:r>
          </a:p>
        </p:txBody>
      </p:sp>
      <p:sp>
        <p:nvSpPr>
          <p:cNvPr id="119" name="TextBox 118">
            <a:extLst>
              <a:ext uri="{FF2B5EF4-FFF2-40B4-BE49-F238E27FC236}">
                <a16:creationId xmlns:a16="http://schemas.microsoft.com/office/drawing/2014/main" id="{C0468C32-C793-41D2-A12C-51CC5B4F11CD}"/>
              </a:ext>
            </a:extLst>
          </p:cNvPr>
          <p:cNvSpPr txBox="1"/>
          <p:nvPr/>
        </p:nvSpPr>
        <p:spPr>
          <a:xfrm>
            <a:off x="531813" y="1111250"/>
            <a:ext cx="3463925" cy="315913"/>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chor="ctr">
            <a:spAutoFit/>
          </a:bodyPr>
          <a:lstStyle/>
          <a:p>
            <a:pPr algn="ctr">
              <a:lnSpc>
                <a:spcPct val="90000"/>
              </a:lnSpc>
              <a:defRPr/>
            </a:pPr>
            <a:r>
              <a:rPr lang="en-US" sz="1400" b="1" kern="0" dirty="0">
                <a:solidFill>
                  <a:prstClr val="white"/>
                </a:solidFill>
              </a:rPr>
              <a:t>FOUNDATIONAL INFRASTRUCTURE</a:t>
            </a:r>
          </a:p>
        </p:txBody>
      </p:sp>
      <p:sp>
        <p:nvSpPr>
          <p:cNvPr id="144" name="TextBox 143">
            <a:extLst>
              <a:ext uri="{FF2B5EF4-FFF2-40B4-BE49-F238E27FC236}">
                <a16:creationId xmlns:a16="http://schemas.microsoft.com/office/drawing/2014/main" id="{CDD4EDFD-8331-4021-97E4-FF015141A644}"/>
              </a:ext>
            </a:extLst>
          </p:cNvPr>
          <p:cNvSpPr txBox="1"/>
          <p:nvPr/>
        </p:nvSpPr>
        <p:spPr>
          <a:xfrm>
            <a:off x="8132763" y="1111250"/>
            <a:ext cx="3463925" cy="315913"/>
          </a:xfrm>
          <a:prstGeom prst="roundRect">
            <a:avLst/>
          </a:prstGeom>
          <a:solidFill>
            <a:srgbClr val="920000"/>
          </a:solidFill>
          <a:ln>
            <a:noFill/>
          </a:ln>
        </p:spPr>
        <p:style>
          <a:lnRef idx="2">
            <a:schemeClr val="dk1"/>
          </a:lnRef>
          <a:fillRef idx="1">
            <a:schemeClr val="lt1"/>
          </a:fillRef>
          <a:effectRef idx="0">
            <a:schemeClr val="dk1"/>
          </a:effectRef>
          <a:fontRef idx="minor">
            <a:schemeClr val="dk1"/>
          </a:fontRef>
        </p:style>
        <p:txBody>
          <a:bodyPr anchor="ctr">
            <a:spAutoFit/>
          </a:bodyPr>
          <a:lstStyle/>
          <a:p>
            <a:pPr algn="ctr">
              <a:lnSpc>
                <a:spcPct val="90000"/>
              </a:lnSpc>
              <a:defRPr/>
            </a:pPr>
            <a:r>
              <a:rPr lang="en-US" sz="1400" b="1" kern="0" dirty="0">
                <a:solidFill>
                  <a:prstClr val="white"/>
                </a:solidFill>
              </a:rPr>
              <a:t>SECURITY STANDARDS</a:t>
            </a:r>
          </a:p>
        </p:txBody>
      </p:sp>
      <p:sp>
        <p:nvSpPr>
          <p:cNvPr id="155" name="TextBox 154">
            <a:extLst>
              <a:ext uri="{FF2B5EF4-FFF2-40B4-BE49-F238E27FC236}">
                <a16:creationId xmlns:a16="http://schemas.microsoft.com/office/drawing/2014/main" id="{31D30214-CF85-4CCC-B4F0-4CC5C6FF94C7}"/>
              </a:ext>
            </a:extLst>
          </p:cNvPr>
          <p:cNvSpPr txBox="1"/>
          <p:nvPr/>
        </p:nvSpPr>
        <p:spPr>
          <a:xfrm>
            <a:off x="509588" y="3194050"/>
            <a:ext cx="3463925" cy="317500"/>
          </a:xfrm>
          <a:prstGeom prst="roundRect">
            <a:avLst/>
          </a:prstGeom>
          <a:solidFill>
            <a:srgbClr val="EEB500"/>
          </a:solidFill>
          <a:ln>
            <a:noFill/>
          </a:ln>
        </p:spPr>
        <p:style>
          <a:lnRef idx="2">
            <a:schemeClr val="dk1"/>
          </a:lnRef>
          <a:fillRef idx="1">
            <a:schemeClr val="lt1"/>
          </a:fillRef>
          <a:effectRef idx="0">
            <a:schemeClr val="dk1"/>
          </a:effectRef>
          <a:fontRef idx="minor">
            <a:schemeClr val="dk1"/>
          </a:fontRef>
        </p:style>
        <p:txBody>
          <a:bodyPr anchor="ctr">
            <a:spAutoFit/>
          </a:bodyPr>
          <a:lstStyle/>
          <a:p>
            <a:pPr algn="ctr">
              <a:lnSpc>
                <a:spcPct val="90000"/>
              </a:lnSpc>
              <a:defRPr/>
            </a:pPr>
            <a:r>
              <a:rPr lang="en-US" sz="1400" b="1" kern="0" dirty="0">
                <a:solidFill>
                  <a:prstClr val="black"/>
                </a:solidFill>
              </a:rPr>
              <a:t>CONNECTIVITY</a:t>
            </a:r>
          </a:p>
        </p:txBody>
      </p:sp>
      <p:sp>
        <p:nvSpPr>
          <p:cNvPr id="158" name="TextBox 157">
            <a:extLst>
              <a:ext uri="{FF2B5EF4-FFF2-40B4-BE49-F238E27FC236}">
                <a16:creationId xmlns:a16="http://schemas.microsoft.com/office/drawing/2014/main" id="{90A25F79-C913-824B-B968-94419BFF44D0}"/>
              </a:ext>
            </a:extLst>
          </p:cNvPr>
          <p:cNvSpPr txBox="1"/>
          <p:nvPr/>
        </p:nvSpPr>
        <p:spPr>
          <a:xfrm>
            <a:off x="8135938" y="3194050"/>
            <a:ext cx="3444875" cy="317500"/>
          </a:xfrm>
          <a:prstGeom prst="roundRect">
            <a:avLst/>
          </a:prstGeom>
          <a:solidFill>
            <a:srgbClr val="EEB500"/>
          </a:solidFill>
          <a:ln>
            <a:noFill/>
          </a:ln>
        </p:spPr>
        <p:style>
          <a:lnRef idx="2">
            <a:schemeClr val="dk1"/>
          </a:lnRef>
          <a:fillRef idx="1">
            <a:schemeClr val="lt1"/>
          </a:fillRef>
          <a:effectRef idx="0">
            <a:schemeClr val="dk1"/>
          </a:effectRef>
          <a:fontRef idx="minor">
            <a:schemeClr val="dk1"/>
          </a:fontRef>
        </p:style>
        <p:txBody>
          <a:bodyPr anchor="ctr">
            <a:spAutoFit/>
          </a:bodyPr>
          <a:lstStyle/>
          <a:p>
            <a:pPr algn="ctr">
              <a:lnSpc>
                <a:spcPct val="90000"/>
              </a:lnSpc>
              <a:defRPr/>
            </a:pPr>
            <a:r>
              <a:rPr lang="en-US" sz="1400" b="1" kern="0" dirty="0">
                <a:solidFill>
                  <a:prstClr val="black"/>
                </a:solidFill>
              </a:rPr>
              <a:t>DATA &amp; SECURITY</a:t>
            </a:r>
          </a:p>
        </p:txBody>
      </p:sp>
      <p:sp>
        <p:nvSpPr>
          <p:cNvPr id="13321" name="TextBox 5">
            <a:extLst>
              <a:ext uri="{FF2B5EF4-FFF2-40B4-BE49-F238E27FC236}">
                <a16:creationId xmlns:a16="http://schemas.microsoft.com/office/drawing/2014/main" id="{ADAD9AEF-D834-40AC-9711-22B2DF7C38B3}"/>
              </a:ext>
            </a:extLst>
          </p:cNvPr>
          <p:cNvSpPr txBox="1">
            <a:spLocks noChangeArrowheads="1"/>
          </p:cNvSpPr>
          <p:nvPr/>
        </p:nvSpPr>
        <p:spPr bwMode="auto">
          <a:xfrm>
            <a:off x="1660525" y="2079625"/>
            <a:ext cx="12938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EC2</a:t>
            </a:r>
          </a:p>
        </p:txBody>
      </p:sp>
      <p:sp>
        <p:nvSpPr>
          <p:cNvPr id="13322" name="TextBox 239">
            <a:extLst>
              <a:ext uri="{FF2B5EF4-FFF2-40B4-BE49-F238E27FC236}">
                <a16:creationId xmlns:a16="http://schemas.microsoft.com/office/drawing/2014/main" id="{6F863392-63EC-4EF2-B699-D64092489BBB}"/>
              </a:ext>
            </a:extLst>
          </p:cNvPr>
          <p:cNvSpPr txBox="1">
            <a:spLocks noChangeArrowheads="1"/>
          </p:cNvSpPr>
          <p:nvPr/>
        </p:nvSpPr>
        <p:spPr bwMode="auto">
          <a:xfrm>
            <a:off x="393700" y="2089150"/>
            <a:ext cx="1527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VPC</a:t>
            </a:r>
          </a:p>
        </p:txBody>
      </p:sp>
      <p:sp>
        <p:nvSpPr>
          <p:cNvPr id="13323" name="TextBox 240">
            <a:extLst>
              <a:ext uri="{FF2B5EF4-FFF2-40B4-BE49-F238E27FC236}">
                <a16:creationId xmlns:a16="http://schemas.microsoft.com/office/drawing/2014/main" id="{A996083F-0FBE-44D8-94B5-EF992E970362}"/>
              </a:ext>
            </a:extLst>
          </p:cNvPr>
          <p:cNvSpPr txBox="1">
            <a:spLocks noChangeArrowheads="1"/>
          </p:cNvSpPr>
          <p:nvPr/>
        </p:nvSpPr>
        <p:spPr bwMode="auto">
          <a:xfrm>
            <a:off x="2762250" y="2070100"/>
            <a:ext cx="15144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ECS</a:t>
            </a:r>
          </a:p>
        </p:txBody>
      </p:sp>
      <p:sp>
        <p:nvSpPr>
          <p:cNvPr id="13324" name="TextBox 241">
            <a:extLst>
              <a:ext uri="{FF2B5EF4-FFF2-40B4-BE49-F238E27FC236}">
                <a16:creationId xmlns:a16="http://schemas.microsoft.com/office/drawing/2014/main" id="{DDC9D178-BEA1-4C3F-AB6B-3A9896F6BBE5}"/>
              </a:ext>
            </a:extLst>
          </p:cNvPr>
          <p:cNvSpPr txBox="1">
            <a:spLocks noChangeArrowheads="1"/>
          </p:cNvSpPr>
          <p:nvPr/>
        </p:nvSpPr>
        <p:spPr bwMode="auto">
          <a:xfrm>
            <a:off x="2190750" y="2813050"/>
            <a:ext cx="14509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EFS</a:t>
            </a:r>
          </a:p>
        </p:txBody>
      </p:sp>
      <p:sp>
        <p:nvSpPr>
          <p:cNvPr id="13325" name="TextBox 144">
            <a:extLst>
              <a:ext uri="{FF2B5EF4-FFF2-40B4-BE49-F238E27FC236}">
                <a16:creationId xmlns:a16="http://schemas.microsoft.com/office/drawing/2014/main" id="{88C5A925-18B8-4794-A6EB-79464D9ED25A}"/>
              </a:ext>
            </a:extLst>
          </p:cNvPr>
          <p:cNvSpPr txBox="1">
            <a:spLocks noChangeArrowheads="1"/>
          </p:cNvSpPr>
          <p:nvPr/>
        </p:nvSpPr>
        <p:spPr bwMode="auto">
          <a:xfrm>
            <a:off x="808038" y="2798763"/>
            <a:ext cx="15144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ROUTE 53</a:t>
            </a:r>
          </a:p>
        </p:txBody>
      </p:sp>
      <p:sp>
        <p:nvSpPr>
          <p:cNvPr id="13326" name="AutoShape 6" descr="Image result for data and search icon">
            <a:extLst>
              <a:ext uri="{FF2B5EF4-FFF2-40B4-BE49-F238E27FC236}">
                <a16:creationId xmlns:a16="http://schemas.microsoft.com/office/drawing/2014/main" id="{CAD63A8A-E7DF-4DE0-A5FC-D8E2869B6656}"/>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3327" name="TextBox 140">
            <a:extLst>
              <a:ext uri="{FF2B5EF4-FFF2-40B4-BE49-F238E27FC236}">
                <a16:creationId xmlns:a16="http://schemas.microsoft.com/office/drawing/2014/main" id="{F4A9CDAF-0A21-4C8A-9437-12FAC1897596}"/>
              </a:ext>
            </a:extLst>
          </p:cNvPr>
          <p:cNvSpPr txBox="1">
            <a:spLocks noChangeArrowheads="1"/>
          </p:cNvSpPr>
          <p:nvPr/>
        </p:nvSpPr>
        <p:spPr bwMode="auto">
          <a:xfrm>
            <a:off x="584200" y="4154488"/>
            <a:ext cx="14652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DIRECT CONNECT</a:t>
            </a:r>
          </a:p>
        </p:txBody>
      </p:sp>
      <p:sp>
        <p:nvSpPr>
          <p:cNvPr id="13328" name="TextBox 141">
            <a:extLst>
              <a:ext uri="{FF2B5EF4-FFF2-40B4-BE49-F238E27FC236}">
                <a16:creationId xmlns:a16="http://schemas.microsoft.com/office/drawing/2014/main" id="{72F74DAA-5A28-4E75-9109-2F267D538C66}"/>
              </a:ext>
            </a:extLst>
          </p:cNvPr>
          <p:cNvSpPr txBox="1">
            <a:spLocks noChangeArrowheads="1"/>
          </p:cNvSpPr>
          <p:nvPr/>
        </p:nvSpPr>
        <p:spPr bwMode="auto">
          <a:xfrm>
            <a:off x="525463" y="4965700"/>
            <a:ext cx="1566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MULTI AZ</a:t>
            </a:r>
          </a:p>
        </p:txBody>
      </p:sp>
      <p:sp>
        <p:nvSpPr>
          <p:cNvPr id="13329" name="TextBox 142">
            <a:extLst>
              <a:ext uri="{FF2B5EF4-FFF2-40B4-BE49-F238E27FC236}">
                <a16:creationId xmlns:a16="http://schemas.microsoft.com/office/drawing/2014/main" id="{797459EE-BD97-481A-8EEC-45A7507A697E}"/>
              </a:ext>
            </a:extLst>
          </p:cNvPr>
          <p:cNvSpPr txBox="1">
            <a:spLocks noChangeArrowheads="1"/>
          </p:cNvSpPr>
          <p:nvPr/>
        </p:nvSpPr>
        <p:spPr bwMode="auto">
          <a:xfrm>
            <a:off x="2273300" y="4152900"/>
            <a:ext cx="1479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VPN</a:t>
            </a:r>
          </a:p>
        </p:txBody>
      </p:sp>
      <p:sp>
        <p:nvSpPr>
          <p:cNvPr id="13330" name="TextBox 147">
            <a:extLst>
              <a:ext uri="{FF2B5EF4-FFF2-40B4-BE49-F238E27FC236}">
                <a16:creationId xmlns:a16="http://schemas.microsoft.com/office/drawing/2014/main" id="{B1432873-BD80-4D53-8FC2-F2FA1E542090}"/>
              </a:ext>
            </a:extLst>
          </p:cNvPr>
          <p:cNvSpPr txBox="1">
            <a:spLocks noChangeArrowheads="1"/>
          </p:cNvSpPr>
          <p:nvPr/>
        </p:nvSpPr>
        <p:spPr bwMode="auto">
          <a:xfrm>
            <a:off x="8278813" y="4098925"/>
            <a:ext cx="17811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RDS</a:t>
            </a:r>
          </a:p>
        </p:txBody>
      </p:sp>
      <p:sp>
        <p:nvSpPr>
          <p:cNvPr id="13331" name="TextBox 149">
            <a:extLst>
              <a:ext uri="{FF2B5EF4-FFF2-40B4-BE49-F238E27FC236}">
                <a16:creationId xmlns:a16="http://schemas.microsoft.com/office/drawing/2014/main" id="{0DD251F8-7938-430C-A27D-4453987EF2C0}"/>
              </a:ext>
            </a:extLst>
          </p:cNvPr>
          <p:cNvSpPr txBox="1">
            <a:spLocks noChangeArrowheads="1"/>
          </p:cNvSpPr>
          <p:nvPr/>
        </p:nvSpPr>
        <p:spPr bwMode="auto">
          <a:xfrm>
            <a:off x="10283825" y="4098925"/>
            <a:ext cx="12557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KMS</a:t>
            </a:r>
          </a:p>
        </p:txBody>
      </p:sp>
      <p:sp>
        <p:nvSpPr>
          <p:cNvPr id="13332" name="TextBox 150">
            <a:extLst>
              <a:ext uri="{FF2B5EF4-FFF2-40B4-BE49-F238E27FC236}">
                <a16:creationId xmlns:a16="http://schemas.microsoft.com/office/drawing/2014/main" id="{FF56DCD5-EA3F-4629-ABEF-CC07F13BD514}"/>
              </a:ext>
            </a:extLst>
          </p:cNvPr>
          <p:cNvSpPr txBox="1">
            <a:spLocks noChangeArrowheads="1"/>
          </p:cNvSpPr>
          <p:nvPr/>
        </p:nvSpPr>
        <p:spPr bwMode="auto">
          <a:xfrm>
            <a:off x="10139363" y="4921250"/>
            <a:ext cx="15668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ACM</a:t>
            </a:r>
          </a:p>
        </p:txBody>
      </p:sp>
      <p:sp>
        <p:nvSpPr>
          <p:cNvPr id="157" name="TextBox 156">
            <a:extLst>
              <a:ext uri="{FF2B5EF4-FFF2-40B4-BE49-F238E27FC236}">
                <a16:creationId xmlns:a16="http://schemas.microsoft.com/office/drawing/2014/main" id="{CF4EB36C-7AF2-42E0-8D72-F8EADD63FCAE}"/>
              </a:ext>
            </a:extLst>
          </p:cNvPr>
          <p:cNvSpPr txBox="1"/>
          <p:nvPr/>
        </p:nvSpPr>
        <p:spPr>
          <a:xfrm>
            <a:off x="9907588" y="6308725"/>
            <a:ext cx="1798637" cy="254000"/>
          </a:xfrm>
          <a:prstGeom prst="rect">
            <a:avLst/>
          </a:prstGeom>
          <a:noFill/>
        </p:spPr>
        <p:txBody>
          <a:bodyPr>
            <a:spAutoFit/>
          </a:bodyPr>
          <a:lstStyle/>
          <a:p>
            <a:pPr algn="ctr">
              <a:defRPr/>
            </a:pPr>
            <a:r>
              <a:rPr lang="en-US" sz="1050" b="1" dirty="0"/>
              <a:t>WORKSPACES</a:t>
            </a:r>
          </a:p>
        </p:txBody>
      </p:sp>
      <p:sp>
        <p:nvSpPr>
          <p:cNvPr id="166" name="TextBox 165">
            <a:extLst>
              <a:ext uri="{FF2B5EF4-FFF2-40B4-BE49-F238E27FC236}">
                <a16:creationId xmlns:a16="http://schemas.microsoft.com/office/drawing/2014/main" id="{868B4DD6-07C5-4592-8F2F-D0F1E3A0F8C4}"/>
              </a:ext>
            </a:extLst>
          </p:cNvPr>
          <p:cNvSpPr txBox="1"/>
          <p:nvPr/>
        </p:nvSpPr>
        <p:spPr>
          <a:xfrm>
            <a:off x="8010525" y="6305550"/>
            <a:ext cx="1798638" cy="254000"/>
          </a:xfrm>
          <a:prstGeom prst="rect">
            <a:avLst/>
          </a:prstGeom>
          <a:noFill/>
        </p:spPr>
        <p:txBody>
          <a:bodyPr>
            <a:spAutoFit/>
          </a:bodyPr>
          <a:lstStyle/>
          <a:p>
            <a:pPr algn="ctr">
              <a:defRPr/>
            </a:pPr>
            <a:r>
              <a:rPr lang="en-US" sz="1050" b="1" dirty="0"/>
              <a:t>IAM</a:t>
            </a:r>
          </a:p>
        </p:txBody>
      </p:sp>
      <p:sp>
        <p:nvSpPr>
          <p:cNvPr id="169" name="TextBox 168">
            <a:extLst>
              <a:ext uri="{FF2B5EF4-FFF2-40B4-BE49-F238E27FC236}">
                <a16:creationId xmlns:a16="http://schemas.microsoft.com/office/drawing/2014/main" id="{88E1A9E4-A8FD-46B0-95BF-A746CFBFA12A}"/>
              </a:ext>
            </a:extLst>
          </p:cNvPr>
          <p:cNvSpPr txBox="1"/>
          <p:nvPr/>
        </p:nvSpPr>
        <p:spPr>
          <a:xfrm>
            <a:off x="8132763" y="5267325"/>
            <a:ext cx="3444875" cy="315913"/>
          </a:xfrm>
          <a:prstGeom prst="roundRect">
            <a:avLst/>
          </a:prstGeom>
          <a:solidFill>
            <a:schemeClr val="tx1"/>
          </a:solidFill>
        </p:spPr>
        <p:style>
          <a:lnRef idx="2">
            <a:schemeClr val="dk1"/>
          </a:lnRef>
          <a:fillRef idx="1">
            <a:schemeClr val="lt1"/>
          </a:fillRef>
          <a:effectRef idx="0">
            <a:schemeClr val="dk1"/>
          </a:effectRef>
          <a:fontRef idx="minor">
            <a:schemeClr val="dk1"/>
          </a:fontRef>
        </p:style>
        <p:txBody>
          <a:bodyPr anchor="ctr">
            <a:spAutoFit/>
          </a:bodyPr>
          <a:lstStyle/>
          <a:p>
            <a:pPr algn="ctr">
              <a:lnSpc>
                <a:spcPct val="90000"/>
              </a:lnSpc>
              <a:defRPr/>
            </a:pPr>
            <a:r>
              <a:rPr lang="en-US" sz="1400" b="1" kern="0" dirty="0">
                <a:solidFill>
                  <a:prstClr val="white"/>
                </a:solidFill>
              </a:rPr>
              <a:t>USER ACCESS</a:t>
            </a:r>
          </a:p>
        </p:txBody>
      </p:sp>
      <p:sp>
        <p:nvSpPr>
          <p:cNvPr id="13336" name="TextBox 169">
            <a:extLst>
              <a:ext uri="{FF2B5EF4-FFF2-40B4-BE49-F238E27FC236}">
                <a16:creationId xmlns:a16="http://schemas.microsoft.com/office/drawing/2014/main" id="{BD955EF8-C14B-4F87-B674-1AD104B5B051}"/>
              </a:ext>
            </a:extLst>
          </p:cNvPr>
          <p:cNvSpPr txBox="1">
            <a:spLocks noChangeArrowheads="1"/>
          </p:cNvSpPr>
          <p:nvPr/>
        </p:nvSpPr>
        <p:spPr bwMode="auto">
          <a:xfrm>
            <a:off x="287338" y="6386513"/>
            <a:ext cx="1117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CLOUDTRAIL</a:t>
            </a:r>
          </a:p>
        </p:txBody>
      </p:sp>
      <p:sp>
        <p:nvSpPr>
          <p:cNvPr id="13337" name="AutoShape 16" descr="Image result for data stewardship icon">
            <a:extLst>
              <a:ext uri="{FF2B5EF4-FFF2-40B4-BE49-F238E27FC236}">
                <a16:creationId xmlns:a16="http://schemas.microsoft.com/office/drawing/2014/main" id="{D6B502F2-A3C6-4F8A-AEC3-0B4EAA15B1D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3338" name="AutoShape 18" descr="Image result for data stewardship icon">
            <a:extLst>
              <a:ext uri="{FF2B5EF4-FFF2-40B4-BE49-F238E27FC236}">
                <a16:creationId xmlns:a16="http://schemas.microsoft.com/office/drawing/2014/main" id="{088A1A98-1023-41E5-822A-36595FFCBAE5}"/>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3339" name="AutoShape 20" descr="Image result for data stewardship icon">
            <a:extLst>
              <a:ext uri="{FF2B5EF4-FFF2-40B4-BE49-F238E27FC236}">
                <a16:creationId xmlns:a16="http://schemas.microsoft.com/office/drawing/2014/main" id="{F84CF401-76B7-4567-9741-CCA2D2A18490}"/>
              </a:ext>
            </a:extLst>
          </p:cNvPr>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3340" name="AutoShape 22" descr="Image result for data stewardship icon">
            <a:extLst>
              <a:ext uri="{FF2B5EF4-FFF2-40B4-BE49-F238E27FC236}">
                <a16:creationId xmlns:a16="http://schemas.microsoft.com/office/drawing/2014/main" id="{F230D243-1B36-422B-AD62-EA7D20FAE737}"/>
              </a:ext>
            </a:extLst>
          </p:cNvPr>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3341" name="TextBox 145">
            <a:extLst>
              <a:ext uri="{FF2B5EF4-FFF2-40B4-BE49-F238E27FC236}">
                <a16:creationId xmlns:a16="http://schemas.microsoft.com/office/drawing/2014/main" id="{EFD21AF5-2D8F-4399-AB1C-354433541BD2}"/>
              </a:ext>
            </a:extLst>
          </p:cNvPr>
          <p:cNvSpPr txBox="1">
            <a:spLocks noChangeArrowheads="1"/>
          </p:cNvSpPr>
          <p:nvPr/>
        </p:nvSpPr>
        <p:spPr bwMode="auto">
          <a:xfrm>
            <a:off x="2055813" y="4975225"/>
            <a:ext cx="18303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INTERNET GATEWAYS</a:t>
            </a:r>
          </a:p>
        </p:txBody>
      </p:sp>
      <p:sp>
        <p:nvSpPr>
          <p:cNvPr id="13342" name="TextBox 148">
            <a:extLst>
              <a:ext uri="{FF2B5EF4-FFF2-40B4-BE49-F238E27FC236}">
                <a16:creationId xmlns:a16="http://schemas.microsoft.com/office/drawing/2014/main" id="{0BF45132-F123-483F-ABF0-C27A6765BF3C}"/>
              </a:ext>
            </a:extLst>
          </p:cNvPr>
          <p:cNvSpPr txBox="1">
            <a:spLocks noChangeArrowheads="1"/>
          </p:cNvSpPr>
          <p:nvPr/>
        </p:nvSpPr>
        <p:spPr bwMode="auto">
          <a:xfrm>
            <a:off x="8070850" y="4932363"/>
            <a:ext cx="20859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WAF</a:t>
            </a:r>
          </a:p>
        </p:txBody>
      </p:sp>
      <p:sp>
        <p:nvSpPr>
          <p:cNvPr id="13343" name="AutoShape 38" descr="Image result for bi-directional integration icon">
            <a:extLst>
              <a:ext uri="{FF2B5EF4-FFF2-40B4-BE49-F238E27FC236}">
                <a16:creationId xmlns:a16="http://schemas.microsoft.com/office/drawing/2014/main" id="{F3B54FD9-9BDA-44A4-A2E8-F04CA4A0C6E1}"/>
              </a:ext>
            </a:extLst>
          </p:cNvPr>
          <p:cNvSpPr>
            <a:spLocks noChangeAspect="1" noChangeArrowheads="1"/>
          </p:cNvSpPr>
          <p:nvPr/>
        </p:nvSpPr>
        <p:spPr bwMode="auto">
          <a:xfrm>
            <a:off x="765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13344" name="AutoShape 40" descr="Image result for bi-directional integration icon">
            <a:extLst>
              <a:ext uri="{FF2B5EF4-FFF2-40B4-BE49-F238E27FC236}">
                <a16:creationId xmlns:a16="http://schemas.microsoft.com/office/drawing/2014/main" id="{22295485-A043-47A5-858A-431BB33E6D48}"/>
              </a:ext>
            </a:extLst>
          </p:cNvPr>
          <p:cNvSpPr>
            <a:spLocks noChangeAspect="1" noChangeArrowheads="1"/>
          </p:cNvSpPr>
          <p:nvPr/>
        </p:nvSpPr>
        <p:spPr bwMode="auto">
          <a:xfrm>
            <a:off x="917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grpSp>
        <p:nvGrpSpPr>
          <p:cNvPr id="90" name="Group 89">
            <a:extLst>
              <a:ext uri="{FF2B5EF4-FFF2-40B4-BE49-F238E27FC236}">
                <a16:creationId xmlns:a16="http://schemas.microsoft.com/office/drawing/2014/main" id="{89F2B548-9987-41B9-9497-BFE51EB4CE70}"/>
              </a:ext>
            </a:extLst>
          </p:cNvPr>
          <p:cNvGrpSpPr>
            <a:grpSpLocks noChangeAspect="1"/>
          </p:cNvGrpSpPr>
          <p:nvPr/>
        </p:nvGrpSpPr>
        <p:grpSpPr>
          <a:xfrm>
            <a:off x="768668" y="1564072"/>
            <a:ext cx="548640" cy="606546"/>
            <a:chOff x="4164012" y="3722688"/>
            <a:chExt cx="887413" cy="981074"/>
          </a:xfrm>
          <a:solidFill>
            <a:schemeClr val="tx1"/>
          </a:solidFill>
        </p:grpSpPr>
        <p:sp>
          <p:nvSpPr>
            <p:cNvPr id="91" name="Freeform 90">
              <a:extLst>
                <a:ext uri="{FF2B5EF4-FFF2-40B4-BE49-F238E27FC236}">
                  <a16:creationId xmlns:a16="http://schemas.microsoft.com/office/drawing/2014/main" id="{7E705FA7-BE57-4E79-B5FF-E15F371639F7}"/>
                </a:ext>
              </a:extLst>
            </p:cNvPr>
            <p:cNvSpPr>
              <a:spLocks noEditPoints="1"/>
            </p:cNvSpPr>
            <p:nvPr/>
          </p:nvSpPr>
          <p:spPr bwMode="auto">
            <a:xfrm>
              <a:off x="4164012" y="3722688"/>
              <a:ext cx="817563" cy="717550"/>
            </a:xfrm>
            <a:custGeom>
              <a:avLst/>
              <a:gdLst>
                <a:gd name="T0" fmla="*/ 310 w 409"/>
                <a:gd name="T1" fmla="*/ 103 h 359"/>
                <a:gd name="T2" fmla="*/ 315 w 409"/>
                <a:gd name="T3" fmla="*/ 184 h 359"/>
                <a:gd name="T4" fmla="*/ 392 w 409"/>
                <a:gd name="T5" fmla="*/ 114 h 359"/>
                <a:gd name="T6" fmla="*/ 172 w 409"/>
                <a:gd name="T7" fmla="*/ 118 h 359"/>
                <a:gd name="T8" fmla="*/ 271 w 409"/>
                <a:gd name="T9" fmla="*/ 77 h 359"/>
                <a:gd name="T10" fmla="*/ 164 w 409"/>
                <a:gd name="T11" fmla="*/ 107 h 359"/>
                <a:gd name="T12" fmla="*/ 305 w 409"/>
                <a:gd name="T13" fmla="*/ 187 h 359"/>
                <a:gd name="T14" fmla="*/ 285 w 409"/>
                <a:gd name="T15" fmla="*/ 124 h 359"/>
                <a:gd name="T16" fmla="*/ 175 w 409"/>
                <a:gd name="T17" fmla="*/ 127 h 359"/>
                <a:gd name="T18" fmla="*/ 151 w 409"/>
                <a:gd name="T19" fmla="*/ 157 h 359"/>
                <a:gd name="T20" fmla="*/ 145 w 409"/>
                <a:gd name="T21" fmla="*/ 254 h 359"/>
                <a:gd name="T22" fmla="*/ 168 w 409"/>
                <a:gd name="T23" fmla="*/ 283 h 359"/>
                <a:gd name="T24" fmla="*/ 279 w 409"/>
                <a:gd name="T25" fmla="*/ 300 h 359"/>
                <a:gd name="T26" fmla="*/ 226 w 409"/>
                <a:gd name="T27" fmla="*/ 208 h 359"/>
                <a:gd name="T28" fmla="*/ 154 w 409"/>
                <a:gd name="T29" fmla="*/ 301 h 359"/>
                <a:gd name="T30" fmla="*/ 271 w 409"/>
                <a:gd name="T31" fmla="*/ 309 h 359"/>
                <a:gd name="T32" fmla="*/ 154 w 409"/>
                <a:gd name="T33" fmla="*/ 301 h 359"/>
                <a:gd name="T34" fmla="*/ 63 w 409"/>
                <a:gd name="T35" fmla="*/ 201 h 359"/>
                <a:gd name="T36" fmla="*/ 65 w 409"/>
                <a:gd name="T37" fmla="*/ 229 h 359"/>
                <a:gd name="T38" fmla="*/ 135 w 409"/>
                <a:gd name="T39" fmla="*/ 255 h 359"/>
                <a:gd name="T40" fmla="*/ 133 w 409"/>
                <a:gd name="T41" fmla="*/ 149 h 359"/>
                <a:gd name="T42" fmla="*/ 22 w 409"/>
                <a:gd name="T43" fmla="*/ 204 h 359"/>
                <a:gd name="T44" fmla="*/ 7 w 409"/>
                <a:gd name="T45" fmla="*/ 255 h 359"/>
                <a:gd name="T46" fmla="*/ 19 w 409"/>
                <a:gd name="T47" fmla="*/ 216 h 359"/>
                <a:gd name="T48" fmla="*/ 310 w 409"/>
                <a:gd name="T49" fmla="*/ 93 h 359"/>
                <a:gd name="T50" fmla="*/ 277 w 409"/>
                <a:gd name="T51" fmla="*/ 13 h 359"/>
                <a:gd name="T52" fmla="*/ 280 w 409"/>
                <a:gd name="T53" fmla="*/ 73 h 359"/>
                <a:gd name="T54" fmla="*/ 143 w 409"/>
                <a:gd name="T55" fmla="*/ 303 h 359"/>
                <a:gd name="T56" fmla="*/ 119 w 409"/>
                <a:gd name="T57" fmla="*/ 274 h 359"/>
                <a:gd name="T58" fmla="*/ 44 w 409"/>
                <a:gd name="T59" fmla="*/ 241 h 359"/>
                <a:gd name="T60" fmla="*/ 10 w 409"/>
                <a:gd name="T61" fmla="*/ 268 h 359"/>
                <a:gd name="T62" fmla="*/ 148 w 409"/>
                <a:gd name="T63" fmla="*/ 359 h 359"/>
                <a:gd name="T64" fmla="*/ 144 w 409"/>
                <a:gd name="T65" fmla="*/ 303 h 359"/>
                <a:gd name="T66" fmla="*/ 44 w 409"/>
                <a:gd name="T67" fmla="*/ 191 h 359"/>
                <a:gd name="T68" fmla="*/ 128 w 409"/>
                <a:gd name="T69" fmla="*/ 140 h 359"/>
                <a:gd name="T70" fmla="*/ 151 w 409"/>
                <a:gd name="T71" fmla="*/ 108 h 359"/>
                <a:gd name="T72" fmla="*/ 154 w 409"/>
                <a:gd name="T73" fmla="*/ 104 h 359"/>
                <a:gd name="T74" fmla="*/ 13 w 409"/>
                <a:gd name="T75" fmla="*/ 139 h 359"/>
                <a:gd name="T76" fmla="*/ 29 w 409"/>
                <a:gd name="T77" fmla="*/ 19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9" h="359">
                  <a:moveTo>
                    <a:pt x="392" y="114"/>
                  </a:moveTo>
                  <a:cubicBezTo>
                    <a:pt x="365" y="107"/>
                    <a:pt x="338" y="103"/>
                    <a:pt x="310" y="103"/>
                  </a:cubicBezTo>
                  <a:cubicBezTo>
                    <a:pt x="309" y="110"/>
                    <a:pt x="305" y="115"/>
                    <a:pt x="300" y="119"/>
                  </a:cubicBezTo>
                  <a:cubicBezTo>
                    <a:pt x="307" y="140"/>
                    <a:pt x="312" y="162"/>
                    <a:pt x="315" y="184"/>
                  </a:cubicBezTo>
                  <a:cubicBezTo>
                    <a:pt x="409" y="158"/>
                    <a:pt x="409" y="158"/>
                    <a:pt x="409" y="158"/>
                  </a:cubicBezTo>
                  <a:cubicBezTo>
                    <a:pt x="405" y="143"/>
                    <a:pt x="399" y="128"/>
                    <a:pt x="392" y="114"/>
                  </a:cubicBezTo>
                  <a:close/>
                  <a:moveTo>
                    <a:pt x="163" y="110"/>
                  </a:moveTo>
                  <a:cubicBezTo>
                    <a:pt x="166" y="112"/>
                    <a:pt x="169" y="115"/>
                    <a:pt x="172" y="118"/>
                  </a:cubicBezTo>
                  <a:cubicBezTo>
                    <a:pt x="200" y="107"/>
                    <a:pt x="229" y="99"/>
                    <a:pt x="260" y="95"/>
                  </a:cubicBezTo>
                  <a:cubicBezTo>
                    <a:pt x="260" y="88"/>
                    <a:pt x="265" y="81"/>
                    <a:pt x="271" y="77"/>
                  </a:cubicBezTo>
                  <a:cubicBezTo>
                    <a:pt x="258" y="51"/>
                    <a:pt x="241" y="26"/>
                    <a:pt x="222" y="4"/>
                  </a:cubicBezTo>
                  <a:cubicBezTo>
                    <a:pt x="197" y="35"/>
                    <a:pt x="177" y="70"/>
                    <a:pt x="164" y="107"/>
                  </a:cubicBezTo>
                  <a:cubicBezTo>
                    <a:pt x="163" y="108"/>
                    <a:pt x="163" y="109"/>
                    <a:pt x="163" y="110"/>
                  </a:cubicBezTo>
                  <a:close/>
                  <a:moveTo>
                    <a:pt x="305" y="187"/>
                  </a:moveTo>
                  <a:cubicBezTo>
                    <a:pt x="302" y="165"/>
                    <a:pt x="297" y="144"/>
                    <a:pt x="290" y="123"/>
                  </a:cubicBezTo>
                  <a:cubicBezTo>
                    <a:pt x="289" y="124"/>
                    <a:pt x="287" y="124"/>
                    <a:pt x="285" y="124"/>
                  </a:cubicBezTo>
                  <a:cubicBezTo>
                    <a:pt x="273" y="124"/>
                    <a:pt x="263" y="116"/>
                    <a:pt x="260" y="105"/>
                  </a:cubicBezTo>
                  <a:cubicBezTo>
                    <a:pt x="231" y="109"/>
                    <a:pt x="203" y="116"/>
                    <a:pt x="175" y="127"/>
                  </a:cubicBezTo>
                  <a:cubicBezTo>
                    <a:pt x="176" y="129"/>
                    <a:pt x="176" y="131"/>
                    <a:pt x="176" y="132"/>
                  </a:cubicBezTo>
                  <a:cubicBezTo>
                    <a:pt x="176" y="146"/>
                    <a:pt x="165" y="157"/>
                    <a:pt x="151" y="157"/>
                  </a:cubicBezTo>
                  <a:cubicBezTo>
                    <a:pt x="151" y="157"/>
                    <a:pt x="150" y="157"/>
                    <a:pt x="150" y="157"/>
                  </a:cubicBezTo>
                  <a:cubicBezTo>
                    <a:pt x="144" y="189"/>
                    <a:pt x="142" y="222"/>
                    <a:pt x="145" y="254"/>
                  </a:cubicBezTo>
                  <a:cubicBezTo>
                    <a:pt x="158" y="255"/>
                    <a:pt x="168" y="266"/>
                    <a:pt x="168" y="279"/>
                  </a:cubicBezTo>
                  <a:cubicBezTo>
                    <a:pt x="168" y="280"/>
                    <a:pt x="168" y="281"/>
                    <a:pt x="168" y="283"/>
                  </a:cubicBezTo>
                  <a:cubicBezTo>
                    <a:pt x="202" y="294"/>
                    <a:pt x="238" y="300"/>
                    <a:pt x="274" y="300"/>
                  </a:cubicBezTo>
                  <a:cubicBezTo>
                    <a:pt x="275" y="300"/>
                    <a:pt x="277" y="300"/>
                    <a:pt x="279" y="300"/>
                  </a:cubicBezTo>
                  <a:cubicBezTo>
                    <a:pt x="294" y="281"/>
                    <a:pt x="302" y="262"/>
                    <a:pt x="307" y="249"/>
                  </a:cubicBezTo>
                  <a:cubicBezTo>
                    <a:pt x="226" y="208"/>
                    <a:pt x="226" y="208"/>
                    <a:pt x="226" y="208"/>
                  </a:cubicBezTo>
                  <a:lnTo>
                    <a:pt x="305" y="187"/>
                  </a:lnTo>
                  <a:close/>
                  <a:moveTo>
                    <a:pt x="154" y="301"/>
                  </a:moveTo>
                  <a:cubicBezTo>
                    <a:pt x="161" y="322"/>
                    <a:pt x="168" y="341"/>
                    <a:pt x="175" y="357"/>
                  </a:cubicBezTo>
                  <a:cubicBezTo>
                    <a:pt x="220" y="352"/>
                    <a:pt x="251" y="332"/>
                    <a:pt x="271" y="309"/>
                  </a:cubicBezTo>
                  <a:cubicBezTo>
                    <a:pt x="221" y="308"/>
                    <a:pt x="185" y="299"/>
                    <a:pt x="164" y="292"/>
                  </a:cubicBezTo>
                  <a:cubicBezTo>
                    <a:pt x="161" y="296"/>
                    <a:pt x="158" y="299"/>
                    <a:pt x="154" y="301"/>
                  </a:cubicBezTo>
                  <a:close/>
                  <a:moveTo>
                    <a:pt x="133" y="149"/>
                  </a:moveTo>
                  <a:cubicBezTo>
                    <a:pt x="107" y="163"/>
                    <a:pt x="84" y="181"/>
                    <a:pt x="63" y="201"/>
                  </a:cubicBezTo>
                  <a:cubicBezTo>
                    <a:pt x="66" y="205"/>
                    <a:pt x="68" y="210"/>
                    <a:pt x="68" y="216"/>
                  </a:cubicBezTo>
                  <a:cubicBezTo>
                    <a:pt x="68" y="221"/>
                    <a:pt x="67" y="225"/>
                    <a:pt x="65" y="229"/>
                  </a:cubicBezTo>
                  <a:cubicBezTo>
                    <a:pt x="83" y="242"/>
                    <a:pt x="102" y="254"/>
                    <a:pt x="123" y="265"/>
                  </a:cubicBezTo>
                  <a:cubicBezTo>
                    <a:pt x="126" y="260"/>
                    <a:pt x="130" y="257"/>
                    <a:pt x="135" y="255"/>
                  </a:cubicBezTo>
                  <a:cubicBezTo>
                    <a:pt x="132" y="221"/>
                    <a:pt x="134" y="188"/>
                    <a:pt x="140" y="154"/>
                  </a:cubicBezTo>
                  <a:cubicBezTo>
                    <a:pt x="137" y="153"/>
                    <a:pt x="135" y="151"/>
                    <a:pt x="133" y="149"/>
                  </a:cubicBezTo>
                  <a:close/>
                  <a:moveTo>
                    <a:pt x="19" y="216"/>
                  </a:moveTo>
                  <a:cubicBezTo>
                    <a:pt x="19" y="212"/>
                    <a:pt x="20" y="208"/>
                    <a:pt x="22" y="204"/>
                  </a:cubicBezTo>
                  <a:cubicBezTo>
                    <a:pt x="15" y="197"/>
                    <a:pt x="9" y="191"/>
                    <a:pt x="3" y="183"/>
                  </a:cubicBezTo>
                  <a:cubicBezTo>
                    <a:pt x="0" y="208"/>
                    <a:pt x="1" y="232"/>
                    <a:pt x="7" y="255"/>
                  </a:cubicBezTo>
                  <a:cubicBezTo>
                    <a:pt x="12" y="246"/>
                    <a:pt x="18" y="238"/>
                    <a:pt x="24" y="231"/>
                  </a:cubicBezTo>
                  <a:cubicBezTo>
                    <a:pt x="21" y="226"/>
                    <a:pt x="19" y="221"/>
                    <a:pt x="19" y="216"/>
                  </a:cubicBezTo>
                  <a:close/>
                  <a:moveTo>
                    <a:pt x="285" y="73"/>
                  </a:moveTo>
                  <a:cubicBezTo>
                    <a:pt x="297" y="73"/>
                    <a:pt x="307" y="81"/>
                    <a:pt x="310" y="93"/>
                  </a:cubicBezTo>
                  <a:cubicBezTo>
                    <a:pt x="335" y="93"/>
                    <a:pt x="361" y="96"/>
                    <a:pt x="386" y="102"/>
                  </a:cubicBezTo>
                  <a:cubicBezTo>
                    <a:pt x="362" y="62"/>
                    <a:pt x="325" y="30"/>
                    <a:pt x="277" y="13"/>
                  </a:cubicBezTo>
                  <a:cubicBezTo>
                    <a:pt x="263" y="8"/>
                    <a:pt x="248" y="5"/>
                    <a:pt x="234" y="3"/>
                  </a:cubicBezTo>
                  <a:cubicBezTo>
                    <a:pt x="252" y="25"/>
                    <a:pt x="268" y="48"/>
                    <a:pt x="280" y="73"/>
                  </a:cubicBezTo>
                  <a:cubicBezTo>
                    <a:pt x="282" y="73"/>
                    <a:pt x="283" y="73"/>
                    <a:pt x="285" y="73"/>
                  </a:cubicBezTo>
                  <a:close/>
                  <a:moveTo>
                    <a:pt x="143" y="303"/>
                  </a:moveTo>
                  <a:cubicBezTo>
                    <a:pt x="130" y="303"/>
                    <a:pt x="119" y="292"/>
                    <a:pt x="119" y="279"/>
                  </a:cubicBezTo>
                  <a:cubicBezTo>
                    <a:pt x="119" y="277"/>
                    <a:pt x="119" y="275"/>
                    <a:pt x="119" y="274"/>
                  </a:cubicBezTo>
                  <a:cubicBezTo>
                    <a:pt x="98" y="263"/>
                    <a:pt x="77" y="251"/>
                    <a:pt x="58" y="236"/>
                  </a:cubicBezTo>
                  <a:cubicBezTo>
                    <a:pt x="54" y="239"/>
                    <a:pt x="49" y="241"/>
                    <a:pt x="44" y="241"/>
                  </a:cubicBezTo>
                  <a:cubicBezTo>
                    <a:pt x="39" y="241"/>
                    <a:pt x="35" y="239"/>
                    <a:pt x="31" y="237"/>
                  </a:cubicBezTo>
                  <a:cubicBezTo>
                    <a:pt x="24" y="247"/>
                    <a:pt x="17" y="257"/>
                    <a:pt x="10" y="268"/>
                  </a:cubicBezTo>
                  <a:cubicBezTo>
                    <a:pt x="17" y="291"/>
                    <a:pt x="28" y="312"/>
                    <a:pt x="42" y="331"/>
                  </a:cubicBezTo>
                  <a:cubicBezTo>
                    <a:pt x="84" y="354"/>
                    <a:pt x="127" y="359"/>
                    <a:pt x="148" y="359"/>
                  </a:cubicBezTo>
                  <a:cubicBezTo>
                    <a:pt x="154" y="359"/>
                    <a:pt x="159" y="359"/>
                    <a:pt x="165" y="358"/>
                  </a:cubicBezTo>
                  <a:cubicBezTo>
                    <a:pt x="157" y="340"/>
                    <a:pt x="149" y="320"/>
                    <a:pt x="144" y="303"/>
                  </a:cubicBezTo>
                  <a:cubicBezTo>
                    <a:pt x="144" y="303"/>
                    <a:pt x="144" y="303"/>
                    <a:pt x="143" y="303"/>
                  </a:cubicBezTo>
                  <a:close/>
                  <a:moveTo>
                    <a:pt x="44" y="191"/>
                  </a:moveTo>
                  <a:cubicBezTo>
                    <a:pt x="48" y="191"/>
                    <a:pt x="52" y="193"/>
                    <a:pt x="55" y="194"/>
                  </a:cubicBezTo>
                  <a:cubicBezTo>
                    <a:pt x="77" y="173"/>
                    <a:pt x="101" y="155"/>
                    <a:pt x="128" y="140"/>
                  </a:cubicBezTo>
                  <a:cubicBezTo>
                    <a:pt x="127" y="137"/>
                    <a:pt x="127" y="135"/>
                    <a:pt x="127" y="132"/>
                  </a:cubicBezTo>
                  <a:cubicBezTo>
                    <a:pt x="127" y="119"/>
                    <a:pt x="138" y="108"/>
                    <a:pt x="151" y="108"/>
                  </a:cubicBezTo>
                  <a:cubicBezTo>
                    <a:pt x="152" y="108"/>
                    <a:pt x="152" y="108"/>
                    <a:pt x="153" y="108"/>
                  </a:cubicBezTo>
                  <a:cubicBezTo>
                    <a:pt x="153" y="107"/>
                    <a:pt x="154" y="105"/>
                    <a:pt x="154" y="104"/>
                  </a:cubicBezTo>
                  <a:cubicBezTo>
                    <a:pt x="167" y="67"/>
                    <a:pt x="187" y="32"/>
                    <a:pt x="211" y="1"/>
                  </a:cubicBezTo>
                  <a:cubicBezTo>
                    <a:pt x="125" y="0"/>
                    <a:pt x="43" y="53"/>
                    <a:pt x="13" y="139"/>
                  </a:cubicBezTo>
                  <a:cubicBezTo>
                    <a:pt x="9" y="149"/>
                    <a:pt x="7" y="160"/>
                    <a:pt x="5" y="170"/>
                  </a:cubicBezTo>
                  <a:cubicBezTo>
                    <a:pt x="12" y="179"/>
                    <a:pt x="20" y="188"/>
                    <a:pt x="29" y="197"/>
                  </a:cubicBezTo>
                  <a:cubicBezTo>
                    <a:pt x="33" y="193"/>
                    <a:pt x="38" y="191"/>
                    <a:pt x="44"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92" name="Freeform 91">
              <a:extLst>
                <a:ext uri="{FF2B5EF4-FFF2-40B4-BE49-F238E27FC236}">
                  <a16:creationId xmlns:a16="http://schemas.microsoft.com/office/drawing/2014/main" id="{F2F17B37-1F4D-40BF-8CAC-C5ADBD3095AD}"/>
                </a:ext>
              </a:extLst>
            </p:cNvPr>
            <p:cNvSpPr>
              <a:spLocks/>
            </p:cNvSpPr>
            <p:nvPr/>
          </p:nvSpPr>
          <p:spPr bwMode="auto">
            <a:xfrm>
              <a:off x="4289425" y="4086225"/>
              <a:ext cx="762000" cy="617537"/>
            </a:xfrm>
            <a:custGeom>
              <a:avLst/>
              <a:gdLst>
                <a:gd name="T0" fmla="*/ 0 w 381"/>
                <a:gd name="T1" fmla="*/ 184 h 309"/>
                <a:gd name="T2" fmla="*/ 335 w 381"/>
                <a:gd name="T3" fmla="*/ 91 h 309"/>
                <a:gd name="T4" fmla="*/ 381 w 381"/>
                <a:gd name="T5" fmla="*/ 113 h 309"/>
                <a:gd name="T6" fmla="*/ 335 w 381"/>
                <a:gd name="T7" fmla="*/ 0 h 309"/>
                <a:gd name="T8" fmla="*/ 219 w 381"/>
                <a:gd name="T9" fmla="*/ 32 h 309"/>
                <a:gd name="T10" fmla="*/ 268 w 381"/>
                <a:gd name="T11" fmla="*/ 57 h 309"/>
                <a:gd name="T12" fmla="*/ 0 w 381"/>
                <a:gd name="T13" fmla="*/ 184 h 309"/>
              </a:gdLst>
              <a:ahLst/>
              <a:cxnLst>
                <a:cxn ang="0">
                  <a:pos x="T0" y="T1"/>
                </a:cxn>
                <a:cxn ang="0">
                  <a:pos x="T2" y="T3"/>
                </a:cxn>
                <a:cxn ang="0">
                  <a:pos x="T4" y="T5"/>
                </a:cxn>
                <a:cxn ang="0">
                  <a:pos x="T6" y="T7"/>
                </a:cxn>
                <a:cxn ang="0">
                  <a:pos x="T8" y="T9"/>
                </a:cxn>
                <a:cxn ang="0">
                  <a:pos x="T10" y="T11"/>
                </a:cxn>
                <a:cxn ang="0">
                  <a:pos x="T12" y="T13"/>
                </a:cxn>
              </a:cxnLst>
              <a:rect l="0" t="0" r="r" b="b"/>
              <a:pathLst>
                <a:path w="381" h="309">
                  <a:moveTo>
                    <a:pt x="0" y="184"/>
                  </a:moveTo>
                  <a:cubicBezTo>
                    <a:pt x="169" y="309"/>
                    <a:pt x="313" y="181"/>
                    <a:pt x="335" y="91"/>
                  </a:cubicBezTo>
                  <a:cubicBezTo>
                    <a:pt x="348" y="97"/>
                    <a:pt x="381" y="113"/>
                    <a:pt x="381" y="113"/>
                  </a:cubicBezTo>
                  <a:cubicBezTo>
                    <a:pt x="335" y="0"/>
                    <a:pt x="335" y="0"/>
                    <a:pt x="335" y="0"/>
                  </a:cubicBezTo>
                  <a:cubicBezTo>
                    <a:pt x="219" y="32"/>
                    <a:pt x="219" y="32"/>
                    <a:pt x="219" y="32"/>
                  </a:cubicBezTo>
                  <a:cubicBezTo>
                    <a:pt x="268" y="57"/>
                    <a:pt x="268" y="57"/>
                    <a:pt x="268" y="57"/>
                  </a:cubicBezTo>
                  <a:cubicBezTo>
                    <a:pt x="268" y="57"/>
                    <a:pt x="230" y="248"/>
                    <a:pt x="0" y="1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13346" name="Freeform 64">
            <a:extLst>
              <a:ext uri="{FF2B5EF4-FFF2-40B4-BE49-F238E27FC236}">
                <a16:creationId xmlns:a16="http://schemas.microsoft.com/office/drawing/2014/main" id="{20F007C9-A316-409B-BF67-78E73C93FA1C}"/>
              </a:ext>
            </a:extLst>
          </p:cNvPr>
          <p:cNvSpPr>
            <a:spLocks noChangeAspect="1"/>
          </p:cNvSpPr>
          <p:nvPr/>
        </p:nvSpPr>
        <p:spPr bwMode="auto">
          <a:xfrm>
            <a:off x="2730500" y="2390775"/>
            <a:ext cx="433388" cy="460375"/>
          </a:xfrm>
          <a:custGeom>
            <a:avLst/>
            <a:gdLst>
              <a:gd name="T0" fmla="*/ 2147483646 w 202"/>
              <a:gd name="T1" fmla="*/ 2147483646 h 214"/>
              <a:gd name="T2" fmla="*/ 2147483646 w 202"/>
              <a:gd name="T3" fmla="*/ 2147483646 h 214"/>
              <a:gd name="T4" fmla="*/ 2147483646 w 202"/>
              <a:gd name="T5" fmla="*/ 2147483646 h 214"/>
              <a:gd name="T6" fmla="*/ 2147483646 w 202"/>
              <a:gd name="T7" fmla="*/ 2147483646 h 214"/>
              <a:gd name="T8" fmla="*/ 2147483646 w 202"/>
              <a:gd name="T9" fmla="*/ 2147483646 h 214"/>
              <a:gd name="T10" fmla="*/ 2147483646 w 202"/>
              <a:gd name="T11" fmla="*/ 2147483646 h 214"/>
              <a:gd name="T12" fmla="*/ 2147483646 w 202"/>
              <a:gd name="T13" fmla="*/ 2147483646 h 214"/>
              <a:gd name="T14" fmla="*/ 0 w 202"/>
              <a:gd name="T15" fmla="*/ 2147483646 h 214"/>
              <a:gd name="T16" fmla="*/ 2147483646 w 202"/>
              <a:gd name="T17" fmla="*/ 2147483646 h 214"/>
              <a:gd name="T18" fmla="*/ 2147483646 w 202"/>
              <a:gd name="T19" fmla="*/ 2147483646 h 214"/>
              <a:gd name="T20" fmla="*/ 2147483646 w 202"/>
              <a:gd name="T21" fmla="*/ 2147483646 h 214"/>
              <a:gd name="T22" fmla="*/ 2147483646 w 202"/>
              <a:gd name="T23" fmla="*/ 2147483646 h 214"/>
              <a:gd name="T24" fmla="*/ 2147483646 w 202"/>
              <a:gd name="T25" fmla="*/ 2147483646 h 214"/>
              <a:gd name="T26" fmla="*/ 2147483646 w 202"/>
              <a:gd name="T27" fmla="*/ 2147483646 h 214"/>
              <a:gd name="T28" fmla="*/ 2147483646 w 202"/>
              <a:gd name="T29" fmla="*/ 2147483646 h 214"/>
              <a:gd name="T30" fmla="*/ 2147483646 w 202"/>
              <a:gd name="T31" fmla="*/ 2147483646 h 214"/>
              <a:gd name="T32" fmla="*/ 2147483646 w 202"/>
              <a:gd name="T33" fmla="*/ 2147483646 h 214"/>
              <a:gd name="T34" fmla="*/ 2147483646 w 202"/>
              <a:gd name="T35" fmla="*/ 0 h 214"/>
              <a:gd name="T36" fmla="*/ 2147483646 w 202"/>
              <a:gd name="T37" fmla="*/ 2147483646 h 214"/>
              <a:gd name="T38" fmla="*/ 2147483646 w 202"/>
              <a:gd name="T39" fmla="*/ 2147483646 h 214"/>
              <a:gd name="T40" fmla="*/ 2147483646 w 202"/>
              <a:gd name="T41" fmla="*/ 2147483646 h 214"/>
              <a:gd name="T42" fmla="*/ 2147483646 w 202"/>
              <a:gd name="T43" fmla="*/ 2147483646 h 214"/>
              <a:gd name="T44" fmla="*/ 2147483646 w 202"/>
              <a:gd name="T45" fmla="*/ 2147483646 h 214"/>
              <a:gd name="T46" fmla="*/ 2147483646 w 202"/>
              <a:gd name="T47" fmla="*/ 2147483646 h 214"/>
              <a:gd name="T48" fmla="*/ 2147483646 w 202"/>
              <a:gd name="T49" fmla="*/ 2147483646 h 214"/>
              <a:gd name="T50" fmla="*/ 2147483646 w 202"/>
              <a:gd name="T51" fmla="*/ 2147483646 h 214"/>
              <a:gd name="T52" fmla="*/ 2147483646 w 202"/>
              <a:gd name="T53" fmla="*/ 2147483646 h 214"/>
              <a:gd name="T54" fmla="*/ 2147483646 w 202"/>
              <a:gd name="T55" fmla="*/ 2147483646 h 2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2" h="214">
                <a:moveTo>
                  <a:pt x="84" y="127"/>
                </a:moveTo>
                <a:cubicBezTo>
                  <a:pt x="83" y="127"/>
                  <a:pt x="82" y="127"/>
                  <a:pt x="81" y="126"/>
                </a:cubicBezTo>
                <a:cubicBezTo>
                  <a:pt x="81" y="125"/>
                  <a:pt x="81" y="125"/>
                  <a:pt x="81" y="124"/>
                </a:cubicBezTo>
                <a:cubicBezTo>
                  <a:pt x="87" y="97"/>
                  <a:pt x="87" y="97"/>
                  <a:pt x="87" y="97"/>
                </a:cubicBezTo>
                <a:cubicBezTo>
                  <a:pt x="87" y="96"/>
                  <a:pt x="87" y="95"/>
                  <a:pt x="86" y="94"/>
                </a:cubicBezTo>
                <a:cubicBezTo>
                  <a:pt x="85" y="94"/>
                  <a:pt x="84" y="94"/>
                  <a:pt x="83" y="94"/>
                </a:cubicBezTo>
                <a:cubicBezTo>
                  <a:pt x="56" y="113"/>
                  <a:pt x="29" y="132"/>
                  <a:pt x="1" y="151"/>
                </a:cubicBezTo>
                <a:cubicBezTo>
                  <a:pt x="1" y="152"/>
                  <a:pt x="0" y="153"/>
                  <a:pt x="0" y="154"/>
                </a:cubicBezTo>
                <a:cubicBezTo>
                  <a:pt x="0" y="155"/>
                  <a:pt x="1" y="155"/>
                  <a:pt x="1" y="156"/>
                </a:cubicBezTo>
                <a:cubicBezTo>
                  <a:pt x="83" y="213"/>
                  <a:pt x="83" y="213"/>
                  <a:pt x="83" y="213"/>
                </a:cubicBezTo>
                <a:cubicBezTo>
                  <a:pt x="84" y="214"/>
                  <a:pt x="85" y="214"/>
                  <a:pt x="86" y="213"/>
                </a:cubicBezTo>
                <a:cubicBezTo>
                  <a:pt x="87" y="213"/>
                  <a:pt x="87" y="211"/>
                  <a:pt x="87" y="210"/>
                </a:cubicBezTo>
                <a:cubicBezTo>
                  <a:pt x="81" y="184"/>
                  <a:pt x="81" y="184"/>
                  <a:pt x="81" y="184"/>
                </a:cubicBezTo>
                <a:cubicBezTo>
                  <a:pt x="81" y="183"/>
                  <a:pt x="81" y="182"/>
                  <a:pt x="81" y="181"/>
                </a:cubicBezTo>
                <a:cubicBezTo>
                  <a:pt x="82" y="181"/>
                  <a:pt x="83" y="180"/>
                  <a:pt x="84" y="180"/>
                </a:cubicBezTo>
                <a:cubicBezTo>
                  <a:pt x="93" y="180"/>
                  <a:pt x="103" y="179"/>
                  <a:pt x="112" y="179"/>
                </a:cubicBezTo>
                <a:cubicBezTo>
                  <a:pt x="162" y="179"/>
                  <a:pt x="202" y="139"/>
                  <a:pt x="202" y="90"/>
                </a:cubicBezTo>
                <a:cubicBezTo>
                  <a:pt x="202" y="40"/>
                  <a:pt x="162" y="0"/>
                  <a:pt x="112" y="0"/>
                </a:cubicBezTo>
                <a:cubicBezTo>
                  <a:pt x="67" y="0"/>
                  <a:pt x="30" y="34"/>
                  <a:pt x="23" y="77"/>
                </a:cubicBezTo>
                <a:cubicBezTo>
                  <a:pt x="23" y="81"/>
                  <a:pt x="24" y="84"/>
                  <a:pt x="26" y="86"/>
                </a:cubicBezTo>
                <a:cubicBezTo>
                  <a:pt x="28" y="89"/>
                  <a:pt x="31" y="90"/>
                  <a:pt x="34" y="90"/>
                </a:cubicBezTo>
                <a:cubicBezTo>
                  <a:pt x="64" y="90"/>
                  <a:pt x="64" y="90"/>
                  <a:pt x="64" y="90"/>
                </a:cubicBezTo>
                <a:cubicBezTo>
                  <a:pt x="69" y="90"/>
                  <a:pt x="74" y="86"/>
                  <a:pt x="75" y="81"/>
                </a:cubicBezTo>
                <a:cubicBezTo>
                  <a:pt x="79" y="64"/>
                  <a:pt x="94" y="52"/>
                  <a:pt x="112" y="52"/>
                </a:cubicBezTo>
                <a:cubicBezTo>
                  <a:pt x="133" y="52"/>
                  <a:pt x="150" y="69"/>
                  <a:pt x="150" y="90"/>
                </a:cubicBezTo>
                <a:cubicBezTo>
                  <a:pt x="150" y="111"/>
                  <a:pt x="133" y="128"/>
                  <a:pt x="112" y="128"/>
                </a:cubicBezTo>
                <a:cubicBezTo>
                  <a:pt x="112" y="128"/>
                  <a:pt x="112" y="128"/>
                  <a:pt x="112" y="128"/>
                </a:cubicBezTo>
                <a:cubicBezTo>
                  <a:pt x="103" y="128"/>
                  <a:pt x="93" y="128"/>
                  <a:pt x="84" y="12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2" name="Group 101">
            <a:extLst>
              <a:ext uri="{FF2B5EF4-FFF2-40B4-BE49-F238E27FC236}">
                <a16:creationId xmlns:a16="http://schemas.microsoft.com/office/drawing/2014/main" id="{ECEFCE0E-13E0-44C5-A9EE-02CC16C587F4}"/>
              </a:ext>
            </a:extLst>
          </p:cNvPr>
          <p:cNvGrpSpPr>
            <a:grpSpLocks noChangeAspect="1"/>
          </p:cNvGrpSpPr>
          <p:nvPr/>
        </p:nvGrpSpPr>
        <p:grpSpPr>
          <a:xfrm>
            <a:off x="1366056" y="2394038"/>
            <a:ext cx="330749" cy="419796"/>
            <a:chOff x="2416175" y="3629025"/>
            <a:chExt cx="742950" cy="942976"/>
          </a:xfrm>
          <a:solidFill>
            <a:schemeClr val="tx1"/>
          </a:solidFill>
        </p:grpSpPr>
        <p:sp>
          <p:nvSpPr>
            <p:cNvPr id="103" name="Freeform 72">
              <a:extLst>
                <a:ext uri="{FF2B5EF4-FFF2-40B4-BE49-F238E27FC236}">
                  <a16:creationId xmlns:a16="http://schemas.microsoft.com/office/drawing/2014/main" id="{24326C85-AA20-486F-9034-E5D5E17B543E}"/>
                </a:ext>
              </a:extLst>
            </p:cNvPr>
            <p:cNvSpPr>
              <a:spLocks/>
            </p:cNvSpPr>
            <p:nvPr/>
          </p:nvSpPr>
          <p:spPr bwMode="auto">
            <a:xfrm>
              <a:off x="2416175" y="4030663"/>
              <a:ext cx="742950" cy="541338"/>
            </a:xfrm>
            <a:custGeom>
              <a:avLst/>
              <a:gdLst>
                <a:gd name="T0" fmla="*/ 364 w 396"/>
                <a:gd name="T1" fmla="*/ 0 h 289"/>
                <a:gd name="T2" fmla="*/ 31 w 396"/>
                <a:gd name="T3" fmla="*/ 0 h 289"/>
                <a:gd name="T4" fmla="*/ 0 w 396"/>
                <a:gd name="T5" fmla="*/ 31 h 289"/>
                <a:gd name="T6" fmla="*/ 0 w 396"/>
                <a:gd name="T7" fmla="*/ 64 h 289"/>
                <a:gd name="T8" fmla="*/ 39 w 396"/>
                <a:gd name="T9" fmla="*/ 64 h 289"/>
                <a:gd name="T10" fmla="*/ 61 w 396"/>
                <a:gd name="T11" fmla="*/ 86 h 289"/>
                <a:gd name="T12" fmla="*/ 39 w 396"/>
                <a:gd name="T13" fmla="*/ 107 h 289"/>
                <a:gd name="T14" fmla="*/ 0 w 396"/>
                <a:gd name="T15" fmla="*/ 107 h 289"/>
                <a:gd name="T16" fmla="*/ 0 w 396"/>
                <a:gd name="T17" fmla="*/ 131 h 289"/>
                <a:gd name="T18" fmla="*/ 39 w 396"/>
                <a:gd name="T19" fmla="*/ 131 h 289"/>
                <a:gd name="T20" fmla="*/ 61 w 396"/>
                <a:gd name="T21" fmla="*/ 152 h 289"/>
                <a:gd name="T22" fmla="*/ 39 w 396"/>
                <a:gd name="T23" fmla="*/ 174 h 289"/>
                <a:gd name="T24" fmla="*/ 0 w 396"/>
                <a:gd name="T25" fmla="*/ 174 h 289"/>
                <a:gd name="T26" fmla="*/ 0 w 396"/>
                <a:gd name="T27" fmla="*/ 198 h 289"/>
                <a:gd name="T28" fmla="*/ 39 w 396"/>
                <a:gd name="T29" fmla="*/ 198 h 289"/>
                <a:gd name="T30" fmla="*/ 61 w 396"/>
                <a:gd name="T31" fmla="*/ 219 h 289"/>
                <a:gd name="T32" fmla="*/ 39 w 396"/>
                <a:gd name="T33" fmla="*/ 240 h 289"/>
                <a:gd name="T34" fmla="*/ 0 w 396"/>
                <a:gd name="T35" fmla="*/ 240 h 289"/>
                <a:gd name="T36" fmla="*/ 0 w 396"/>
                <a:gd name="T37" fmla="*/ 258 h 289"/>
                <a:gd name="T38" fmla="*/ 31 w 396"/>
                <a:gd name="T39" fmla="*/ 289 h 289"/>
                <a:gd name="T40" fmla="*/ 364 w 396"/>
                <a:gd name="T41" fmla="*/ 289 h 289"/>
                <a:gd name="T42" fmla="*/ 396 w 396"/>
                <a:gd name="T43" fmla="*/ 258 h 289"/>
                <a:gd name="T44" fmla="*/ 396 w 396"/>
                <a:gd name="T45" fmla="*/ 31 h 289"/>
                <a:gd name="T46" fmla="*/ 364 w 396"/>
                <a:gd name="T47"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6" h="289">
                  <a:moveTo>
                    <a:pt x="364" y="0"/>
                  </a:moveTo>
                  <a:cubicBezTo>
                    <a:pt x="31" y="0"/>
                    <a:pt x="31" y="0"/>
                    <a:pt x="31" y="0"/>
                  </a:cubicBezTo>
                  <a:cubicBezTo>
                    <a:pt x="14" y="0"/>
                    <a:pt x="0" y="14"/>
                    <a:pt x="0" y="31"/>
                  </a:cubicBezTo>
                  <a:cubicBezTo>
                    <a:pt x="0" y="64"/>
                    <a:pt x="0" y="64"/>
                    <a:pt x="0" y="64"/>
                  </a:cubicBezTo>
                  <a:cubicBezTo>
                    <a:pt x="39" y="64"/>
                    <a:pt x="39" y="64"/>
                    <a:pt x="39" y="64"/>
                  </a:cubicBezTo>
                  <a:cubicBezTo>
                    <a:pt x="51" y="64"/>
                    <a:pt x="61" y="74"/>
                    <a:pt x="61" y="86"/>
                  </a:cubicBezTo>
                  <a:cubicBezTo>
                    <a:pt x="61" y="97"/>
                    <a:pt x="51" y="107"/>
                    <a:pt x="39" y="107"/>
                  </a:cubicBezTo>
                  <a:cubicBezTo>
                    <a:pt x="0" y="107"/>
                    <a:pt x="0" y="107"/>
                    <a:pt x="0" y="107"/>
                  </a:cubicBezTo>
                  <a:cubicBezTo>
                    <a:pt x="0" y="131"/>
                    <a:pt x="0" y="131"/>
                    <a:pt x="0" y="131"/>
                  </a:cubicBezTo>
                  <a:cubicBezTo>
                    <a:pt x="39" y="131"/>
                    <a:pt x="39" y="131"/>
                    <a:pt x="39" y="131"/>
                  </a:cubicBezTo>
                  <a:cubicBezTo>
                    <a:pt x="51" y="131"/>
                    <a:pt x="61" y="141"/>
                    <a:pt x="61" y="152"/>
                  </a:cubicBezTo>
                  <a:cubicBezTo>
                    <a:pt x="61" y="164"/>
                    <a:pt x="51" y="174"/>
                    <a:pt x="39" y="174"/>
                  </a:cubicBezTo>
                  <a:cubicBezTo>
                    <a:pt x="0" y="174"/>
                    <a:pt x="0" y="174"/>
                    <a:pt x="0" y="174"/>
                  </a:cubicBezTo>
                  <a:cubicBezTo>
                    <a:pt x="0" y="198"/>
                    <a:pt x="0" y="198"/>
                    <a:pt x="0" y="198"/>
                  </a:cubicBezTo>
                  <a:cubicBezTo>
                    <a:pt x="39" y="198"/>
                    <a:pt x="39" y="198"/>
                    <a:pt x="39" y="198"/>
                  </a:cubicBezTo>
                  <a:cubicBezTo>
                    <a:pt x="51" y="198"/>
                    <a:pt x="61" y="207"/>
                    <a:pt x="61" y="219"/>
                  </a:cubicBezTo>
                  <a:cubicBezTo>
                    <a:pt x="61" y="231"/>
                    <a:pt x="51" y="240"/>
                    <a:pt x="39" y="240"/>
                  </a:cubicBezTo>
                  <a:cubicBezTo>
                    <a:pt x="0" y="240"/>
                    <a:pt x="0" y="240"/>
                    <a:pt x="0" y="240"/>
                  </a:cubicBezTo>
                  <a:cubicBezTo>
                    <a:pt x="0" y="258"/>
                    <a:pt x="0" y="258"/>
                    <a:pt x="0" y="258"/>
                  </a:cubicBezTo>
                  <a:cubicBezTo>
                    <a:pt x="0" y="275"/>
                    <a:pt x="14" y="289"/>
                    <a:pt x="31" y="289"/>
                  </a:cubicBezTo>
                  <a:cubicBezTo>
                    <a:pt x="364" y="289"/>
                    <a:pt x="364" y="289"/>
                    <a:pt x="364" y="289"/>
                  </a:cubicBezTo>
                  <a:cubicBezTo>
                    <a:pt x="382" y="289"/>
                    <a:pt x="396" y="275"/>
                    <a:pt x="396" y="258"/>
                  </a:cubicBezTo>
                  <a:cubicBezTo>
                    <a:pt x="396" y="31"/>
                    <a:pt x="396" y="31"/>
                    <a:pt x="396" y="31"/>
                  </a:cubicBezTo>
                  <a:cubicBezTo>
                    <a:pt x="396" y="14"/>
                    <a:pt x="382" y="0"/>
                    <a:pt x="3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04" name="Freeform 73">
              <a:extLst>
                <a:ext uri="{FF2B5EF4-FFF2-40B4-BE49-F238E27FC236}">
                  <a16:creationId xmlns:a16="http://schemas.microsoft.com/office/drawing/2014/main" id="{DF04DF37-B55B-4B6E-8802-84E32020110C}"/>
                </a:ext>
              </a:extLst>
            </p:cNvPr>
            <p:cNvSpPr>
              <a:spLocks/>
            </p:cNvSpPr>
            <p:nvPr/>
          </p:nvSpPr>
          <p:spPr bwMode="auto">
            <a:xfrm>
              <a:off x="2513013" y="3629025"/>
              <a:ext cx="549275" cy="331788"/>
            </a:xfrm>
            <a:custGeom>
              <a:avLst/>
              <a:gdLst>
                <a:gd name="T0" fmla="*/ 50 w 292"/>
                <a:gd name="T1" fmla="*/ 177 h 177"/>
                <a:gd name="T2" fmla="*/ 50 w 292"/>
                <a:gd name="T3" fmla="*/ 146 h 177"/>
                <a:gd name="T4" fmla="*/ 146 w 292"/>
                <a:gd name="T5" fmla="*/ 50 h 177"/>
                <a:gd name="T6" fmla="*/ 241 w 292"/>
                <a:gd name="T7" fmla="*/ 146 h 177"/>
                <a:gd name="T8" fmla="*/ 241 w 292"/>
                <a:gd name="T9" fmla="*/ 177 h 177"/>
                <a:gd name="T10" fmla="*/ 292 w 292"/>
                <a:gd name="T11" fmla="*/ 177 h 177"/>
                <a:gd name="T12" fmla="*/ 292 w 292"/>
                <a:gd name="T13" fmla="*/ 146 h 177"/>
                <a:gd name="T14" fmla="*/ 146 w 292"/>
                <a:gd name="T15" fmla="*/ 0 h 177"/>
                <a:gd name="T16" fmla="*/ 0 w 292"/>
                <a:gd name="T17" fmla="*/ 146 h 177"/>
                <a:gd name="T18" fmla="*/ 0 w 292"/>
                <a:gd name="T19" fmla="*/ 177 h 177"/>
                <a:gd name="T20" fmla="*/ 50 w 292"/>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77">
                  <a:moveTo>
                    <a:pt x="50" y="177"/>
                  </a:moveTo>
                  <a:cubicBezTo>
                    <a:pt x="50" y="146"/>
                    <a:pt x="50" y="146"/>
                    <a:pt x="50" y="146"/>
                  </a:cubicBezTo>
                  <a:cubicBezTo>
                    <a:pt x="50" y="93"/>
                    <a:pt x="93" y="51"/>
                    <a:pt x="146" y="50"/>
                  </a:cubicBezTo>
                  <a:cubicBezTo>
                    <a:pt x="199" y="51"/>
                    <a:pt x="241" y="93"/>
                    <a:pt x="241" y="146"/>
                  </a:cubicBezTo>
                  <a:cubicBezTo>
                    <a:pt x="241" y="177"/>
                    <a:pt x="241" y="177"/>
                    <a:pt x="241" y="177"/>
                  </a:cubicBezTo>
                  <a:cubicBezTo>
                    <a:pt x="292" y="177"/>
                    <a:pt x="292" y="177"/>
                    <a:pt x="292" y="177"/>
                  </a:cubicBezTo>
                  <a:cubicBezTo>
                    <a:pt x="292" y="146"/>
                    <a:pt x="292" y="146"/>
                    <a:pt x="292" y="146"/>
                  </a:cubicBezTo>
                  <a:cubicBezTo>
                    <a:pt x="292" y="66"/>
                    <a:pt x="226" y="0"/>
                    <a:pt x="146" y="0"/>
                  </a:cubicBezTo>
                  <a:cubicBezTo>
                    <a:pt x="65" y="0"/>
                    <a:pt x="0" y="66"/>
                    <a:pt x="0" y="146"/>
                  </a:cubicBezTo>
                  <a:cubicBezTo>
                    <a:pt x="0" y="177"/>
                    <a:pt x="0" y="177"/>
                    <a:pt x="0" y="177"/>
                  </a:cubicBezTo>
                  <a:lnTo>
                    <a:pt x="50"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13348" name="Freeform 12">
            <a:extLst>
              <a:ext uri="{FF2B5EF4-FFF2-40B4-BE49-F238E27FC236}">
                <a16:creationId xmlns:a16="http://schemas.microsoft.com/office/drawing/2014/main" id="{CB525AB4-F1F6-4819-9F3B-8C042DE0EAA2}"/>
              </a:ext>
            </a:extLst>
          </p:cNvPr>
          <p:cNvSpPr>
            <a:spLocks noChangeAspect="1" noEditPoints="1"/>
          </p:cNvSpPr>
          <p:nvPr/>
        </p:nvSpPr>
        <p:spPr bwMode="auto">
          <a:xfrm>
            <a:off x="3148013" y="1585913"/>
            <a:ext cx="773112" cy="406400"/>
          </a:xfrm>
          <a:custGeom>
            <a:avLst/>
            <a:gdLst>
              <a:gd name="T0" fmla="*/ 2147483646 w 372"/>
              <a:gd name="T1" fmla="*/ 0 h 195"/>
              <a:gd name="T2" fmla="*/ 2147483646 w 372"/>
              <a:gd name="T3" fmla="*/ 2147483646 h 195"/>
              <a:gd name="T4" fmla="*/ 2147483646 w 372"/>
              <a:gd name="T5" fmla="*/ 2147483646 h 195"/>
              <a:gd name="T6" fmla="*/ 0 w 372"/>
              <a:gd name="T7" fmla="*/ 2147483646 h 195"/>
              <a:gd name="T8" fmla="*/ 2147483646 w 372"/>
              <a:gd name="T9" fmla="*/ 2147483646 h 195"/>
              <a:gd name="T10" fmla="*/ 2147483646 w 372"/>
              <a:gd name="T11" fmla="*/ 2147483646 h 195"/>
              <a:gd name="T12" fmla="*/ 2147483646 w 372"/>
              <a:gd name="T13" fmla="*/ 2147483646 h 195"/>
              <a:gd name="T14" fmla="*/ 2147483646 w 372"/>
              <a:gd name="T15" fmla="*/ 2147483646 h 195"/>
              <a:gd name="T16" fmla="*/ 2147483646 w 372"/>
              <a:gd name="T17" fmla="*/ 2147483646 h 195"/>
              <a:gd name="T18" fmla="*/ 2147483646 w 372"/>
              <a:gd name="T19" fmla="*/ 2147483646 h 195"/>
              <a:gd name="T20" fmla="*/ 2147483646 w 372"/>
              <a:gd name="T21" fmla="*/ 2147483646 h 195"/>
              <a:gd name="T22" fmla="*/ 2147483646 w 372"/>
              <a:gd name="T23" fmla="*/ 2147483646 h 195"/>
              <a:gd name="T24" fmla="*/ 2147483646 w 372"/>
              <a:gd name="T25" fmla="*/ 2147483646 h 195"/>
              <a:gd name="T26" fmla="*/ 2147483646 w 372"/>
              <a:gd name="T27" fmla="*/ 2147483646 h 195"/>
              <a:gd name="T28" fmla="*/ 2147483646 w 372"/>
              <a:gd name="T29" fmla="*/ 2147483646 h 195"/>
              <a:gd name="T30" fmla="*/ 2147483646 w 372"/>
              <a:gd name="T31" fmla="*/ 2147483646 h 195"/>
              <a:gd name="T32" fmla="*/ 2147483646 w 372"/>
              <a:gd name="T33" fmla="*/ 2147483646 h 195"/>
              <a:gd name="T34" fmla="*/ 2147483646 w 372"/>
              <a:gd name="T35" fmla="*/ 2147483646 h 195"/>
              <a:gd name="T36" fmla="*/ 2147483646 w 372"/>
              <a:gd name="T37" fmla="*/ 2147483646 h 195"/>
              <a:gd name="T38" fmla="*/ 2147483646 w 372"/>
              <a:gd name="T39" fmla="*/ 2147483646 h 195"/>
              <a:gd name="T40" fmla="*/ 2147483646 w 372"/>
              <a:gd name="T41" fmla="*/ 0 h 195"/>
              <a:gd name="T42" fmla="*/ 2147483646 w 372"/>
              <a:gd name="T43" fmla="*/ 2147483646 h 195"/>
              <a:gd name="T44" fmla="*/ 2147483646 w 372"/>
              <a:gd name="T45" fmla="*/ 2147483646 h 195"/>
              <a:gd name="T46" fmla="*/ 2147483646 w 372"/>
              <a:gd name="T47" fmla="*/ 2147483646 h 195"/>
              <a:gd name="T48" fmla="*/ 2147483646 w 372"/>
              <a:gd name="T49" fmla="*/ 2147483646 h 195"/>
              <a:gd name="T50" fmla="*/ 2147483646 w 372"/>
              <a:gd name="T51" fmla="*/ 2147483646 h 1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2" h="195">
                <a:moveTo>
                  <a:pt x="275" y="0"/>
                </a:moveTo>
                <a:cubicBezTo>
                  <a:pt x="236" y="0"/>
                  <a:pt x="202" y="23"/>
                  <a:pt x="187" y="56"/>
                </a:cubicBezTo>
                <a:cubicBezTo>
                  <a:pt x="16" y="56"/>
                  <a:pt x="16" y="56"/>
                  <a:pt x="16" y="56"/>
                </a:cubicBezTo>
                <a:cubicBezTo>
                  <a:pt x="0" y="76"/>
                  <a:pt x="0" y="76"/>
                  <a:pt x="0" y="76"/>
                </a:cubicBezTo>
                <a:cubicBezTo>
                  <a:pt x="184" y="76"/>
                  <a:pt x="184" y="76"/>
                  <a:pt x="184" y="76"/>
                </a:cubicBezTo>
                <a:cubicBezTo>
                  <a:pt x="184" y="89"/>
                  <a:pt x="184" y="89"/>
                  <a:pt x="184" y="89"/>
                </a:cubicBezTo>
                <a:cubicBezTo>
                  <a:pt x="2" y="89"/>
                  <a:pt x="2" y="89"/>
                  <a:pt x="2" y="89"/>
                </a:cubicBezTo>
                <a:cubicBezTo>
                  <a:pt x="36" y="116"/>
                  <a:pt x="36" y="116"/>
                  <a:pt x="36" y="116"/>
                </a:cubicBezTo>
                <a:cubicBezTo>
                  <a:pt x="64" y="102"/>
                  <a:pt x="64" y="102"/>
                  <a:pt x="64" y="102"/>
                </a:cubicBezTo>
                <a:cubicBezTo>
                  <a:pt x="78" y="102"/>
                  <a:pt x="78" y="102"/>
                  <a:pt x="78" y="102"/>
                </a:cubicBezTo>
                <a:cubicBezTo>
                  <a:pt x="92" y="115"/>
                  <a:pt x="92" y="115"/>
                  <a:pt x="92" y="115"/>
                </a:cubicBezTo>
                <a:cubicBezTo>
                  <a:pt x="123" y="115"/>
                  <a:pt x="123" y="115"/>
                  <a:pt x="123" y="115"/>
                </a:cubicBezTo>
                <a:cubicBezTo>
                  <a:pt x="126" y="115"/>
                  <a:pt x="126" y="115"/>
                  <a:pt x="126" y="115"/>
                </a:cubicBezTo>
                <a:cubicBezTo>
                  <a:pt x="184" y="115"/>
                  <a:pt x="184" y="115"/>
                  <a:pt x="184" y="115"/>
                </a:cubicBezTo>
                <a:cubicBezTo>
                  <a:pt x="184" y="126"/>
                  <a:pt x="184" y="126"/>
                  <a:pt x="184" y="126"/>
                </a:cubicBezTo>
                <a:cubicBezTo>
                  <a:pt x="134" y="126"/>
                  <a:pt x="134" y="126"/>
                  <a:pt x="134" y="126"/>
                </a:cubicBezTo>
                <a:cubicBezTo>
                  <a:pt x="142" y="140"/>
                  <a:pt x="142" y="140"/>
                  <a:pt x="142" y="140"/>
                </a:cubicBezTo>
                <a:cubicBezTo>
                  <a:pt x="188" y="140"/>
                  <a:pt x="188" y="140"/>
                  <a:pt x="188" y="140"/>
                </a:cubicBezTo>
                <a:cubicBezTo>
                  <a:pt x="203" y="173"/>
                  <a:pt x="237" y="195"/>
                  <a:pt x="275" y="195"/>
                </a:cubicBezTo>
                <a:cubicBezTo>
                  <a:pt x="329" y="195"/>
                  <a:pt x="372" y="151"/>
                  <a:pt x="372" y="98"/>
                </a:cubicBezTo>
                <a:cubicBezTo>
                  <a:pt x="372" y="44"/>
                  <a:pt x="329" y="0"/>
                  <a:pt x="275" y="0"/>
                </a:cubicBezTo>
                <a:close/>
                <a:moveTo>
                  <a:pt x="319" y="121"/>
                </a:moveTo>
                <a:cubicBezTo>
                  <a:pt x="306" y="121"/>
                  <a:pt x="296" y="111"/>
                  <a:pt x="296" y="98"/>
                </a:cubicBezTo>
                <a:cubicBezTo>
                  <a:pt x="296" y="85"/>
                  <a:pt x="306" y="74"/>
                  <a:pt x="319" y="74"/>
                </a:cubicBezTo>
                <a:cubicBezTo>
                  <a:pt x="332" y="74"/>
                  <a:pt x="343" y="85"/>
                  <a:pt x="343" y="98"/>
                </a:cubicBezTo>
                <a:cubicBezTo>
                  <a:pt x="343" y="111"/>
                  <a:pt x="332" y="121"/>
                  <a:pt x="319" y="12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 name="Group 105">
            <a:extLst>
              <a:ext uri="{FF2B5EF4-FFF2-40B4-BE49-F238E27FC236}">
                <a16:creationId xmlns:a16="http://schemas.microsoft.com/office/drawing/2014/main" id="{09BF4017-B692-4FED-B4A2-55542EE48E71}"/>
              </a:ext>
            </a:extLst>
          </p:cNvPr>
          <p:cNvGrpSpPr/>
          <p:nvPr/>
        </p:nvGrpSpPr>
        <p:grpSpPr>
          <a:xfrm>
            <a:off x="965437" y="3596356"/>
            <a:ext cx="729261" cy="588219"/>
            <a:chOff x="4057650" y="2192338"/>
            <a:chExt cx="1058863" cy="854075"/>
          </a:xfrm>
          <a:solidFill>
            <a:srgbClr val="EAAC00"/>
          </a:solidFill>
        </p:grpSpPr>
        <p:sp>
          <p:nvSpPr>
            <p:cNvPr id="107" name="Freeform 95">
              <a:extLst>
                <a:ext uri="{FF2B5EF4-FFF2-40B4-BE49-F238E27FC236}">
                  <a16:creationId xmlns:a16="http://schemas.microsoft.com/office/drawing/2014/main" id="{412574B8-7CAA-4117-A7D5-A3F61EA21D5D}"/>
                </a:ext>
              </a:extLst>
            </p:cNvPr>
            <p:cNvSpPr>
              <a:spLocks noEditPoints="1"/>
            </p:cNvSpPr>
            <p:nvPr/>
          </p:nvSpPr>
          <p:spPr bwMode="auto">
            <a:xfrm>
              <a:off x="4057650" y="2192338"/>
              <a:ext cx="457200" cy="447675"/>
            </a:xfrm>
            <a:custGeom>
              <a:avLst/>
              <a:gdLst>
                <a:gd name="T0" fmla="*/ 15 w 164"/>
                <a:gd name="T1" fmla="*/ 110 h 161"/>
                <a:gd name="T2" fmla="*/ 150 w 164"/>
                <a:gd name="T3" fmla="*/ 110 h 161"/>
                <a:gd name="T4" fmla="*/ 162 w 164"/>
                <a:gd name="T5" fmla="*/ 98 h 161"/>
                <a:gd name="T6" fmla="*/ 162 w 164"/>
                <a:gd name="T7" fmla="*/ 12 h 161"/>
                <a:gd name="T8" fmla="*/ 150 w 164"/>
                <a:gd name="T9" fmla="*/ 0 h 161"/>
                <a:gd name="T10" fmla="*/ 15 w 164"/>
                <a:gd name="T11" fmla="*/ 0 h 161"/>
                <a:gd name="T12" fmla="*/ 3 w 164"/>
                <a:gd name="T13" fmla="*/ 12 h 161"/>
                <a:gd name="T14" fmla="*/ 3 w 164"/>
                <a:gd name="T15" fmla="*/ 98 h 161"/>
                <a:gd name="T16" fmla="*/ 15 w 164"/>
                <a:gd name="T17" fmla="*/ 110 h 161"/>
                <a:gd name="T18" fmla="*/ 16 w 164"/>
                <a:gd name="T19" fmla="*/ 18 h 161"/>
                <a:gd name="T20" fmla="*/ 21 w 164"/>
                <a:gd name="T21" fmla="*/ 13 h 161"/>
                <a:gd name="T22" fmla="*/ 143 w 164"/>
                <a:gd name="T23" fmla="*/ 13 h 161"/>
                <a:gd name="T24" fmla="*/ 148 w 164"/>
                <a:gd name="T25" fmla="*/ 18 h 161"/>
                <a:gd name="T26" fmla="*/ 148 w 164"/>
                <a:gd name="T27" fmla="*/ 89 h 161"/>
                <a:gd name="T28" fmla="*/ 143 w 164"/>
                <a:gd name="T29" fmla="*/ 95 h 161"/>
                <a:gd name="T30" fmla="*/ 21 w 164"/>
                <a:gd name="T31" fmla="*/ 95 h 161"/>
                <a:gd name="T32" fmla="*/ 16 w 164"/>
                <a:gd name="T33" fmla="*/ 89 h 161"/>
                <a:gd name="T34" fmla="*/ 16 w 164"/>
                <a:gd name="T35" fmla="*/ 18 h 161"/>
                <a:gd name="T36" fmla="*/ 143 w 164"/>
                <a:gd name="T37" fmla="*/ 118 h 161"/>
                <a:gd name="T38" fmla="*/ 22 w 164"/>
                <a:gd name="T39" fmla="*/ 118 h 161"/>
                <a:gd name="T40" fmla="*/ 0 w 164"/>
                <a:gd name="T41" fmla="*/ 136 h 161"/>
                <a:gd name="T42" fmla="*/ 0 w 164"/>
                <a:gd name="T43" fmla="*/ 143 h 161"/>
                <a:gd name="T44" fmla="*/ 22 w 164"/>
                <a:gd name="T45" fmla="*/ 161 h 161"/>
                <a:gd name="T46" fmla="*/ 143 w 164"/>
                <a:gd name="T47" fmla="*/ 161 h 161"/>
                <a:gd name="T48" fmla="*/ 164 w 164"/>
                <a:gd name="T49" fmla="*/ 143 h 161"/>
                <a:gd name="T50" fmla="*/ 164 w 164"/>
                <a:gd name="T51" fmla="*/ 136 h 161"/>
                <a:gd name="T52" fmla="*/ 143 w 164"/>
                <a:gd name="T53" fmla="*/ 118 h 161"/>
                <a:gd name="T54" fmla="*/ 138 w 164"/>
                <a:gd name="T55" fmla="*/ 148 h 161"/>
                <a:gd name="T56" fmla="*/ 129 w 164"/>
                <a:gd name="T57" fmla="*/ 139 h 161"/>
                <a:gd name="T58" fmla="*/ 138 w 164"/>
                <a:gd name="T59" fmla="*/ 130 h 161"/>
                <a:gd name="T60" fmla="*/ 147 w 164"/>
                <a:gd name="T61" fmla="*/ 139 h 161"/>
                <a:gd name="T62" fmla="*/ 138 w 164"/>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61">
                  <a:moveTo>
                    <a:pt x="15" y="110"/>
                  </a:moveTo>
                  <a:cubicBezTo>
                    <a:pt x="150" y="110"/>
                    <a:pt x="150" y="110"/>
                    <a:pt x="150" y="110"/>
                  </a:cubicBezTo>
                  <a:cubicBezTo>
                    <a:pt x="157" y="110"/>
                    <a:pt x="162" y="104"/>
                    <a:pt x="162" y="98"/>
                  </a:cubicBezTo>
                  <a:cubicBezTo>
                    <a:pt x="162" y="12"/>
                    <a:pt x="162" y="12"/>
                    <a:pt x="162" y="12"/>
                  </a:cubicBezTo>
                  <a:cubicBezTo>
                    <a:pt x="162" y="5"/>
                    <a:pt x="157" y="0"/>
                    <a:pt x="150" y="0"/>
                  </a:cubicBezTo>
                  <a:cubicBezTo>
                    <a:pt x="15" y="0"/>
                    <a:pt x="15" y="0"/>
                    <a:pt x="15" y="0"/>
                  </a:cubicBezTo>
                  <a:cubicBezTo>
                    <a:pt x="8" y="0"/>
                    <a:pt x="3" y="5"/>
                    <a:pt x="3" y="12"/>
                  </a:cubicBezTo>
                  <a:cubicBezTo>
                    <a:pt x="3" y="98"/>
                    <a:pt x="3" y="98"/>
                    <a:pt x="3" y="98"/>
                  </a:cubicBezTo>
                  <a:cubicBezTo>
                    <a:pt x="3" y="104"/>
                    <a:pt x="8" y="110"/>
                    <a:pt x="15" y="110"/>
                  </a:cubicBezTo>
                  <a:close/>
                  <a:moveTo>
                    <a:pt x="16" y="18"/>
                  </a:moveTo>
                  <a:cubicBezTo>
                    <a:pt x="16" y="16"/>
                    <a:pt x="19" y="13"/>
                    <a:pt x="21" y="13"/>
                  </a:cubicBezTo>
                  <a:cubicBezTo>
                    <a:pt x="143" y="13"/>
                    <a:pt x="143" y="13"/>
                    <a:pt x="143" y="13"/>
                  </a:cubicBezTo>
                  <a:cubicBezTo>
                    <a:pt x="145" y="13"/>
                    <a:pt x="148" y="16"/>
                    <a:pt x="148" y="18"/>
                  </a:cubicBezTo>
                  <a:cubicBezTo>
                    <a:pt x="148" y="89"/>
                    <a:pt x="148" y="89"/>
                    <a:pt x="148" y="89"/>
                  </a:cubicBezTo>
                  <a:cubicBezTo>
                    <a:pt x="148" y="92"/>
                    <a:pt x="145" y="95"/>
                    <a:pt x="143" y="95"/>
                  </a:cubicBezTo>
                  <a:cubicBezTo>
                    <a:pt x="21" y="95"/>
                    <a:pt x="21" y="95"/>
                    <a:pt x="21" y="95"/>
                  </a:cubicBezTo>
                  <a:cubicBezTo>
                    <a:pt x="19" y="95"/>
                    <a:pt x="16" y="92"/>
                    <a:pt x="16" y="89"/>
                  </a:cubicBezTo>
                  <a:lnTo>
                    <a:pt x="16" y="18"/>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4" y="153"/>
                    <a:pt x="164" y="143"/>
                  </a:cubicBezTo>
                  <a:cubicBezTo>
                    <a:pt x="164" y="136"/>
                    <a:pt x="164" y="136"/>
                    <a:pt x="164" y="136"/>
                  </a:cubicBezTo>
                  <a:cubicBezTo>
                    <a:pt x="164" y="126"/>
                    <a:pt x="155" y="118"/>
                    <a:pt x="143" y="118"/>
                  </a:cubicBezTo>
                  <a:close/>
                  <a:moveTo>
                    <a:pt x="138" y="148"/>
                  </a:moveTo>
                  <a:cubicBezTo>
                    <a:pt x="133" y="148"/>
                    <a:pt x="129" y="144"/>
                    <a:pt x="129" y="139"/>
                  </a:cubicBezTo>
                  <a:cubicBezTo>
                    <a:pt x="129"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08" name="Freeform 96">
              <a:extLst>
                <a:ext uri="{FF2B5EF4-FFF2-40B4-BE49-F238E27FC236}">
                  <a16:creationId xmlns:a16="http://schemas.microsoft.com/office/drawing/2014/main" id="{B88A319B-9D70-458F-A8F5-F7FC2389EFE3}"/>
                </a:ext>
              </a:extLst>
            </p:cNvPr>
            <p:cNvSpPr>
              <a:spLocks noEditPoints="1"/>
            </p:cNvSpPr>
            <p:nvPr/>
          </p:nvSpPr>
          <p:spPr bwMode="auto">
            <a:xfrm>
              <a:off x="4260850" y="2695576"/>
              <a:ext cx="338138" cy="331788"/>
            </a:xfrm>
            <a:custGeom>
              <a:avLst/>
              <a:gdLst>
                <a:gd name="T0" fmla="*/ 108 w 121"/>
                <a:gd name="T1" fmla="*/ 93 h 119"/>
                <a:gd name="T2" fmla="*/ 95 w 121"/>
                <a:gd name="T3" fmla="*/ 106 h 119"/>
                <a:gd name="T4" fmla="*/ 108 w 121"/>
                <a:gd name="T5" fmla="*/ 119 h 119"/>
                <a:gd name="T6" fmla="*/ 121 w 121"/>
                <a:gd name="T7" fmla="*/ 106 h 119"/>
                <a:gd name="T8" fmla="*/ 108 w 121"/>
                <a:gd name="T9" fmla="*/ 93 h 119"/>
                <a:gd name="T10" fmla="*/ 61 w 121"/>
                <a:gd name="T11" fmla="*/ 93 h 119"/>
                <a:gd name="T12" fmla="*/ 48 w 121"/>
                <a:gd name="T13" fmla="*/ 106 h 119"/>
                <a:gd name="T14" fmla="*/ 61 w 121"/>
                <a:gd name="T15" fmla="*/ 119 h 119"/>
                <a:gd name="T16" fmla="*/ 74 w 121"/>
                <a:gd name="T17" fmla="*/ 106 h 119"/>
                <a:gd name="T18" fmla="*/ 61 w 121"/>
                <a:gd name="T19" fmla="*/ 93 h 119"/>
                <a:gd name="T20" fmla="*/ 13 w 121"/>
                <a:gd name="T21" fmla="*/ 93 h 119"/>
                <a:gd name="T22" fmla="*/ 0 w 121"/>
                <a:gd name="T23" fmla="*/ 106 h 119"/>
                <a:gd name="T24" fmla="*/ 13 w 121"/>
                <a:gd name="T25" fmla="*/ 119 h 119"/>
                <a:gd name="T26" fmla="*/ 26 w 121"/>
                <a:gd name="T27" fmla="*/ 106 h 119"/>
                <a:gd name="T28" fmla="*/ 13 w 121"/>
                <a:gd name="T29" fmla="*/ 93 h 119"/>
                <a:gd name="T30" fmla="*/ 13 w 121"/>
                <a:gd name="T31" fmla="*/ 26 h 119"/>
                <a:gd name="T32" fmla="*/ 26 w 121"/>
                <a:gd name="T33" fmla="*/ 13 h 119"/>
                <a:gd name="T34" fmla="*/ 13 w 121"/>
                <a:gd name="T35" fmla="*/ 0 h 119"/>
                <a:gd name="T36" fmla="*/ 0 w 121"/>
                <a:gd name="T37" fmla="*/ 13 h 119"/>
                <a:gd name="T38" fmla="*/ 13 w 121"/>
                <a:gd name="T39" fmla="*/ 26 h 119"/>
                <a:gd name="T40" fmla="*/ 13 w 121"/>
                <a:gd name="T41" fmla="*/ 73 h 119"/>
                <a:gd name="T42" fmla="*/ 26 w 121"/>
                <a:gd name="T43" fmla="*/ 60 h 119"/>
                <a:gd name="T44" fmla="*/ 13 w 121"/>
                <a:gd name="T45" fmla="*/ 47 h 119"/>
                <a:gd name="T46" fmla="*/ 0 w 121"/>
                <a:gd name="T47" fmla="*/ 60 h 119"/>
                <a:gd name="T48" fmla="*/ 13 w 121"/>
                <a:gd name="T4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19">
                  <a:moveTo>
                    <a:pt x="108" y="93"/>
                  </a:moveTo>
                  <a:cubicBezTo>
                    <a:pt x="101" y="93"/>
                    <a:pt x="95" y="99"/>
                    <a:pt x="95" y="106"/>
                  </a:cubicBezTo>
                  <a:cubicBezTo>
                    <a:pt x="95" y="114"/>
                    <a:pt x="101" y="119"/>
                    <a:pt x="108" y="119"/>
                  </a:cubicBezTo>
                  <a:cubicBezTo>
                    <a:pt x="115" y="119"/>
                    <a:pt x="121" y="114"/>
                    <a:pt x="121" y="106"/>
                  </a:cubicBezTo>
                  <a:cubicBezTo>
                    <a:pt x="121" y="99"/>
                    <a:pt x="115" y="93"/>
                    <a:pt x="108" y="93"/>
                  </a:cubicBezTo>
                  <a:close/>
                  <a:moveTo>
                    <a:pt x="61" y="93"/>
                  </a:moveTo>
                  <a:cubicBezTo>
                    <a:pt x="54" y="93"/>
                    <a:pt x="48" y="99"/>
                    <a:pt x="48" y="106"/>
                  </a:cubicBezTo>
                  <a:cubicBezTo>
                    <a:pt x="48" y="114"/>
                    <a:pt x="54" y="119"/>
                    <a:pt x="61" y="119"/>
                  </a:cubicBezTo>
                  <a:cubicBezTo>
                    <a:pt x="68" y="119"/>
                    <a:pt x="74" y="114"/>
                    <a:pt x="74" y="106"/>
                  </a:cubicBezTo>
                  <a:cubicBezTo>
                    <a:pt x="74" y="99"/>
                    <a:pt x="68" y="93"/>
                    <a:pt x="61" y="93"/>
                  </a:cubicBezTo>
                  <a:close/>
                  <a:moveTo>
                    <a:pt x="13" y="93"/>
                  </a:moveTo>
                  <a:cubicBezTo>
                    <a:pt x="6" y="93"/>
                    <a:pt x="0" y="99"/>
                    <a:pt x="0" y="106"/>
                  </a:cubicBezTo>
                  <a:cubicBezTo>
                    <a:pt x="0" y="114"/>
                    <a:pt x="6" y="119"/>
                    <a:pt x="13" y="119"/>
                  </a:cubicBezTo>
                  <a:cubicBezTo>
                    <a:pt x="20" y="119"/>
                    <a:pt x="26" y="114"/>
                    <a:pt x="26" y="106"/>
                  </a:cubicBezTo>
                  <a:cubicBezTo>
                    <a:pt x="26" y="99"/>
                    <a:pt x="20" y="93"/>
                    <a:pt x="13" y="93"/>
                  </a:cubicBezTo>
                  <a:close/>
                  <a:moveTo>
                    <a:pt x="13" y="26"/>
                  </a:moveTo>
                  <a:cubicBezTo>
                    <a:pt x="20" y="26"/>
                    <a:pt x="26" y="20"/>
                    <a:pt x="26" y="13"/>
                  </a:cubicBezTo>
                  <a:cubicBezTo>
                    <a:pt x="26" y="6"/>
                    <a:pt x="20" y="0"/>
                    <a:pt x="13" y="0"/>
                  </a:cubicBezTo>
                  <a:cubicBezTo>
                    <a:pt x="6" y="0"/>
                    <a:pt x="0" y="6"/>
                    <a:pt x="0" y="13"/>
                  </a:cubicBezTo>
                  <a:cubicBezTo>
                    <a:pt x="0" y="20"/>
                    <a:pt x="6" y="26"/>
                    <a:pt x="13" y="26"/>
                  </a:cubicBezTo>
                  <a:close/>
                  <a:moveTo>
                    <a:pt x="13" y="73"/>
                  </a:moveTo>
                  <a:cubicBezTo>
                    <a:pt x="20" y="73"/>
                    <a:pt x="26" y="68"/>
                    <a:pt x="26" y="60"/>
                  </a:cubicBezTo>
                  <a:cubicBezTo>
                    <a:pt x="26" y="53"/>
                    <a:pt x="20" y="47"/>
                    <a:pt x="13" y="47"/>
                  </a:cubicBezTo>
                  <a:cubicBezTo>
                    <a:pt x="6" y="47"/>
                    <a:pt x="0" y="53"/>
                    <a:pt x="0" y="60"/>
                  </a:cubicBezTo>
                  <a:cubicBezTo>
                    <a:pt x="0" y="68"/>
                    <a:pt x="6" y="73"/>
                    <a:pt x="13"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09" name="Freeform 97">
              <a:extLst>
                <a:ext uri="{FF2B5EF4-FFF2-40B4-BE49-F238E27FC236}">
                  <a16:creationId xmlns:a16="http://schemas.microsoft.com/office/drawing/2014/main" id="{FDC58B22-E459-4653-96D8-BE7B286FF1FB}"/>
                </a:ext>
              </a:extLst>
            </p:cNvPr>
            <p:cNvSpPr>
              <a:spLocks noEditPoints="1"/>
            </p:cNvSpPr>
            <p:nvPr/>
          </p:nvSpPr>
          <p:spPr bwMode="auto">
            <a:xfrm>
              <a:off x="4657725" y="2598738"/>
              <a:ext cx="458788" cy="447675"/>
            </a:xfrm>
            <a:custGeom>
              <a:avLst/>
              <a:gdLst>
                <a:gd name="T0" fmla="*/ 15 w 165"/>
                <a:gd name="T1" fmla="*/ 110 h 161"/>
                <a:gd name="T2" fmla="*/ 151 w 165"/>
                <a:gd name="T3" fmla="*/ 110 h 161"/>
                <a:gd name="T4" fmla="*/ 163 w 165"/>
                <a:gd name="T5" fmla="*/ 98 h 161"/>
                <a:gd name="T6" fmla="*/ 163 w 165"/>
                <a:gd name="T7" fmla="*/ 12 h 161"/>
                <a:gd name="T8" fmla="*/ 151 w 165"/>
                <a:gd name="T9" fmla="*/ 0 h 161"/>
                <a:gd name="T10" fmla="*/ 15 w 165"/>
                <a:gd name="T11" fmla="*/ 0 h 161"/>
                <a:gd name="T12" fmla="*/ 3 w 165"/>
                <a:gd name="T13" fmla="*/ 12 h 161"/>
                <a:gd name="T14" fmla="*/ 3 w 165"/>
                <a:gd name="T15" fmla="*/ 98 h 161"/>
                <a:gd name="T16" fmla="*/ 15 w 165"/>
                <a:gd name="T17" fmla="*/ 110 h 161"/>
                <a:gd name="T18" fmla="*/ 16 w 165"/>
                <a:gd name="T19" fmla="*/ 19 h 161"/>
                <a:gd name="T20" fmla="*/ 22 w 165"/>
                <a:gd name="T21" fmla="*/ 13 h 161"/>
                <a:gd name="T22" fmla="*/ 143 w 165"/>
                <a:gd name="T23" fmla="*/ 13 h 161"/>
                <a:gd name="T24" fmla="*/ 148 w 165"/>
                <a:gd name="T25" fmla="*/ 19 h 161"/>
                <a:gd name="T26" fmla="*/ 148 w 165"/>
                <a:gd name="T27" fmla="*/ 90 h 161"/>
                <a:gd name="T28" fmla="*/ 143 w 165"/>
                <a:gd name="T29" fmla="*/ 95 h 161"/>
                <a:gd name="T30" fmla="*/ 22 w 165"/>
                <a:gd name="T31" fmla="*/ 95 h 161"/>
                <a:gd name="T32" fmla="*/ 16 w 165"/>
                <a:gd name="T33" fmla="*/ 90 h 161"/>
                <a:gd name="T34" fmla="*/ 16 w 165"/>
                <a:gd name="T35" fmla="*/ 19 h 161"/>
                <a:gd name="T36" fmla="*/ 143 w 165"/>
                <a:gd name="T37" fmla="*/ 118 h 161"/>
                <a:gd name="T38" fmla="*/ 22 w 165"/>
                <a:gd name="T39" fmla="*/ 118 h 161"/>
                <a:gd name="T40" fmla="*/ 0 w 165"/>
                <a:gd name="T41" fmla="*/ 136 h 161"/>
                <a:gd name="T42" fmla="*/ 0 w 165"/>
                <a:gd name="T43" fmla="*/ 143 h 161"/>
                <a:gd name="T44" fmla="*/ 22 w 165"/>
                <a:gd name="T45" fmla="*/ 161 h 161"/>
                <a:gd name="T46" fmla="*/ 143 w 165"/>
                <a:gd name="T47" fmla="*/ 161 h 161"/>
                <a:gd name="T48" fmla="*/ 165 w 165"/>
                <a:gd name="T49" fmla="*/ 143 h 161"/>
                <a:gd name="T50" fmla="*/ 165 w 165"/>
                <a:gd name="T51" fmla="*/ 136 h 161"/>
                <a:gd name="T52" fmla="*/ 143 w 165"/>
                <a:gd name="T53" fmla="*/ 118 h 161"/>
                <a:gd name="T54" fmla="*/ 138 w 165"/>
                <a:gd name="T55" fmla="*/ 148 h 161"/>
                <a:gd name="T56" fmla="*/ 130 w 165"/>
                <a:gd name="T57" fmla="*/ 139 h 161"/>
                <a:gd name="T58" fmla="*/ 138 w 165"/>
                <a:gd name="T59" fmla="*/ 130 h 161"/>
                <a:gd name="T60" fmla="*/ 147 w 165"/>
                <a:gd name="T61" fmla="*/ 139 h 161"/>
                <a:gd name="T62" fmla="*/ 138 w 165"/>
                <a:gd name="T63" fmla="*/ 14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5" h="161">
                  <a:moveTo>
                    <a:pt x="15" y="110"/>
                  </a:moveTo>
                  <a:cubicBezTo>
                    <a:pt x="151" y="110"/>
                    <a:pt x="151" y="110"/>
                    <a:pt x="151" y="110"/>
                  </a:cubicBezTo>
                  <a:cubicBezTo>
                    <a:pt x="157" y="110"/>
                    <a:pt x="163" y="104"/>
                    <a:pt x="163" y="98"/>
                  </a:cubicBezTo>
                  <a:cubicBezTo>
                    <a:pt x="163" y="12"/>
                    <a:pt x="163" y="12"/>
                    <a:pt x="163" y="12"/>
                  </a:cubicBezTo>
                  <a:cubicBezTo>
                    <a:pt x="163" y="6"/>
                    <a:pt x="157" y="0"/>
                    <a:pt x="151" y="0"/>
                  </a:cubicBezTo>
                  <a:cubicBezTo>
                    <a:pt x="15" y="0"/>
                    <a:pt x="15" y="0"/>
                    <a:pt x="15" y="0"/>
                  </a:cubicBezTo>
                  <a:cubicBezTo>
                    <a:pt x="8" y="0"/>
                    <a:pt x="3" y="6"/>
                    <a:pt x="3" y="12"/>
                  </a:cubicBezTo>
                  <a:cubicBezTo>
                    <a:pt x="3" y="98"/>
                    <a:pt x="3" y="98"/>
                    <a:pt x="3" y="98"/>
                  </a:cubicBezTo>
                  <a:cubicBezTo>
                    <a:pt x="3" y="104"/>
                    <a:pt x="8" y="110"/>
                    <a:pt x="15" y="110"/>
                  </a:cubicBezTo>
                  <a:close/>
                  <a:moveTo>
                    <a:pt x="16" y="19"/>
                  </a:moveTo>
                  <a:cubicBezTo>
                    <a:pt x="16" y="16"/>
                    <a:pt x="19" y="13"/>
                    <a:pt x="22" y="13"/>
                  </a:cubicBezTo>
                  <a:cubicBezTo>
                    <a:pt x="143" y="13"/>
                    <a:pt x="143" y="13"/>
                    <a:pt x="143" y="13"/>
                  </a:cubicBezTo>
                  <a:cubicBezTo>
                    <a:pt x="145" y="13"/>
                    <a:pt x="148" y="16"/>
                    <a:pt x="148" y="19"/>
                  </a:cubicBezTo>
                  <a:cubicBezTo>
                    <a:pt x="148" y="90"/>
                    <a:pt x="148" y="90"/>
                    <a:pt x="148" y="90"/>
                  </a:cubicBezTo>
                  <a:cubicBezTo>
                    <a:pt x="148" y="93"/>
                    <a:pt x="145" y="95"/>
                    <a:pt x="143" y="95"/>
                  </a:cubicBezTo>
                  <a:cubicBezTo>
                    <a:pt x="22" y="95"/>
                    <a:pt x="22" y="95"/>
                    <a:pt x="22" y="95"/>
                  </a:cubicBezTo>
                  <a:cubicBezTo>
                    <a:pt x="19" y="95"/>
                    <a:pt x="16" y="93"/>
                    <a:pt x="16" y="90"/>
                  </a:cubicBezTo>
                  <a:lnTo>
                    <a:pt x="16" y="19"/>
                  </a:lnTo>
                  <a:close/>
                  <a:moveTo>
                    <a:pt x="143" y="118"/>
                  </a:moveTo>
                  <a:cubicBezTo>
                    <a:pt x="22" y="118"/>
                    <a:pt x="22" y="118"/>
                    <a:pt x="22" y="118"/>
                  </a:cubicBezTo>
                  <a:cubicBezTo>
                    <a:pt x="10" y="118"/>
                    <a:pt x="0" y="126"/>
                    <a:pt x="0" y="136"/>
                  </a:cubicBezTo>
                  <a:cubicBezTo>
                    <a:pt x="0" y="143"/>
                    <a:pt x="0" y="143"/>
                    <a:pt x="0" y="143"/>
                  </a:cubicBezTo>
                  <a:cubicBezTo>
                    <a:pt x="0" y="153"/>
                    <a:pt x="10" y="161"/>
                    <a:pt x="22" y="161"/>
                  </a:cubicBezTo>
                  <a:cubicBezTo>
                    <a:pt x="143" y="161"/>
                    <a:pt x="143" y="161"/>
                    <a:pt x="143" y="161"/>
                  </a:cubicBezTo>
                  <a:cubicBezTo>
                    <a:pt x="155" y="161"/>
                    <a:pt x="165" y="153"/>
                    <a:pt x="165" y="143"/>
                  </a:cubicBezTo>
                  <a:cubicBezTo>
                    <a:pt x="165" y="136"/>
                    <a:pt x="165" y="136"/>
                    <a:pt x="165" y="136"/>
                  </a:cubicBezTo>
                  <a:cubicBezTo>
                    <a:pt x="165" y="126"/>
                    <a:pt x="155" y="118"/>
                    <a:pt x="143" y="118"/>
                  </a:cubicBezTo>
                  <a:close/>
                  <a:moveTo>
                    <a:pt x="138" y="148"/>
                  </a:moveTo>
                  <a:cubicBezTo>
                    <a:pt x="133" y="148"/>
                    <a:pt x="130" y="144"/>
                    <a:pt x="130" y="139"/>
                  </a:cubicBezTo>
                  <a:cubicBezTo>
                    <a:pt x="130" y="134"/>
                    <a:pt x="133" y="130"/>
                    <a:pt x="138" y="130"/>
                  </a:cubicBezTo>
                  <a:cubicBezTo>
                    <a:pt x="143" y="130"/>
                    <a:pt x="147" y="134"/>
                    <a:pt x="147" y="139"/>
                  </a:cubicBezTo>
                  <a:cubicBezTo>
                    <a:pt x="147" y="144"/>
                    <a:pt x="143" y="148"/>
                    <a:pt x="138"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10" name="Group 120">
            <a:extLst>
              <a:ext uri="{FF2B5EF4-FFF2-40B4-BE49-F238E27FC236}">
                <a16:creationId xmlns:a16="http://schemas.microsoft.com/office/drawing/2014/main" id="{8CDD0AD2-62A7-4908-B3AA-2AAC0957CA5C}"/>
              </a:ext>
            </a:extLst>
          </p:cNvPr>
          <p:cNvGrpSpPr>
            <a:grpSpLocks noChangeAspect="1"/>
          </p:cNvGrpSpPr>
          <p:nvPr/>
        </p:nvGrpSpPr>
        <p:grpSpPr bwMode="auto">
          <a:xfrm>
            <a:off x="2876840" y="3625091"/>
            <a:ext cx="421575" cy="531187"/>
            <a:chOff x="3774" y="2278"/>
            <a:chExt cx="550" cy="693"/>
          </a:xfrm>
          <a:solidFill>
            <a:srgbClr val="EEB500"/>
          </a:solidFill>
        </p:grpSpPr>
        <p:sp>
          <p:nvSpPr>
            <p:cNvPr id="111" name="AutoShape 119">
              <a:extLst>
                <a:ext uri="{FF2B5EF4-FFF2-40B4-BE49-F238E27FC236}">
                  <a16:creationId xmlns:a16="http://schemas.microsoft.com/office/drawing/2014/main" id="{E3E77290-7D21-4840-BFC2-2B07A0FB65A8}"/>
                </a:ext>
              </a:extLst>
            </p:cNvPr>
            <p:cNvSpPr>
              <a:spLocks noChangeAspect="1" noChangeArrowheads="1" noTextEdit="1"/>
            </p:cNvSpPr>
            <p:nvPr/>
          </p:nvSpPr>
          <p:spPr bwMode="auto">
            <a:xfrm>
              <a:off x="3774" y="2280"/>
              <a:ext cx="550" cy="689"/>
            </a:xfrm>
            <a:prstGeom prst="rect">
              <a:avLst/>
            </a:prstGeom>
            <a:grpFill/>
            <a:ln w="9525">
              <a:solidFill>
                <a:schemeClr val="bg1"/>
              </a:solidFill>
              <a:miter lim="800000"/>
              <a:headEnd/>
              <a:tailEnd/>
            </a:ln>
          </p:spPr>
          <p:txBody>
            <a:bodyPr/>
            <a:lstStyle/>
            <a:p>
              <a:pPr>
                <a:defRPr/>
              </a:pPr>
              <a:endParaRPr lang="en-US" dirty="0"/>
            </a:p>
          </p:txBody>
        </p:sp>
        <p:sp>
          <p:nvSpPr>
            <p:cNvPr id="112" name="Freeform 121">
              <a:extLst>
                <a:ext uri="{FF2B5EF4-FFF2-40B4-BE49-F238E27FC236}">
                  <a16:creationId xmlns:a16="http://schemas.microsoft.com/office/drawing/2014/main" id="{A985FD9E-688F-41BE-BEAF-C740E2AA03BC}"/>
                </a:ext>
              </a:extLst>
            </p:cNvPr>
            <p:cNvSpPr>
              <a:spLocks noEditPoints="1"/>
            </p:cNvSpPr>
            <p:nvPr/>
          </p:nvSpPr>
          <p:spPr bwMode="auto">
            <a:xfrm>
              <a:off x="3774" y="2278"/>
              <a:ext cx="548" cy="693"/>
            </a:xfrm>
            <a:custGeom>
              <a:avLst/>
              <a:gdLst>
                <a:gd name="T0" fmla="*/ 255 w 284"/>
                <a:gd name="T1" fmla="*/ 0 h 359"/>
                <a:gd name="T2" fmla="*/ 29 w 284"/>
                <a:gd name="T3" fmla="*/ 0 h 359"/>
                <a:gd name="T4" fmla="*/ 0 w 284"/>
                <a:gd name="T5" fmla="*/ 29 h 359"/>
                <a:gd name="T6" fmla="*/ 0 w 284"/>
                <a:gd name="T7" fmla="*/ 330 h 359"/>
                <a:gd name="T8" fmla="*/ 29 w 284"/>
                <a:gd name="T9" fmla="*/ 359 h 359"/>
                <a:gd name="T10" fmla="*/ 255 w 284"/>
                <a:gd name="T11" fmla="*/ 359 h 359"/>
                <a:gd name="T12" fmla="*/ 284 w 284"/>
                <a:gd name="T13" fmla="*/ 330 h 359"/>
                <a:gd name="T14" fmla="*/ 284 w 284"/>
                <a:gd name="T15" fmla="*/ 29 h 359"/>
                <a:gd name="T16" fmla="*/ 255 w 284"/>
                <a:gd name="T17" fmla="*/ 0 h 359"/>
                <a:gd name="T18" fmla="*/ 251 w 284"/>
                <a:gd name="T19" fmla="*/ 326 h 359"/>
                <a:gd name="T20" fmla="*/ 33 w 284"/>
                <a:gd name="T21" fmla="*/ 326 h 359"/>
                <a:gd name="T22" fmla="*/ 33 w 284"/>
                <a:gd name="T23" fmla="*/ 33 h 359"/>
                <a:gd name="T24" fmla="*/ 251 w 284"/>
                <a:gd name="T25" fmla="*/ 33 h 359"/>
                <a:gd name="T26" fmla="*/ 251 w 284"/>
                <a:gd name="T27" fmla="*/ 32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359">
                  <a:moveTo>
                    <a:pt x="255" y="0"/>
                  </a:moveTo>
                  <a:cubicBezTo>
                    <a:pt x="29" y="0"/>
                    <a:pt x="29" y="0"/>
                    <a:pt x="29" y="0"/>
                  </a:cubicBezTo>
                  <a:cubicBezTo>
                    <a:pt x="13" y="0"/>
                    <a:pt x="0" y="13"/>
                    <a:pt x="0" y="29"/>
                  </a:cubicBezTo>
                  <a:cubicBezTo>
                    <a:pt x="0" y="330"/>
                    <a:pt x="0" y="330"/>
                    <a:pt x="0" y="330"/>
                  </a:cubicBezTo>
                  <a:cubicBezTo>
                    <a:pt x="0" y="346"/>
                    <a:pt x="13" y="359"/>
                    <a:pt x="29" y="359"/>
                  </a:cubicBezTo>
                  <a:cubicBezTo>
                    <a:pt x="255" y="359"/>
                    <a:pt x="255" y="359"/>
                    <a:pt x="255" y="359"/>
                  </a:cubicBezTo>
                  <a:cubicBezTo>
                    <a:pt x="271" y="359"/>
                    <a:pt x="284" y="346"/>
                    <a:pt x="284" y="330"/>
                  </a:cubicBezTo>
                  <a:cubicBezTo>
                    <a:pt x="284" y="29"/>
                    <a:pt x="284" y="29"/>
                    <a:pt x="284" y="29"/>
                  </a:cubicBezTo>
                  <a:cubicBezTo>
                    <a:pt x="284" y="13"/>
                    <a:pt x="271" y="0"/>
                    <a:pt x="255" y="0"/>
                  </a:cubicBezTo>
                  <a:close/>
                  <a:moveTo>
                    <a:pt x="251" y="326"/>
                  </a:moveTo>
                  <a:cubicBezTo>
                    <a:pt x="33" y="326"/>
                    <a:pt x="33" y="326"/>
                    <a:pt x="33" y="326"/>
                  </a:cubicBezTo>
                  <a:cubicBezTo>
                    <a:pt x="33" y="33"/>
                    <a:pt x="33" y="33"/>
                    <a:pt x="33" y="33"/>
                  </a:cubicBezTo>
                  <a:cubicBezTo>
                    <a:pt x="251" y="33"/>
                    <a:pt x="251" y="33"/>
                    <a:pt x="251" y="33"/>
                  </a:cubicBezTo>
                  <a:lnTo>
                    <a:pt x="251" y="326"/>
                  </a:lnTo>
                  <a:close/>
                </a:path>
              </a:pathLst>
            </a:custGeom>
            <a:grpFill/>
            <a:ln w="9525">
              <a:solidFill>
                <a:schemeClr val="bg1"/>
              </a:solidFill>
              <a:round/>
              <a:headEnd/>
              <a:tailEnd/>
            </a:ln>
          </p:spPr>
          <p:txBody>
            <a:bodyPr/>
            <a:lstStyle/>
            <a:p>
              <a:pPr>
                <a:defRPr/>
              </a:pPr>
              <a:endParaRPr lang="en-US" dirty="0"/>
            </a:p>
          </p:txBody>
        </p:sp>
        <p:sp>
          <p:nvSpPr>
            <p:cNvPr id="113" name="Freeform 122">
              <a:extLst>
                <a:ext uri="{FF2B5EF4-FFF2-40B4-BE49-F238E27FC236}">
                  <a16:creationId xmlns:a16="http://schemas.microsoft.com/office/drawing/2014/main" id="{51AE1AFB-7985-4A18-B6AB-F2BA3A2099BE}"/>
                </a:ext>
              </a:extLst>
            </p:cNvPr>
            <p:cNvSpPr>
              <a:spLocks/>
            </p:cNvSpPr>
            <p:nvPr/>
          </p:nvSpPr>
          <p:spPr bwMode="auto">
            <a:xfrm>
              <a:off x="4094" y="2386"/>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grpFill/>
            <a:ln w="9525">
              <a:solidFill>
                <a:schemeClr val="bg1"/>
              </a:solidFill>
              <a:round/>
              <a:headEnd/>
              <a:tailEnd/>
            </a:ln>
          </p:spPr>
          <p:txBody>
            <a:bodyPr/>
            <a:lstStyle/>
            <a:p>
              <a:pPr>
                <a:defRPr/>
              </a:pPr>
              <a:endParaRPr lang="en-US" dirty="0"/>
            </a:p>
          </p:txBody>
        </p:sp>
        <p:sp>
          <p:nvSpPr>
            <p:cNvPr id="114" name="Freeform 123">
              <a:extLst>
                <a:ext uri="{FF2B5EF4-FFF2-40B4-BE49-F238E27FC236}">
                  <a16:creationId xmlns:a16="http://schemas.microsoft.com/office/drawing/2014/main" id="{68716845-D009-4553-9E1A-DBA9A9FD0963}"/>
                </a:ext>
              </a:extLst>
            </p:cNvPr>
            <p:cNvSpPr>
              <a:spLocks/>
            </p:cNvSpPr>
            <p:nvPr/>
          </p:nvSpPr>
          <p:spPr bwMode="auto">
            <a:xfrm>
              <a:off x="4094" y="2512"/>
              <a:ext cx="128" cy="100"/>
            </a:xfrm>
            <a:custGeom>
              <a:avLst/>
              <a:gdLst>
                <a:gd name="T0" fmla="*/ 27 w 128"/>
                <a:gd name="T1" fmla="*/ 81 h 100"/>
                <a:gd name="T2" fmla="*/ 47 w 128"/>
                <a:gd name="T3" fmla="*/ 100 h 100"/>
                <a:gd name="T4" fmla="*/ 128 w 128"/>
                <a:gd name="T5" fmla="*/ 19 h 100"/>
                <a:gd name="T6" fmla="*/ 108 w 128"/>
                <a:gd name="T7" fmla="*/ 0 h 100"/>
                <a:gd name="T8" fmla="*/ 47 w 128"/>
                <a:gd name="T9" fmla="*/ 61 h 100"/>
                <a:gd name="T10" fmla="*/ 20 w 128"/>
                <a:gd name="T11" fmla="*/ 36 h 100"/>
                <a:gd name="T12" fmla="*/ 0 w 128"/>
                <a:gd name="T13" fmla="*/ 54 h 100"/>
                <a:gd name="T14" fmla="*/ 27 w 128"/>
                <a:gd name="T15" fmla="*/ 81 h 100"/>
                <a:gd name="T16" fmla="*/ 27 w 128"/>
                <a:gd name="T17" fmla="*/ 8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00">
                  <a:moveTo>
                    <a:pt x="27" y="81"/>
                  </a:moveTo>
                  <a:lnTo>
                    <a:pt x="47" y="100"/>
                  </a:lnTo>
                  <a:lnTo>
                    <a:pt x="128" y="19"/>
                  </a:lnTo>
                  <a:lnTo>
                    <a:pt x="108" y="0"/>
                  </a:lnTo>
                  <a:lnTo>
                    <a:pt x="47" y="61"/>
                  </a:lnTo>
                  <a:lnTo>
                    <a:pt x="20" y="36"/>
                  </a:lnTo>
                  <a:lnTo>
                    <a:pt x="0" y="54"/>
                  </a:lnTo>
                  <a:lnTo>
                    <a:pt x="27" y="81"/>
                  </a:lnTo>
                  <a:lnTo>
                    <a:pt x="27" y="81"/>
                  </a:lnTo>
                  <a:close/>
                </a:path>
              </a:pathLst>
            </a:custGeom>
            <a:grpFill/>
            <a:ln w="9525">
              <a:solidFill>
                <a:schemeClr val="bg1"/>
              </a:solidFill>
              <a:round/>
              <a:headEnd/>
              <a:tailEnd/>
            </a:ln>
          </p:spPr>
          <p:txBody>
            <a:bodyPr/>
            <a:lstStyle/>
            <a:p>
              <a:pPr>
                <a:defRPr/>
              </a:pPr>
              <a:endParaRPr lang="en-US" dirty="0"/>
            </a:p>
          </p:txBody>
        </p:sp>
        <p:sp>
          <p:nvSpPr>
            <p:cNvPr id="115" name="Freeform 124">
              <a:extLst>
                <a:ext uri="{FF2B5EF4-FFF2-40B4-BE49-F238E27FC236}">
                  <a16:creationId xmlns:a16="http://schemas.microsoft.com/office/drawing/2014/main" id="{5852E15F-C0C9-4C28-8072-BED4B32F43F9}"/>
                </a:ext>
              </a:extLst>
            </p:cNvPr>
            <p:cNvSpPr>
              <a:spLocks/>
            </p:cNvSpPr>
            <p:nvPr/>
          </p:nvSpPr>
          <p:spPr bwMode="auto">
            <a:xfrm>
              <a:off x="4094" y="2637"/>
              <a:ext cx="128" cy="100"/>
            </a:xfrm>
            <a:custGeom>
              <a:avLst/>
              <a:gdLst>
                <a:gd name="T0" fmla="*/ 47 w 128"/>
                <a:gd name="T1" fmla="*/ 100 h 100"/>
                <a:gd name="T2" fmla="*/ 128 w 128"/>
                <a:gd name="T3" fmla="*/ 19 h 100"/>
                <a:gd name="T4" fmla="*/ 108 w 128"/>
                <a:gd name="T5" fmla="*/ 0 h 100"/>
                <a:gd name="T6" fmla="*/ 47 w 128"/>
                <a:gd name="T7" fmla="*/ 64 h 100"/>
                <a:gd name="T8" fmla="*/ 20 w 128"/>
                <a:gd name="T9" fmla="*/ 37 h 100"/>
                <a:gd name="T10" fmla="*/ 0 w 128"/>
                <a:gd name="T11" fmla="*/ 56 h 100"/>
                <a:gd name="T12" fmla="*/ 27 w 128"/>
                <a:gd name="T13" fmla="*/ 81 h 100"/>
                <a:gd name="T14" fmla="*/ 47 w 128"/>
                <a:gd name="T15" fmla="*/ 10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100">
                  <a:moveTo>
                    <a:pt x="47" y="100"/>
                  </a:moveTo>
                  <a:lnTo>
                    <a:pt x="128" y="19"/>
                  </a:lnTo>
                  <a:lnTo>
                    <a:pt x="108" y="0"/>
                  </a:lnTo>
                  <a:lnTo>
                    <a:pt x="47" y="64"/>
                  </a:lnTo>
                  <a:lnTo>
                    <a:pt x="20" y="37"/>
                  </a:lnTo>
                  <a:lnTo>
                    <a:pt x="0" y="56"/>
                  </a:lnTo>
                  <a:lnTo>
                    <a:pt x="27" y="81"/>
                  </a:lnTo>
                  <a:lnTo>
                    <a:pt x="47" y="100"/>
                  </a:lnTo>
                  <a:close/>
                </a:path>
              </a:pathLst>
            </a:custGeom>
            <a:grpFill/>
            <a:ln w="9525">
              <a:solidFill>
                <a:schemeClr val="bg1"/>
              </a:solidFill>
              <a:round/>
              <a:headEnd/>
              <a:tailEnd/>
            </a:ln>
          </p:spPr>
          <p:txBody>
            <a:bodyPr/>
            <a:lstStyle/>
            <a:p>
              <a:pPr>
                <a:defRPr/>
              </a:pPr>
              <a:endParaRPr lang="en-US" dirty="0"/>
            </a:p>
          </p:txBody>
        </p:sp>
        <p:sp>
          <p:nvSpPr>
            <p:cNvPr id="116" name="Freeform 125">
              <a:extLst>
                <a:ext uri="{FF2B5EF4-FFF2-40B4-BE49-F238E27FC236}">
                  <a16:creationId xmlns:a16="http://schemas.microsoft.com/office/drawing/2014/main" id="{CBA3AA33-0A62-478A-9677-FC574A49AD4A}"/>
                </a:ext>
              </a:extLst>
            </p:cNvPr>
            <p:cNvSpPr>
              <a:spLocks/>
            </p:cNvSpPr>
            <p:nvPr/>
          </p:nvSpPr>
          <p:spPr bwMode="auto">
            <a:xfrm>
              <a:off x="4094" y="2764"/>
              <a:ext cx="128" cy="99"/>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grpFill/>
            <a:ln w="9525">
              <a:solidFill>
                <a:schemeClr val="bg1"/>
              </a:solidFill>
              <a:round/>
              <a:headEnd/>
              <a:tailEnd/>
            </a:ln>
          </p:spPr>
          <p:txBody>
            <a:bodyPr/>
            <a:lstStyle/>
            <a:p>
              <a:pPr>
                <a:defRPr/>
              </a:pPr>
              <a:endParaRPr lang="en-US" dirty="0"/>
            </a:p>
          </p:txBody>
        </p:sp>
      </p:grpSp>
      <p:sp>
        <p:nvSpPr>
          <p:cNvPr id="13351" name="Freeform 6">
            <a:extLst>
              <a:ext uri="{FF2B5EF4-FFF2-40B4-BE49-F238E27FC236}">
                <a16:creationId xmlns:a16="http://schemas.microsoft.com/office/drawing/2014/main" id="{58BF59F3-2932-473D-84B1-0BB19C701142}"/>
              </a:ext>
            </a:extLst>
          </p:cNvPr>
          <p:cNvSpPr>
            <a:spLocks noEditPoints="1"/>
          </p:cNvSpPr>
          <p:nvPr/>
        </p:nvSpPr>
        <p:spPr bwMode="auto">
          <a:xfrm>
            <a:off x="1122363" y="4471988"/>
            <a:ext cx="336550" cy="503237"/>
          </a:xfrm>
          <a:custGeom>
            <a:avLst/>
            <a:gdLst>
              <a:gd name="T0" fmla="*/ 2147483646 w 531"/>
              <a:gd name="T1" fmla="*/ 2147483646 h 793"/>
              <a:gd name="T2" fmla="*/ 2147483646 w 531"/>
              <a:gd name="T3" fmla="*/ 2147483646 h 793"/>
              <a:gd name="T4" fmla="*/ 2147483646 w 531"/>
              <a:gd name="T5" fmla="*/ 2147483646 h 793"/>
              <a:gd name="T6" fmla="*/ 2147483646 w 531"/>
              <a:gd name="T7" fmla="*/ 0 h 793"/>
              <a:gd name="T8" fmla="*/ 2147483646 w 531"/>
              <a:gd name="T9" fmla="*/ 2147483646 h 793"/>
              <a:gd name="T10" fmla="*/ 2147483646 w 531"/>
              <a:gd name="T11" fmla="*/ 2147483646 h 793"/>
              <a:gd name="T12" fmla="*/ 2147483646 w 531"/>
              <a:gd name="T13" fmla="*/ 2147483646 h 793"/>
              <a:gd name="T14" fmla="*/ 2147483646 w 531"/>
              <a:gd name="T15" fmla="*/ 2147483646 h 793"/>
              <a:gd name="T16" fmla="*/ 2147483646 w 531"/>
              <a:gd name="T17" fmla="*/ 2147483646 h 793"/>
              <a:gd name="T18" fmla="*/ 2147483646 w 531"/>
              <a:gd name="T19" fmla="*/ 2147483646 h 793"/>
              <a:gd name="T20" fmla="*/ 2147483646 w 531"/>
              <a:gd name="T21" fmla="*/ 2147483646 h 793"/>
              <a:gd name="T22" fmla="*/ 2147483646 w 531"/>
              <a:gd name="T23" fmla="*/ 2147483646 h 793"/>
              <a:gd name="T24" fmla="*/ 2147483646 w 531"/>
              <a:gd name="T25" fmla="*/ 2147483646 h 793"/>
              <a:gd name="T26" fmla="*/ 2147483646 w 531"/>
              <a:gd name="T27" fmla="*/ 2147483646 h 793"/>
              <a:gd name="T28" fmla="*/ 2147483646 w 531"/>
              <a:gd name="T29" fmla="*/ 2147483646 h 793"/>
              <a:gd name="T30" fmla="*/ 2147483646 w 531"/>
              <a:gd name="T31" fmla="*/ 0 h 793"/>
              <a:gd name="T32" fmla="*/ 0 w 531"/>
              <a:gd name="T33" fmla="*/ 0 h 793"/>
              <a:gd name="T34" fmla="*/ 0 w 531"/>
              <a:gd name="T35" fmla="*/ 2147483646 h 793"/>
              <a:gd name="T36" fmla="*/ 2147483646 w 531"/>
              <a:gd name="T37" fmla="*/ 2147483646 h 793"/>
              <a:gd name="T38" fmla="*/ 2147483646 w 531"/>
              <a:gd name="T39" fmla="*/ 2147483646 h 793"/>
              <a:gd name="T40" fmla="*/ 2147483646 w 531"/>
              <a:gd name="T41" fmla="*/ 2147483646 h 793"/>
              <a:gd name="T42" fmla="*/ 2147483646 w 531"/>
              <a:gd name="T43" fmla="*/ 2147483646 h 793"/>
              <a:gd name="T44" fmla="*/ 2147483646 w 531"/>
              <a:gd name="T45" fmla="*/ 2147483646 h 793"/>
              <a:gd name="T46" fmla="*/ 2147483646 w 531"/>
              <a:gd name="T47" fmla="*/ 2147483646 h 793"/>
              <a:gd name="T48" fmla="*/ 2147483646 w 531"/>
              <a:gd name="T49" fmla="*/ 2147483646 h 793"/>
              <a:gd name="T50" fmla="*/ 2147483646 w 531"/>
              <a:gd name="T51" fmla="*/ 2147483646 h 793"/>
              <a:gd name="T52" fmla="*/ 2147483646 w 531"/>
              <a:gd name="T53" fmla="*/ 2147483646 h 793"/>
              <a:gd name="T54" fmla="*/ 2147483646 w 531"/>
              <a:gd name="T55" fmla="*/ 2147483646 h 793"/>
              <a:gd name="T56" fmla="*/ 2147483646 w 531"/>
              <a:gd name="T57" fmla="*/ 2147483646 h 793"/>
              <a:gd name="T58" fmla="*/ 2147483646 w 531"/>
              <a:gd name="T59" fmla="*/ 2147483646 h 793"/>
              <a:gd name="T60" fmla="*/ 2147483646 w 531"/>
              <a:gd name="T61" fmla="*/ 2147483646 h 793"/>
              <a:gd name="T62" fmla="*/ 2147483646 w 531"/>
              <a:gd name="T63" fmla="*/ 2147483646 h 793"/>
              <a:gd name="T64" fmla="*/ 2147483646 w 531"/>
              <a:gd name="T65" fmla="*/ 2147483646 h 793"/>
              <a:gd name="T66" fmla="*/ 2147483646 w 531"/>
              <a:gd name="T67" fmla="*/ 2147483646 h 793"/>
              <a:gd name="T68" fmla="*/ 2147483646 w 531"/>
              <a:gd name="T69" fmla="*/ 2147483646 h 793"/>
              <a:gd name="T70" fmla="*/ 2147483646 w 531"/>
              <a:gd name="T71" fmla="*/ 2147483646 h 793"/>
              <a:gd name="T72" fmla="*/ 2147483646 w 531"/>
              <a:gd name="T73" fmla="*/ 2147483646 h 793"/>
              <a:gd name="T74" fmla="*/ 2147483646 w 531"/>
              <a:gd name="T75" fmla="*/ 2147483646 h 793"/>
              <a:gd name="T76" fmla="*/ 2147483646 w 531"/>
              <a:gd name="T77" fmla="*/ 2147483646 h 793"/>
              <a:gd name="T78" fmla="*/ 2147483646 w 531"/>
              <a:gd name="T79" fmla="*/ 2147483646 h 793"/>
              <a:gd name="T80" fmla="*/ 2147483646 w 531"/>
              <a:gd name="T81" fmla="*/ 2147483646 h 793"/>
              <a:gd name="T82" fmla="*/ 2147483646 w 531"/>
              <a:gd name="T83" fmla="*/ 2147483646 h 793"/>
              <a:gd name="T84" fmla="*/ 2147483646 w 531"/>
              <a:gd name="T85" fmla="*/ 2147483646 h 793"/>
              <a:gd name="T86" fmla="*/ 2147483646 w 531"/>
              <a:gd name="T87" fmla="*/ 2147483646 h 793"/>
              <a:gd name="T88" fmla="*/ 2147483646 w 531"/>
              <a:gd name="T89" fmla="*/ 2147483646 h 793"/>
              <a:gd name="T90" fmla="*/ 2147483646 w 531"/>
              <a:gd name="T91" fmla="*/ 2147483646 h 793"/>
              <a:gd name="T92" fmla="*/ 2147483646 w 531"/>
              <a:gd name="T93" fmla="*/ 2147483646 h 793"/>
              <a:gd name="T94" fmla="*/ 2147483646 w 531"/>
              <a:gd name="T95" fmla="*/ 2147483646 h 793"/>
              <a:gd name="T96" fmla="*/ 2147483646 w 531"/>
              <a:gd name="T97" fmla="*/ 2147483646 h 7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93">
                <a:moveTo>
                  <a:pt x="435" y="139"/>
                </a:moveTo>
                <a:cubicBezTo>
                  <a:pt x="531" y="139"/>
                  <a:pt x="531" y="139"/>
                  <a:pt x="531" y="139"/>
                </a:cubicBezTo>
                <a:cubicBezTo>
                  <a:pt x="388" y="1"/>
                  <a:pt x="388" y="1"/>
                  <a:pt x="388" y="1"/>
                </a:cubicBezTo>
                <a:cubicBezTo>
                  <a:pt x="387" y="0"/>
                  <a:pt x="387" y="0"/>
                  <a:pt x="387" y="0"/>
                </a:cubicBezTo>
                <a:cubicBezTo>
                  <a:pt x="387" y="90"/>
                  <a:pt x="387" y="90"/>
                  <a:pt x="387" y="90"/>
                </a:cubicBezTo>
                <a:cubicBezTo>
                  <a:pt x="387" y="117"/>
                  <a:pt x="409" y="139"/>
                  <a:pt x="435" y="139"/>
                </a:cubicBezTo>
                <a:close/>
                <a:moveTo>
                  <a:pt x="390" y="566"/>
                </a:moveTo>
                <a:cubicBezTo>
                  <a:pt x="382" y="566"/>
                  <a:pt x="375" y="564"/>
                  <a:pt x="375" y="564"/>
                </a:cubicBezTo>
                <a:cubicBezTo>
                  <a:pt x="374" y="622"/>
                  <a:pt x="374" y="622"/>
                  <a:pt x="374" y="622"/>
                </a:cubicBezTo>
                <a:cubicBezTo>
                  <a:pt x="390" y="606"/>
                  <a:pt x="390" y="606"/>
                  <a:pt x="390" y="606"/>
                </a:cubicBezTo>
                <a:cubicBezTo>
                  <a:pt x="406" y="621"/>
                  <a:pt x="406" y="621"/>
                  <a:pt x="406" y="621"/>
                </a:cubicBezTo>
                <a:cubicBezTo>
                  <a:pt x="406" y="564"/>
                  <a:pt x="406" y="564"/>
                  <a:pt x="406" y="564"/>
                </a:cubicBezTo>
                <a:cubicBezTo>
                  <a:pt x="406" y="564"/>
                  <a:pt x="398" y="566"/>
                  <a:pt x="390" y="566"/>
                </a:cubicBezTo>
                <a:close/>
                <a:moveTo>
                  <a:pt x="435" y="167"/>
                </a:moveTo>
                <a:cubicBezTo>
                  <a:pt x="399" y="167"/>
                  <a:pt x="359" y="126"/>
                  <a:pt x="358" y="90"/>
                </a:cubicBezTo>
                <a:cubicBezTo>
                  <a:pt x="358" y="0"/>
                  <a:pt x="358" y="0"/>
                  <a:pt x="358" y="0"/>
                </a:cubicBezTo>
                <a:cubicBezTo>
                  <a:pt x="0" y="0"/>
                  <a:pt x="0" y="0"/>
                  <a:pt x="0" y="0"/>
                </a:cubicBezTo>
                <a:cubicBezTo>
                  <a:pt x="0" y="793"/>
                  <a:pt x="0" y="793"/>
                  <a:pt x="0" y="793"/>
                </a:cubicBezTo>
                <a:cubicBezTo>
                  <a:pt x="531" y="793"/>
                  <a:pt x="531" y="793"/>
                  <a:pt x="531" y="793"/>
                </a:cubicBezTo>
                <a:cubicBezTo>
                  <a:pt x="531" y="167"/>
                  <a:pt x="531" y="167"/>
                  <a:pt x="531" y="167"/>
                </a:cubicBezTo>
                <a:lnTo>
                  <a:pt x="435" y="167"/>
                </a:lnTo>
                <a:close/>
                <a:moveTo>
                  <a:pt x="91" y="247"/>
                </a:moveTo>
                <a:cubicBezTo>
                  <a:pt x="442" y="247"/>
                  <a:pt x="442" y="247"/>
                  <a:pt x="442" y="247"/>
                </a:cubicBezTo>
                <a:cubicBezTo>
                  <a:pt x="448" y="247"/>
                  <a:pt x="454" y="255"/>
                  <a:pt x="454" y="262"/>
                </a:cubicBezTo>
                <a:cubicBezTo>
                  <a:pt x="454" y="268"/>
                  <a:pt x="448" y="276"/>
                  <a:pt x="442" y="276"/>
                </a:cubicBezTo>
                <a:cubicBezTo>
                  <a:pt x="91" y="276"/>
                  <a:pt x="91" y="276"/>
                  <a:pt x="91" y="276"/>
                </a:cubicBezTo>
                <a:cubicBezTo>
                  <a:pt x="84" y="276"/>
                  <a:pt x="79" y="268"/>
                  <a:pt x="79" y="262"/>
                </a:cubicBezTo>
                <a:cubicBezTo>
                  <a:pt x="79" y="255"/>
                  <a:pt x="84" y="247"/>
                  <a:pt x="91" y="247"/>
                </a:cubicBezTo>
                <a:close/>
                <a:moveTo>
                  <a:pt x="79" y="340"/>
                </a:moveTo>
                <a:cubicBezTo>
                  <a:pt x="79" y="333"/>
                  <a:pt x="84" y="326"/>
                  <a:pt x="91" y="326"/>
                </a:cubicBezTo>
                <a:cubicBezTo>
                  <a:pt x="442" y="326"/>
                  <a:pt x="442" y="326"/>
                  <a:pt x="442" y="326"/>
                </a:cubicBezTo>
                <a:cubicBezTo>
                  <a:pt x="448" y="326"/>
                  <a:pt x="454" y="333"/>
                  <a:pt x="454" y="340"/>
                </a:cubicBezTo>
                <a:cubicBezTo>
                  <a:pt x="454" y="347"/>
                  <a:pt x="448" y="354"/>
                  <a:pt x="442" y="354"/>
                </a:cubicBezTo>
                <a:cubicBezTo>
                  <a:pt x="91" y="354"/>
                  <a:pt x="91" y="354"/>
                  <a:pt x="91" y="354"/>
                </a:cubicBezTo>
                <a:cubicBezTo>
                  <a:pt x="84" y="354"/>
                  <a:pt x="79" y="347"/>
                  <a:pt x="79" y="340"/>
                </a:cubicBezTo>
                <a:close/>
                <a:moveTo>
                  <a:pt x="434" y="549"/>
                </a:moveTo>
                <a:cubicBezTo>
                  <a:pt x="435" y="687"/>
                  <a:pt x="435" y="687"/>
                  <a:pt x="435" y="687"/>
                </a:cubicBezTo>
                <a:cubicBezTo>
                  <a:pt x="390" y="634"/>
                  <a:pt x="390" y="634"/>
                  <a:pt x="390" y="634"/>
                </a:cubicBezTo>
                <a:cubicBezTo>
                  <a:pt x="346" y="689"/>
                  <a:pt x="346" y="689"/>
                  <a:pt x="346" y="689"/>
                </a:cubicBezTo>
                <a:cubicBezTo>
                  <a:pt x="346" y="548"/>
                  <a:pt x="346" y="548"/>
                  <a:pt x="346" y="548"/>
                </a:cubicBezTo>
                <a:cubicBezTo>
                  <a:pt x="337" y="539"/>
                  <a:pt x="326" y="523"/>
                  <a:pt x="326" y="502"/>
                </a:cubicBezTo>
                <a:cubicBezTo>
                  <a:pt x="326" y="466"/>
                  <a:pt x="355" y="437"/>
                  <a:pt x="390" y="437"/>
                </a:cubicBezTo>
                <a:cubicBezTo>
                  <a:pt x="426" y="437"/>
                  <a:pt x="455" y="466"/>
                  <a:pt x="455" y="502"/>
                </a:cubicBezTo>
                <a:cubicBezTo>
                  <a:pt x="455" y="521"/>
                  <a:pt x="446" y="536"/>
                  <a:pt x="434" y="549"/>
                </a:cubicBezTo>
                <a:close/>
                <a:moveTo>
                  <a:pt x="391" y="466"/>
                </a:moveTo>
                <a:cubicBezTo>
                  <a:pt x="371" y="466"/>
                  <a:pt x="355" y="482"/>
                  <a:pt x="355" y="502"/>
                </a:cubicBezTo>
                <a:cubicBezTo>
                  <a:pt x="355" y="522"/>
                  <a:pt x="371" y="538"/>
                  <a:pt x="391" y="538"/>
                </a:cubicBezTo>
                <a:cubicBezTo>
                  <a:pt x="411" y="538"/>
                  <a:pt x="427" y="522"/>
                  <a:pt x="427" y="502"/>
                </a:cubicBezTo>
                <a:cubicBezTo>
                  <a:pt x="427" y="482"/>
                  <a:pt x="411" y="466"/>
                  <a:pt x="391" y="466"/>
                </a:cubicBezTo>
                <a:close/>
              </a:path>
            </a:pathLst>
          </a:custGeom>
          <a:solidFill>
            <a:srgbClr val="EAA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8" name="Group 117">
            <a:extLst>
              <a:ext uri="{FF2B5EF4-FFF2-40B4-BE49-F238E27FC236}">
                <a16:creationId xmlns:a16="http://schemas.microsoft.com/office/drawing/2014/main" id="{63E4671D-14BC-4053-9280-981528F948FA}"/>
              </a:ext>
            </a:extLst>
          </p:cNvPr>
          <p:cNvGrpSpPr/>
          <p:nvPr/>
        </p:nvGrpSpPr>
        <p:grpSpPr>
          <a:xfrm>
            <a:off x="2744073" y="4546304"/>
            <a:ext cx="694302" cy="447727"/>
            <a:chOff x="7558088" y="2198688"/>
            <a:chExt cx="1189038" cy="766762"/>
          </a:xfrm>
          <a:solidFill>
            <a:srgbClr val="EAAC00"/>
          </a:solidFill>
        </p:grpSpPr>
        <p:sp>
          <p:nvSpPr>
            <p:cNvPr id="120" name="Freeform 224">
              <a:extLst>
                <a:ext uri="{FF2B5EF4-FFF2-40B4-BE49-F238E27FC236}">
                  <a16:creationId xmlns:a16="http://schemas.microsoft.com/office/drawing/2014/main" id="{D8B3AFAF-AF0B-4033-8B50-316746915C90}"/>
                </a:ext>
              </a:extLst>
            </p:cNvPr>
            <p:cNvSpPr>
              <a:spLocks/>
            </p:cNvSpPr>
            <p:nvPr/>
          </p:nvSpPr>
          <p:spPr bwMode="auto">
            <a:xfrm>
              <a:off x="7872413" y="2393950"/>
              <a:ext cx="311150" cy="266700"/>
            </a:xfrm>
            <a:custGeom>
              <a:avLst/>
              <a:gdLst>
                <a:gd name="T0" fmla="*/ 53 w 133"/>
                <a:gd name="T1" fmla="*/ 0 h 114"/>
                <a:gd name="T2" fmla="*/ 0 w 133"/>
                <a:gd name="T3" fmla="*/ 53 h 114"/>
                <a:gd name="T4" fmla="*/ 0 w 133"/>
                <a:gd name="T5" fmla="*/ 98 h 114"/>
                <a:gd name="T6" fmla="*/ 4 w 133"/>
                <a:gd name="T7" fmla="*/ 103 h 114"/>
                <a:gd name="T8" fmla="*/ 18 w 133"/>
                <a:gd name="T9" fmla="*/ 114 h 114"/>
                <a:gd name="T10" fmla="*/ 23 w 133"/>
                <a:gd name="T11" fmla="*/ 90 h 114"/>
                <a:gd name="T12" fmla="*/ 23 w 133"/>
                <a:gd name="T13" fmla="*/ 53 h 114"/>
                <a:gd name="T14" fmla="*/ 53 w 133"/>
                <a:gd name="T15" fmla="*/ 23 h 114"/>
                <a:gd name="T16" fmla="*/ 133 w 133"/>
                <a:gd name="T17" fmla="*/ 23 h 114"/>
                <a:gd name="T18" fmla="*/ 121 w 133"/>
                <a:gd name="T19" fmla="*/ 0 h 114"/>
                <a:gd name="T20" fmla="*/ 53 w 133"/>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14">
                  <a:moveTo>
                    <a:pt x="53" y="0"/>
                  </a:moveTo>
                  <a:cubicBezTo>
                    <a:pt x="23" y="0"/>
                    <a:pt x="0" y="23"/>
                    <a:pt x="0" y="53"/>
                  </a:cubicBezTo>
                  <a:cubicBezTo>
                    <a:pt x="0" y="98"/>
                    <a:pt x="0" y="98"/>
                    <a:pt x="0" y="98"/>
                  </a:cubicBezTo>
                  <a:cubicBezTo>
                    <a:pt x="1" y="100"/>
                    <a:pt x="3" y="102"/>
                    <a:pt x="4" y="103"/>
                  </a:cubicBezTo>
                  <a:cubicBezTo>
                    <a:pt x="8" y="107"/>
                    <a:pt x="13" y="111"/>
                    <a:pt x="18" y="114"/>
                  </a:cubicBezTo>
                  <a:cubicBezTo>
                    <a:pt x="23" y="90"/>
                    <a:pt x="23" y="90"/>
                    <a:pt x="23" y="90"/>
                  </a:cubicBezTo>
                  <a:cubicBezTo>
                    <a:pt x="23" y="53"/>
                    <a:pt x="23" y="53"/>
                    <a:pt x="23" y="53"/>
                  </a:cubicBezTo>
                  <a:cubicBezTo>
                    <a:pt x="23" y="36"/>
                    <a:pt x="36" y="23"/>
                    <a:pt x="53" y="23"/>
                  </a:cubicBezTo>
                  <a:cubicBezTo>
                    <a:pt x="133" y="23"/>
                    <a:pt x="133" y="23"/>
                    <a:pt x="133" y="23"/>
                  </a:cubicBezTo>
                  <a:cubicBezTo>
                    <a:pt x="131" y="14"/>
                    <a:pt x="126" y="7"/>
                    <a:pt x="121" y="0"/>
                  </a:cubicBezTo>
                  <a:lnTo>
                    <a:pt x="5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21" name="Freeform 225">
              <a:extLst>
                <a:ext uri="{FF2B5EF4-FFF2-40B4-BE49-F238E27FC236}">
                  <a16:creationId xmlns:a16="http://schemas.microsoft.com/office/drawing/2014/main" id="{A6EFDD95-F24F-4B70-B73C-4820E0733220}"/>
                </a:ext>
              </a:extLst>
            </p:cNvPr>
            <p:cNvSpPr>
              <a:spLocks/>
            </p:cNvSpPr>
            <p:nvPr/>
          </p:nvSpPr>
          <p:spPr bwMode="auto">
            <a:xfrm>
              <a:off x="7970838" y="2508250"/>
              <a:ext cx="225425" cy="180975"/>
            </a:xfrm>
            <a:custGeom>
              <a:avLst/>
              <a:gdLst>
                <a:gd name="T0" fmla="*/ 73 w 96"/>
                <a:gd name="T1" fmla="*/ 54 h 77"/>
                <a:gd name="T2" fmla="*/ 96 w 96"/>
                <a:gd name="T3" fmla="*/ 1 h 77"/>
                <a:gd name="T4" fmla="*/ 70 w 96"/>
                <a:gd name="T5" fmla="*/ 1 h 77"/>
                <a:gd name="T6" fmla="*/ 6 w 96"/>
                <a:gd name="T7" fmla="*/ 45 h 77"/>
                <a:gd name="T8" fmla="*/ 0 w 96"/>
                <a:gd name="T9" fmla="*/ 75 h 77"/>
                <a:gd name="T10" fmla="*/ 17 w 96"/>
                <a:gd name="T11" fmla="*/ 77 h 77"/>
                <a:gd name="T12" fmla="*/ 73 w 96"/>
                <a:gd name="T13" fmla="*/ 54 h 77"/>
              </a:gdLst>
              <a:ahLst/>
              <a:cxnLst>
                <a:cxn ang="0">
                  <a:pos x="T0" y="T1"/>
                </a:cxn>
                <a:cxn ang="0">
                  <a:pos x="T2" y="T3"/>
                </a:cxn>
                <a:cxn ang="0">
                  <a:pos x="T4" y="T5"/>
                </a:cxn>
                <a:cxn ang="0">
                  <a:pos x="T6" y="T7"/>
                </a:cxn>
                <a:cxn ang="0">
                  <a:pos x="T8" y="T9"/>
                </a:cxn>
                <a:cxn ang="0">
                  <a:pos x="T10" y="T11"/>
                </a:cxn>
                <a:cxn ang="0">
                  <a:pos x="T12" y="T13"/>
                </a:cxn>
              </a:cxnLst>
              <a:rect l="0" t="0" r="r" b="b"/>
              <a:pathLst>
                <a:path w="96" h="77">
                  <a:moveTo>
                    <a:pt x="73" y="54"/>
                  </a:moveTo>
                  <a:cubicBezTo>
                    <a:pt x="87" y="40"/>
                    <a:pt x="95" y="21"/>
                    <a:pt x="96" y="1"/>
                  </a:cubicBezTo>
                  <a:cubicBezTo>
                    <a:pt x="82" y="1"/>
                    <a:pt x="70" y="1"/>
                    <a:pt x="70" y="1"/>
                  </a:cubicBezTo>
                  <a:cubicBezTo>
                    <a:pt x="40" y="0"/>
                    <a:pt x="11" y="20"/>
                    <a:pt x="6" y="45"/>
                  </a:cubicBezTo>
                  <a:cubicBezTo>
                    <a:pt x="0" y="75"/>
                    <a:pt x="0" y="75"/>
                    <a:pt x="0" y="75"/>
                  </a:cubicBezTo>
                  <a:cubicBezTo>
                    <a:pt x="6" y="76"/>
                    <a:pt x="11" y="77"/>
                    <a:pt x="17" y="77"/>
                  </a:cubicBezTo>
                  <a:cubicBezTo>
                    <a:pt x="38" y="77"/>
                    <a:pt x="58" y="69"/>
                    <a:pt x="73"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22" name="Freeform 226">
              <a:extLst>
                <a:ext uri="{FF2B5EF4-FFF2-40B4-BE49-F238E27FC236}">
                  <a16:creationId xmlns:a16="http://schemas.microsoft.com/office/drawing/2014/main" id="{928C0C77-5019-4F59-8CA9-154C9254D64F}"/>
                </a:ext>
              </a:extLst>
            </p:cNvPr>
            <p:cNvSpPr>
              <a:spLocks/>
            </p:cNvSpPr>
            <p:nvPr/>
          </p:nvSpPr>
          <p:spPr bwMode="auto">
            <a:xfrm>
              <a:off x="8355013" y="2374900"/>
              <a:ext cx="290513" cy="77787"/>
            </a:xfrm>
            <a:custGeom>
              <a:avLst/>
              <a:gdLst>
                <a:gd name="T0" fmla="*/ 89 w 124"/>
                <a:gd name="T1" fmla="*/ 0 h 33"/>
                <a:gd name="T2" fmla="*/ 0 w 124"/>
                <a:gd name="T3" fmla="*/ 0 h 33"/>
                <a:gd name="T4" fmla="*/ 5 w 124"/>
                <a:gd name="T5" fmla="*/ 16 h 33"/>
                <a:gd name="T6" fmla="*/ 89 w 124"/>
                <a:gd name="T7" fmla="*/ 16 h 33"/>
                <a:gd name="T8" fmla="*/ 109 w 124"/>
                <a:gd name="T9" fmla="*/ 33 h 33"/>
                <a:gd name="T10" fmla="*/ 124 w 124"/>
                <a:gd name="T11" fmla="*/ 33 h 33"/>
                <a:gd name="T12" fmla="*/ 89 w 124"/>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24" h="33">
                  <a:moveTo>
                    <a:pt x="89" y="0"/>
                  </a:moveTo>
                  <a:cubicBezTo>
                    <a:pt x="0" y="0"/>
                    <a:pt x="0" y="0"/>
                    <a:pt x="0" y="0"/>
                  </a:cubicBezTo>
                  <a:cubicBezTo>
                    <a:pt x="2" y="5"/>
                    <a:pt x="3" y="10"/>
                    <a:pt x="5" y="16"/>
                  </a:cubicBezTo>
                  <a:cubicBezTo>
                    <a:pt x="89" y="16"/>
                    <a:pt x="89" y="16"/>
                    <a:pt x="89" y="16"/>
                  </a:cubicBezTo>
                  <a:cubicBezTo>
                    <a:pt x="99" y="16"/>
                    <a:pt x="108" y="23"/>
                    <a:pt x="109" y="33"/>
                  </a:cubicBezTo>
                  <a:cubicBezTo>
                    <a:pt x="115" y="33"/>
                    <a:pt x="120" y="33"/>
                    <a:pt x="124" y="33"/>
                  </a:cubicBezTo>
                  <a:cubicBezTo>
                    <a:pt x="123" y="15"/>
                    <a:pt x="108" y="0"/>
                    <a:pt x="8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23" name="Freeform 227">
              <a:extLst>
                <a:ext uri="{FF2B5EF4-FFF2-40B4-BE49-F238E27FC236}">
                  <a16:creationId xmlns:a16="http://schemas.microsoft.com/office/drawing/2014/main" id="{87718749-D960-4C53-BC57-0D2B7CFB7B2D}"/>
                </a:ext>
              </a:extLst>
            </p:cNvPr>
            <p:cNvSpPr>
              <a:spLocks noEditPoints="1"/>
            </p:cNvSpPr>
            <p:nvPr/>
          </p:nvSpPr>
          <p:spPr bwMode="auto">
            <a:xfrm>
              <a:off x="7869238" y="2493963"/>
              <a:ext cx="877888" cy="458787"/>
            </a:xfrm>
            <a:custGeom>
              <a:avLst/>
              <a:gdLst>
                <a:gd name="T0" fmla="*/ 341 w 374"/>
                <a:gd name="T1" fmla="*/ 0 h 195"/>
                <a:gd name="T2" fmla="*/ 217 w 374"/>
                <a:gd name="T3" fmla="*/ 0 h 195"/>
                <a:gd name="T4" fmla="*/ 217 w 374"/>
                <a:gd name="T5" fmla="*/ 5 h 195"/>
                <a:gd name="T6" fmla="*/ 171 w 374"/>
                <a:gd name="T7" fmla="*/ 116 h 195"/>
                <a:gd name="T8" fmla="*/ 61 w 374"/>
                <a:gd name="T9" fmla="*/ 162 h 195"/>
                <a:gd name="T10" fmla="*/ 60 w 374"/>
                <a:gd name="T11" fmla="*/ 162 h 195"/>
                <a:gd name="T12" fmla="*/ 60 w 374"/>
                <a:gd name="T13" fmla="*/ 162 h 195"/>
                <a:gd name="T14" fmla="*/ 14 w 374"/>
                <a:gd name="T15" fmla="*/ 155 h 195"/>
                <a:gd name="T16" fmla="*/ 9 w 374"/>
                <a:gd name="T17" fmla="*/ 160 h 195"/>
                <a:gd name="T18" fmla="*/ 1 w 374"/>
                <a:gd name="T19" fmla="*/ 168 h 195"/>
                <a:gd name="T20" fmla="*/ 30 w 374"/>
                <a:gd name="T21" fmla="*/ 195 h 195"/>
                <a:gd name="T22" fmla="*/ 290 w 374"/>
                <a:gd name="T23" fmla="*/ 195 h 195"/>
                <a:gd name="T24" fmla="*/ 334 w 374"/>
                <a:gd name="T25" fmla="*/ 164 h 195"/>
                <a:gd name="T26" fmla="*/ 370 w 374"/>
                <a:gd name="T27" fmla="*/ 30 h 195"/>
                <a:gd name="T28" fmla="*/ 341 w 374"/>
                <a:gd name="T29" fmla="*/ 0 h 195"/>
                <a:gd name="T30" fmla="*/ 307 w 374"/>
                <a:gd name="T31" fmla="*/ 151 h 195"/>
                <a:gd name="T32" fmla="*/ 300 w 374"/>
                <a:gd name="T33" fmla="*/ 156 h 195"/>
                <a:gd name="T34" fmla="*/ 188 w 374"/>
                <a:gd name="T35" fmla="*/ 156 h 195"/>
                <a:gd name="T36" fmla="*/ 183 w 374"/>
                <a:gd name="T37" fmla="*/ 151 h 195"/>
                <a:gd name="T38" fmla="*/ 190 w 374"/>
                <a:gd name="T39" fmla="*/ 146 h 195"/>
                <a:gd name="T40" fmla="*/ 302 w 374"/>
                <a:gd name="T41" fmla="*/ 146 h 195"/>
                <a:gd name="T42" fmla="*/ 307 w 374"/>
                <a:gd name="T43" fmla="*/ 151 h 195"/>
                <a:gd name="T44" fmla="*/ 313 w 374"/>
                <a:gd name="T45" fmla="*/ 130 h 195"/>
                <a:gd name="T46" fmla="*/ 305 w 374"/>
                <a:gd name="T47" fmla="*/ 135 h 195"/>
                <a:gd name="T48" fmla="*/ 193 w 374"/>
                <a:gd name="T49" fmla="*/ 135 h 195"/>
                <a:gd name="T50" fmla="*/ 188 w 374"/>
                <a:gd name="T51" fmla="*/ 130 h 195"/>
                <a:gd name="T52" fmla="*/ 196 w 374"/>
                <a:gd name="T53" fmla="*/ 125 h 195"/>
                <a:gd name="T54" fmla="*/ 308 w 374"/>
                <a:gd name="T55" fmla="*/ 125 h 195"/>
                <a:gd name="T56" fmla="*/ 313 w 374"/>
                <a:gd name="T57" fmla="*/ 13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4" h="195">
                  <a:moveTo>
                    <a:pt x="341" y="0"/>
                  </a:moveTo>
                  <a:cubicBezTo>
                    <a:pt x="341" y="0"/>
                    <a:pt x="273" y="0"/>
                    <a:pt x="217" y="0"/>
                  </a:cubicBezTo>
                  <a:cubicBezTo>
                    <a:pt x="217" y="1"/>
                    <a:pt x="217" y="3"/>
                    <a:pt x="217" y="5"/>
                  </a:cubicBezTo>
                  <a:cubicBezTo>
                    <a:pt x="217" y="47"/>
                    <a:pt x="201" y="86"/>
                    <a:pt x="171" y="116"/>
                  </a:cubicBezTo>
                  <a:cubicBezTo>
                    <a:pt x="142" y="145"/>
                    <a:pt x="102" y="162"/>
                    <a:pt x="61" y="162"/>
                  </a:cubicBezTo>
                  <a:cubicBezTo>
                    <a:pt x="60" y="162"/>
                    <a:pt x="60" y="162"/>
                    <a:pt x="60" y="162"/>
                  </a:cubicBezTo>
                  <a:cubicBezTo>
                    <a:pt x="60" y="162"/>
                    <a:pt x="60" y="162"/>
                    <a:pt x="60" y="162"/>
                  </a:cubicBezTo>
                  <a:cubicBezTo>
                    <a:pt x="44" y="162"/>
                    <a:pt x="29" y="159"/>
                    <a:pt x="14" y="155"/>
                  </a:cubicBezTo>
                  <a:cubicBezTo>
                    <a:pt x="9" y="160"/>
                    <a:pt x="9" y="160"/>
                    <a:pt x="9" y="160"/>
                  </a:cubicBezTo>
                  <a:cubicBezTo>
                    <a:pt x="1" y="168"/>
                    <a:pt x="1" y="168"/>
                    <a:pt x="1" y="168"/>
                  </a:cubicBezTo>
                  <a:cubicBezTo>
                    <a:pt x="0" y="183"/>
                    <a:pt x="12" y="195"/>
                    <a:pt x="30" y="195"/>
                  </a:cubicBezTo>
                  <a:cubicBezTo>
                    <a:pt x="290" y="195"/>
                    <a:pt x="290" y="195"/>
                    <a:pt x="290" y="195"/>
                  </a:cubicBezTo>
                  <a:cubicBezTo>
                    <a:pt x="310" y="195"/>
                    <a:pt x="329" y="181"/>
                    <a:pt x="334" y="164"/>
                  </a:cubicBezTo>
                  <a:cubicBezTo>
                    <a:pt x="370" y="30"/>
                    <a:pt x="370" y="30"/>
                    <a:pt x="370" y="30"/>
                  </a:cubicBezTo>
                  <a:cubicBezTo>
                    <a:pt x="374" y="13"/>
                    <a:pt x="362" y="0"/>
                    <a:pt x="341" y="0"/>
                  </a:cubicBezTo>
                  <a:close/>
                  <a:moveTo>
                    <a:pt x="307" y="151"/>
                  </a:moveTo>
                  <a:cubicBezTo>
                    <a:pt x="306" y="154"/>
                    <a:pt x="303" y="156"/>
                    <a:pt x="300" y="156"/>
                  </a:cubicBezTo>
                  <a:cubicBezTo>
                    <a:pt x="188" y="156"/>
                    <a:pt x="188" y="156"/>
                    <a:pt x="188" y="156"/>
                  </a:cubicBezTo>
                  <a:cubicBezTo>
                    <a:pt x="185" y="156"/>
                    <a:pt x="182" y="154"/>
                    <a:pt x="183" y="151"/>
                  </a:cubicBezTo>
                  <a:cubicBezTo>
                    <a:pt x="184" y="148"/>
                    <a:pt x="187" y="146"/>
                    <a:pt x="190" y="146"/>
                  </a:cubicBezTo>
                  <a:cubicBezTo>
                    <a:pt x="302" y="146"/>
                    <a:pt x="302" y="146"/>
                    <a:pt x="302" y="146"/>
                  </a:cubicBezTo>
                  <a:cubicBezTo>
                    <a:pt x="306" y="146"/>
                    <a:pt x="308" y="148"/>
                    <a:pt x="307" y="151"/>
                  </a:cubicBezTo>
                  <a:close/>
                  <a:moveTo>
                    <a:pt x="313" y="130"/>
                  </a:moveTo>
                  <a:cubicBezTo>
                    <a:pt x="312" y="133"/>
                    <a:pt x="309" y="135"/>
                    <a:pt x="305" y="135"/>
                  </a:cubicBezTo>
                  <a:cubicBezTo>
                    <a:pt x="193" y="135"/>
                    <a:pt x="193" y="135"/>
                    <a:pt x="193" y="135"/>
                  </a:cubicBezTo>
                  <a:cubicBezTo>
                    <a:pt x="190" y="135"/>
                    <a:pt x="188" y="133"/>
                    <a:pt x="188" y="130"/>
                  </a:cubicBezTo>
                  <a:cubicBezTo>
                    <a:pt x="189" y="127"/>
                    <a:pt x="192" y="125"/>
                    <a:pt x="196" y="125"/>
                  </a:cubicBezTo>
                  <a:cubicBezTo>
                    <a:pt x="308" y="125"/>
                    <a:pt x="308" y="125"/>
                    <a:pt x="308" y="125"/>
                  </a:cubicBezTo>
                  <a:cubicBezTo>
                    <a:pt x="311" y="125"/>
                    <a:pt x="313" y="127"/>
                    <a:pt x="313" y="1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24" name="Freeform 228">
              <a:extLst>
                <a:ext uri="{FF2B5EF4-FFF2-40B4-BE49-F238E27FC236}">
                  <a16:creationId xmlns:a16="http://schemas.microsoft.com/office/drawing/2014/main" id="{535C7B29-BEB2-4631-B877-9A9E9036467C}"/>
                </a:ext>
              </a:extLst>
            </p:cNvPr>
            <p:cNvSpPr>
              <a:spLocks noEditPoints="1"/>
            </p:cNvSpPr>
            <p:nvPr/>
          </p:nvSpPr>
          <p:spPr bwMode="auto">
            <a:xfrm>
              <a:off x="7558088" y="2198688"/>
              <a:ext cx="762000" cy="766762"/>
            </a:xfrm>
            <a:custGeom>
              <a:avLst/>
              <a:gdLst>
                <a:gd name="T0" fmla="*/ 85 w 325"/>
                <a:gd name="T1" fmla="*/ 240 h 327"/>
                <a:gd name="T2" fmla="*/ 85 w 325"/>
                <a:gd name="T3" fmla="*/ 240 h 327"/>
                <a:gd name="T4" fmla="*/ 58 w 325"/>
                <a:gd name="T5" fmla="*/ 204 h 327"/>
                <a:gd name="T6" fmla="*/ 27 w 325"/>
                <a:gd name="T7" fmla="*/ 235 h 327"/>
                <a:gd name="T8" fmla="*/ 16 w 325"/>
                <a:gd name="T9" fmla="*/ 246 h 327"/>
                <a:gd name="T10" fmla="*/ 16 w 325"/>
                <a:gd name="T11" fmla="*/ 306 h 327"/>
                <a:gd name="T12" fmla="*/ 21 w 325"/>
                <a:gd name="T13" fmla="*/ 311 h 327"/>
                <a:gd name="T14" fmla="*/ 81 w 325"/>
                <a:gd name="T15" fmla="*/ 311 h 327"/>
                <a:gd name="T16" fmla="*/ 92 w 325"/>
                <a:gd name="T17" fmla="*/ 300 h 327"/>
                <a:gd name="T18" fmla="*/ 124 w 325"/>
                <a:gd name="T19" fmla="*/ 268 h 327"/>
                <a:gd name="T20" fmla="*/ 85 w 325"/>
                <a:gd name="T21" fmla="*/ 240 h 327"/>
                <a:gd name="T22" fmla="*/ 286 w 325"/>
                <a:gd name="T23" fmla="*/ 38 h 327"/>
                <a:gd name="T24" fmla="*/ 193 w 325"/>
                <a:gd name="T25" fmla="*/ 0 h 327"/>
                <a:gd name="T26" fmla="*/ 101 w 325"/>
                <a:gd name="T27" fmla="*/ 38 h 327"/>
                <a:gd name="T28" fmla="*/ 62 w 325"/>
                <a:gd name="T29" fmla="*/ 131 h 327"/>
                <a:gd name="T30" fmla="*/ 101 w 325"/>
                <a:gd name="T31" fmla="*/ 224 h 327"/>
                <a:gd name="T32" fmla="*/ 193 w 325"/>
                <a:gd name="T33" fmla="*/ 262 h 327"/>
                <a:gd name="T34" fmla="*/ 286 w 325"/>
                <a:gd name="T35" fmla="*/ 224 h 327"/>
                <a:gd name="T36" fmla="*/ 325 w 325"/>
                <a:gd name="T37" fmla="*/ 131 h 327"/>
                <a:gd name="T38" fmla="*/ 286 w 325"/>
                <a:gd name="T39" fmla="*/ 38 h 327"/>
                <a:gd name="T40" fmla="*/ 267 w 325"/>
                <a:gd name="T41" fmla="*/ 204 h 327"/>
                <a:gd name="T42" fmla="*/ 193 w 325"/>
                <a:gd name="T43" fmla="*/ 235 h 327"/>
                <a:gd name="T44" fmla="*/ 120 w 325"/>
                <a:gd name="T45" fmla="*/ 204 h 327"/>
                <a:gd name="T46" fmla="*/ 90 w 325"/>
                <a:gd name="T47" fmla="*/ 131 h 327"/>
                <a:gd name="T48" fmla="*/ 120 w 325"/>
                <a:gd name="T49" fmla="*/ 58 h 327"/>
                <a:gd name="T50" fmla="*/ 193 w 325"/>
                <a:gd name="T51" fmla="*/ 27 h 327"/>
                <a:gd name="T52" fmla="*/ 267 w 325"/>
                <a:gd name="T53" fmla="*/ 58 h 327"/>
                <a:gd name="T54" fmla="*/ 297 w 325"/>
                <a:gd name="T55" fmla="*/ 131 h 327"/>
                <a:gd name="T56" fmla="*/ 267 w 325"/>
                <a:gd name="T57" fmla="*/ 20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5" h="327">
                  <a:moveTo>
                    <a:pt x="85" y="240"/>
                  </a:moveTo>
                  <a:cubicBezTo>
                    <a:pt x="85" y="240"/>
                    <a:pt x="85" y="240"/>
                    <a:pt x="85" y="240"/>
                  </a:cubicBezTo>
                  <a:cubicBezTo>
                    <a:pt x="74" y="229"/>
                    <a:pt x="65" y="217"/>
                    <a:pt x="58" y="204"/>
                  </a:cubicBezTo>
                  <a:cubicBezTo>
                    <a:pt x="27" y="235"/>
                    <a:pt x="27" y="235"/>
                    <a:pt x="27" y="235"/>
                  </a:cubicBezTo>
                  <a:cubicBezTo>
                    <a:pt x="16" y="246"/>
                    <a:pt x="16" y="246"/>
                    <a:pt x="16" y="246"/>
                  </a:cubicBezTo>
                  <a:cubicBezTo>
                    <a:pt x="0" y="263"/>
                    <a:pt x="0" y="290"/>
                    <a:pt x="16" y="306"/>
                  </a:cubicBezTo>
                  <a:cubicBezTo>
                    <a:pt x="21" y="311"/>
                    <a:pt x="21" y="311"/>
                    <a:pt x="21" y="311"/>
                  </a:cubicBezTo>
                  <a:cubicBezTo>
                    <a:pt x="38" y="327"/>
                    <a:pt x="64" y="327"/>
                    <a:pt x="81" y="311"/>
                  </a:cubicBezTo>
                  <a:cubicBezTo>
                    <a:pt x="92" y="300"/>
                    <a:pt x="92" y="300"/>
                    <a:pt x="92" y="300"/>
                  </a:cubicBezTo>
                  <a:cubicBezTo>
                    <a:pt x="124" y="268"/>
                    <a:pt x="124" y="268"/>
                    <a:pt x="124" y="268"/>
                  </a:cubicBezTo>
                  <a:cubicBezTo>
                    <a:pt x="109" y="261"/>
                    <a:pt x="96" y="251"/>
                    <a:pt x="85" y="240"/>
                  </a:cubicBezTo>
                  <a:close/>
                  <a:moveTo>
                    <a:pt x="286" y="38"/>
                  </a:moveTo>
                  <a:cubicBezTo>
                    <a:pt x="261" y="13"/>
                    <a:pt x="227" y="0"/>
                    <a:pt x="193" y="0"/>
                  </a:cubicBezTo>
                  <a:cubicBezTo>
                    <a:pt x="160" y="0"/>
                    <a:pt x="126" y="13"/>
                    <a:pt x="101" y="38"/>
                  </a:cubicBezTo>
                  <a:cubicBezTo>
                    <a:pt x="75" y="64"/>
                    <a:pt x="62" y="97"/>
                    <a:pt x="62" y="131"/>
                  </a:cubicBezTo>
                  <a:cubicBezTo>
                    <a:pt x="62" y="165"/>
                    <a:pt x="75" y="198"/>
                    <a:pt x="101" y="224"/>
                  </a:cubicBezTo>
                  <a:cubicBezTo>
                    <a:pt x="126" y="250"/>
                    <a:pt x="160" y="262"/>
                    <a:pt x="193" y="262"/>
                  </a:cubicBezTo>
                  <a:cubicBezTo>
                    <a:pt x="227" y="262"/>
                    <a:pt x="261" y="250"/>
                    <a:pt x="286" y="224"/>
                  </a:cubicBezTo>
                  <a:cubicBezTo>
                    <a:pt x="312" y="198"/>
                    <a:pt x="325" y="165"/>
                    <a:pt x="325" y="131"/>
                  </a:cubicBezTo>
                  <a:cubicBezTo>
                    <a:pt x="325" y="97"/>
                    <a:pt x="312" y="64"/>
                    <a:pt x="286" y="38"/>
                  </a:cubicBezTo>
                  <a:close/>
                  <a:moveTo>
                    <a:pt x="267" y="204"/>
                  </a:moveTo>
                  <a:cubicBezTo>
                    <a:pt x="246" y="224"/>
                    <a:pt x="220" y="235"/>
                    <a:pt x="193" y="235"/>
                  </a:cubicBezTo>
                  <a:cubicBezTo>
                    <a:pt x="167" y="235"/>
                    <a:pt x="141" y="224"/>
                    <a:pt x="120" y="204"/>
                  </a:cubicBezTo>
                  <a:cubicBezTo>
                    <a:pt x="100" y="184"/>
                    <a:pt x="90" y="158"/>
                    <a:pt x="90" y="131"/>
                  </a:cubicBezTo>
                  <a:cubicBezTo>
                    <a:pt x="90" y="104"/>
                    <a:pt x="100" y="78"/>
                    <a:pt x="120" y="58"/>
                  </a:cubicBezTo>
                  <a:cubicBezTo>
                    <a:pt x="141" y="38"/>
                    <a:pt x="167" y="28"/>
                    <a:pt x="193" y="27"/>
                  </a:cubicBezTo>
                  <a:cubicBezTo>
                    <a:pt x="220" y="28"/>
                    <a:pt x="246" y="38"/>
                    <a:pt x="267" y="58"/>
                  </a:cubicBezTo>
                  <a:cubicBezTo>
                    <a:pt x="287" y="78"/>
                    <a:pt x="297" y="104"/>
                    <a:pt x="297" y="131"/>
                  </a:cubicBezTo>
                  <a:cubicBezTo>
                    <a:pt x="297" y="158"/>
                    <a:pt x="287" y="184"/>
                    <a:pt x="267" y="2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25" name="Group 124">
            <a:extLst>
              <a:ext uri="{FF2B5EF4-FFF2-40B4-BE49-F238E27FC236}">
                <a16:creationId xmlns:a16="http://schemas.microsoft.com/office/drawing/2014/main" id="{0E7DF4EB-7DEB-43A9-8238-3F60C2A21585}"/>
              </a:ext>
            </a:extLst>
          </p:cNvPr>
          <p:cNvGrpSpPr/>
          <p:nvPr/>
        </p:nvGrpSpPr>
        <p:grpSpPr>
          <a:xfrm>
            <a:off x="1686479" y="5807075"/>
            <a:ext cx="736489" cy="496908"/>
            <a:chOff x="5805488" y="792163"/>
            <a:chExt cx="1185863" cy="800100"/>
          </a:xfrm>
          <a:solidFill>
            <a:srgbClr val="920000"/>
          </a:solidFill>
        </p:grpSpPr>
        <p:sp>
          <p:nvSpPr>
            <p:cNvPr id="126" name="Freeform 25">
              <a:extLst>
                <a:ext uri="{FF2B5EF4-FFF2-40B4-BE49-F238E27FC236}">
                  <a16:creationId xmlns:a16="http://schemas.microsoft.com/office/drawing/2014/main" id="{6E87C045-5547-41E7-9B89-9D1E96DA2FBF}"/>
                </a:ext>
              </a:extLst>
            </p:cNvPr>
            <p:cNvSpPr>
              <a:spLocks noEditPoints="1"/>
            </p:cNvSpPr>
            <p:nvPr/>
          </p:nvSpPr>
          <p:spPr bwMode="auto">
            <a:xfrm>
              <a:off x="5805488" y="792163"/>
              <a:ext cx="1154113" cy="660400"/>
            </a:xfrm>
            <a:custGeom>
              <a:avLst/>
              <a:gdLst>
                <a:gd name="T0" fmla="*/ 254 w 255"/>
                <a:gd name="T1" fmla="*/ 19 h 146"/>
                <a:gd name="T2" fmla="*/ 236 w 255"/>
                <a:gd name="T3" fmla="*/ 0 h 146"/>
                <a:gd name="T4" fmla="*/ 28 w 255"/>
                <a:gd name="T5" fmla="*/ 57 h 146"/>
                <a:gd name="T6" fmla="*/ 28 w 255"/>
                <a:gd name="T7" fmla="*/ 57 h 146"/>
                <a:gd name="T8" fmla="*/ 10 w 255"/>
                <a:gd name="T9" fmla="*/ 76 h 146"/>
                <a:gd name="T10" fmla="*/ 0 w 255"/>
                <a:gd name="T11" fmla="*/ 127 h 146"/>
                <a:gd name="T12" fmla="*/ 18 w 255"/>
                <a:gd name="T13" fmla="*/ 146 h 146"/>
                <a:gd name="T14" fmla="*/ 236 w 255"/>
                <a:gd name="T15" fmla="*/ 92 h 146"/>
                <a:gd name="T16" fmla="*/ 236 w 255"/>
                <a:gd name="T17" fmla="*/ 92 h 146"/>
                <a:gd name="T18" fmla="*/ 255 w 255"/>
                <a:gd name="T19" fmla="*/ 73 h 146"/>
                <a:gd name="T20" fmla="*/ 254 w 255"/>
                <a:gd name="T21" fmla="*/ 19 h 146"/>
                <a:gd name="T22" fmla="*/ 233 w 255"/>
                <a:gd name="T23" fmla="*/ 44 h 146"/>
                <a:gd name="T24" fmla="*/ 218 w 255"/>
                <a:gd name="T25" fmla="*/ 50 h 146"/>
                <a:gd name="T26" fmla="*/ 214 w 255"/>
                <a:gd name="T27" fmla="*/ 48 h 146"/>
                <a:gd name="T28" fmla="*/ 213 w 255"/>
                <a:gd name="T29" fmla="*/ 44 h 146"/>
                <a:gd name="T30" fmla="*/ 215 w 255"/>
                <a:gd name="T31" fmla="*/ 41 h 146"/>
                <a:gd name="T32" fmla="*/ 231 w 255"/>
                <a:gd name="T33" fmla="*/ 36 h 146"/>
                <a:gd name="T34" fmla="*/ 234 w 255"/>
                <a:gd name="T35" fmla="*/ 37 h 146"/>
                <a:gd name="T36" fmla="*/ 235 w 255"/>
                <a:gd name="T37" fmla="*/ 41 h 146"/>
                <a:gd name="T38" fmla="*/ 233 w 255"/>
                <a:gd name="T39" fmla="*/ 4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146">
                  <a:moveTo>
                    <a:pt x="254" y="19"/>
                  </a:moveTo>
                  <a:cubicBezTo>
                    <a:pt x="254" y="8"/>
                    <a:pt x="246" y="0"/>
                    <a:pt x="236" y="0"/>
                  </a:cubicBezTo>
                  <a:cubicBezTo>
                    <a:pt x="236" y="0"/>
                    <a:pt x="28" y="57"/>
                    <a:pt x="28" y="57"/>
                  </a:cubicBezTo>
                  <a:cubicBezTo>
                    <a:pt x="28" y="57"/>
                    <a:pt x="28" y="57"/>
                    <a:pt x="28" y="57"/>
                  </a:cubicBezTo>
                  <a:cubicBezTo>
                    <a:pt x="18" y="57"/>
                    <a:pt x="10" y="65"/>
                    <a:pt x="10" y="76"/>
                  </a:cubicBezTo>
                  <a:cubicBezTo>
                    <a:pt x="10" y="76"/>
                    <a:pt x="0" y="127"/>
                    <a:pt x="0" y="127"/>
                  </a:cubicBezTo>
                  <a:cubicBezTo>
                    <a:pt x="0" y="138"/>
                    <a:pt x="8" y="146"/>
                    <a:pt x="18" y="146"/>
                  </a:cubicBezTo>
                  <a:cubicBezTo>
                    <a:pt x="18" y="146"/>
                    <a:pt x="236" y="92"/>
                    <a:pt x="236" y="92"/>
                  </a:cubicBezTo>
                  <a:cubicBezTo>
                    <a:pt x="236" y="92"/>
                    <a:pt x="236" y="92"/>
                    <a:pt x="236" y="92"/>
                  </a:cubicBezTo>
                  <a:cubicBezTo>
                    <a:pt x="246" y="92"/>
                    <a:pt x="255" y="83"/>
                    <a:pt x="255" y="73"/>
                  </a:cubicBezTo>
                  <a:lnTo>
                    <a:pt x="254" y="19"/>
                  </a:lnTo>
                  <a:close/>
                  <a:moveTo>
                    <a:pt x="233" y="44"/>
                  </a:moveTo>
                  <a:cubicBezTo>
                    <a:pt x="218" y="50"/>
                    <a:pt x="218" y="50"/>
                    <a:pt x="218" y="50"/>
                  </a:cubicBezTo>
                  <a:cubicBezTo>
                    <a:pt x="216" y="50"/>
                    <a:pt x="215" y="49"/>
                    <a:pt x="214" y="48"/>
                  </a:cubicBezTo>
                  <a:cubicBezTo>
                    <a:pt x="213" y="44"/>
                    <a:pt x="213" y="44"/>
                    <a:pt x="213" y="44"/>
                  </a:cubicBezTo>
                  <a:cubicBezTo>
                    <a:pt x="213" y="43"/>
                    <a:pt x="213" y="41"/>
                    <a:pt x="215" y="41"/>
                  </a:cubicBezTo>
                  <a:cubicBezTo>
                    <a:pt x="231" y="36"/>
                    <a:pt x="231" y="36"/>
                    <a:pt x="231" y="36"/>
                  </a:cubicBezTo>
                  <a:cubicBezTo>
                    <a:pt x="232" y="35"/>
                    <a:pt x="233" y="36"/>
                    <a:pt x="234" y="37"/>
                  </a:cubicBezTo>
                  <a:cubicBezTo>
                    <a:pt x="235" y="41"/>
                    <a:pt x="235" y="41"/>
                    <a:pt x="235" y="41"/>
                  </a:cubicBezTo>
                  <a:cubicBezTo>
                    <a:pt x="235" y="43"/>
                    <a:pt x="235" y="44"/>
                    <a:pt x="23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27" name="Freeform 26">
              <a:extLst>
                <a:ext uri="{FF2B5EF4-FFF2-40B4-BE49-F238E27FC236}">
                  <a16:creationId xmlns:a16="http://schemas.microsoft.com/office/drawing/2014/main" id="{D4C7D5E1-C7B8-4C29-897F-7A6619A63B32}"/>
                </a:ext>
              </a:extLst>
            </p:cNvPr>
            <p:cNvSpPr>
              <a:spLocks/>
            </p:cNvSpPr>
            <p:nvPr/>
          </p:nvSpPr>
          <p:spPr bwMode="auto">
            <a:xfrm>
              <a:off x="5805488" y="1189038"/>
              <a:ext cx="1185863" cy="317500"/>
            </a:xfrm>
            <a:custGeom>
              <a:avLst/>
              <a:gdLst>
                <a:gd name="T0" fmla="*/ 237 w 262"/>
                <a:gd name="T1" fmla="*/ 6 h 70"/>
                <a:gd name="T2" fmla="*/ 231 w 262"/>
                <a:gd name="T3" fmla="*/ 8 h 70"/>
                <a:gd name="T4" fmla="*/ 238 w 262"/>
                <a:gd name="T5" fmla="*/ 44 h 70"/>
                <a:gd name="T6" fmla="*/ 222 w 262"/>
                <a:gd name="T7" fmla="*/ 60 h 70"/>
                <a:gd name="T8" fmla="*/ 39 w 262"/>
                <a:gd name="T9" fmla="*/ 60 h 70"/>
                <a:gd name="T10" fmla="*/ 30 w 262"/>
                <a:gd name="T11" fmla="*/ 58 h 70"/>
                <a:gd name="T12" fmla="*/ 19 w 262"/>
                <a:gd name="T13" fmla="*/ 60 h 70"/>
                <a:gd name="T14" fmla="*/ 18 w 262"/>
                <a:gd name="T15" fmla="*/ 60 h 70"/>
                <a:gd name="T16" fmla="*/ 0 w 262"/>
                <a:gd name="T17" fmla="*/ 49 h 70"/>
                <a:gd name="T18" fmla="*/ 0 w 262"/>
                <a:gd name="T19" fmla="*/ 52 h 70"/>
                <a:gd name="T20" fmla="*/ 18 w 262"/>
                <a:gd name="T21" fmla="*/ 70 h 70"/>
                <a:gd name="T22" fmla="*/ 243 w 262"/>
                <a:gd name="T23" fmla="*/ 70 h 70"/>
                <a:gd name="T24" fmla="*/ 262 w 262"/>
                <a:gd name="T25" fmla="*/ 52 h 70"/>
                <a:gd name="T26" fmla="*/ 251 w 262"/>
                <a:gd name="T27" fmla="*/ 0 h 70"/>
                <a:gd name="T28" fmla="*/ 237 w 262"/>
                <a:gd name="T29" fmla="*/ 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2" h="70">
                  <a:moveTo>
                    <a:pt x="237" y="6"/>
                  </a:moveTo>
                  <a:cubicBezTo>
                    <a:pt x="237" y="6"/>
                    <a:pt x="235" y="7"/>
                    <a:pt x="231" y="8"/>
                  </a:cubicBezTo>
                  <a:cubicBezTo>
                    <a:pt x="238" y="44"/>
                    <a:pt x="238" y="44"/>
                    <a:pt x="238" y="44"/>
                  </a:cubicBezTo>
                  <a:cubicBezTo>
                    <a:pt x="238" y="53"/>
                    <a:pt x="231" y="60"/>
                    <a:pt x="222" y="60"/>
                  </a:cubicBezTo>
                  <a:cubicBezTo>
                    <a:pt x="39" y="60"/>
                    <a:pt x="39" y="60"/>
                    <a:pt x="39" y="60"/>
                  </a:cubicBezTo>
                  <a:cubicBezTo>
                    <a:pt x="36" y="60"/>
                    <a:pt x="33" y="59"/>
                    <a:pt x="30" y="58"/>
                  </a:cubicBezTo>
                  <a:cubicBezTo>
                    <a:pt x="23" y="59"/>
                    <a:pt x="19" y="60"/>
                    <a:pt x="19" y="60"/>
                  </a:cubicBezTo>
                  <a:cubicBezTo>
                    <a:pt x="18" y="60"/>
                    <a:pt x="18" y="60"/>
                    <a:pt x="18" y="60"/>
                  </a:cubicBezTo>
                  <a:cubicBezTo>
                    <a:pt x="11" y="60"/>
                    <a:pt x="4" y="56"/>
                    <a:pt x="0" y="49"/>
                  </a:cubicBezTo>
                  <a:cubicBezTo>
                    <a:pt x="0" y="52"/>
                    <a:pt x="0" y="52"/>
                    <a:pt x="0" y="52"/>
                  </a:cubicBezTo>
                  <a:cubicBezTo>
                    <a:pt x="0" y="62"/>
                    <a:pt x="8" y="70"/>
                    <a:pt x="18" y="70"/>
                  </a:cubicBezTo>
                  <a:cubicBezTo>
                    <a:pt x="243" y="70"/>
                    <a:pt x="243" y="70"/>
                    <a:pt x="243" y="70"/>
                  </a:cubicBezTo>
                  <a:cubicBezTo>
                    <a:pt x="254" y="70"/>
                    <a:pt x="262" y="62"/>
                    <a:pt x="262" y="52"/>
                  </a:cubicBezTo>
                  <a:cubicBezTo>
                    <a:pt x="262" y="51"/>
                    <a:pt x="252" y="4"/>
                    <a:pt x="251" y="0"/>
                  </a:cubicBezTo>
                  <a:cubicBezTo>
                    <a:pt x="248" y="4"/>
                    <a:pt x="243" y="6"/>
                    <a:pt x="237"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28" name="Freeform 27">
              <a:extLst>
                <a:ext uri="{FF2B5EF4-FFF2-40B4-BE49-F238E27FC236}">
                  <a16:creationId xmlns:a16="http://schemas.microsoft.com/office/drawing/2014/main" id="{7DD767C3-2832-45E8-8735-11E5BC8F3DD6}"/>
                </a:ext>
              </a:extLst>
            </p:cNvPr>
            <p:cNvSpPr>
              <a:spLocks/>
            </p:cNvSpPr>
            <p:nvPr/>
          </p:nvSpPr>
          <p:spPr bwMode="auto">
            <a:xfrm>
              <a:off x="5815013" y="1484313"/>
              <a:ext cx="1171575" cy="107950"/>
            </a:xfrm>
            <a:custGeom>
              <a:avLst/>
              <a:gdLst>
                <a:gd name="T0" fmla="*/ 257 w 259"/>
                <a:gd name="T1" fmla="*/ 0 h 24"/>
                <a:gd name="T2" fmla="*/ 242 w 259"/>
                <a:gd name="T3" fmla="*/ 9 h 24"/>
                <a:gd name="T4" fmla="*/ 17 w 259"/>
                <a:gd name="T5" fmla="*/ 9 h 24"/>
                <a:gd name="T6" fmla="*/ 1 w 259"/>
                <a:gd name="T7" fmla="*/ 0 h 24"/>
                <a:gd name="T8" fmla="*/ 0 w 259"/>
                <a:gd name="T9" fmla="*/ 0 h 24"/>
                <a:gd name="T10" fmla="*/ 25 w 259"/>
                <a:gd name="T11" fmla="*/ 24 h 24"/>
                <a:gd name="T12" fmla="*/ 229 w 259"/>
                <a:gd name="T13" fmla="*/ 24 h 24"/>
                <a:gd name="T14" fmla="*/ 259 w 259"/>
                <a:gd name="T15" fmla="*/ 1 h 24"/>
                <a:gd name="T16" fmla="*/ 259 w 259"/>
                <a:gd name="T17" fmla="*/ 0 h 24"/>
                <a:gd name="T18" fmla="*/ 259 w 259"/>
                <a:gd name="T19" fmla="*/ 0 h 24"/>
                <a:gd name="T20" fmla="*/ 257 w 259"/>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
                  <a:moveTo>
                    <a:pt x="257" y="0"/>
                  </a:moveTo>
                  <a:cubicBezTo>
                    <a:pt x="254" y="5"/>
                    <a:pt x="248" y="9"/>
                    <a:pt x="242" y="9"/>
                  </a:cubicBezTo>
                  <a:cubicBezTo>
                    <a:pt x="17" y="9"/>
                    <a:pt x="17" y="9"/>
                    <a:pt x="17" y="9"/>
                  </a:cubicBezTo>
                  <a:cubicBezTo>
                    <a:pt x="10" y="9"/>
                    <a:pt x="4" y="5"/>
                    <a:pt x="1" y="0"/>
                  </a:cubicBezTo>
                  <a:cubicBezTo>
                    <a:pt x="0" y="0"/>
                    <a:pt x="0" y="0"/>
                    <a:pt x="0" y="0"/>
                  </a:cubicBezTo>
                  <a:cubicBezTo>
                    <a:pt x="0" y="0"/>
                    <a:pt x="14" y="24"/>
                    <a:pt x="25" y="24"/>
                  </a:cubicBezTo>
                  <a:cubicBezTo>
                    <a:pt x="229" y="24"/>
                    <a:pt x="229" y="24"/>
                    <a:pt x="229" y="24"/>
                  </a:cubicBezTo>
                  <a:cubicBezTo>
                    <a:pt x="240" y="24"/>
                    <a:pt x="259" y="4"/>
                    <a:pt x="259" y="1"/>
                  </a:cubicBezTo>
                  <a:cubicBezTo>
                    <a:pt x="259" y="0"/>
                    <a:pt x="259" y="0"/>
                    <a:pt x="259" y="0"/>
                  </a:cubicBezTo>
                  <a:cubicBezTo>
                    <a:pt x="259" y="0"/>
                    <a:pt x="259" y="0"/>
                    <a:pt x="259" y="0"/>
                  </a:cubicBezTo>
                  <a:lnTo>
                    <a:pt x="2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33" name="Group 132">
            <a:extLst>
              <a:ext uri="{FF2B5EF4-FFF2-40B4-BE49-F238E27FC236}">
                <a16:creationId xmlns:a16="http://schemas.microsoft.com/office/drawing/2014/main" id="{5B5D797D-10DE-4723-824B-4949D518F3A0}"/>
              </a:ext>
            </a:extLst>
          </p:cNvPr>
          <p:cNvGrpSpPr/>
          <p:nvPr/>
        </p:nvGrpSpPr>
        <p:grpSpPr>
          <a:xfrm>
            <a:off x="685676" y="5742915"/>
            <a:ext cx="580892" cy="625229"/>
            <a:chOff x="7739063" y="701675"/>
            <a:chExt cx="1019175" cy="1096963"/>
          </a:xfrm>
          <a:solidFill>
            <a:srgbClr val="920000"/>
          </a:solidFill>
        </p:grpSpPr>
        <p:sp>
          <p:nvSpPr>
            <p:cNvPr id="134" name="Freeform 34">
              <a:extLst>
                <a:ext uri="{FF2B5EF4-FFF2-40B4-BE49-F238E27FC236}">
                  <a16:creationId xmlns:a16="http://schemas.microsoft.com/office/drawing/2014/main" id="{8932DE59-6008-481C-8DD6-0A910E8DD9DD}"/>
                </a:ext>
              </a:extLst>
            </p:cNvPr>
            <p:cNvSpPr>
              <a:spLocks/>
            </p:cNvSpPr>
            <p:nvPr/>
          </p:nvSpPr>
          <p:spPr bwMode="auto">
            <a:xfrm>
              <a:off x="8026400" y="828675"/>
              <a:ext cx="731838" cy="969963"/>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35" name="Freeform 35">
              <a:extLst>
                <a:ext uri="{FF2B5EF4-FFF2-40B4-BE49-F238E27FC236}">
                  <a16:creationId xmlns:a16="http://schemas.microsoft.com/office/drawing/2014/main" id="{091CF79E-4039-44B7-918A-A95C03793A69}"/>
                </a:ext>
              </a:extLst>
            </p:cNvPr>
            <p:cNvSpPr>
              <a:spLocks noEditPoints="1"/>
            </p:cNvSpPr>
            <p:nvPr/>
          </p:nvSpPr>
          <p:spPr bwMode="auto">
            <a:xfrm>
              <a:off x="7739063" y="701675"/>
              <a:ext cx="738188" cy="936625"/>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36" name="Freeform 36">
              <a:extLst>
                <a:ext uri="{FF2B5EF4-FFF2-40B4-BE49-F238E27FC236}">
                  <a16:creationId xmlns:a16="http://schemas.microsoft.com/office/drawing/2014/main" id="{EA06AFE5-32F2-4C8C-8279-C501C1DC8343}"/>
                </a:ext>
              </a:extLst>
            </p:cNvPr>
            <p:cNvSpPr>
              <a:spLocks/>
            </p:cNvSpPr>
            <p:nvPr/>
          </p:nvSpPr>
          <p:spPr bwMode="auto">
            <a:xfrm>
              <a:off x="7851775" y="879475"/>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37" name="Freeform 37">
              <a:extLst>
                <a:ext uri="{FF2B5EF4-FFF2-40B4-BE49-F238E27FC236}">
                  <a16:creationId xmlns:a16="http://schemas.microsoft.com/office/drawing/2014/main" id="{659C9DDE-9A8E-49DD-8106-B7A60144B775}"/>
                </a:ext>
              </a:extLst>
            </p:cNvPr>
            <p:cNvSpPr>
              <a:spLocks/>
            </p:cNvSpPr>
            <p:nvPr/>
          </p:nvSpPr>
          <p:spPr bwMode="auto">
            <a:xfrm>
              <a:off x="7851775" y="992188"/>
              <a:ext cx="508000" cy="60325"/>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38" name="Freeform 38">
              <a:extLst>
                <a:ext uri="{FF2B5EF4-FFF2-40B4-BE49-F238E27FC236}">
                  <a16:creationId xmlns:a16="http://schemas.microsoft.com/office/drawing/2014/main" id="{2EDBA1DA-FD2C-40F8-B857-E7AB12FFEB4C}"/>
                </a:ext>
              </a:extLst>
            </p:cNvPr>
            <p:cNvSpPr>
              <a:spLocks/>
            </p:cNvSpPr>
            <p:nvPr/>
          </p:nvSpPr>
          <p:spPr bwMode="auto">
            <a:xfrm>
              <a:off x="7851775" y="1103313"/>
              <a:ext cx="219075" cy="60325"/>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39" name="Group 138">
            <a:extLst>
              <a:ext uri="{FF2B5EF4-FFF2-40B4-BE49-F238E27FC236}">
                <a16:creationId xmlns:a16="http://schemas.microsoft.com/office/drawing/2014/main" id="{32A053B3-E1E7-4D85-A40C-193556E4E6F7}"/>
              </a:ext>
            </a:extLst>
          </p:cNvPr>
          <p:cNvGrpSpPr/>
          <p:nvPr/>
        </p:nvGrpSpPr>
        <p:grpSpPr>
          <a:xfrm>
            <a:off x="2861146" y="5806123"/>
            <a:ext cx="828812" cy="498813"/>
            <a:chOff x="398463" y="2420938"/>
            <a:chExt cx="1208087" cy="727076"/>
          </a:xfrm>
          <a:solidFill>
            <a:srgbClr val="920000"/>
          </a:solidFill>
        </p:grpSpPr>
        <p:sp>
          <p:nvSpPr>
            <p:cNvPr id="140" name="Freeform 73">
              <a:extLst>
                <a:ext uri="{FF2B5EF4-FFF2-40B4-BE49-F238E27FC236}">
                  <a16:creationId xmlns:a16="http://schemas.microsoft.com/office/drawing/2014/main" id="{B2FA4B67-8E4C-4B94-83CC-D77974B1AC06}"/>
                </a:ext>
              </a:extLst>
            </p:cNvPr>
            <p:cNvSpPr>
              <a:spLocks/>
            </p:cNvSpPr>
            <p:nvPr/>
          </p:nvSpPr>
          <p:spPr bwMode="auto">
            <a:xfrm>
              <a:off x="860425" y="2435226"/>
              <a:ext cx="746125" cy="579438"/>
            </a:xfrm>
            <a:custGeom>
              <a:avLst/>
              <a:gdLst>
                <a:gd name="T0" fmla="*/ 281 w 310"/>
                <a:gd name="T1" fmla="*/ 0 h 240"/>
                <a:gd name="T2" fmla="*/ 2 w 310"/>
                <a:gd name="T3" fmla="*/ 0 h 240"/>
                <a:gd name="T4" fmla="*/ 0 w 310"/>
                <a:gd name="T5" fmla="*/ 0 h 240"/>
                <a:gd name="T6" fmla="*/ 21 w 310"/>
                <a:gd name="T7" fmla="*/ 23 h 240"/>
                <a:gd name="T8" fmla="*/ 281 w 310"/>
                <a:gd name="T9" fmla="*/ 23 h 240"/>
                <a:gd name="T10" fmla="*/ 286 w 310"/>
                <a:gd name="T11" fmla="*/ 28 h 240"/>
                <a:gd name="T12" fmla="*/ 286 w 310"/>
                <a:gd name="T13" fmla="*/ 212 h 240"/>
                <a:gd name="T14" fmla="*/ 281 w 310"/>
                <a:gd name="T15" fmla="*/ 217 h 240"/>
                <a:gd name="T16" fmla="*/ 98 w 310"/>
                <a:gd name="T17" fmla="*/ 217 h 240"/>
                <a:gd name="T18" fmla="*/ 103 w 310"/>
                <a:gd name="T19" fmla="*/ 240 h 240"/>
                <a:gd name="T20" fmla="*/ 281 w 310"/>
                <a:gd name="T21" fmla="*/ 240 h 240"/>
                <a:gd name="T22" fmla="*/ 310 w 310"/>
                <a:gd name="T23" fmla="*/ 212 h 240"/>
                <a:gd name="T24" fmla="*/ 310 w 310"/>
                <a:gd name="T25" fmla="*/ 28 h 240"/>
                <a:gd name="T26" fmla="*/ 281 w 310"/>
                <a:gd name="T2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40">
                  <a:moveTo>
                    <a:pt x="281" y="0"/>
                  </a:moveTo>
                  <a:cubicBezTo>
                    <a:pt x="2" y="0"/>
                    <a:pt x="2" y="0"/>
                    <a:pt x="2" y="0"/>
                  </a:cubicBezTo>
                  <a:cubicBezTo>
                    <a:pt x="1" y="0"/>
                    <a:pt x="1" y="0"/>
                    <a:pt x="0" y="0"/>
                  </a:cubicBezTo>
                  <a:cubicBezTo>
                    <a:pt x="11" y="6"/>
                    <a:pt x="14" y="14"/>
                    <a:pt x="21" y="23"/>
                  </a:cubicBezTo>
                  <a:cubicBezTo>
                    <a:pt x="281" y="23"/>
                    <a:pt x="281" y="23"/>
                    <a:pt x="281" y="23"/>
                  </a:cubicBezTo>
                  <a:cubicBezTo>
                    <a:pt x="284" y="23"/>
                    <a:pt x="286" y="25"/>
                    <a:pt x="286" y="28"/>
                  </a:cubicBezTo>
                  <a:cubicBezTo>
                    <a:pt x="286" y="212"/>
                    <a:pt x="286" y="212"/>
                    <a:pt x="286" y="212"/>
                  </a:cubicBezTo>
                  <a:cubicBezTo>
                    <a:pt x="286" y="214"/>
                    <a:pt x="284" y="217"/>
                    <a:pt x="281" y="217"/>
                  </a:cubicBezTo>
                  <a:cubicBezTo>
                    <a:pt x="98" y="217"/>
                    <a:pt x="98" y="217"/>
                    <a:pt x="98" y="217"/>
                  </a:cubicBezTo>
                  <a:cubicBezTo>
                    <a:pt x="103" y="240"/>
                    <a:pt x="103" y="240"/>
                    <a:pt x="103" y="240"/>
                  </a:cubicBezTo>
                  <a:cubicBezTo>
                    <a:pt x="281" y="240"/>
                    <a:pt x="281" y="240"/>
                    <a:pt x="281" y="240"/>
                  </a:cubicBezTo>
                  <a:cubicBezTo>
                    <a:pt x="297" y="240"/>
                    <a:pt x="310" y="227"/>
                    <a:pt x="310" y="212"/>
                  </a:cubicBezTo>
                  <a:cubicBezTo>
                    <a:pt x="310" y="28"/>
                    <a:pt x="310" y="28"/>
                    <a:pt x="310" y="28"/>
                  </a:cubicBezTo>
                  <a:cubicBezTo>
                    <a:pt x="310" y="12"/>
                    <a:pt x="297" y="0"/>
                    <a:pt x="28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59" name="Freeform 74">
              <a:extLst>
                <a:ext uri="{FF2B5EF4-FFF2-40B4-BE49-F238E27FC236}">
                  <a16:creationId xmlns:a16="http://schemas.microsoft.com/office/drawing/2014/main" id="{81F4EE03-35FB-48FB-BA62-3EB4A6630492}"/>
                </a:ext>
              </a:extLst>
            </p:cNvPr>
            <p:cNvSpPr>
              <a:spLocks/>
            </p:cNvSpPr>
            <p:nvPr/>
          </p:nvSpPr>
          <p:spPr bwMode="auto">
            <a:xfrm>
              <a:off x="1120775" y="3060701"/>
              <a:ext cx="333375" cy="87313"/>
            </a:xfrm>
            <a:custGeom>
              <a:avLst/>
              <a:gdLst>
                <a:gd name="T0" fmla="*/ 125 w 139"/>
                <a:gd name="T1" fmla="*/ 17 h 36"/>
                <a:gd name="T2" fmla="*/ 83 w 139"/>
                <a:gd name="T3" fmla="*/ 17 h 36"/>
                <a:gd name="T4" fmla="*/ 83 w 139"/>
                <a:gd name="T5" fmla="*/ 0 h 36"/>
                <a:gd name="T6" fmla="*/ 12 w 139"/>
                <a:gd name="T7" fmla="*/ 0 h 36"/>
                <a:gd name="T8" fmla="*/ 12 w 139"/>
                <a:gd name="T9" fmla="*/ 17 h 36"/>
                <a:gd name="T10" fmla="*/ 3 w 139"/>
                <a:gd name="T11" fmla="*/ 17 h 36"/>
                <a:gd name="T12" fmla="*/ 3 w 139"/>
                <a:gd name="T13" fmla="*/ 20 h 36"/>
                <a:gd name="T14" fmla="*/ 0 w 139"/>
                <a:gd name="T15" fmla="*/ 36 h 36"/>
                <a:gd name="T16" fmla="*/ 139 w 139"/>
                <a:gd name="T17" fmla="*/ 36 h 36"/>
                <a:gd name="T18" fmla="*/ 139 w 139"/>
                <a:gd name="T19" fmla="*/ 32 h 36"/>
                <a:gd name="T20" fmla="*/ 125 w 139"/>
                <a:gd name="T21"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9" h="36">
                  <a:moveTo>
                    <a:pt x="125" y="17"/>
                  </a:moveTo>
                  <a:cubicBezTo>
                    <a:pt x="83" y="17"/>
                    <a:pt x="83" y="17"/>
                    <a:pt x="83" y="17"/>
                  </a:cubicBezTo>
                  <a:cubicBezTo>
                    <a:pt x="83" y="0"/>
                    <a:pt x="83" y="0"/>
                    <a:pt x="83" y="0"/>
                  </a:cubicBezTo>
                  <a:cubicBezTo>
                    <a:pt x="12" y="0"/>
                    <a:pt x="12" y="0"/>
                    <a:pt x="12" y="0"/>
                  </a:cubicBezTo>
                  <a:cubicBezTo>
                    <a:pt x="12" y="17"/>
                    <a:pt x="12" y="17"/>
                    <a:pt x="12" y="17"/>
                  </a:cubicBezTo>
                  <a:cubicBezTo>
                    <a:pt x="3" y="17"/>
                    <a:pt x="3" y="17"/>
                    <a:pt x="3" y="17"/>
                  </a:cubicBezTo>
                  <a:cubicBezTo>
                    <a:pt x="3" y="20"/>
                    <a:pt x="3" y="20"/>
                    <a:pt x="3" y="20"/>
                  </a:cubicBezTo>
                  <a:cubicBezTo>
                    <a:pt x="3" y="26"/>
                    <a:pt x="2" y="31"/>
                    <a:pt x="0" y="36"/>
                  </a:cubicBezTo>
                  <a:cubicBezTo>
                    <a:pt x="139" y="36"/>
                    <a:pt x="139" y="36"/>
                    <a:pt x="139" y="36"/>
                  </a:cubicBezTo>
                  <a:cubicBezTo>
                    <a:pt x="139" y="32"/>
                    <a:pt x="139" y="32"/>
                    <a:pt x="139" y="32"/>
                  </a:cubicBezTo>
                  <a:cubicBezTo>
                    <a:pt x="139" y="24"/>
                    <a:pt x="133" y="17"/>
                    <a:pt x="12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0" name="Freeform 75">
              <a:extLst>
                <a:ext uri="{FF2B5EF4-FFF2-40B4-BE49-F238E27FC236}">
                  <a16:creationId xmlns:a16="http://schemas.microsoft.com/office/drawing/2014/main" id="{5617E0A4-5C74-41FD-A29C-FCC4B02CB2EC}"/>
                </a:ext>
              </a:extLst>
            </p:cNvPr>
            <p:cNvSpPr>
              <a:spLocks/>
            </p:cNvSpPr>
            <p:nvPr/>
          </p:nvSpPr>
          <p:spPr bwMode="auto">
            <a:xfrm>
              <a:off x="1365250" y="2533651"/>
              <a:ext cx="134938" cy="138113"/>
            </a:xfrm>
            <a:custGeom>
              <a:avLst/>
              <a:gdLst>
                <a:gd name="T0" fmla="*/ 44 w 56"/>
                <a:gd name="T1" fmla="*/ 48 h 57"/>
                <a:gd name="T2" fmla="*/ 56 w 56"/>
                <a:gd name="T3" fmla="*/ 3 h 57"/>
                <a:gd name="T4" fmla="*/ 53 w 56"/>
                <a:gd name="T5" fmla="*/ 1 h 57"/>
                <a:gd name="T6" fmla="*/ 8 w 56"/>
                <a:gd name="T7" fmla="*/ 13 h 57"/>
                <a:gd name="T8" fmla="*/ 8 w 56"/>
                <a:gd name="T9" fmla="*/ 15 h 57"/>
                <a:gd name="T10" fmla="*/ 22 w 56"/>
                <a:gd name="T11" fmla="*/ 22 h 57"/>
                <a:gd name="T12" fmla="*/ 0 w 56"/>
                <a:gd name="T13" fmla="*/ 44 h 57"/>
                <a:gd name="T14" fmla="*/ 0 w 56"/>
                <a:gd name="T15" fmla="*/ 47 h 57"/>
                <a:gd name="T16" fmla="*/ 10 w 56"/>
                <a:gd name="T17" fmla="*/ 56 h 57"/>
                <a:gd name="T18" fmla="*/ 13 w 56"/>
                <a:gd name="T19" fmla="*/ 56 h 57"/>
                <a:gd name="T20" fmla="*/ 34 w 56"/>
                <a:gd name="T21" fmla="*/ 35 h 57"/>
                <a:gd name="T22" fmla="*/ 41 w 56"/>
                <a:gd name="T23" fmla="*/ 48 h 57"/>
                <a:gd name="T24" fmla="*/ 44 w 56"/>
                <a:gd name="T25"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4" y="48"/>
                  </a:moveTo>
                  <a:cubicBezTo>
                    <a:pt x="56" y="3"/>
                    <a:pt x="56" y="3"/>
                    <a:pt x="56" y="3"/>
                  </a:cubicBezTo>
                  <a:cubicBezTo>
                    <a:pt x="56" y="1"/>
                    <a:pt x="55" y="0"/>
                    <a:pt x="53" y="1"/>
                  </a:cubicBezTo>
                  <a:cubicBezTo>
                    <a:pt x="8" y="13"/>
                    <a:pt x="8" y="13"/>
                    <a:pt x="8" y="13"/>
                  </a:cubicBezTo>
                  <a:cubicBezTo>
                    <a:pt x="7" y="13"/>
                    <a:pt x="6" y="14"/>
                    <a:pt x="8" y="15"/>
                  </a:cubicBezTo>
                  <a:cubicBezTo>
                    <a:pt x="22" y="22"/>
                    <a:pt x="22" y="22"/>
                    <a:pt x="22" y="22"/>
                  </a:cubicBezTo>
                  <a:cubicBezTo>
                    <a:pt x="0" y="44"/>
                    <a:pt x="0" y="44"/>
                    <a:pt x="0" y="44"/>
                  </a:cubicBezTo>
                  <a:cubicBezTo>
                    <a:pt x="0" y="45"/>
                    <a:pt x="0" y="46"/>
                    <a:pt x="0" y="47"/>
                  </a:cubicBezTo>
                  <a:cubicBezTo>
                    <a:pt x="10" y="56"/>
                    <a:pt x="10" y="56"/>
                    <a:pt x="10" y="56"/>
                  </a:cubicBezTo>
                  <a:cubicBezTo>
                    <a:pt x="11" y="57"/>
                    <a:pt x="12" y="57"/>
                    <a:pt x="13" y="56"/>
                  </a:cubicBezTo>
                  <a:cubicBezTo>
                    <a:pt x="34" y="35"/>
                    <a:pt x="34" y="35"/>
                    <a:pt x="34" y="35"/>
                  </a:cubicBezTo>
                  <a:cubicBezTo>
                    <a:pt x="41" y="48"/>
                    <a:pt x="41" y="48"/>
                    <a:pt x="41" y="48"/>
                  </a:cubicBezTo>
                  <a:cubicBezTo>
                    <a:pt x="42" y="50"/>
                    <a:pt x="43" y="50"/>
                    <a:pt x="44"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1" name="Freeform 76">
              <a:extLst>
                <a:ext uri="{FF2B5EF4-FFF2-40B4-BE49-F238E27FC236}">
                  <a16:creationId xmlns:a16="http://schemas.microsoft.com/office/drawing/2014/main" id="{442B1E86-86BF-4EFB-880B-295B98CD84F9}"/>
                </a:ext>
              </a:extLst>
            </p:cNvPr>
            <p:cNvSpPr>
              <a:spLocks/>
            </p:cNvSpPr>
            <p:nvPr/>
          </p:nvSpPr>
          <p:spPr bwMode="auto">
            <a:xfrm>
              <a:off x="398463" y="2420938"/>
              <a:ext cx="690563" cy="727075"/>
            </a:xfrm>
            <a:custGeom>
              <a:avLst/>
              <a:gdLst>
                <a:gd name="T0" fmla="*/ 94 w 287"/>
                <a:gd name="T1" fmla="*/ 163 h 301"/>
                <a:gd name="T2" fmla="*/ 28 w 287"/>
                <a:gd name="T3" fmla="*/ 191 h 301"/>
                <a:gd name="T4" fmla="*/ 0 w 287"/>
                <a:gd name="T5" fmla="*/ 295 h 301"/>
                <a:gd name="T6" fmla="*/ 0 w 287"/>
                <a:gd name="T7" fmla="*/ 301 h 301"/>
                <a:gd name="T8" fmla="*/ 287 w 287"/>
                <a:gd name="T9" fmla="*/ 301 h 301"/>
                <a:gd name="T10" fmla="*/ 287 w 287"/>
                <a:gd name="T11" fmla="*/ 295 h 301"/>
                <a:gd name="T12" fmla="*/ 259 w 287"/>
                <a:gd name="T13" fmla="*/ 191 h 301"/>
                <a:gd name="T14" fmla="*/ 194 w 287"/>
                <a:gd name="T15" fmla="*/ 163 h 301"/>
                <a:gd name="T16" fmla="*/ 175 w 287"/>
                <a:gd name="T17" fmla="*/ 146 h 301"/>
                <a:gd name="T18" fmla="*/ 194 w 287"/>
                <a:gd name="T19" fmla="*/ 113 h 301"/>
                <a:gd name="T20" fmla="*/ 198 w 287"/>
                <a:gd name="T21" fmla="*/ 111 h 301"/>
                <a:gd name="T22" fmla="*/ 204 w 287"/>
                <a:gd name="T23" fmla="*/ 70 h 301"/>
                <a:gd name="T24" fmla="*/ 201 w 287"/>
                <a:gd name="T25" fmla="*/ 68 h 301"/>
                <a:gd name="T26" fmla="*/ 196 w 287"/>
                <a:gd name="T27" fmla="*/ 27 h 301"/>
                <a:gd name="T28" fmla="*/ 147 w 287"/>
                <a:gd name="T29" fmla="*/ 0 h 301"/>
                <a:gd name="T30" fmla="*/ 140 w 287"/>
                <a:gd name="T31" fmla="*/ 0 h 301"/>
                <a:gd name="T32" fmla="*/ 91 w 287"/>
                <a:gd name="T33" fmla="*/ 27 h 301"/>
                <a:gd name="T34" fmla="*/ 86 w 287"/>
                <a:gd name="T35" fmla="*/ 68 h 301"/>
                <a:gd name="T36" fmla="*/ 83 w 287"/>
                <a:gd name="T37" fmla="*/ 70 h 301"/>
                <a:gd name="T38" fmla="*/ 90 w 287"/>
                <a:gd name="T39" fmla="*/ 111 h 301"/>
                <a:gd name="T40" fmla="*/ 94 w 287"/>
                <a:gd name="T41" fmla="*/ 113 h 301"/>
                <a:gd name="T42" fmla="*/ 112 w 287"/>
                <a:gd name="T43" fmla="*/ 146 h 301"/>
                <a:gd name="T44" fmla="*/ 94 w 287"/>
                <a:gd name="T45" fmla="*/ 16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7" h="301">
                  <a:moveTo>
                    <a:pt x="94" y="163"/>
                  </a:moveTo>
                  <a:cubicBezTo>
                    <a:pt x="28" y="191"/>
                    <a:pt x="28" y="191"/>
                    <a:pt x="28" y="191"/>
                  </a:cubicBezTo>
                  <a:cubicBezTo>
                    <a:pt x="2" y="201"/>
                    <a:pt x="0" y="271"/>
                    <a:pt x="0" y="295"/>
                  </a:cubicBezTo>
                  <a:cubicBezTo>
                    <a:pt x="0" y="301"/>
                    <a:pt x="0" y="301"/>
                    <a:pt x="0" y="301"/>
                  </a:cubicBezTo>
                  <a:cubicBezTo>
                    <a:pt x="287" y="301"/>
                    <a:pt x="287" y="301"/>
                    <a:pt x="287" y="301"/>
                  </a:cubicBezTo>
                  <a:cubicBezTo>
                    <a:pt x="287" y="295"/>
                    <a:pt x="287" y="295"/>
                    <a:pt x="287" y="295"/>
                  </a:cubicBezTo>
                  <a:cubicBezTo>
                    <a:pt x="287" y="271"/>
                    <a:pt x="285" y="201"/>
                    <a:pt x="259" y="191"/>
                  </a:cubicBezTo>
                  <a:cubicBezTo>
                    <a:pt x="194" y="163"/>
                    <a:pt x="194" y="163"/>
                    <a:pt x="194" y="163"/>
                  </a:cubicBezTo>
                  <a:cubicBezTo>
                    <a:pt x="184" y="159"/>
                    <a:pt x="177" y="152"/>
                    <a:pt x="175" y="146"/>
                  </a:cubicBezTo>
                  <a:cubicBezTo>
                    <a:pt x="184" y="136"/>
                    <a:pt x="191" y="124"/>
                    <a:pt x="194" y="113"/>
                  </a:cubicBezTo>
                  <a:cubicBezTo>
                    <a:pt x="198" y="111"/>
                    <a:pt x="198" y="111"/>
                    <a:pt x="198" y="111"/>
                  </a:cubicBezTo>
                  <a:cubicBezTo>
                    <a:pt x="203" y="96"/>
                    <a:pt x="205" y="83"/>
                    <a:pt x="204" y="70"/>
                  </a:cubicBezTo>
                  <a:cubicBezTo>
                    <a:pt x="201" y="68"/>
                    <a:pt x="201" y="68"/>
                    <a:pt x="201" y="68"/>
                  </a:cubicBezTo>
                  <a:cubicBezTo>
                    <a:pt x="202" y="57"/>
                    <a:pt x="202" y="37"/>
                    <a:pt x="196" y="27"/>
                  </a:cubicBezTo>
                  <a:cubicBezTo>
                    <a:pt x="188" y="11"/>
                    <a:pt x="165" y="0"/>
                    <a:pt x="147" y="0"/>
                  </a:cubicBezTo>
                  <a:cubicBezTo>
                    <a:pt x="140" y="0"/>
                    <a:pt x="140" y="0"/>
                    <a:pt x="140" y="0"/>
                  </a:cubicBezTo>
                  <a:cubicBezTo>
                    <a:pt x="122" y="0"/>
                    <a:pt x="100" y="11"/>
                    <a:pt x="91" y="27"/>
                  </a:cubicBezTo>
                  <a:cubicBezTo>
                    <a:pt x="86" y="37"/>
                    <a:pt x="85" y="57"/>
                    <a:pt x="86" y="68"/>
                  </a:cubicBezTo>
                  <a:cubicBezTo>
                    <a:pt x="83" y="70"/>
                    <a:pt x="83" y="70"/>
                    <a:pt x="83" y="70"/>
                  </a:cubicBezTo>
                  <a:cubicBezTo>
                    <a:pt x="82" y="83"/>
                    <a:pt x="84" y="96"/>
                    <a:pt x="90" y="111"/>
                  </a:cubicBezTo>
                  <a:cubicBezTo>
                    <a:pt x="94" y="113"/>
                    <a:pt x="94" y="113"/>
                    <a:pt x="94" y="113"/>
                  </a:cubicBezTo>
                  <a:cubicBezTo>
                    <a:pt x="97" y="124"/>
                    <a:pt x="104" y="136"/>
                    <a:pt x="112" y="146"/>
                  </a:cubicBezTo>
                  <a:cubicBezTo>
                    <a:pt x="110" y="152"/>
                    <a:pt x="103" y="159"/>
                    <a:pt x="94"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62" name="Group 161">
            <a:extLst>
              <a:ext uri="{FF2B5EF4-FFF2-40B4-BE49-F238E27FC236}">
                <a16:creationId xmlns:a16="http://schemas.microsoft.com/office/drawing/2014/main" id="{E1706093-6258-44A3-99FD-B72AB50D38C1}"/>
              </a:ext>
            </a:extLst>
          </p:cNvPr>
          <p:cNvGrpSpPr/>
          <p:nvPr/>
        </p:nvGrpSpPr>
        <p:grpSpPr>
          <a:xfrm>
            <a:off x="8828794" y="3597378"/>
            <a:ext cx="681089" cy="501274"/>
            <a:chOff x="7681913" y="820738"/>
            <a:chExt cx="1076324" cy="792162"/>
          </a:xfrm>
          <a:solidFill>
            <a:srgbClr val="EEB500"/>
          </a:solidFill>
        </p:grpSpPr>
        <p:sp>
          <p:nvSpPr>
            <p:cNvPr id="163" name="Freeform 54">
              <a:extLst>
                <a:ext uri="{FF2B5EF4-FFF2-40B4-BE49-F238E27FC236}">
                  <a16:creationId xmlns:a16="http://schemas.microsoft.com/office/drawing/2014/main" id="{8D8580E0-EF00-4B4E-B7B2-6BC24D648ED9}"/>
                </a:ext>
              </a:extLst>
            </p:cNvPr>
            <p:cNvSpPr>
              <a:spLocks/>
            </p:cNvSpPr>
            <p:nvPr/>
          </p:nvSpPr>
          <p:spPr bwMode="auto">
            <a:xfrm>
              <a:off x="8485188" y="1206500"/>
              <a:ext cx="266700" cy="268287"/>
            </a:xfrm>
            <a:custGeom>
              <a:avLst/>
              <a:gdLst>
                <a:gd name="T0" fmla="*/ 113 w 113"/>
                <a:gd name="T1" fmla="*/ 60 h 114"/>
                <a:gd name="T2" fmla="*/ 98 w 113"/>
                <a:gd name="T3" fmla="*/ 74 h 114"/>
                <a:gd name="T4" fmla="*/ 66 w 113"/>
                <a:gd name="T5" fmla="*/ 101 h 114"/>
                <a:gd name="T6" fmla="*/ 50 w 113"/>
                <a:gd name="T7" fmla="*/ 114 h 114"/>
                <a:gd name="T8" fmla="*/ 19 w 113"/>
                <a:gd name="T9" fmla="*/ 77 h 114"/>
                <a:gd name="T10" fmla="*/ 2 w 113"/>
                <a:gd name="T11" fmla="*/ 36 h 114"/>
                <a:gd name="T12" fmla="*/ 23 w 113"/>
                <a:gd name="T13" fmla="*/ 18 h 114"/>
                <a:gd name="T14" fmla="*/ 44 w 113"/>
                <a:gd name="T15" fmla="*/ 0 h 114"/>
                <a:gd name="T16" fmla="*/ 82 w 113"/>
                <a:gd name="T17" fmla="*/ 24 h 114"/>
                <a:gd name="T18" fmla="*/ 113 w 113"/>
                <a:gd name="T19" fmla="*/ 6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113" y="60"/>
                  </a:moveTo>
                  <a:cubicBezTo>
                    <a:pt x="98" y="74"/>
                    <a:pt x="98" y="74"/>
                    <a:pt x="98" y="74"/>
                  </a:cubicBezTo>
                  <a:cubicBezTo>
                    <a:pt x="66" y="101"/>
                    <a:pt x="66" y="101"/>
                    <a:pt x="66" y="101"/>
                  </a:cubicBezTo>
                  <a:cubicBezTo>
                    <a:pt x="50" y="114"/>
                    <a:pt x="50" y="114"/>
                    <a:pt x="50" y="114"/>
                  </a:cubicBezTo>
                  <a:cubicBezTo>
                    <a:pt x="50" y="114"/>
                    <a:pt x="38" y="100"/>
                    <a:pt x="19" y="77"/>
                  </a:cubicBezTo>
                  <a:cubicBezTo>
                    <a:pt x="0" y="55"/>
                    <a:pt x="2" y="36"/>
                    <a:pt x="2" y="36"/>
                  </a:cubicBezTo>
                  <a:cubicBezTo>
                    <a:pt x="23" y="18"/>
                    <a:pt x="23" y="18"/>
                    <a:pt x="23" y="18"/>
                  </a:cubicBezTo>
                  <a:cubicBezTo>
                    <a:pt x="44" y="0"/>
                    <a:pt x="44" y="0"/>
                    <a:pt x="44" y="0"/>
                  </a:cubicBezTo>
                  <a:cubicBezTo>
                    <a:pt x="44" y="0"/>
                    <a:pt x="63" y="1"/>
                    <a:pt x="82" y="24"/>
                  </a:cubicBezTo>
                  <a:cubicBezTo>
                    <a:pt x="102" y="46"/>
                    <a:pt x="113" y="60"/>
                    <a:pt x="11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4" name="Freeform 55">
              <a:extLst>
                <a:ext uri="{FF2B5EF4-FFF2-40B4-BE49-F238E27FC236}">
                  <a16:creationId xmlns:a16="http://schemas.microsoft.com/office/drawing/2014/main" id="{35F5D36D-6E17-42F3-969A-5A875CD859D3}"/>
                </a:ext>
              </a:extLst>
            </p:cNvPr>
            <p:cNvSpPr>
              <a:spLocks/>
            </p:cNvSpPr>
            <p:nvPr/>
          </p:nvSpPr>
          <p:spPr bwMode="auto">
            <a:xfrm>
              <a:off x="8623300" y="1371600"/>
              <a:ext cx="134937" cy="117475"/>
            </a:xfrm>
            <a:custGeom>
              <a:avLst/>
              <a:gdLst>
                <a:gd name="T0" fmla="*/ 52 w 57"/>
                <a:gd name="T1" fmla="*/ 0 h 50"/>
                <a:gd name="T2" fmla="*/ 41 w 57"/>
                <a:gd name="T3" fmla="*/ 39 h 50"/>
                <a:gd name="T4" fmla="*/ 0 w 57"/>
                <a:gd name="T5" fmla="*/ 43 h 50"/>
                <a:gd name="T6" fmla="*/ 52 w 57"/>
                <a:gd name="T7" fmla="*/ 0 h 50"/>
              </a:gdLst>
              <a:ahLst/>
              <a:cxnLst>
                <a:cxn ang="0">
                  <a:pos x="T0" y="T1"/>
                </a:cxn>
                <a:cxn ang="0">
                  <a:pos x="T2" y="T3"/>
                </a:cxn>
                <a:cxn ang="0">
                  <a:pos x="T4" y="T5"/>
                </a:cxn>
                <a:cxn ang="0">
                  <a:pos x="T6" y="T7"/>
                </a:cxn>
              </a:cxnLst>
              <a:rect l="0" t="0" r="r" b="b"/>
              <a:pathLst>
                <a:path w="57" h="50">
                  <a:moveTo>
                    <a:pt x="52" y="0"/>
                  </a:moveTo>
                  <a:cubicBezTo>
                    <a:pt x="57" y="13"/>
                    <a:pt x="53" y="29"/>
                    <a:pt x="41" y="39"/>
                  </a:cubicBezTo>
                  <a:cubicBezTo>
                    <a:pt x="29" y="49"/>
                    <a:pt x="13" y="50"/>
                    <a:pt x="0" y="43"/>
                  </a:cubicBez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5" name="Freeform 56">
              <a:extLst>
                <a:ext uri="{FF2B5EF4-FFF2-40B4-BE49-F238E27FC236}">
                  <a16:creationId xmlns:a16="http://schemas.microsoft.com/office/drawing/2014/main" id="{5674F75A-E272-4292-903E-4EBD92E5763B}"/>
                </a:ext>
              </a:extLst>
            </p:cNvPr>
            <p:cNvSpPr>
              <a:spLocks noEditPoints="1"/>
            </p:cNvSpPr>
            <p:nvPr/>
          </p:nvSpPr>
          <p:spPr bwMode="auto">
            <a:xfrm>
              <a:off x="8213725" y="900113"/>
              <a:ext cx="369887" cy="369887"/>
            </a:xfrm>
            <a:custGeom>
              <a:avLst/>
              <a:gdLst>
                <a:gd name="T0" fmla="*/ 143 w 157"/>
                <a:gd name="T1" fmla="*/ 114 h 157"/>
                <a:gd name="T2" fmla="*/ 151 w 157"/>
                <a:gd name="T3" fmla="*/ 123 h 157"/>
                <a:gd name="T4" fmla="*/ 113 w 157"/>
                <a:gd name="T5" fmla="*/ 155 h 157"/>
                <a:gd name="T6" fmla="*/ 106 w 157"/>
                <a:gd name="T7" fmla="*/ 147 h 157"/>
                <a:gd name="T8" fmla="*/ 26 w 157"/>
                <a:gd name="T9" fmla="*/ 126 h 157"/>
                <a:gd name="T10" fmla="*/ 34 w 157"/>
                <a:gd name="T11" fmla="*/ 25 h 157"/>
                <a:gd name="T12" fmla="*/ 135 w 157"/>
                <a:gd name="T13" fmla="*/ 34 h 157"/>
                <a:gd name="T14" fmla="*/ 143 w 157"/>
                <a:gd name="T15" fmla="*/ 114 h 157"/>
                <a:gd name="T16" fmla="*/ 116 w 157"/>
                <a:gd name="T17" fmla="*/ 122 h 157"/>
                <a:gd name="T18" fmla="*/ 123 w 157"/>
                <a:gd name="T19" fmla="*/ 44 h 157"/>
                <a:gd name="T20" fmla="*/ 44 w 157"/>
                <a:gd name="T21" fmla="*/ 38 h 157"/>
                <a:gd name="T22" fmla="*/ 34 w 157"/>
                <a:gd name="T23" fmla="*/ 49 h 157"/>
                <a:gd name="T24" fmla="*/ 38 w 157"/>
                <a:gd name="T25" fmla="*/ 116 h 157"/>
                <a:gd name="T26" fmla="*/ 116 w 157"/>
                <a:gd name="T27"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7">
                  <a:moveTo>
                    <a:pt x="143" y="114"/>
                  </a:moveTo>
                  <a:cubicBezTo>
                    <a:pt x="151" y="123"/>
                    <a:pt x="151" y="123"/>
                    <a:pt x="151" y="123"/>
                  </a:cubicBezTo>
                  <a:cubicBezTo>
                    <a:pt x="113" y="155"/>
                    <a:pt x="113" y="155"/>
                    <a:pt x="113" y="155"/>
                  </a:cubicBezTo>
                  <a:cubicBezTo>
                    <a:pt x="106" y="147"/>
                    <a:pt x="106" y="147"/>
                    <a:pt x="106" y="147"/>
                  </a:cubicBezTo>
                  <a:cubicBezTo>
                    <a:pt x="78" y="157"/>
                    <a:pt x="46" y="150"/>
                    <a:pt x="26" y="126"/>
                  </a:cubicBezTo>
                  <a:cubicBezTo>
                    <a:pt x="0" y="96"/>
                    <a:pt x="4" y="51"/>
                    <a:pt x="34" y="25"/>
                  </a:cubicBezTo>
                  <a:cubicBezTo>
                    <a:pt x="64" y="0"/>
                    <a:pt x="109" y="4"/>
                    <a:pt x="135" y="34"/>
                  </a:cubicBezTo>
                  <a:cubicBezTo>
                    <a:pt x="154" y="57"/>
                    <a:pt x="157" y="89"/>
                    <a:pt x="143" y="114"/>
                  </a:cubicBezTo>
                  <a:close/>
                  <a:moveTo>
                    <a:pt x="116" y="122"/>
                  </a:moveTo>
                  <a:cubicBezTo>
                    <a:pt x="140" y="103"/>
                    <a:pt x="143" y="67"/>
                    <a:pt x="123" y="44"/>
                  </a:cubicBezTo>
                  <a:cubicBezTo>
                    <a:pt x="103" y="21"/>
                    <a:pt x="68" y="18"/>
                    <a:pt x="44" y="38"/>
                  </a:cubicBezTo>
                  <a:cubicBezTo>
                    <a:pt x="40" y="41"/>
                    <a:pt x="37" y="45"/>
                    <a:pt x="34" y="49"/>
                  </a:cubicBezTo>
                  <a:cubicBezTo>
                    <a:pt x="21" y="69"/>
                    <a:pt x="22" y="97"/>
                    <a:pt x="38" y="116"/>
                  </a:cubicBezTo>
                  <a:cubicBezTo>
                    <a:pt x="58" y="139"/>
                    <a:pt x="93" y="142"/>
                    <a:pt x="116"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7" name="Freeform 57">
              <a:extLst>
                <a:ext uri="{FF2B5EF4-FFF2-40B4-BE49-F238E27FC236}">
                  <a16:creationId xmlns:a16="http://schemas.microsoft.com/office/drawing/2014/main" id="{664C2C49-E5A0-4796-91D9-503C7E755646}"/>
                </a:ext>
              </a:extLst>
            </p:cNvPr>
            <p:cNvSpPr>
              <a:spLocks noEditPoints="1"/>
            </p:cNvSpPr>
            <p:nvPr/>
          </p:nvSpPr>
          <p:spPr bwMode="auto">
            <a:xfrm>
              <a:off x="8458200" y="1098550"/>
              <a:ext cx="47625" cy="73025"/>
            </a:xfrm>
            <a:custGeom>
              <a:avLst/>
              <a:gdLst>
                <a:gd name="T0" fmla="*/ 20 w 20"/>
                <a:gd name="T1" fmla="*/ 10 h 31"/>
                <a:gd name="T2" fmla="*/ 20 w 20"/>
                <a:gd name="T3" fmla="*/ 22 h 31"/>
                <a:gd name="T4" fmla="*/ 10 w 20"/>
                <a:gd name="T5" fmla="*/ 31 h 31"/>
                <a:gd name="T6" fmla="*/ 9 w 20"/>
                <a:gd name="T7" fmla="*/ 31 h 31"/>
                <a:gd name="T8" fmla="*/ 0 w 20"/>
                <a:gd name="T9" fmla="*/ 22 h 31"/>
                <a:gd name="T10" fmla="*/ 0 w 20"/>
                <a:gd name="T11" fmla="*/ 10 h 31"/>
                <a:gd name="T12" fmla="*/ 9 w 20"/>
                <a:gd name="T13" fmla="*/ 0 h 31"/>
                <a:gd name="T14" fmla="*/ 10 w 20"/>
                <a:gd name="T15" fmla="*/ 0 h 31"/>
                <a:gd name="T16" fmla="*/ 20 w 20"/>
                <a:gd name="T17" fmla="*/ 10 h 31"/>
                <a:gd name="T18" fmla="*/ 14 w 20"/>
                <a:gd name="T19" fmla="*/ 19 h 31"/>
                <a:gd name="T20" fmla="*/ 14 w 20"/>
                <a:gd name="T21" fmla="*/ 12 h 31"/>
                <a:gd name="T22" fmla="*/ 10 w 20"/>
                <a:gd name="T23" fmla="*/ 7 h 31"/>
                <a:gd name="T24" fmla="*/ 9 w 20"/>
                <a:gd name="T25" fmla="*/ 7 h 31"/>
                <a:gd name="T26" fmla="*/ 5 w 20"/>
                <a:gd name="T27" fmla="*/ 12 h 31"/>
                <a:gd name="T28" fmla="*/ 5 w 20"/>
                <a:gd name="T29" fmla="*/ 19 h 31"/>
                <a:gd name="T30" fmla="*/ 9 w 20"/>
                <a:gd name="T31" fmla="*/ 24 h 31"/>
                <a:gd name="T32" fmla="*/ 10 w 20"/>
                <a:gd name="T33" fmla="*/ 24 h 31"/>
                <a:gd name="T34" fmla="*/ 14 w 20"/>
                <a:gd name="T3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1">
                  <a:moveTo>
                    <a:pt x="20" y="10"/>
                  </a:moveTo>
                  <a:cubicBezTo>
                    <a:pt x="20" y="22"/>
                    <a:pt x="20" y="22"/>
                    <a:pt x="20" y="22"/>
                  </a:cubicBezTo>
                  <a:cubicBezTo>
                    <a:pt x="20" y="27"/>
                    <a:pt x="15" y="31"/>
                    <a:pt x="10" y="31"/>
                  </a:cubicBezTo>
                  <a:cubicBezTo>
                    <a:pt x="9" y="31"/>
                    <a:pt x="9" y="31"/>
                    <a:pt x="9" y="31"/>
                  </a:cubicBezTo>
                  <a:cubicBezTo>
                    <a:pt x="4" y="31"/>
                    <a:pt x="0" y="27"/>
                    <a:pt x="0" y="22"/>
                  </a:cubicBezTo>
                  <a:cubicBezTo>
                    <a:pt x="0" y="10"/>
                    <a:pt x="0" y="10"/>
                    <a:pt x="0" y="10"/>
                  </a:cubicBezTo>
                  <a:cubicBezTo>
                    <a:pt x="0" y="4"/>
                    <a:pt x="4" y="0"/>
                    <a:pt x="9" y="0"/>
                  </a:cubicBezTo>
                  <a:cubicBezTo>
                    <a:pt x="10" y="0"/>
                    <a:pt x="10" y="0"/>
                    <a:pt x="10" y="0"/>
                  </a:cubicBezTo>
                  <a:cubicBezTo>
                    <a:pt x="15" y="0"/>
                    <a:pt x="20" y="4"/>
                    <a:pt x="20" y="10"/>
                  </a:cubicBezTo>
                  <a:close/>
                  <a:moveTo>
                    <a:pt x="14" y="19"/>
                  </a:moveTo>
                  <a:cubicBezTo>
                    <a:pt x="14" y="12"/>
                    <a:pt x="14" y="12"/>
                    <a:pt x="14" y="12"/>
                  </a:cubicBezTo>
                  <a:cubicBezTo>
                    <a:pt x="14" y="9"/>
                    <a:pt x="12" y="7"/>
                    <a:pt x="10" y="7"/>
                  </a:cubicBezTo>
                  <a:cubicBezTo>
                    <a:pt x="9" y="7"/>
                    <a:pt x="9" y="7"/>
                    <a:pt x="9" y="7"/>
                  </a:cubicBezTo>
                  <a:cubicBezTo>
                    <a:pt x="7" y="7"/>
                    <a:pt x="5" y="9"/>
                    <a:pt x="5" y="12"/>
                  </a:cubicBezTo>
                  <a:cubicBezTo>
                    <a:pt x="5" y="19"/>
                    <a:pt x="5" y="19"/>
                    <a:pt x="5" y="19"/>
                  </a:cubicBezTo>
                  <a:cubicBezTo>
                    <a:pt x="5" y="22"/>
                    <a:pt x="7" y="24"/>
                    <a:pt x="9" y="24"/>
                  </a:cubicBezTo>
                  <a:cubicBezTo>
                    <a:pt x="10" y="24"/>
                    <a:pt x="10" y="24"/>
                    <a:pt x="10" y="24"/>
                  </a:cubicBezTo>
                  <a:cubicBezTo>
                    <a:pt x="12" y="24"/>
                    <a:pt x="14" y="22"/>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68" name="Freeform 58">
              <a:extLst>
                <a:ext uri="{FF2B5EF4-FFF2-40B4-BE49-F238E27FC236}">
                  <a16:creationId xmlns:a16="http://schemas.microsoft.com/office/drawing/2014/main" id="{839DD021-5C83-401E-86A2-9C96CF3A5791}"/>
                </a:ext>
              </a:extLst>
            </p:cNvPr>
            <p:cNvSpPr>
              <a:spLocks/>
            </p:cNvSpPr>
            <p:nvPr/>
          </p:nvSpPr>
          <p:spPr bwMode="auto">
            <a:xfrm>
              <a:off x="8470900" y="1017588"/>
              <a:ext cx="20637" cy="68262"/>
            </a:xfrm>
            <a:custGeom>
              <a:avLst/>
              <a:gdLst>
                <a:gd name="T0" fmla="*/ 9 w 9"/>
                <a:gd name="T1" fmla="*/ 4 h 29"/>
                <a:gd name="T2" fmla="*/ 9 w 9"/>
                <a:gd name="T3" fmla="*/ 24 h 29"/>
                <a:gd name="T4" fmla="*/ 6 w 9"/>
                <a:gd name="T5" fmla="*/ 29 h 29"/>
                <a:gd name="T6" fmla="*/ 4 w 9"/>
                <a:gd name="T7" fmla="*/ 29 h 29"/>
                <a:gd name="T8" fmla="*/ 0 w 9"/>
                <a:gd name="T9" fmla="*/ 24 h 29"/>
                <a:gd name="T10" fmla="*/ 0 w 9"/>
                <a:gd name="T11" fmla="*/ 4 h 29"/>
                <a:gd name="T12" fmla="*/ 4 w 9"/>
                <a:gd name="T13" fmla="*/ 0 h 29"/>
                <a:gd name="T14" fmla="*/ 6 w 9"/>
                <a:gd name="T15" fmla="*/ 0 h 29"/>
                <a:gd name="T16" fmla="*/ 9 w 9"/>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4"/>
                  </a:moveTo>
                  <a:cubicBezTo>
                    <a:pt x="9" y="24"/>
                    <a:pt x="9" y="24"/>
                    <a:pt x="9" y="24"/>
                  </a:cubicBezTo>
                  <a:cubicBezTo>
                    <a:pt x="9" y="27"/>
                    <a:pt x="8" y="29"/>
                    <a:pt x="6" y="29"/>
                  </a:cubicBezTo>
                  <a:cubicBezTo>
                    <a:pt x="4" y="29"/>
                    <a:pt x="4" y="29"/>
                    <a:pt x="4" y="29"/>
                  </a:cubicBezTo>
                  <a:cubicBezTo>
                    <a:pt x="2" y="29"/>
                    <a:pt x="0" y="27"/>
                    <a:pt x="0" y="24"/>
                  </a:cubicBezTo>
                  <a:cubicBezTo>
                    <a:pt x="0" y="4"/>
                    <a:pt x="0" y="4"/>
                    <a:pt x="0" y="4"/>
                  </a:cubicBezTo>
                  <a:cubicBezTo>
                    <a:pt x="0" y="2"/>
                    <a:pt x="2" y="0"/>
                    <a:pt x="4" y="0"/>
                  </a:cubicBezTo>
                  <a:cubicBezTo>
                    <a:pt x="6" y="0"/>
                    <a:pt x="6" y="0"/>
                    <a:pt x="6" y="0"/>
                  </a:cubicBezTo>
                  <a:cubicBezTo>
                    <a:pt x="8" y="0"/>
                    <a:pt x="9" y="2"/>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1" name="Freeform 59">
              <a:extLst>
                <a:ext uri="{FF2B5EF4-FFF2-40B4-BE49-F238E27FC236}">
                  <a16:creationId xmlns:a16="http://schemas.microsoft.com/office/drawing/2014/main" id="{A4F9F96B-2EE7-4A02-9F5D-FC68EDA53138}"/>
                </a:ext>
              </a:extLst>
            </p:cNvPr>
            <p:cNvSpPr>
              <a:spLocks noEditPoints="1"/>
            </p:cNvSpPr>
            <p:nvPr/>
          </p:nvSpPr>
          <p:spPr bwMode="auto">
            <a:xfrm>
              <a:off x="7681913" y="820738"/>
              <a:ext cx="793750" cy="608012"/>
            </a:xfrm>
            <a:custGeom>
              <a:avLst/>
              <a:gdLst>
                <a:gd name="T0" fmla="*/ 337 w 337"/>
                <a:gd name="T1" fmla="*/ 199 h 258"/>
                <a:gd name="T2" fmla="*/ 337 w 337"/>
                <a:gd name="T3" fmla="*/ 247 h 258"/>
                <a:gd name="T4" fmla="*/ 326 w 337"/>
                <a:gd name="T5" fmla="*/ 258 h 258"/>
                <a:gd name="T6" fmla="*/ 11 w 337"/>
                <a:gd name="T7" fmla="*/ 258 h 258"/>
                <a:gd name="T8" fmla="*/ 0 w 337"/>
                <a:gd name="T9" fmla="*/ 247 h 258"/>
                <a:gd name="T10" fmla="*/ 0 w 337"/>
                <a:gd name="T11" fmla="*/ 12 h 258"/>
                <a:gd name="T12" fmla="*/ 11 w 337"/>
                <a:gd name="T13" fmla="*/ 0 h 258"/>
                <a:gd name="T14" fmla="*/ 326 w 337"/>
                <a:gd name="T15" fmla="*/ 0 h 258"/>
                <a:gd name="T16" fmla="*/ 337 w 337"/>
                <a:gd name="T17" fmla="*/ 12 h 258"/>
                <a:gd name="T18" fmla="*/ 337 w 337"/>
                <a:gd name="T19" fmla="*/ 38 h 258"/>
                <a:gd name="T20" fmla="*/ 325 w 337"/>
                <a:gd name="T21" fmla="*/ 34 h 258"/>
                <a:gd name="T22" fmla="*/ 325 w 337"/>
                <a:gd name="T23" fmla="*/ 19 h 258"/>
                <a:gd name="T24" fmla="*/ 316 w 337"/>
                <a:gd name="T25" fmla="*/ 11 h 258"/>
                <a:gd name="T26" fmla="*/ 21 w 337"/>
                <a:gd name="T27" fmla="*/ 11 h 258"/>
                <a:gd name="T28" fmla="*/ 12 w 337"/>
                <a:gd name="T29" fmla="*/ 19 h 258"/>
                <a:gd name="T30" fmla="*/ 12 w 337"/>
                <a:gd name="T31" fmla="*/ 203 h 258"/>
                <a:gd name="T32" fmla="*/ 21 w 337"/>
                <a:gd name="T33" fmla="*/ 211 h 258"/>
                <a:gd name="T34" fmla="*/ 316 w 337"/>
                <a:gd name="T35" fmla="*/ 211 h 258"/>
                <a:gd name="T36" fmla="*/ 325 w 337"/>
                <a:gd name="T37" fmla="*/ 203 h 258"/>
                <a:gd name="T38" fmla="*/ 325 w 337"/>
                <a:gd name="T39" fmla="*/ 203 h 258"/>
                <a:gd name="T40" fmla="*/ 337 w 337"/>
                <a:gd name="T41" fmla="*/ 199 h 258"/>
                <a:gd name="T42" fmla="*/ 185 w 337"/>
                <a:gd name="T43" fmla="*/ 234 h 258"/>
                <a:gd name="T44" fmla="*/ 168 w 337"/>
                <a:gd name="T45" fmla="*/ 218 h 258"/>
                <a:gd name="T46" fmla="*/ 152 w 337"/>
                <a:gd name="T47" fmla="*/ 234 h 258"/>
                <a:gd name="T48" fmla="*/ 168 w 337"/>
                <a:gd name="T49" fmla="*/ 250 h 258"/>
                <a:gd name="T50" fmla="*/ 185 w 337"/>
                <a:gd name="T51" fmla="*/ 234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7" h="258">
                  <a:moveTo>
                    <a:pt x="337" y="199"/>
                  </a:moveTo>
                  <a:cubicBezTo>
                    <a:pt x="337" y="247"/>
                    <a:pt x="337" y="247"/>
                    <a:pt x="337" y="247"/>
                  </a:cubicBezTo>
                  <a:cubicBezTo>
                    <a:pt x="337" y="253"/>
                    <a:pt x="332" y="258"/>
                    <a:pt x="326" y="258"/>
                  </a:cubicBezTo>
                  <a:cubicBezTo>
                    <a:pt x="11" y="258"/>
                    <a:pt x="11" y="258"/>
                    <a:pt x="11" y="258"/>
                  </a:cubicBezTo>
                  <a:cubicBezTo>
                    <a:pt x="5" y="258"/>
                    <a:pt x="0" y="253"/>
                    <a:pt x="0" y="247"/>
                  </a:cubicBezTo>
                  <a:cubicBezTo>
                    <a:pt x="0" y="12"/>
                    <a:pt x="0" y="12"/>
                    <a:pt x="0" y="12"/>
                  </a:cubicBezTo>
                  <a:cubicBezTo>
                    <a:pt x="0" y="6"/>
                    <a:pt x="5" y="0"/>
                    <a:pt x="11" y="0"/>
                  </a:cubicBezTo>
                  <a:cubicBezTo>
                    <a:pt x="326" y="0"/>
                    <a:pt x="326" y="0"/>
                    <a:pt x="326" y="0"/>
                  </a:cubicBezTo>
                  <a:cubicBezTo>
                    <a:pt x="332" y="0"/>
                    <a:pt x="337" y="6"/>
                    <a:pt x="337" y="12"/>
                  </a:cubicBezTo>
                  <a:cubicBezTo>
                    <a:pt x="337" y="38"/>
                    <a:pt x="337" y="38"/>
                    <a:pt x="337" y="38"/>
                  </a:cubicBezTo>
                  <a:cubicBezTo>
                    <a:pt x="333" y="36"/>
                    <a:pt x="329" y="35"/>
                    <a:pt x="325" y="34"/>
                  </a:cubicBezTo>
                  <a:cubicBezTo>
                    <a:pt x="325" y="19"/>
                    <a:pt x="325" y="19"/>
                    <a:pt x="325" y="19"/>
                  </a:cubicBezTo>
                  <a:cubicBezTo>
                    <a:pt x="325" y="14"/>
                    <a:pt x="321" y="11"/>
                    <a:pt x="316" y="11"/>
                  </a:cubicBezTo>
                  <a:cubicBezTo>
                    <a:pt x="21" y="11"/>
                    <a:pt x="21" y="11"/>
                    <a:pt x="21" y="11"/>
                  </a:cubicBezTo>
                  <a:cubicBezTo>
                    <a:pt x="16" y="11"/>
                    <a:pt x="12" y="14"/>
                    <a:pt x="12" y="19"/>
                  </a:cubicBezTo>
                  <a:cubicBezTo>
                    <a:pt x="12" y="203"/>
                    <a:pt x="12" y="203"/>
                    <a:pt x="12" y="203"/>
                  </a:cubicBezTo>
                  <a:cubicBezTo>
                    <a:pt x="12" y="208"/>
                    <a:pt x="16" y="211"/>
                    <a:pt x="21" y="211"/>
                  </a:cubicBezTo>
                  <a:cubicBezTo>
                    <a:pt x="316" y="211"/>
                    <a:pt x="316" y="211"/>
                    <a:pt x="316" y="211"/>
                  </a:cubicBezTo>
                  <a:cubicBezTo>
                    <a:pt x="321" y="211"/>
                    <a:pt x="325" y="208"/>
                    <a:pt x="325" y="203"/>
                  </a:cubicBezTo>
                  <a:cubicBezTo>
                    <a:pt x="325" y="203"/>
                    <a:pt x="325" y="203"/>
                    <a:pt x="325" y="203"/>
                  </a:cubicBezTo>
                  <a:cubicBezTo>
                    <a:pt x="329" y="202"/>
                    <a:pt x="333" y="201"/>
                    <a:pt x="337" y="199"/>
                  </a:cubicBezTo>
                  <a:close/>
                  <a:moveTo>
                    <a:pt x="185" y="234"/>
                  </a:moveTo>
                  <a:cubicBezTo>
                    <a:pt x="185" y="225"/>
                    <a:pt x="177" y="218"/>
                    <a:pt x="168" y="218"/>
                  </a:cubicBezTo>
                  <a:cubicBezTo>
                    <a:pt x="159" y="218"/>
                    <a:pt x="152" y="225"/>
                    <a:pt x="152" y="234"/>
                  </a:cubicBezTo>
                  <a:cubicBezTo>
                    <a:pt x="152" y="243"/>
                    <a:pt x="159" y="250"/>
                    <a:pt x="168" y="250"/>
                  </a:cubicBezTo>
                  <a:cubicBezTo>
                    <a:pt x="177" y="250"/>
                    <a:pt x="185" y="243"/>
                    <a:pt x="185" y="2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2" name="Freeform 60">
              <a:extLst>
                <a:ext uri="{FF2B5EF4-FFF2-40B4-BE49-F238E27FC236}">
                  <a16:creationId xmlns:a16="http://schemas.microsoft.com/office/drawing/2014/main" id="{1926A64E-B250-4FFE-8ACB-CA94663CC2BA}"/>
                </a:ext>
              </a:extLst>
            </p:cNvPr>
            <p:cNvSpPr>
              <a:spLocks noEditPoints="1"/>
            </p:cNvSpPr>
            <p:nvPr/>
          </p:nvSpPr>
          <p:spPr bwMode="auto">
            <a:xfrm>
              <a:off x="8407400" y="1016000"/>
              <a:ext cx="44450" cy="73025"/>
            </a:xfrm>
            <a:custGeom>
              <a:avLst/>
              <a:gdLst>
                <a:gd name="T0" fmla="*/ 19 w 19"/>
                <a:gd name="T1" fmla="*/ 9 h 31"/>
                <a:gd name="T2" fmla="*/ 19 w 19"/>
                <a:gd name="T3" fmla="*/ 21 h 31"/>
                <a:gd name="T4" fmla="*/ 10 w 19"/>
                <a:gd name="T5" fmla="*/ 31 h 31"/>
                <a:gd name="T6" fmla="*/ 9 w 19"/>
                <a:gd name="T7" fmla="*/ 31 h 31"/>
                <a:gd name="T8" fmla="*/ 0 w 19"/>
                <a:gd name="T9" fmla="*/ 21 h 31"/>
                <a:gd name="T10" fmla="*/ 0 w 19"/>
                <a:gd name="T11" fmla="*/ 9 h 31"/>
                <a:gd name="T12" fmla="*/ 9 w 19"/>
                <a:gd name="T13" fmla="*/ 0 h 31"/>
                <a:gd name="T14" fmla="*/ 10 w 19"/>
                <a:gd name="T15" fmla="*/ 0 h 31"/>
                <a:gd name="T16" fmla="*/ 19 w 19"/>
                <a:gd name="T17" fmla="*/ 9 h 31"/>
                <a:gd name="T18" fmla="*/ 14 w 19"/>
                <a:gd name="T19" fmla="*/ 19 h 31"/>
                <a:gd name="T20" fmla="*/ 14 w 19"/>
                <a:gd name="T21" fmla="*/ 12 h 31"/>
                <a:gd name="T22" fmla="*/ 10 w 19"/>
                <a:gd name="T23" fmla="*/ 7 h 31"/>
                <a:gd name="T24" fmla="*/ 9 w 19"/>
                <a:gd name="T25" fmla="*/ 7 h 31"/>
                <a:gd name="T26" fmla="*/ 5 w 19"/>
                <a:gd name="T27" fmla="*/ 12 h 31"/>
                <a:gd name="T28" fmla="*/ 5 w 19"/>
                <a:gd name="T29" fmla="*/ 19 h 31"/>
                <a:gd name="T30" fmla="*/ 9 w 19"/>
                <a:gd name="T31" fmla="*/ 24 h 31"/>
                <a:gd name="T32" fmla="*/ 10 w 19"/>
                <a:gd name="T33" fmla="*/ 24 h 31"/>
                <a:gd name="T34" fmla="*/ 14 w 19"/>
                <a:gd name="T35"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31">
                  <a:moveTo>
                    <a:pt x="19" y="9"/>
                  </a:moveTo>
                  <a:cubicBezTo>
                    <a:pt x="19" y="21"/>
                    <a:pt x="19" y="21"/>
                    <a:pt x="19" y="21"/>
                  </a:cubicBezTo>
                  <a:cubicBezTo>
                    <a:pt x="19" y="26"/>
                    <a:pt x="15" y="31"/>
                    <a:pt x="10" y="31"/>
                  </a:cubicBezTo>
                  <a:cubicBezTo>
                    <a:pt x="9" y="31"/>
                    <a:pt x="9" y="31"/>
                    <a:pt x="9" y="31"/>
                  </a:cubicBezTo>
                  <a:cubicBezTo>
                    <a:pt x="4" y="31"/>
                    <a:pt x="0" y="26"/>
                    <a:pt x="0" y="21"/>
                  </a:cubicBezTo>
                  <a:cubicBezTo>
                    <a:pt x="0" y="9"/>
                    <a:pt x="0" y="9"/>
                    <a:pt x="0" y="9"/>
                  </a:cubicBezTo>
                  <a:cubicBezTo>
                    <a:pt x="0" y="4"/>
                    <a:pt x="4" y="0"/>
                    <a:pt x="9" y="0"/>
                  </a:cubicBezTo>
                  <a:cubicBezTo>
                    <a:pt x="10" y="0"/>
                    <a:pt x="10" y="0"/>
                    <a:pt x="10" y="0"/>
                  </a:cubicBezTo>
                  <a:cubicBezTo>
                    <a:pt x="15" y="0"/>
                    <a:pt x="19" y="4"/>
                    <a:pt x="19" y="9"/>
                  </a:cubicBezTo>
                  <a:close/>
                  <a:moveTo>
                    <a:pt x="14" y="19"/>
                  </a:moveTo>
                  <a:cubicBezTo>
                    <a:pt x="14" y="12"/>
                    <a:pt x="14" y="12"/>
                    <a:pt x="14" y="12"/>
                  </a:cubicBezTo>
                  <a:cubicBezTo>
                    <a:pt x="14" y="9"/>
                    <a:pt x="12" y="7"/>
                    <a:pt x="10" y="7"/>
                  </a:cubicBezTo>
                  <a:cubicBezTo>
                    <a:pt x="9" y="7"/>
                    <a:pt x="9" y="7"/>
                    <a:pt x="9" y="7"/>
                  </a:cubicBezTo>
                  <a:cubicBezTo>
                    <a:pt x="7" y="7"/>
                    <a:pt x="5" y="9"/>
                    <a:pt x="5" y="12"/>
                  </a:cubicBezTo>
                  <a:cubicBezTo>
                    <a:pt x="5" y="19"/>
                    <a:pt x="5" y="19"/>
                    <a:pt x="5" y="19"/>
                  </a:cubicBezTo>
                  <a:cubicBezTo>
                    <a:pt x="5" y="21"/>
                    <a:pt x="7" y="24"/>
                    <a:pt x="9" y="24"/>
                  </a:cubicBezTo>
                  <a:cubicBezTo>
                    <a:pt x="10" y="24"/>
                    <a:pt x="10" y="24"/>
                    <a:pt x="10" y="24"/>
                  </a:cubicBezTo>
                  <a:cubicBezTo>
                    <a:pt x="12" y="24"/>
                    <a:pt x="14" y="21"/>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3" name="Freeform 61">
              <a:extLst>
                <a:ext uri="{FF2B5EF4-FFF2-40B4-BE49-F238E27FC236}">
                  <a16:creationId xmlns:a16="http://schemas.microsoft.com/office/drawing/2014/main" id="{4275367B-F1D1-499E-B695-96BC41662ACD}"/>
                </a:ext>
              </a:extLst>
            </p:cNvPr>
            <p:cNvSpPr>
              <a:spLocks/>
            </p:cNvSpPr>
            <p:nvPr/>
          </p:nvSpPr>
          <p:spPr bwMode="auto">
            <a:xfrm>
              <a:off x="8418513" y="1103313"/>
              <a:ext cx="22225" cy="68262"/>
            </a:xfrm>
            <a:custGeom>
              <a:avLst/>
              <a:gdLst>
                <a:gd name="T0" fmla="*/ 9 w 9"/>
                <a:gd name="T1" fmla="*/ 4 h 29"/>
                <a:gd name="T2" fmla="*/ 9 w 9"/>
                <a:gd name="T3" fmla="*/ 24 h 29"/>
                <a:gd name="T4" fmla="*/ 6 w 9"/>
                <a:gd name="T5" fmla="*/ 29 h 29"/>
                <a:gd name="T6" fmla="*/ 3 w 9"/>
                <a:gd name="T7" fmla="*/ 29 h 29"/>
                <a:gd name="T8" fmla="*/ 0 w 9"/>
                <a:gd name="T9" fmla="*/ 24 h 29"/>
                <a:gd name="T10" fmla="*/ 0 w 9"/>
                <a:gd name="T11" fmla="*/ 4 h 29"/>
                <a:gd name="T12" fmla="*/ 3 w 9"/>
                <a:gd name="T13" fmla="*/ 0 h 29"/>
                <a:gd name="T14" fmla="*/ 6 w 9"/>
                <a:gd name="T15" fmla="*/ 0 h 29"/>
                <a:gd name="T16" fmla="*/ 9 w 9"/>
                <a:gd name="T1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4"/>
                  </a:moveTo>
                  <a:cubicBezTo>
                    <a:pt x="9" y="24"/>
                    <a:pt x="9" y="24"/>
                    <a:pt x="9" y="24"/>
                  </a:cubicBezTo>
                  <a:cubicBezTo>
                    <a:pt x="9" y="27"/>
                    <a:pt x="7" y="29"/>
                    <a:pt x="6" y="29"/>
                  </a:cubicBezTo>
                  <a:cubicBezTo>
                    <a:pt x="3" y="29"/>
                    <a:pt x="3" y="29"/>
                    <a:pt x="3" y="29"/>
                  </a:cubicBezTo>
                  <a:cubicBezTo>
                    <a:pt x="1" y="29"/>
                    <a:pt x="0" y="27"/>
                    <a:pt x="0" y="24"/>
                  </a:cubicBezTo>
                  <a:cubicBezTo>
                    <a:pt x="0" y="4"/>
                    <a:pt x="0" y="4"/>
                    <a:pt x="0" y="4"/>
                  </a:cubicBezTo>
                  <a:cubicBezTo>
                    <a:pt x="0" y="1"/>
                    <a:pt x="1" y="0"/>
                    <a:pt x="3" y="0"/>
                  </a:cubicBezTo>
                  <a:cubicBezTo>
                    <a:pt x="6" y="0"/>
                    <a:pt x="6" y="0"/>
                    <a:pt x="6" y="0"/>
                  </a:cubicBezTo>
                  <a:cubicBezTo>
                    <a:pt x="7" y="0"/>
                    <a:pt x="9" y="1"/>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4" name="Freeform 62">
              <a:extLst>
                <a:ext uri="{FF2B5EF4-FFF2-40B4-BE49-F238E27FC236}">
                  <a16:creationId xmlns:a16="http://schemas.microsoft.com/office/drawing/2014/main" id="{9924D0CD-5938-435A-94F5-C6D572DB424B}"/>
                </a:ext>
              </a:extLst>
            </p:cNvPr>
            <p:cNvSpPr>
              <a:spLocks noEditPoints="1"/>
            </p:cNvSpPr>
            <p:nvPr/>
          </p:nvSpPr>
          <p:spPr bwMode="auto">
            <a:xfrm>
              <a:off x="8353425" y="1100138"/>
              <a:ext cx="46037" cy="71437"/>
            </a:xfrm>
            <a:custGeom>
              <a:avLst/>
              <a:gdLst>
                <a:gd name="T0" fmla="*/ 20 w 20"/>
                <a:gd name="T1" fmla="*/ 9 h 30"/>
                <a:gd name="T2" fmla="*/ 20 w 20"/>
                <a:gd name="T3" fmla="*/ 21 h 30"/>
                <a:gd name="T4" fmla="*/ 11 w 20"/>
                <a:gd name="T5" fmla="*/ 30 h 30"/>
                <a:gd name="T6" fmla="*/ 10 w 20"/>
                <a:gd name="T7" fmla="*/ 30 h 30"/>
                <a:gd name="T8" fmla="*/ 0 w 20"/>
                <a:gd name="T9" fmla="*/ 21 h 30"/>
                <a:gd name="T10" fmla="*/ 0 w 20"/>
                <a:gd name="T11" fmla="*/ 9 h 30"/>
                <a:gd name="T12" fmla="*/ 10 w 20"/>
                <a:gd name="T13" fmla="*/ 0 h 30"/>
                <a:gd name="T14" fmla="*/ 11 w 20"/>
                <a:gd name="T15" fmla="*/ 0 h 30"/>
                <a:gd name="T16" fmla="*/ 20 w 20"/>
                <a:gd name="T17" fmla="*/ 9 h 30"/>
                <a:gd name="T18" fmla="*/ 15 w 20"/>
                <a:gd name="T19" fmla="*/ 18 h 30"/>
                <a:gd name="T20" fmla="*/ 15 w 20"/>
                <a:gd name="T21" fmla="*/ 12 h 30"/>
                <a:gd name="T22" fmla="*/ 10 w 20"/>
                <a:gd name="T23" fmla="*/ 6 h 30"/>
                <a:gd name="T24" fmla="*/ 10 w 20"/>
                <a:gd name="T25" fmla="*/ 6 h 30"/>
                <a:gd name="T26" fmla="*/ 6 w 20"/>
                <a:gd name="T27" fmla="*/ 12 h 30"/>
                <a:gd name="T28" fmla="*/ 6 w 20"/>
                <a:gd name="T29" fmla="*/ 18 h 30"/>
                <a:gd name="T30" fmla="*/ 10 w 20"/>
                <a:gd name="T31" fmla="*/ 24 h 30"/>
                <a:gd name="T32" fmla="*/ 10 w 20"/>
                <a:gd name="T33" fmla="*/ 24 h 30"/>
                <a:gd name="T34" fmla="*/ 15 w 20"/>
                <a:gd name="T35"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20" y="9"/>
                  </a:moveTo>
                  <a:cubicBezTo>
                    <a:pt x="20" y="21"/>
                    <a:pt x="20" y="21"/>
                    <a:pt x="20" y="21"/>
                  </a:cubicBezTo>
                  <a:cubicBezTo>
                    <a:pt x="20" y="26"/>
                    <a:pt x="16" y="30"/>
                    <a:pt x="11" y="30"/>
                  </a:cubicBezTo>
                  <a:cubicBezTo>
                    <a:pt x="10" y="30"/>
                    <a:pt x="10" y="30"/>
                    <a:pt x="10" y="30"/>
                  </a:cubicBezTo>
                  <a:cubicBezTo>
                    <a:pt x="5" y="30"/>
                    <a:pt x="0" y="26"/>
                    <a:pt x="0" y="21"/>
                  </a:cubicBezTo>
                  <a:cubicBezTo>
                    <a:pt x="0" y="9"/>
                    <a:pt x="0" y="9"/>
                    <a:pt x="0" y="9"/>
                  </a:cubicBezTo>
                  <a:cubicBezTo>
                    <a:pt x="0" y="4"/>
                    <a:pt x="5" y="0"/>
                    <a:pt x="10" y="0"/>
                  </a:cubicBezTo>
                  <a:cubicBezTo>
                    <a:pt x="11" y="0"/>
                    <a:pt x="11" y="0"/>
                    <a:pt x="11" y="0"/>
                  </a:cubicBezTo>
                  <a:cubicBezTo>
                    <a:pt x="16" y="0"/>
                    <a:pt x="20" y="4"/>
                    <a:pt x="20" y="9"/>
                  </a:cubicBezTo>
                  <a:close/>
                  <a:moveTo>
                    <a:pt x="15" y="18"/>
                  </a:moveTo>
                  <a:cubicBezTo>
                    <a:pt x="15" y="12"/>
                    <a:pt x="15" y="12"/>
                    <a:pt x="15" y="12"/>
                  </a:cubicBezTo>
                  <a:cubicBezTo>
                    <a:pt x="15" y="9"/>
                    <a:pt x="13" y="6"/>
                    <a:pt x="10" y="6"/>
                  </a:cubicBezTo>
                  <a:cubicBezTo>
                    <a:pt x="10" y="6"/>
                    <a:pt x="10" y="6"/>
                    <a:pt x="10" y="6"/>
                  </a:cubicBezTo>
                  <a:cubicBezTo>
                    <a:pt x="8" y="6"/>
                    <a:pt x="6" y="9"/>
                    <a:pt x="6" y="12"/>
                  </a:cubicBezTo>
                  <a:cubicBezTo>
                    <a:pt x="6" y="18"/>
                    <a:pt x="6" y="18"/>
                    <a:pt x="6" y="18"/>
                  </a:cubicBezTo>
                  <a:cubicBezTo>
                    <a:pt x="6" y="21"/>
                    <a:pt x="8" y="24"/>
                    <a:pt x="10" y="24"/>
                  </a:cubicBezTo>
                  <a:cubicBezTo>
                    <a:pt x="10" y="24"/>
                    <a:pt x="10" y="24"/>
                    <a:pt x="10" y="24"/>
                  </a:cubicBezTo>
                  <a:cubicBezTo>
                    <a:pt x="13" y="24"/>
                    <a:pt x="15" y="21"/>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5" name="Freeform 63">
              <a:extLst>
                <a:ext uri="{FF2B5EF4-FFF2-40B4-BE49-F238E27FC236}">
                  <a16:creationId xmlns:a16="http://schemas.microsoft.com/office/drawing/2014/main" id="{945F835C-1178-480D-A391-1EFCE4A6782A}"/>
                </a:ext>
              </a:extLst>
            </p:cNvPr>
            <p:cNvSpPr>
              <a:spLocks/>
            </p:cNvSpPr>
            <p:nvPr/>
          </p:nvSpPr>
          <p:spPr bwMode="auto">
            <a:xfrm>
              <a:off x="8367713" y="1016000"/>
              <a:ext cx="20637" cy="68262"/>
            </a:xfrm>
            <a:custGeom>
              <a:avLst/>
              <a:gdLst>
                <a:gd name="T0" fmla="*/ 9 w 9"/>
                <a:gd name="T1" fmla="*/ 5 h 29"/>
                <a:gd name="T2" fmla="*/ 9 w 9"/>
                <a:gd name="T3" fmla="*/ 25 h 29"/>
                <a:gd name="T4" fmla="*/ 5 w 9"/>
                <a:gd name="T5" fmla="*/ 29 h 29"/>
                <a:gd name="T6" fmla="*/ 3 w 9"/>
                <a:gd name="T7" fmla="*/ 29 h 29"/>
                <a:gd name="T8" fmla="*/ 0 w 9"/>
                <a:gd name="T9" fmla="*/ 25 h 29"/>
                <a:gd name="T10" fmla="*/ 0 w 9"/>
                <a:gd name="T11" fmla="*/ 5 h 29"/>
                <a:gd name="T12" fmla="*/ 3 w 9"/>
                <a:gd name="T13" fmla="*/ 0 h 29"/>
                <a:gd name="T14" fmla="*/ 5 w 9"/>
                <a:gd name="T15" fmla="*/ 0 h 29"/>
                <a:gd name="T16" fmla="*/ 9 w 9"/>
                <a:gd name="T17"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9">
                  <a:moveTo>
                    <a:pt x="9" y="5"/>
                  </a:moveTo>
                  <a:cubicBezTo>
                    <a:pt x="9" y="25"/>
                    <a:pt x="9" y="25"/>
                    <a:pt x="9" y="25"/>
                  </a:cubicBezTo>
                  <a:cubicBezTo>
                    <a:pt x="9" y="27"/>
                    <a:pt x="7" y="29"/>
                    <a:pt x="5" y="29"/>
                  </a:cubicBezTo>
                  <a:cubicBezTo>
                    <a:pt x="3" y="29"/>
                    <a:pt x="3" y="29"/>
                    <a:pt x="3" y="29"/>
                  </a:cubicBezTo>
                  <a:cubicBezTo>
                    <a:pt x="1" y="29"/>
                    <a:pt x="0" y="27"/>
                    <a:pt x="0" y="25"/>
                  </a:cubicBezTo>
                  <a:cubicBezTo>
                    <a:pt x="0" y="5"/>
                    <a:pt x="0" y="5"/>
                    <a:pt x="0" y="5"/>
                  </a:cubicBezTo>
                  <a:cubicBezTo>
                    <a:pt x="0" y="2"/>
                    <a:pt x="1" y="0"/>
                    <a:pt x="3" y="0"/>
                  </a:cubicBezTo>
                  <a:cubicBezTo>
                    <a:pt x="5" y="0"/>
                    <a:pt x="5" y="0"/>
                    <a:pt x="5" y="0"/>
                  </a:cubicBezTo>
                  <a:cubicBezTo>
                    <a:pt x="7" y="0"/>
                    <a:pt x="9" y="2"/>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6" name="Freeform 64">
              <a:extLst>
                <a:ext uri="{FF2B5EF4-FFF2-40B4-BE49-F238E27FC236}">
                  <a16:creationId xmlns:a16="http://schemas.microsoft.com/office/drawing/2014/main" id="{F58409C5-8DD3-47CA-A720-607ADF89140D}"/>
                </a:ext>
              </a:extLst>
            </p:cNvPr>
            <p:cNvSpPr>
              <a:spLocks noEditPoints="1"/>
            </p:cNvSpPr>
            <p:nvPr/>
          </p:nvSpPr>
          <p:spPr bwMode="auto">
            <a:xfrm>
              <a:off x="8301038" y="1012825"/>
              <a:ext cx="47625" cy="73025"/>
            </a:xfrm>
            <a:custGeom>
              <a:avLst/>
              <a:gdLst>
                <a:gd name="T0" fmla="*/ 20 w 20"/>
                <a:gd name="T1" fmla="*/ 10 h 31"/>
                <a:gd name="T2" fmla="*/ 20 w 20"/>
                <a:gd name="T3" fmla="*/ 22 h 31"/>
                <a:gd name="T4" fmla="*/ 10 w 20"/>
                <a:gd name="T5" fmla="*/ 31 h 31"/>
                <a:gd name="T6" fmla="*/ 9 w 20"/>
                <a:gd name="T7" fmla="*/ 31 h 31"/>
                <a:gd name="T8" fmla="*/ 0 w 20"/>
                <a:gd name="T9" fmla="*/ 22 h 31"/>
                <a:gd name="T10" fmla="*/ 0 w 20"/>
                <a:gd name="T11" fmla="*/ 10 h 31"/>
                <a:gd name="T12" fmla="*/ 2 w 20"/>
                <a:gd name="T13" fmla="*/ 4 h 31"/>
                <a:gd name="T14" fmla="*/ 9 w 20"/>
                <a:gd name="T15" fmla="*/ 0 h 31"/>
                <a:gd name="T16" fmla="*/ 10 w 20"/>
                <a:gd name="T17" fmla="*/ 0 h 31"/>
                <a:gd name="T18" fmla="*/ 20 w 20"/>
                <a:gd name="T19" fmla="*/ 10 h 31"/>
                <a:gd name="T20" fmla="*/ 14 w 20"/>
                <a:gd name="T21" fmla="*/ 19 h 31"/>
                <a:gd name="T22" fmla="*/ 14 w 20"/>
                <a:gd name="T23" fmla="*/ 12 h 31"/>
                <a:gd name="T24" fmla="*/ 10 w 20"/>
                <a:gd name="T25" fmla="*/ 7 h 31"/>
                <a:gd name="T26" fmla="*/ 10 w 20"/>
                <a:gd name="T27" fmla="*/ 7 h 31"/>
                <a:gd name="T28" fmla="*/ 6 w 20"/>
                <a:gd name="T29" fmla="*/ 12 h 31"/>
                <a:gd name="T30" fmla="*/ 6 w 20"/>
                <a:gd name="T31" fmla="*/ 19 h 31"/>
                <a:gd name="T32" fmla="*/ 10 w 20"/>
                <a:gd name="T33" fmla="*/ 24 h 31"/>
                <a:gd name="T34" fmla="*/ 10 w 20"/>
                <a:gd name="T35" fmla="*/ 24 h 31"/>
                <a:gd name="T36" fmla="*/ 14 w 20"/>
                <a:gd name="T37"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 h="31">
                  <a:moveTo>
                    <a:pt x="20" y="10"/>
                  </a:moveTo>
                  <a:cubicBezTo>
                    <a:pt x="20" y="22"/>
                    <a:pt x="20" y="22"/>
                    <a:pt x="20" y="22"/>
                  </a:cubicBezTo>
                  <a:cubicBezTo>
                    <a:pt x="20" y="27"/>
                    <a:pt x="16" y="31"/>
                    <a:pt x="10" y="31"/>
                  </a:cubicBezTo>
                  <a:cubicBezTo>
                    <a:pt x="9" y="31"/>
                    <a:pt x="9" y="31"/>
                    <a:pt x="9" y="31"/>
                  </a:cubicBezTo>
                  <a:cubicBezTo>
                    <a:pt x="4" y="31"/>
                    <a:pt x="0" y="27"/>
                    <a:pt x="0" y="22"/>
                  </a:cubicBezTo>
                  <a:cubicBezTo>
                    <a:pt x="0" y="10"/>
                    <a:pt x="0" y="10"/>
                    <a:pt x="0" y="10"/>
                  </a:cubicBezTo>
                  <a:cubicBezTo>
                    <a:pt x="0" y="8"/>
                    <a:pt x="1" y="5"/>
                    <a:pt x="2" y="4"/>
                  </a:cubicBezTo>
                  <a:cubicBezTo>
                    <a:pt x="4" y="2"/>
                    <a:pt x="7" y="0"/>
                    <a:pt x="9" y="0"/>
                  </a:cubicBezTo>
                  <a:cubicBezTo>
                    <a:pt x="10" y="0"/>
                    <a:pt x="10" y="0"/>
                    <a:pt x="10" y="0"/>
                  </a:cubicBezTo>
                  <a:cubicBezTo>
                    <a:pt x="16" y="0"/>
                    <a:pt x="20" y="5"/>
                    <a:pt x="20" y="10"/>
                  </a:cubicBezTo>
                  <a:close/>
                  <a:moveTo>
                    <a:pt x="14" y="19"/>
                  </a:moveTo>
                  <a:cubicBezTo>
                    <a:pt x="14" y="12"/>
                    <a:pt x="14" y="12"/>
                    <a:pt x="14" y="12"/>
                  </a:cubicBezTo>
                  <a:cubicBezTo>
                    <a:pt x="14" y="10"/>
                    <a:pt x="12" y="7"/>
                    <a:pt x="10" y="7"/>
                  </a:cubicBezTo>
                  <a:cubicBezTo>
                    <a:pt x="10" y="7"/>
                    <a:pt x="10" y="7"/>
                    <a:pt x="10" y="7"/>
                  </a:cubicBezTo>
                  <a:cubicBezTo>
                    <a:pt x="7" y="7"/>
                    <a:pt x="6" y="10"/>
                    <a:pt x="6" y="12"/>
                  </a:cubicBezTo>
                  <a:cubicBezTo>
                    <a:pt x="6" y="19"/>
                    <a:pt x="6" y="19"/>
                    <a:pt x="6" y="19"/>
                  </a:cubicBezTo>
                  <a:cubicBezTo>
                    <a:pt x="6" y="22"/>
                    <a:pt x="7" y="24"/>
                    <a:pt x="10" y="24"/>
                  </a:cubicBezTo>
                  <a:cubicBezTo>
                    <a:pt x="10" y="24"/>
                    <a:pt x="10" y="24"/>
                    <a:pt x="10" y="24"/>
                  </a:cubicBezTo>
                  <a:cubicBezTo>
                    <a:pt x="12" y="24"/>
                    <a:pt x="14" y="22"/>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7" name="Freeform 65">
              <a:extLst>
                <a:ext uri="{FF2B5EF4-FFF2-40B4-BE49-F238E27FC236}">
                  <a16:creationId xmlns:a16="http://schemas.microsoft.com/office/drawing/2014/main" id="{0CF2D25F-14CC-45FB-8BDB-42D5269505A5}"/>
                </a:ext>
              </a:extLst>
            </p:cNvPr>
            <p:cNvSpPr>
              <a:spLocks/>
            </p:cNvSpPr>
            <p:nvPr/>
          </p:nvSpPr>
          <p:spPr bwMode="auto">
            <a:xfrm>
              <a:off x="8312150" y="1100138"/>
              <a:ext cx="22225" cy="68262"/>
            </a:xfrm>
            <a:custGeom>
              <a:avLst/>
              <a:gdLst>
                <a:gd name="T0" fmla="*/ 9 w 9"/>
                <a:gd name="T1" fmla="*/ 4 h 29"/>
                <a:gd name="T2" fmla="*/ 9 w 9"/>
                <a:gd name="T3" fmla="*/ 25 h 29"/>
                <a:gd name="T4" fmla="*/ 6 w 9"/>
                <a:gd name="T5" fmla="*/ 29 h 29"/>
                <a:gd name="T6" fmla="*/ 4 w 9"/>
                <a:gd name="T7" fmla="*/ 29 h 29"/>
                <a:gd name="T8" fmla="*/ 1 w 9"/>
                <a:gd name="T9" fmla="*/ 27 h 29"/>
                <a:gd name="T10" fmla="*/ 0 w 9"/>
                <a:gd name="T11" fmla="*/ 25 h 29"/>
                <a:gd name="T12" fmla="*/ 0 w 9"/>
                <a:gd name="T13" fmla="*/ 4 h 29"/>
                <a:gd name="T14" fmla="*/ 4 w 9"/>
                <a:gd name="T15" fmla="*/ 0 h 29"/>
                <a:gd name="T16" fmla="*/ 5 w 9"/>
                <a:gd name="T17" fmla="*/ 0 h 29"/>
                <a:gd name="T18" fmla="*/ 6 w 9"/>
                <a:gd name="T19" fmla="*/ 0 h 29"/>
                <a:gd name="T20" fmla="*/ 9 w 9"/>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9">
                  <a:moveTo>
                    <a:pt x="9" y="4"/>
                  </a:moveTo>
                  <a:cubicBezTo>
                    <a:pt x="9" y="25"/>
                    <a:pt x="9" y="25"/>
                    <a:pt x="9" y="25"/>
                  </a:cubicBezTo>
                  <a:cubicBezTo>
                    <a:pt x="9" y="27"/>
                    <a:pt x="8" y="29"/>
                    <a:pt x="6" y="29"/>
                  </a:cubicBezTo>
                  <a:cubicBezTo>
                    <a:pt x="4" y="29"/>
                    <a:pt x="4" y="29"/>
                    <a:pt x="4" y="29"/>
                  </a:cubicBezTo>
                  <a:cubicBezTo>
                    <a:pt x="3" y="29"/>
                    <a:pt x="2" y="28"/>
                    <a:pt x="1" y="27"/>
                  </a:cubicBezTo>
                  <a:cubicBezTo>
                    <a:pt x="1" y="27"/>
                    <a:pt x="0" y="26"/>
                    <a:pt x="0" y="25"/>
                  </a:cubicBezTo>
                  <a:cubicBezTo>
                    <a:pt x="0" y="4"/>
                    <a:pt x="0" y="4"/>
                    <a:pt x="0" y="4"/>
                  </a:cubicBezTo>
                  <a:cubicBezTo>
                    <a:pt x="0" y="2"/>
                    <a:pt x="2" y="0"/>
                    <a:pt x="4" y="0"/>
                  </a:cubicBezTo>
                  <a:cubicBezTo>
                    <a:pt x="5" y="0"/>
                    <a:pt x="5" y="0"/>
                    <a:pt x="5" y="0"/>
                  </a:cubicBezTo>
                  <a:cubicBezTo>
                    <a:pt x="6" y="0"/>
                    <a:pt x="6" y="0"/>
                    <a:pt x="6" y="0"/>
                  </a:cubicBezTo>
                  <a:cubicBezTo>
                    <a:pt x="8" y="0"/>
                    <a:pt x="9" y="2"/>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8" name="Freeform 66">
              <a:extLst>
                <a:ext uri="{FF2B5EF4-FFF2-40B4-BE49-F238E27FC236}">
                  <a16:creationId xmlns:a16="http://schemas.microsoft.com/office/drawing/2014/main" id="{760604D5-65D3-452E-87DE-FF3DF0078442}"/>
                </a:ext>
              </a:extLst>
            </p:cNvPr>
            <p:cNvSpPr>
              <a:spLocks/>
            </p:cNvSpPr>
            <p:nvPr/>
          </p:nvSpPr>
          <p:spPr bwMode="auto">
            <a:xfrm>
              <a:off x="7829550" y="1576388"/>
              <a:ext cx="496887" cy="36512"/>
            </a:xfrm>
            <a:custGeom>
              <a:avLst/>
              <a:gdLst>
                <a:gd name="T0" fmla="*/ 211 w 211"/>
                <a:gd name="T1" fmla="*/ 0 h 15"/>
                <a:gd name="T2" fmla="*/ 211 w 211"/>
                <a:gd name="T3" fmla="*/ 5 h 15"/>
                <a:gd name="T4" fmla="*/ 191 w 211"/>
                <a:gd name="T5" fmla="*/ 15 h 15"/>
                <a:gd name="T6" fmla="*/ 151 w 211"/>
                <a:gd name="T7" fmla="*/ 15 h 15"/>
                <a:gd name="T8" fmla="*/ 60 w 211"/>
                <a:gd name="T9" fmla="*/ 15 h 15"/>
                <a:gd name="T10" fmla="*/ 20 w 211"/>
                <a:gd name="T11" fmla="*/ 15 h 15"/>
                <a:gd name="T12" fmla="*/ 0 w 211"/>
                <a:gd name="T13" fmla="*/ 5 h 15"/>
                <a:gd name="T14" fmla="*/ 0 w 211"/>
                <a:gd name="T15" fmla="*/ 0 h 15"/>
                <a:gd name="T16" fmla="*/ 211 w 211"/>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5">
                  <a:moveTo>
                    <a:pt x="211" y="0"/>
                  </a:moveTo>
                  <a:cubicBezTo>
                    <a:pt x="211" y="5"/>
                    <a:pt x="211" y="5"/>
                    <a:pt x="211" y="5"/>
                  </a:cubicBezTo>
                  <a:cubicBezTo>
                    <a:pt x="211" y="5"/>
                    <a:pt x="209" y="15"/>
                    <a:pt x="191" y="15"/>
                  </a:cubicBezTo>
                  <a:cubicBezTo>
                    <a:pt x="172" y="15"/>
                    <a:pt x="151" y="15"/>
                    <a:pt x="151" y="15"/>
                  </a:cubicBezTo>
                  <a:cubicBezTo>
                    <a:pt x="60" y="15"/>
                    <a:pt x="60" y="15"/>
                    <a:pt x="60" y="15"/>
                  </a:cubicBezTo>
                  <a:cubicBezTo>
                    <a:pt x="60" y="15"/>
                    <a:pt x="38" y="15"/>
                    <a:pt x="20" y="15"/>
                  </a:cubicBezTo>
                  <a:cubicBezTo>
                    <a:pt x="2" y="15"/>
                    <a:pt x="0" y="5"/>
                    <a:pt x="0" y="5"/>
                  </a:cubicBezTo>
                  <a:cubicBezTo>
                    <a:pt x="0" y="0"/>
                    <a:pt x="0" y="0"/>
                    <a:pt x="0" y="0"/>
                  </a:cubicBezTo>
                  <a:lnTo>
                    <a:pt x="2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79" name="Freeform 67">
              <a:extLst>
                <a:ext uri="{FF2B5EF4-FFF2-40B4-BE49-F238E27FC236}">
                  <a16:creationId xmlns:a16="http://schemas.microsoft.com/office/drawing/2014/main" id="{783FFCA6-FBE2-4356-A3E1-9DC8B8ED4A2D}"/>
                </a:ext>
              </a:extLst>
            </p:cNvPr>
            <p:cNvSpPr>
              <a:spLocks/>
            </p:cNvSpPr>
            <p:nvPr/>
          </p:nvSpPr>
          <p:spPr bwMode="auto">
            <a:xfrm>
              <a:off x="7839075" y="1530350"/>
              <a:ext cx="477837" cy="30162"/>
            </a:xfrm>
            <a:custGeom>
              <a:avLst/>
              <a:gdLst>
                <a:gd name="T0" fmla="*/ 301 w 301"/>
                <a:gd name="T1" fmla="*/ 19 h 19"/>
                <a:gd name="T2" fmla="*/ 0 w 301"/>
                <a:gd name="T3" fmla="*/ 19 h 19"/>
                <a:gd name="T4" fmla="*/ 59 w 301"/>
                <a:gd name="T5" fmla="*/ 0 h 19"/>
                <a:gd name="T6" fmla="*/ 150 w 301"/>
                <a:gd name="T7" fmla="*/ 0 h 19"/>
                <a:gd name="T8" fmla="*/ 242 w 301"/>
                <a:gd name="T9" fmla="*/ 0 h 19"/>
                <a:gd name="T10" fmla="*/ 301 w 301"/>
                <a:gd name="T11" fmla="*/ 19 h 19"/>
              </a:gdLst>
              <a:ahLst/>
              <a:cxnLst>
                <a:cxn ang="0">
                  <a:pos x="T0" y="T1"/>
                </a:cxn>
                <a:cxn ang="0">
                  <a:pos x="T2" y="T3"/>
                </a:cxn>
                <a:cxn ang="0">
                  <a:pos x="T4" y="T5"/>
                </a:cxn>
                <a:cxn ang="0">
                  <a:pos x="T6" y="T7"/>
                </a:cxn>
                <a:cxn ang="0">
                  <a:pos x="T8" y="T9"/>
                </a:cxn>
                <a:cxn ang="0">
                  <a:pos x="T10" y="T11"/>
                </a:cxn>
              </a:cxnLst>
              <a:rect l="0" t="0" r="r" b="b"/>
              <a:pathLst>
                <a:path w="301" h="19">
                  <a:moveTo>
                    <a:pt x="301" y="19"/>
                  </a:moveTo>
                  <a:lnTo>
                    <a:pt x="0" y="19"/>
                  </a:lnTo>
                  <a:lnTo>
                    <a:pt x="59" y="0"/>
                  </a:lnTo>
                  <a:lnTo>
                    <a:pt x="150" y="0"/>
                  </a:lnTo>
                  <a:lnTo>
                    <a:pt x="242" y="0"/>
                  </a:lnTo>
                  <a:lnTo>
                    <a:pt x="30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180" name="Rectangle 68">
              <a:extLst>
                <a:ext uri="{FF2B5EF4-FFF2-40B4-BE49-F238E27FC236}">
                  <a16:creationId xmlns:a16="http://schemas.microsoft.com/office/drawing/2014/main" id="{44172004-8012-4E5A-8E1D-A8CFCEE52C8C}"/>
                </a:ext>
              </a:extLst>
            </p:cNvPr>
            <p:cNvSpPr>
              <a:spLocks noChangeArrowheads="1"/>
            </p:cNvSpPr>
            <p:nvPr/>
          </p:nvSpPr>
          <p:spPr bwMode="auto">
            <a:xfrm>
              <a:off x="7932738" y="1449388"/>
              <a:ext cx="290512"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grpSp>
      <p:sp>
        <p:nvSpPr>
          <p:cNvPr id="13357" name="Freeform 48">
            <a:extLst>
              <a:ext uri="{FF2B5EF4-FFF2-40B4-BE49-F238E27FC236}">
                <a16:creationId xmlns:a16="http://schemas.microsoft.com/office/drawing/2014/main" id="{B96DE41F-13C4-468B-B3B2-D26257F6F51E}"/>
              </a:ext>
            </a:extLst>
          </p:cNvPr>
          <p:cNvSpPr>
            <a:spLocks noEditPoints="1"/>
          </p:cNvSpPr>
          <p:nvPr/>
        </p:nvSpPr>
        <p:spPr bwMode="auto">
          <a:xfrm>
            <a:off x="10710863" y="3622675"/>
            <a:ext cx="471487" cy="473075"/>
          </a:xfrm>
          <a:custGeom>
            <a:avLst/>
            <a:gdLst>
              <a:gd name="T0" fmla="*/ 2147483646 w 219"/>
              <a:gd name="T1" fmla="*/ 2147483646 h 220"/>
              <a:gd name="T2" fmla="*/ 2147483646 w 219"/>
              <a:gd name="T3" fmla="*/ 2147483646 h 220"/>
              <a:gd name="T4" fmla="*/ 2147483646 w 219"/>
              <a:gd name="T5" fmla="*/ 2147483646 h 220"/>
              <a:gd name="T6" fmla="*/ 2147483646 w 219"/>
              <a:gd name="T7" fmla="*/ 2147483646 h 220"/>
              <a:gd name="T8" fmla="*/ 2147483646 w 219"/>
              <a:gd name="T9" fmla="*/ 2147483646 h 220"/>
              <a:gd name="T10" fmla="*/ 2147483646 w 219"/>
              <a:gd name="T11" fmla="*/ 2147483646 h 220"/>
              <a:gd name="T12" fmla="*/ 2147483646 w 219"/>
              <a:gd name="T13" fmla="*/ 2147483646 h 220"/>
              <a:gd name="T14" fmla="*/ 2147483646 w 219"/>
              <a:gd name="T15" fmla="*/ 2147483646 h 220"/>
              <a:gd name="T16" fmla="*/ 2147483646 w 219"/>
              <a:gd name="T17" fmla="*/ 2147483646 h 220"/>
              <a:gd name="T18" fmla="*/ 2147483646 w 219"/>
              <a:gd name="T19" fmla="*/ 2147483646 h 220"/>
              <a:gd name="T20" fmla="*/ 2147483646 w 219"/>
              <a:gd name="T21" fmla="*/ 2147483646 h 220"/>
              <a:gd name="T22" fmla="*/ 2147483646 w 219"/>
              <a:gd name="T23" fmla="*/ 2147483646 h 220"/>
              <a:gd name="T24" fmla="*/ 2147483646 w 219"/>
              <a:gd name="T25" fmla="*/ 2147483646 h 220"/>
              <a:gd name="T26" fmla="*/ 2147483646 w 219"/>
              <a:gd name="T27" fmla="*/ 2147483646 h 220"/>
              <a:gd name="T28" fmla="*/ 2147483646 w 219"/>
              <a:gd name="T29" fmla="*/ 2147483646 h 220"/>
              <a:gd name="T30" fmla="*/ 2147483646 w 219"/>
              <a:gd name="T31" fmla="*/ 2147483646 h 220"/>
              <a:gd name="T32" fmla="*/ 2147483646 w 219"/>
              <a:gd name="T33" fmla="*/ 2147483646 h 220"/>
              <a:gd name="T34" fmla="*/ 2147483646 w 219"/>
              <a:gd name="T35" fmla="*/ 2147483646 h 220"/>
              <a:gd name="T36" fmla="*/ 2147483646 w 219"/>
              <a:gd name="T37" fmla="*/ 2147483646 h 220"/>
              <a:gd name="T38" fmla="*/ 2147483646 w 219"/>
              <a:gd name="T39" fmla="*/ 2147483646 h 220"/>
              <a:gd name="T40" fmla="*/ 2147483646 w 219"/>
              <a:gd name="T41" fmla="*/ 2147483646 h 220"/>
              <a:gd name="T42" fmla="*/ 2147483646 w 219"/>
              <a:gd name="T43" fmla="*/ 2147483646 h 220"/>
              <a:gd name="T44" fmla="*/ 2147483646 w 219"/>
              <a:gd name="T45" fmla="*/ 2147483646 h 220"/>
              <a:gd name="T46" fmla="*/ 2147483646 w 219"/>
              <a:gd name="T47" fmla="*/ 2147483646 h 220"/>
              <a:gd name="T48" fmla="*/ 2147483646 w 219"/>
              <a:gd name="T49" fmla="*/ 2147483646 h 220"/>
              <a:gd name="T50" fmla="*/ 2147483646 w 219"/>
              <a:gd name="T51" fmla="*/ 2147483646 h 220"/>
              <a:gd name="T52" fmla="*/ 2147483646 w 219"/>
              <a:gd name="T53" fmla="*/ 2147483646 h 220"/>
              <a:gd name="T54" fmla="*/ 2147483646 w 219"/>
              <a:gd name="T55" fmla="*/ 2147483646 h 220"/>
              <a:gd name="T56" fmla="*/ 2147483646 w 219"/>
              <a:gd name="T57" fmla="*/ 2147483646 h 220"/>
              <a:gd name="T58" fmla="*/ 2147483646 w 219"/>
              <a:gd name="T59" fmla="*/ 2147483646 h 220"/>
              <a:gd name="T60" fmla="*/ 2147483646 w 219"/>
              <a:gd name="T61" fmla="*/ 2147483646 h 220"/>
              <a:gd name="T62" fmla="*/ 2147483646 w 219"/>
              <a:gd name="T63" fmla="*/ 0 h 220"/>
              <a:gd name="T64" fmla="*/ 2147483646 w 219"/>
              <a:gd name="T65" fmla="*/ 2147483646 h 220"/>
              <a:gd name="T66" fmla="*/ 2147483646 w 219"/>
              <a:gd name="T67" fmla="*/ 2147483646 h 220"/>
              <a:gd name="T68" fmla="*/ 2147483646 w 219"/>
              <a:gd name="T69" fmla="*/ 2147483646 h 220"/>
              <a:gd name="T70" fmla="*/ 2147483646 w 219"/>
              <a:gd name="T71" fmla="*/ 2147483646 h 220"/>
              <a:gd name="T72" fmla="*/ 2147483646 w 219"/>
              <a:gd name="T73" fmla="*/ 2147483646 h 220"/>
              <a:gd name="T74" fmla="*/ 2147483646 w 219"/>
              <a:gd name="T75" fmla="*/ 2147483646 h 220"/>
              <a:gd name="T76" fmla="*/ 2147483646 w 219"/>
              <a:gd name="T77" fmla="*/ 2147483646 h 220"/>
              <a:gd name="T78" fmla="*/ 2147483646 w 219"/>
              <a:gd name="T79" fmla="*/ 2147483646 h 220"/>
              <a:gd name="T80" fmla="*/ 2147483646 w 219"/>
              <a:gd name="T81" fmla="*/ 2147483646 h 220"/>
              <a:gd name="T82" fmla="*/ 2147483646 w 219"/>
              <a:gd name="T83" fmla="*/ 2147483646 h 220"/>
              <a:gd name="T84" fmla="*/ 2147483646 w 219"/>
              <a:gd name="T85" fmla="*/ 2147483646 h 220"/>
              <a:gd name="T86" fmla="*/ 2147483646 w 219"/>
              <a:gd name="T87" fmla="*/ 2147483646 h 220"/>
              <a:gd name="T88" fmla="*/ 2147483646 w 219"/>
              <a:gd name="T89" fmla="*/ 2147483646 h 220"/>
              <a:gd name="T90" fmla="*/ 2147483646 w 219"/>
              <a:gd name="T91" fmla="*/ 2147483646 h 220"/>
              <a:gd name="T92" fmla="*/ 2147483646 w 219"/>
              <a:gd name="T93" fmla="*/ 2147483646 h 220"/>
              <a:gd name="T94" fmla="*/ 2147483646 w 219"/>
              <a:gd name="T95" fmla="*/ 2147483646 h 220"/>
              <a:gd name="T96" fmla="*/ 2147483646 w 219"/>
              <a:gd name="T97" fmla="*/ 2147483646 h 220"/>
              <a:gd name="T98" fmla="*/ 2147483646 w 219"/>
              <a:gd name="T99" fmla="*/ 2147483646 h 220"/>
              <a:gd name="T100" fmla="*/ 2147483646 w 219"/>
              <a:gd name="T101" fmla="*/ 2147483646 h 220"/>
              <a:gd name="T102" fmla="*/ 2147483646 w 219"/>
              <a:gd name="T103" fmla="*/ 2147483646 h 220"/>
              <a:gd name="T104" fmla="*/ 2147483646 w 219"/>
              <a:gd name="T105" fmla="*/ 2147483646 h 220"/>
              <a:gd name="T106" fmla="*/ 2147483646 w 219"/>
              <a:gd name="T107" fmla="*/ 2147483646 h 220"/>
              <a:gd name="T108" fmla="*/ 2147483646 w 219"/>
              <a:gd name="T109" fmla="*/ 2147483646 h 220"/>
              <a:gd name="T110" fmla="*/ 2147483646 w 219"/>
              <a:gd name="T111" fmla="*/ 2147483646 h 220"/>
              <a:gd name="T112" fmla="*/ 2147483646 w 219"/>
              <a:gd name="T113" fmla="*/ 2147483646 h 220"/>
              <a:gd name="T114" fmla="*/ 2147483646 w 219"/>
              <a:gd name="T115" fmla="*/ 2147483646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9" h="220">
                <a:moveTo>
                  <a:pt x="110" y="220"/>
                </a:moveTo>
                <a:cubicBezTo>
                  <a:pt x="94" y="220"/>
                  <a:pt x="79" y="216"/>
                  <a:pt x="66" y="210"/>
                </a:cubicBezTo>
                <a:cubicBezTo>
                  <a:pt x="66" y="210"/>
                  <a:pt x="67" y="210"/>
                  <a:pt x="67" y="209"/>
                </a:cubicBezTo>
                <a:cubicBezTo>
                  <a:pt x="70" y="207"/>
                  <a:pt x="71" y="202"/>
                  <a:pt x="68" y="198"/>
                </a:cubicBezTo>
                <a:cubicBezTo>
                  <a:pt x="67" y="198"/>
                  <a:pt x="67" y="197"/>
                  <a:pt x="66" y="197"/>
                </a:cubicBezTo>
                <a:cubicBezTo>
                  <a:pt x="82" y="153"/>
                  <a:pt x="82" y="153"/>
                  <a:pt x="82" y="153"/>
                </a:cubicBezTo>
                <a:cubicBezTo>
                  <a:pt x="84" y="154"/>
                  <a:pt x="85" y="154"/>
                  <a:pt x="87" y="154"/>
                </a:cubicBezTo>
                <a:cubicBezTo>
                  <a:pt x="90" y="154"/>
                  <a:pt x="93" y="153"/>
                  <a:pt x="95" y="152"/>
                </a:cubicBezTo>
                <a:cubicBezTo>
                  <a:pt x="110" y="177"/>
                  <a:pt x="110" y="177"/>
                  <a:pt x="110" y="177"/>
                </a:cubicBezTo>
                <a:cubicBezTo>
                  <a:pt x="109" y="177"/>
                  <a:pt x="108" y="178"/>
                  <a:pt x="108" y="179"/>
                </a:cubicBezTo>
                <a:cubicBezTo>
                  <a:pt x="107" y="182"/>
                  <a:pt x="108" y="185"/>
                  <a:pt x="111" y="187"/>
                </a:cubicBezTo>
                <a:cubicBezTo>
                  <a:pt x="114" y="188"/>
                  <a:pt x="118" y="186"/>
                  <a:pt x="119" y="183"/>
                </a:cubicBezTo>
                <a:cubicBezTo>
                  <a:pt x="120" y="180"/>
                  <a:pt x="118" y="177"/>
                  <a:pt x="115" y="176"/>
                </a:cubicBezTo>
                <a:cubicBezTo>
                  <a:pt x="114" y="175"/>
                  <a:pt x="113" y="175"/>
                  <a:pt x="111" y="176"/>
                </a:cubicBezTo>
                <a:cubicBezTo>
                  <a:pt x="98" y="151"/>
                  <a:pt x="98" y="151"/>
                  <a:pt x="98" y="151"/>
                </a:cubicBezTo>
                <a:cubicBezTo>
                  <a:pt x="99" y="150"/>
                  <a:pt x="100" y="149"/>
                  <a:pt x="101" y="148"/>
                </a:cubicBezTo>
                <a:cubicBezTo>
                  <a:pt x="153" y="193"/>
                  <a:pt x="153" y="193"/>
                  <a:pt x="153" y="193"/>
                </a:cubicBezTo>
                <a:cubicBezTo>
                  <a:pt x="152" y="195"/>
                  <a:pt x="151" y="195"/>
                  <a:pt x="151" y="199"/>
                </a:cubicBezTo>
                <a:cubicBezTo>
                  <a:pt x="151" y="202"/>
                  <a:pt x="154" y="207"/>
                  <a:pt x="158" y="208"/>
                </a:cubicBezTo>
                <a:cubicBezTo>
                  <a:pt x="144" y="215"/>
                  <a:pt x="127" y="220"/>
                  <a:pt x="110" y="220"/>
                </a:cubicBezTo>
                <a:close/>
                <a:moveTo>
                  <a:pt x="54" y="205"/>
                </a:moveTo>
                <a:cubicBezTo>
                  <a:pt x="43" y="198"/>
                  <a:pt x="34" y="190"/>
                  <a:pt x="26" y="180"/>
                </a:cubicBezTo>
                <a:cubicBezTo>
                  <a:pt x="30" y="179"/>
                  <a:pt x="33" y="173"/>
                  <a:pt x="33" y="171"/>
                </a:cubicBezTo>
                <a:cubicBezTo>
                  <a:pt x="33" y="167"/>
                  <a:pt x="33" y="168"/>
                  <a:pt x="32" y="166"/>
                </a:cubicBezTo>
                <a:cubicBezTo>
                  <a:pt x="71" y="145"/>
                  <a:pt x="71" y="145"/>
                  <a:pt x="71" y="145"/>
                </a:cubicBezTo>
                <a:cubicBezTo>
                  <a:pt x="73" y="148"/>
                  <a:pt x="75" y="150"/>
                  <a:pt x="79" y="152"/>
                </a:cubicBezTo>
                <a:cubicBezTo>
                  <a:pt x="64" y="196"/>
                  <a:pt x="64" y="196"/>
                  <a:pt x="64" y="196"/>
                </a:cubicBezTo>
                <a:cubicBezTo>
                  <a:pt x="61" y="195"/>
                  <a:pt x="59" y="196"/>
                  <a:pt x="57" y="197"/>
                </a:cubicBezTo>
                <a:cubicBezTo>
                  <a:pt x="55" y="199"/>
                  <a:pt x="54" y="202"/>
                  <a:pt x="54" y="205"/>
                </a:cubicBezTo>
                <a:close/>
                <a:moveTo>
                  <a:pt x="15" y="165"/>
                </a:moveTo>
                <a:cubicBezTo>
                  <a:pt x="5" y="149"/>
                  <a:pt x="0" y="130"/>
                  <a:pt x="0" y="110"/>
                </a:cubicBezTo>
                <a:cubicBezTo>
                  <a:pt x="0" y="56"/>
                  <a:pt x="39" y="11"/>
                  <a:pt x="91" y="2"/>
                </a:cubicBezTo>
                <a:cubicBezTo>
                  <a:pt x="89" y="5"/>
                  <a:pt x="90" y="8"/>
                  <a:pt x="92" y="11"/>
                </a:cubicBezTo>
                <a:cubicBezTo>
                  <a:pt x="93" y="12"/>
                  <a:pt x="94" y="13"/>
                  <a:pt x="96" y="13"/>
                </a:cubicBezTo>
                <a:cubicBezTo>
                  <a:pt x="87" y="113"/>
                  <a:pt x="87" y="113"/>
                  <a:pt x="87" y="113"/>
                </a:cubicBezTo>
                <a:cubicBezTo>
                  <a:pt x="83" y="113"/>
                  <a:pt x="80" y="114"/>
                  <a:pt x="78" y="116"/>
                </a:cubicBezTo>
                <a:cubicBezTo>
                  <a:pt x="67" y="99"/>
                  <a:pt x="67" y="99"/>
                  <a:pt x="67" y="99"/>
                </a:cubicBezTo>
                <a:cubicBezTo>
                  <a:pt x="70" y="97"/>
                  <a:pt x="71" y="92"/>
                  <a:pt x="68" y="88"/>
                </a:cubicBezTo>
                <a:cubicBezTo>
                  <a:pt x="65" y="85"/>
                  <a:pt x="60" y="85"/>
                  <a:pt x="57" y="88"/>
                </a:cubicBezTo>
                <a:cubicBezTo>
                  <a:pt x="53" y="90"/>
                  <a:pt x="53" y="95"/>
                  <a:pt x="56" y="99"/>
                </a:cubicBezTo>
                <a:cubicBezTo>
                  <a:pt x="58" y="101"/>
                  <a:pt x="62" y="102"/>
                  <a:pt x="65" y="101"/>
                </a:cubicBezTo>
                <a:cubicBezTo>
                  <a:pt x="75" y="117"/>
                  <a:pt x="75" y="117"/>
                  <a:pt x="75" y="117"/>
                </a:cubicBezTo>
                <a:cubicBezTo>
                  <a:pt x="73" y="119"/>
                  <a:pt x="72" y="120"/>
                  <a:pt x="70" y="122"/>
                </a:cubicBezTo>
                <a:cubicBezTo>
                  <a:pt x="32" y="101"/>
                  <a:pt x="32" y="101"/>
                  <a:pt x="32" y="101"/>
                </a:cubicBezTo>
                <a:cubicBezTo>
                  <a:pt x="33" y="99"/>
                  <a:pt x="33" y="97"/>
                  <a:pt x="32" y="95"/>
                </a:cubicBezTo>
                <a:cubicBezTo>
                  <a:pt x="30" y="91"/>
                  <a:pt x="25" y="90"/>
                  <a:pt x="22" y="92"/>
                </a:cubicBezTo>
                <a:cubicBezTo>
                  <a:pt x="18" y="94"/>
                  <a:pt x="17" y="98"/>
                  <a:pt x="19" y="102"/>
                </a:cubicBezTo>
                <a:cubicBezTo>
                  <a:pt x="21" y="106"/>
                  <a:pt x="26" y="107"/>
                  <a:pt x="29" y="105"/>
                </a:cubicBezTo>
                <a:cubicBezTo>
                  <a:pt x="30" y="104"/>
                  <a:pt x="31" y="104"/>
                  <a:pt x="31" y="103"/>
                </a:cubicBezTo>
                <a:cubicBezTo>
                  <a:pt x="69" y="125"/>
                  <a:pt x="69" y="125"/>
                  <a:pt x="69" y="125"/>
                </a:cubicBezTo>
                <a:cubicBezTo>
                  <a:pt x="67" y="128"/>
                  <a:pt x="67" y="131"/>
                  <a:pt x="67" y="134"/>
                </a:cubicBezTo>
                <a:cubicBezTo>
                  <a:pt x="67" y="134"/>
                  <a:pt x="67" y="135"/>
                  <a:pt x="67" y="136"/>
                </a:cubicBezTo>
                <a:cubicBezTo>
                  <a:pt x="39" y="141"/>
                  <a:pt x="39" y="141"/>
                  <a:pt x="39" y="141"/>
                </a:cubicBezTo>
                <a:cubicBezTo>
                  <a:pt x="38" y="140"/>
                  <a:pt x="37" y="138"/>
                  <a:pt x="35" y="138"/>
                </a:cubicBezTo>
                <a:cubicBezTo>
                  <a:pt x="32" y="137"/>
                  <a:pt x="29" y="138"/>
                  <a:pt x="28" y="141"/>
                </a:cubicBezTo>
                <a:cubicBezTo>
                  <a:pt x="27" y="144"/>
                  <a:pt x="28" y="148"/>
                  <a:pt x="31" y="149"/>
                </a:cubicBezTo>
                <a:cubicBezTo>
                  <a:pt x="34" y="150"/>
                  <a:pt x="37" y="148"/>
                  <a:pt x="39" y="145"/>
                </a:cubicBezTo>
                <a:cubicBezTo>
                  <a:pt x="39" y="145"/>
                  <a:pt x="39" y="144"/>
                  <a:pt x="39" y="143"/>
                </a:cubicBezTo>
                <a:cubicBezTo>
                  <a:pt x="68" y="139"/>
                  <a:pt x="68" y="139"/>
                  <a:pt x="68" y="139"/>
                </a:cubicBezTo>
                <a:cubicBezTo>
                  <a:pt x="68" y="140"/>
                  <a:pt x="68" y="141"/>
                  <a:pt x="69" y="142"/>
                </a:cubicBezTo>
                <a:cubicBezTo>
                  <a:pt x="31" y="165"/>
                  <a:pt x="31" y="165"/>
                  <a:pt x="31" y="165"/>
                </a:cubicBezTo>
                <a:cubicBezTo>
                  <a:pt x="29" y="162"/>
                  <a:pt x="27" y="160"/>
                  <a:pt x="23" y="160"/>
                </a:cubicBezTo>
                <a:cubicBezTo>
                  <a:pt x="20" y="160"/>
                  <a:pt x="17" y="162"/>
                  <a:pt x="15" y="165"/>
                </a:cubicBezTo>
                <a:close/>
                <a:moveTo>
                  <a:pt x="104" y="0"/>
                </a:moveTo>
                <a:cubicBezTo>
                  <a:pt x="106" y="0"/>
                  <a:pt x="108" y="0"/>
                  <a:pt x="110" y="0"/>
                </a:cubicBezTo>
                <a:cubicBezTo>
                  <a:pt x="137" y="0"/>
                  <a:pt x="161" y="10"/>
                  <a:pt x="180" y="26"/>
                </a:cubicBezTo>
                <a:cubicBezTo>
                  <a:pt x="177" y="28"/>
                  <a:pt x="175" y="32"/>
                  <a:pt x="175" y="35"/>
                </a:cubicBezTo>
                <a:cubicBezTo>
                  <a:pt x="175" y="39"/>
                  <a:pt x="176" y="39"/>
                  <a:pt x="177" y="41"/>
                </a:cubicBezTo>
                <a:cubicBezTo>
                  <a:pt x="100" y="118"/>
                  <a:pt x="100" y="118"/>
                  <a:pt x="100" y="118"/>
                </a:cubicBezTo>
                <a:cubicBezTo>
                  <a:pt x="99" y="117"/>
                  <a:pt x="98" y="117"/>
                  <a:pt x="98" y="116"/>
                </a:cubicBezTo>
                <a:cubicBezTo>
                  <a:pt x="102" y="108"/>
                  <a:pt x="102" y="108"/>
                  <a:pt x="102" y="108"/>
                </a:cubicBezTo>
                <a:cubicBezTo>
                  <a:pt x="105" y="109"/>
                  <a:pt x="108" y="107"/>
                  <a:pt x="109" y="105"/>
                </a:cubicBezTo>
                <a:cubicBezTo>
                  <a:pt x="110" y="102"/>
                  <a:pt x="108" y="98"/>
                  <a:pt x="105" y="97"/>
                </a:cubicBezTo>
                <a:cubicBezTo>
                  <a:pt x="102" y="96"/>
                  <a:pt x="99" y="98"/>
                  <a:pt x="98" y="101"/>
                </a:cubicBezTo>
                <a:cubicBezTo>
                  <a:pt x="97" y="103"/>
                  <a:pt x="98" y="106"/>
                  <a:pt x="100" y="107"/>
                </a:cubicBezTo>
                <a:cubicBezTo>
                  <a:pt x="95" y="115"/>
                  <a:pt x="95" y="115"/>
                  <a:pt x="95" y="115"/>
                </a:cubicBezTo>
                <a:cubicBezTo>
                  <a:pt x="94" y="114"/>
                  <a:pt x="92" y="114"/>
                  <a:pt x="91" y="114"/>
                </a:cubicBezTo>
                <a:cubicBezTo>
                  <a:pt x="98" y="14"/>
                  <a:pt x="98" y="14"/>
                  <a:pt x="98" y="14"/>
                </a:cubicBezTo>
                <a:cubicBezTo>
                  <a:pt x="100" y="13"/>
                  <a:pt x="101" y="13"/>
                  <a:pt x="103" y="12"/>
                </a:cubicBezTo>
                <a:cubicBezTo>
                  <a:pt x="106" y="9"/>
                  <a:pt x="107" y="4"/>
                  <a:pt x="104" y="1"/>
                </a:cubicBezTo>
                <a:cubicBezTo>
                  <a:pt x="104" y="1"/>
                  <a:pt x="104" y="0"/>
                  <a:pt x="104" y="0"/>
                </a:cubicBezTo>
                <a:close/>
                <a:moveTo>
                  <a:pt x="194" y="39"/>
                </a:moveTo>
                <a:cubicBezTo>
                  <a:pt x="210" y="58"/>
                  <a:pt x="219" y="83"/>
                  <a:pt x="219" y="110"/>
                </a:cubicBezTo>
                <a:cubicBezTo>
                  <a:pt x="219" y="148"/>
                  <a:pt x="200" y="181"/>
                  <a:pt x="171" y="201"/>
                </a:cubicBezTo>
                <a:cubicBezTo>
                  <a:pt x="171" y="200"/>
                  <a:pt x="172" y="199"/>
                  <a:pt x="172" y="199"/>
                </a:cubicBezTo>
                <a:cubicBezTo>
                  <a:pt x="172" y="193"/>
                  <a:pt x="166" y="189"/>
                  <a:pt x="161" y="189"/>
                </a:cubicBezTo>
                <a:cubicBezTo>
                  <a:pt x="157" y="189"/>
                  <a:pt x="156" y="190"/>
                  <a:pt x="154" y="191"/>
                </a:cubicBezTo>
                <a:cubicBezTo>
                  <a:pt x="103" y="146"/>
                  <a:pt x="103" y="146"/>
                  <a:pt x="103" y="146"/>
                </a:cubicBezTo>
                <a:cubicBezTo>
                  <a:pt x="104" y="144"/>
                  <a:pt x="105" y="143"/>
                  <a:pt x="106" y="141"/>
                </a:cubicBezTo>
                <a:cubicBezTo>
                  <a:pt x="181" y="159"/>
                  <a:pt x="181" y="159"/>
                  <a:pt x="181" y="159"/>
                </a:cubicBezTo>
                <a:cubicBezTo>
                  <a:pt x="181" y="161"/>
                  <a:pt x="181" y="161"/>
                  <a:pt x="182" y="164"/>
                </a:cubicBezTo>
                <a:cubicBezTo>
                  <a:pt x="184" y="166"/>
                  <a:pt x="189" y="168"/>
                  <a:pt x="192" y="166"/>
                </a:cubicBezTo>
                <a:cubicBezTo>
                  <a:pt x="196" y="164"/>
                  <a:pt x="197" y="160"/>
                  <a:pt x="195" y="156"/>
                </a:cubicBezTo>
                <a:cubicBezTo>
                  <a:pt x="193" y="153"/>
                  <a:pt x="188" y="152"/>
                  <a:pt x="185" y="153"/>
                </a:cubicBezTo>
                <a:cubicBezTo>
                  <a:pt x="182" y="155"/>
                  <a:pt x="182" y="156"/>
                  <a:pt x="182" y="157"/>
                </a:cubicBezTo>
                <a:cubicBezTo>
                  <a:pt x="107" y="137"/>
                  <a:pt x="107" y="137"/>
                  <a:pt x="107" y="137"/>
                </a:cubicBezTo>
                <a:cubicBezTo>
                  <a:pt x="107" y="136"/>
                  <a:pt x="107" y="136"/>
                  <a:pt x="107" y="136"/>
                </a:cubicBezTo>
                <a:cubicBezTo>
                  <a:pt x="153" y="136"/>
                  <a:pt x="153" y="136"/>
                  <a:pt x="153" y="136"/>
                </a:cubicBezTo>
                <a:cubicBezTo>
                  <a:pt x="153" y="138"/>
                  <a:pt x="154" y="139"/>
                  <a:pt x="155" y="140"/>
                </a:cubicBezTo>
                <a:cubicBezTo>
                  <a:pt x="157" y="144"/>
                  <a:pt x="162" y="144"/>
                  <a:pt x="166" y="141"/>
                </a:cubicBezTo>
                <a:cubicBezTo>
                  <a:pt x="169" y="138"/>
                  <a:pt x="169" y="133"/>
                  <a:pt x="167" y="130"/>
                </a:cubicBezTo>
                <a:cubicBezTo>
                  <a:pt x="164" y="127"/>
                  <a:pt x="159" y="126"/>
                  <a:pt x="156" y="129"/>
                </a:cubicBezTo>
                <a:cubicBezTo>
                  <a:pt x="154" y="130"/>
                  <a:pt x="153" y="132"/>
                  <a:pt x="153" y="134"/>
                </a:cubicBezTo>
                <a:cubicBezTo>
                  <a:pt x="107" y="132"/>
                  <a:pt x="107" y="132"/>
                  <a:pt x="107" y="132"/>
                </a:cubicBezTo>
                <a:cubicBezTo>
                  <a:pt x="107" y="130"/>
                  <a:pt x="107" y="128"/>
                  <a:pt x="106" y="127"/>
                </a:cubicBezTo>
                <a:cubicBezTo>
                  <a:pt x="168" y="96"/>
                  <a:pt x="168" y="96"/>
                  <a:pt x="168" y="96"/>
                </a:cubicBezTo>
                <a:cubicBezTo>
                  <a:pt x="169" y="97"/>
                  <a:pt x="170" y="98"/>
                  <a:pt x="171" y="99"/>
                </a:cubicBezTo>
                <a:cubicBezTo>
                  <a:pt x="174" y="100"/>
                  <a:pt x="177" y="98"/>
                  <a:pt x="178" y="95"/>
                </a:cubicBezTo>
                <a:cubicBezTo>
                  <a:pt x="179" y="92"/>
                  <a:pt x="178" y="89"/>
                  <a:pt x="175" y="88"/>
                </a:cubicBezTo>
                <a:cubicBezTo>
                  <a:pt x="172" y="87"/>
                  <a:pt x="168" y="88"/>
                  <a:pt x="167" y="91"/>
                </a:cubicBezTo>
                <a:cubicBezTo>
                  <a:pt x="167" y="92"/>
                  <a:pt x="167" y="94"/>
                  <a:pt x="167" y="95"/>
                </a:cubicBezTo>
                <a:cubicBezTo>
                  <a:pt x="105" y="123"/>
                  <a:pt x="105" y="123"/>
                  <a:pt x="105" y="123"/>
                </a:cubicBezTo>
                <a:cubicBezTo>
                  <a:pt x="104" y="122"/>
                  <a:pt x="103" y="121"/>
                  <a:pt x="103" y="120"/>
                </a:cubicBezTo>
                <a:cubicBezTo>
                  <a:pt x="179" y="43"/>
                  <a:pt x="179" y="43"/>
                  <a:pt x="179" y="43"/>
                </a:cubicBezTo>
                <a:cubicBezTo>
                  <a:pt x="180" y="44"/>
                  <a:pt x="181" y="45"/>
                  <a:pt x="185" y="45"/>
                </a:cubicBezTo>
                <a:cubicBezTo>
                  <a:pt x="188" y="45"/>
                  <a:pt x="192" y="43"/>
                  <a:pt x="194" y="39"/>
                </a:cubicBezTo>
                <a:close/>
              </a:path>
            </a:pathLst>
          </a:custGeom>
          <a:solidFill>
            <a:srgbClr val="EE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14" name="Group 213">
            <a:extLst>
              <a:ext uri="{FF2B5EF4-FFF2-40B4-BE49-F238E27FC236}">
                <a16:creationId xmlns:a16="http://schemas.microsoft.com/office/drawing/2014/main" id="{4A6FE30D-4B58-4935-928E-57A5E15511D5}"/>
              </a:ext>
            </a:extLst>
          </p:cNvPr>
          <p:cNvGrpSpPr/>
          <p:nvPr/>
        </p:nvGrpSpPr>
        <p:grpSpPr>
          <a:xfrm>
            <a:off x="8806937" y="4399978"/>
            <a:ext cx="640538" cy="552188"/>
            <a:chOff x="487363" y="2135188"/>
            <a:chExt cx="1058862" cy="912813"/>
          </a:xfrm>
          <a:solidFill>
            <a:srgbClr val="EEB500"/>
          </a:solidFill>
        </p:grpSpPr>
        <p:sp>
          <p:nvSpPr>
            <p:cNvPr id="215" name="Freeform 63">
              <a:extLst>
                <a:ext uri="{FF2B5EF4-FFF2-40B4-BE49-F238E27FC236}">
                  <a16:creationId xmlns:a16="http://schemas.microsoft.com/office/drawing/2014/main" id="{8E637A31-317E-42BB-B205-A61229552148}"/>
                </a:ext>
              </a:extLst>
            </p:cNvPr>
            <p:cNvSpPr>
              <a:spLocks/>
            </p:cNvSpPr>
            <p:nvPr/>
          </p:nvSpPr>
          <p:spPr bwMode="auto">
            <a:xfrm>
              <a:off x="1265238" y="2449513"/>
              <a:ext cx="276225" cy="273050"/>
            </a:xfrm>
            <a:custGeom>
              <a:avLst/>
              <a:gdLst>
                <a:gd name="T0" fmla="*/ 134 w 134"/>
                <a:gd name="T1" fmla="*/ 70 h 133"/>
                <a:gd name="T2" fmla="*/ 115 w 134"/>
                <a:gd name="T3" fmla="*/ 85 h 133"/>
                <a:gd name="T4" fmla="*/ 78 w 134"/>
                <a:gd name="T5" fmla="*/ 117 h 133"/>
                <a:gd name="T6" fmla="*/ 59 w 134"/>
                <a:gd name="T7" fmla="*/ 133 h 133"/>
                <a:gd name="T8" fmla="*/ 23 w 134"/>
                <a:gd name="T9" fmla="*/ 90 h 133"/>
                <a:gd name="T10" fmla="*/ 3 w 134"/>
                <a:gd name="T11" fmla="*/ 41 h 133"/>
                <a:gd name="T12" fmla="*/ 28 w 134"/>
                <a:gd name="T13" fmla="*/ 20 h 133"/>
                <a:gd name="T14" fmla="*/ 52 w 134"/>
                <a:gd name="T15" fmla="*/ 0 h 133"/>
                <a:gd name="T16" fmla="*/ 97 w 134"/>
                <a:gd name="T17" fmla="*/ 27 h 133"/>
                <a:gd name="T18" fmla="*/ 134 w 134"/>
                <a:gd name="T19"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133">
                  <a:moveTo>
                    <a:pt x="134" y="70"/>
                  </a:moveTo>
                  <a:cubicBezTo>
                    <a:pt x="115" y="85"/>
                    <a:pt x="115" y="85"/>
                    <a:pt x="115" y="85"/>
                  </a:cubicBezTo>
                  <a:cubicBezTo>
                    <a:pt x="78" y="117"/>
                    <a:pt x="78" y="117"/>
                    <a:pt x="78" y="117"/>
                  </a:cubicBezTo>
                  <a:cubicBezTo>
                    <a:pt x="59" y="133"/>
                    <a:pt x="59" y="133"/>
                    <a:pt x="59" y="133"/>
                  </a:cubicBezTo>
                  <a:cubicBezTo>
                    <a:pt x="59" y="133"/>
                    <a:pt x="45" y="116"/>
                    <a:pt x="23" y="90"/>
                  </a:cubicBezTo>
                  <a:cubicBezTo>
                    <a:pt x="0" y="63"/>
                    <a:pt x="3" y="41"/>
                    <a:pt x="3" y="41"/>
                  </a:cubicBezTo>
                  <a:cubicBezTo>
                    <a:pt x="28" y="20"/>
                    <a:pt x="28" y="20"/>
                    <a:pt x="28" y="20"/>
                  </a:cubicBezTo>
                  <a:cubicBezTo>
                    <a:pt x="52" y="0"/>
                    <a:pt x="52" y="0"/>
                    <a:pt x="52" y="0"/>
                  </a:cubicBezTo>
                  <a:cubicBezTo>
                    <a:pt x="52" y="0"/>
                    <a:pt x="75" y="0"/>
                    <a:pt x="97" y="27"/>
                  </a:cubicBezTo>
                  <a:cubicBezTo>
                    <a:pt x="120" y="53"/>
                    <a:pt x="134" y="70"/>
                    <a:pt x="13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16" name="Freeform 64">
              <a:extLst>
                <a:ext uri="{FF2B5EF4-FFF2-40B4-BE49-F238E27FC236}">
                  <a16:creationId xmlns:a16="http://schemas.microsoft.com/office/drawing/2014/main" id="{146B63DF-853A-4655-AC69-8E3BD0B852ED}"/>
                </a:ext>
              </a:extLst>
            </p:cNvPr>
            <p:cNvSpPr>
              <a:spLocks/>
            </p:cNvSpPr>
            <p:nvPr/>
          </p:nvSpPr>
          <p:spPr bwMode="auto">
            <a:xfrm>
              <a:off x="1409700" y="2614613"/>
              <a:ext cx="136525" cy="123825"/>
            </a:xfrm>
            <a:custGeom>
              <a:avLst/>
              <a:gdLst>
                <a:gd name="T0" fmla="*/ 60 w 66"/>
                <a:gd name="T1" fmla="*/ 0 h 60"/>
                <a:gd name="T2" fmla="*/ 48 w 66"/>
                <a:gd name="T3" fmla="*/ 47 h 60"/>
                <a:gd name="T4" fmla="*/ 0 w 66"/>
                <a:gd name="T5" fmla="*/ 51 h 60"/>
                <a:gd name="T6" fmla="*/ 60 w 66"/>
                <a:gd name="T7" fmla="*/ 0 h 60"/>
              </a:gdLst>
              <a:ahLst/>
              <a:cxnLst>
                <a:cxn ang="0">
                  <a:pos x="T0" y="T1"/>
                </a:cxn>
                <a:cxn ang="0">
                  <a:pos x="T2" y="T3"/>
                </a:cxn>
                <a:cxn ang="0">
                  <a:pos x="T4" y="T5"/>
                </a:cxn>
                <a:cxn ang="0">
                  <a:pos x="T6" y="T7"/>
                </a:cxn>
              </a:cxnLst>
              <a:rect l="0" t="0" r="r" b="b"/>
              <a:pathLst>
                <a:path w="66" h="60">
                  <a:moveTo>
                    <a:pt x="60" y="0"/>
                  </a:moveTo>
                  <a:cubicBezTo>
                    <a:pt x="66" y="16"/>
                    <a:pt x="62" y="35"/>
                    <a:pt x="48" y="47"/>
                  </a:cubicBezTo>
                  <a:cubicBezTo>
                    <a:pt x="34" y="58"/>
                    <a:pt x="15" y="60"/>
                    <a:pt x="0" y="51"/>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17" name="Freeform 65">
              <a:extLst>
                <a:ext uri="{FF2B5EF4-FFF2-40B4-BE49-F238E27FC236}">
                  <a16:creationId xmlns:a16="http://schemas.microsoft.com/office/drawing/2014/main" id="{6682A102-1509-4868-BCB3-2F88206A32CA}"/>
                </a:ext>
              </a:extLst>
            </p:cNvPr>
            <p:cNvSpPr>
              <a:spLocks/>
            </p:cNvSpPr>
            <p:nvPr/>
          </p:nvSpPr>
          <p:spPr bwMode="auto">
            <a:xfrm>
              <a:off x="646113" y="2465388"/>
              <a:ext cx="889000" cy="422275"/>
            </a:xfrm>
            <a:custGeom>
              <a:avLst/>
              <a:gdLst>
                <a:gd name="T0" fmla="*/ 418 w 432"/>
                <a:gd name="T1" fmla="*/ 155 h 205"/>
                <a:gd name="T2" fmla="*/ 432 w 432"/>
                <a:gd name="T3" fmla="*/ 169 h 205"/>
                <a:gd name="T4" fmla="*/ 418 w 432"/>
                <a:gd name="T5" fmla="*/ 183 h 205"/>
                <a:gd name="T6" fmla="*/ 326 w 432"/>
                <a:gd name="T7" fmla="*/ 183 h 205"/>
                <a:gd name="T8" fmla="*/ 324 w 432"/>
                <a:gd name="T9" fmla="*/ 183 h 205"/>
                <a:gd name="T10" fmla="*/ 310 w 432"/>
                <a:gd name="T11" fmla="*/ 176 h 205"/>
                <a:gd name="T12" fmla="*/ 268 w 432"/>
                <a:gd name="T13" fmla="*/ 106 h 205"/>
                <a:gd name="T14" fmla="*/ 162 w 432"/>
                <a:gd name="T15" fmla="*/ 200 h 205"/>
                <a:gd name="T16" fmla="*/ 142 w 432"/>
                <a:gd name="T17" fmla="*/ 198 h 205"/>
                <a:gd name="T18" fmla="*/ 140 w 432"/>
                <a:gd name="T19" fmla="*/ 196 h 205"/>
                <a:gd name="T20" fmla="*/ 136 w 432"/>
                <a:gd name="T21" fmla="*/ 191 h 205"/>
                <a:gd name="T22" fmla="*/ 82 w 432"/>
                <a:gd name="T23" fmla="*/ 51 h 205"/>
                <a:gd name="T24" fmla="*/ 29 w 432"/>
                <a:gd name="T25" fmla="*/ 191 h 205"/>
                <a:gd name="T26" fmla="*/ 10 w 432"/>
                <a:gd name="T27" fmla="*/ 199 h 205"/>
                <a:gd name="T28" fmla="*/ 2 w 432"/>
                <a:gd name="T29" fmla="*/ 181 h 205"/>
                <a:gd name="T30" fmla="*/ 68 w 432"/>
                <a:gd name="T31" fmla="*/ 10 h 205"/>
                <a:gd name="T32" fmla="*/ 82 w 432"/>
                <a:gd name="T33" fmla="*/ 1 h 205"/>
                <a:gd name="T34" fmla="*/ 97 w 432"/>
                <a:gd name="T35" fmla="*/ 10 h 205"/>
                <a:gd name="T36" fmla="*/ 157 w 432"/>
                <a:gd name="T37" fmla="*/ 166 h 205"/>
                <a:gd name="T38" fmla="*/ 259 w 432"/>
                <a:gd name="T39" fmla="*/ 76 h 205"/>
                <a:gd name="T40" fmla="*/ 271 w 432"/>
                <a:gd name="T41" fmla="*/ 73 h 205"/>
                <a:gd name="T42" fmla="*/ 285 w 432"/>
                <a:gd name="T43" fmla="*/ 80 h 205"/>
                <a:gd name="T44" fmla="*/ 330 w 432"/>
                <a:gd name="T45" fmla="*/ 155 h 205"/>
                <a:gd name="T46" fmla="*/ 418 w 432"/>
                <a:gd name="T47" fmla="*/ 15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2" h="205">
                  <a:moveTo>
                    <a:pt x="418" y="155"/>
                  </a:moveTo>
                  <a:cubicBezTo>
                    <a:pt x="426" y="155"/>
                    <a:pt x="432" y="161"/>
                    <a:pt x="432" y="169"/>
                  </a:cubicBezTo>
                  <a:cubicBezTo>
                    <a:pt x="432" y="177"/>
                    <a:pt x="426" y="183"/>
                    <a:pt x="418" y="183"/>
                  </a:cubicBezTo>
                  <a:cubicBezTo>
                    <a:pt x="326" y="183"/>
                    <a:pt x="326" y="183"/>
                    <a:pt x="326" y="183"/>
                  </a:cubicBezTo>
                  <a:cubicBezTo>
                    <a:pt x="325" y="183"/>
                    <a:pt x="324" y="183"/>
                    <a:pt x="324" y="183"/>
                  </a:cubicBezTo>
                  <a:cubicBezTo>
                    <a:pt x="318" y="184"/>
                    <a:pt x="313" y="181"/>
                    <a:pt x="310" y="176"/>
                  </a:cubicBezTo>
                  <a:cubicBezTo>
                    <a:pt x="268" y="106"/>
                    <a:pt x="268" y="106"/>
                    <a:pt x="268" y="106"/>
                  </a:cubicBezTo>
                  <a:cubicBezTo>
                    <a:pt x="162" y="200"/>
                    <a:pt x="162" y="200"/>
                    <a:pt x="162" y="200"/>
                  </a:cubicBezTo>
                  <a:cubicBezTo>
                    <a:pt x="156" y="205"/>
                    <a:pt x="147" y="204"/>
                    <a:pt x="142" y="198"/>
                  </a:cubicBezTo>
                  <a:cubicBezTo>
                    <a:pt x="141" y="198"/>
                    <a:pt x="140" y="197"/>
                    <a:pt x="140" y="196"/>
                  </a:cubicBezTo>
                  <a:cubicBezTo>
                    <a:pt x="138" y="195"/>
                    <a:pt x="137" y="193"/>
                    <a:pt x="136" y="191"/>
                  </a:cubicBezTo>
                  <a:cubicBezTo>
                    <a:pt x="82" y="51"/>
                    <a:pt x="82" y="51"/>
                    <a:pt x="82" y="51"/>
                  </a:cubicBezTo>
                  <a:cubicBezTo>
                    <a:pt x="29" y="191"/>
                    <a:pt x="29" y="191"/>
                    <a:pt x="29" y="191"/>
                  </a:cubicBezTo>
                  <a:cubicBezTo>
                    <a:pt x="26" y="198"/>
                    <a:pt x="18" y="202"/>
                    <a:pt x="10" y="199"/>
                  </a:cubicBezTo>
                  <a:cubicBezTo>
                    <a:pt x="3" y="196"/>
                    <a:pt x="0" y="188"/>
                    <a:pt x="2" y="181"/>
                  </a:cubicBezTo>
                  <a:cubicBezTo>
                    <a:pt x="68" y="10"/>
                    <a:pt x="68" y="10"/>
                    <a:pt x="68" y="10"/>
                  </a:cubicBezTo>
                  <a:cubicBezTo>
                    <a:pt x="71" y="4"/>
                    <a:pt x="76" y="0"/>
                    <a:pt x="82" y="1"/>
                  </a:cubicBezTo>
                  <a:cubicBezTo>
                    <a:pt x="88" y="0"/>
                    <a:pt x="94" y="4"/>
                    <a:pt x="97" y="10"/>
                  </a:cubicBezTo>
                  <a:cubicBezTo>
                    <a:pt x="157" y="166"/>
                    <a:pt x="157" y="166"/>
                    <a:pt x="157" y="166"/>
                  </a:cubicBezTo>
                  <a:cubicBezTo>
                    <a:pt x="259" y="76"/>
                    <a:pt x="259" y="76"/>
                    <a:pt x="259" y="76"/>
                  </a:cubicBezTo>
                  <a:cubicBezTo>
                    <a:pt x="263" y="73"/>
                    <a:pt x="267" y="72"/>
                    <a:pt x="271" y="73"/>
                  </a:cubicBezTo>
                  <a:cubicBezTo>
                    <a:pt x="277" y="73"/>
                    <a:pt x="282" y="75"/>
                    <a:pt x="285" y="80"/>
                  </a:cubicBezTo>
                  <a:cubicBezTo>
                    <a:pt x="330" y="155"/>
                    <a:pt x="330" y="155"/>
                    <a:pt x="330" y="155"/>
                  </a:cubicBezTo>
                  <a:lnTo>
                    <a:pt x="418"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18" name="Freeform 66">
              <a:extLst>
                <a:ext uri="{FF2B5EF4-FFF2-40B4-BE49-F238E27FC236}">
                  <a16:creationId xmlns:a16="http://schemas.microsoft.com/office/drawing/2014/main" id="{B96B70A3-17B3-4291-AE90-3C1277D172A1}"/>
                </a:ext>
              </a:extLst>
            </p:cNvPr>
            <p:cNvSpPr>
              <a:spLocks noEditPoints="1"/>
            </p:cNvSpPr>
            <p:nvPr/>
          </p:nvSpPr>
          <p:spPr bwMode="auto">
            <a:xfrm>
              <a:off x="992188" y="2135188"/>
              <a:ext cx="376238" cy="377825"/>
            </a:xfrm>
            <a:custGeom>
              <a:avLst/>
              <a:gdLst>
                <a:gd name="T0" fmla="*/ 167 w 183"/>
                <a:gd name="T1" fmla="*/ 133 h 184"/>
                <a:gd name="T2" fmla="*/ 176 w 183"/>
                <a:gd name="T3" fmla="*/ 144 h 184"/>
                <a:gd name="T4" fmla="*/ 131 w 183"/>
                <a:gd name="T5" fmla="*/ 182 h 184"/>
                <a:gd name="T6" fmla="*/ 123 w 183"/>
                <a:gd name="T7" fmla="*/ 172 h 184"/>
                <a:gd name="T8" fmla="*/ 29 w 183"/>
                <a:gd name="T9" fmla="*/ 148 h 184"/>
                <a:gd name="T10" fmla="*/ 39 w 183"/>
                <a:gd name="T11" fmla="*/ 30 h 184"/>
                <a:gd name="T12" fmla="*/ 157 w 183"/>
                <a:gd name="T13" fmla="*/ 39 h 184"/>
                <a:gd name="T14" fmla="*/ 167 w 183"/>
                <a:gd name="T15" fmla="*/ 133 h 184"/>
                <a:gd name="T16" fmla="*/ 135 w 183"/>
                <a:gd name="T17" fmla="*/ 143 h 184"/>
                <a:gd name="T18" fmla="*/ 143 w 183"/>
                <a:gd name="T19" fmla="*/ 51 h 184"/>
                <a:gd name="T20" fmla="*/ 51 w 183"/>
                <a:gd name="T21" fmla="*/ 44 h 184"/>
                <a:gd name="T22" fmla="*/ 44 w 183"/>
                <a:gd name="T23" fmla="*/ 136 h 184"/>
                <a:gd name="T24" fmla="*/ 135 w 183"/>
                <a:gd name="T25" fmla="*/ 14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184">
                  <a:moveTo>
                    <a:pt x="167" y="133"/>
                  </a:moveTo>
                  <a:cubicBezTo>
                    <a:pt x="176" y="144"/>
                    <a:pt x="176" y="144"/>
                    <a:pt x="176" y="144"/>
                  </a:cubicBezTo>
                  <a:cubicBezTo>
                    <a:pt x="131" y="182"/>
                    <a:pt x="131" y="182"/>
                    <a:pt x="131" y="182"/>
                  </a:cubicBezTo>
                  <a:cubicBezTo>
                    <a:pt x="123" y="172"/>
                    <a:pt x="123" y="172"/>
                    <a:pt x="123" y="172"/>
                  </a:cubicBezTo>
                  <a:cubicBezTo>
                    <a:pt x="91" y="184"/>
                    <a:pt x="53" y="175"/>
                    <a:pt x="29" y="148"/>
                  </a:cubicBezTo>
                  <a:cubicBezTo>
                    <a:pt x="0" y="112"/>
                    <a:pt x="4" y="60"/>
                    <a:pt x="39" y="30"/>
                  </a:cubicBezTo>
                  <a:cubicBezTo>
                    <a:pt x="74" y="0"/>
                    <a:pt x="127" y="4"/>
                    <a:pt x="157" y="39"/>
                  </a:cubicBezTo>
                  <a:cubicBezTo>
                    <a:pt x="180" y="66"/>
                    <a:pt x="183" y="104"/>
                    <a:pt x="167" y="133"/>
                  </a:cubicBezTo>
                  <a:close/>
                  <a:moveTo>
                    <a:pt x="135" y="143"/>
                  </a:moveTo>
                  <a:cubicBezTo>
                    <a:pt x="163" y="120"/>
                    <a:pt x="166" y="79"/>
                    <a:pt x="143" y="51"/>
                  </a:cubicBezTo>
                  <a:cubicBezTo>
                    <a:pt x="120" y="24"/>
                    <a:pt x="79" y="21"/>
                    <a:pt x="51" y="44"/>
                  </a:cubicBezTo>
                  <a:cubicBezTo>
                    <a:pt x="24" y="67"/>
                    <a:pt x="20" y="108"/>
                    <a:pt x="44" y="136"/>
                  </a:cubicBezTo>
                  <a:cubicBezTo>
                    <a:pt x="67" y="163"/>
                    <a:pt x="108" y="166"/>
                    <a:pt x="135"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19" name="Freeform 67">
              <a:extLst>
                <a:ext uri="{FF2B5EF4-FFF2-40B4-BE49-F238E27FC236}">
                  <a16:creationId xmlns:a16="http://schemas.microsoft.com/office/drawing/2014/main" id="{D6FA8BFC-7F91-43E1-91E9-4D61B024FFC8}"/>
                </a:ext>
              </a:extLst>
            </p:cNvPr>
            <p:cNvSpPr>
              <a:spLocks/>
            </p:cNvSpPr>
            <p:nvPr/>
          </p:nvSpPr>
          <p:spPr bwMode="auto">
            <a:xfrm>
              <a:off x="487363" y="2227263"/>
              <a:ext cx="819150" cy="820738"/>
            </a:xfrm>
            <a:custGeom>
              <a:avLst/>
              <a:gdLst>
                <a:gd name="T0" fmla="*/ 516 w 516"/>
                <a:gd name="T1" fmla="*/ 447 h 517"/>
                <a:gd name="T2" fmla="*/ 516 w 516"/>
                <a:gd name="T3" fmla="*/ 463 h 517"/>
                <a:gd name="T4" fmla="*/ 83 w 516"/>
                <a:gd name="T5" fmla="*/ 463 h 517"/>
                <a:gd name="T6" fmla="*/ 83 w 516"/>
                <a:gd name="T7" fmla="*/ 517 h 517"/>
                <a:gd name="T8" fmla="*/ 66 w 516"/>
                <a:gd name="T9" fmla="*/ 517 h 517"/>
                <a:gd name="T10" fmla="*/ 66 w 516"/>
                <a:gd name="T11" fmla="*/ 463 h 517"/>
                <a:gd name="T12" fmla="*/ 0 w 516"/>
                <a:gd name="T13" fmla="*/ 463 h 517"/>
                <a:gd name="T14" fmla="*/ 0 w 516"/>
                <a:gd name="T15" fmla="*/ 447 h 517"/>
                <a:gd name="T16" fmla="*/ 66 w 516"/>
                <a:gd name="T17" fmla="*/ 447 h 517"/>
                <a:gd name="T18" fmla="*/ 66 w 516"/>
                <a:gd name="T19" fmla="*/ 0 h 517"/>
                <a:gd name="T20" fmla="*/ 83 w 516"/>
                <a:gd name="T21" fmla="*/ 0 h 517"/>
                <a:gd name="T22" fmla="*/ 83 w 516"/>
                <a:gd name="T23" fmla="*/ 447 h 517"/>
                <a:gd name="T24" fmla="*/ 516 w 516"/>
                <a:gd name="T25" fmla="*/ 447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517">
                  <a:moveTo>
                    <a:pt x="516" y="447"/>
                  </a:moveTo>
                  <a:lnTo>
                    <a:pt x="516" y="463"/>
                  </a:lnTo>
                  <a:lnTo>
                    <a:pt x="83" y="463"/>
                  </a:lnTo>
                  <a:lnTo>
                    <a:pt x="83" y="517"/>
                  </a:lnTo>
                  <a:lnTo>
                    <a:pt x="66" y="517"/>
                  </a:lnTo>
                  <a:lnTo>
                    <a:pt x="66" y="463"/>
                  </a:lnTo>
                  <a:lnTo>
                    <a:pt x="0" y="463"/>
                  </a:lnTo>
                  <a:lnTo>
                    <a:pt x="0" y="447"/>
                  </a:lnTo>
                  <a:lnTo>
                    <a:pt x="66" y="447"/>
                  </a:lnTo>
                  <a:lnTo>
                    <a:pt x="66" y="0"/>
                  </a:lnTo>
                  <a:lnTo>
                    <a:pt x="83" y="0"/>
                  </a:lnTo>
                  <a:lnTo>
                    <a:pt x="83" y="447"/>
                  </a:lnTo>
                  <a:lnTo>
                    <a:pt x="516"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20" name="Rectangle 68">
              <a:extLst>
                <a:ext uri="{FF2B5EF4-FFF2-40B4-BE49-F238E27FC236}">
                  <a16:creationId xmlns:a16="http://schemas.microsoft.com/office/drawing/2014/main" id="{BD80C31C-DED2-4322-8931-2F8D0262D2ED}"/>
                </a:ext>
              </a:extLst>
            </p:cNvPr>
            <p:cNvSpPr>
              <a:spLocks noChangeArrowheads="1"/>
            </p:cNvSpPr>
            <p:nvPr/>
          </p:nvSpPr>
          <p:spPr bwMode="auto">
            <a:xfrm>
              <a:off x="673100" y="2351088"/>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221" name="Rectangle 69">
              <a:extLst>
                <a:ext uri="{FF2B5EF4-FFF2-40B4-BE49-F238E27FC236}">
                  <a16:creationId xmlns:a16="http://schemas.microsoft.com/office/drawing/2014/main" id="{6DE1585B-692F-4ACD-8DC6-0F687BF5C72A}"/>
                </a:ext>
              </a:extLst>
            </p:cNvPr>
            <p:cNvSpPr>
              <a:spLocks noChangeArrowheads="1"/>
            </p:cNvSpPr>
            <p:nvPr/>
          </p:nvSpPr>
          <p:spPr bwMode="auto">
            <a:xfrm>
              <a:off x="673100" y="2290763"/>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sp>
          <p:nvSpPr>
            <p:cNvPr id="222" name="Rectangle 70">
              <a:extLst>
                <a:ext uri="{FF2B5EF4-FFF2-40B4-BE49-F238E27FC236}">
                  <a16:creationId xmlns:a16="http://schemas.microsoft.com/office/drawing/2014/main" id="{20E09365-3A3B-4E5A-9698-5EC8F72787D7}"/>
                </a:ext>
              </a:extLst>
            </p:cNvPr>
            <p:cNvSpPr>
              <a:spLocks noChangeArrowheads="1"/>
            </p:cNvSpPr>
            <p:nvPr/>
          </p:nvSpPr>
          <p:spPr bwMode="auto">
            <a:xfrm>
              <a:off x="673100" y="2232026"/>
              <a:ext cx="60325" cy="28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dirty="0"/>
            </a:p>
          </p:txBody>
        </p:sp>
      </p:grpSp>
      <p:sp>
        <p:nvSpPr>
          <p:cNvPr id="13359" name="Freeform 11">
            <a:extLst>
              <a:ext uri="{FF2B5EF4-FFF2-40B4-BE49-F238E27FC236}">
                <a16:creationId xmlns:a16="http://schemas.microsoft.com/office/drawing/2014/main" id="{0F74E9CE-D3E3-4FDC-891A-7B9BC7D88FD0}"/>
              </a:ext>
            </a:extLst>
          </p:cNvPr>
          <p:cNvSpPr>
            <a:spLocks noEditPoints="1"/>
          </p:cNvSpPr>
          <p:nvPr/>
        </p:nvSpPr>
        <p:spPr bwMode="auto">
          <a:xfrm>
            <a:off x="10750550" y="4522788"/>
            <a:ext cx="404813" cy="404812"/>
          </a:xfrm>
          <a:custGeom>
            <a:avLst/>
            <a:gdLst>
              <a:gd name="T0" fmla="*/ 2147483646 w 249"/>
              <a:gd name="T1" fmla="*/ 2147483646 h 249"/>
              <a:gd name="T2" fmla="*/ 2147483646 w 249"/>
              <a:gd name="T3" fmla="*/ 2147483646 h 249"/>
              <a:gd name="T4" fmla="*/ 2147483646 w 249"/>
              <a:gd name="T5" fmla="*/ 2147483646 h 249"/>
              <a:gd name="T6" fmla="*/ 2147483646 w 249"/>
              <a:gd name="T7" fmla="*/ 2147483646 h 249"/>
              <a:gd name="T8" fmla="*/ 2147483646 w 249"/>
              <a:gd name="T9" fmla="*/ 2147483646 h 249"/>
              <a:gd name="T10" fmla="*/ 2147483646 w 249"/>
              <a:gd name="T11" fmla="*/ 2147483646 h 249"/>
              <a:gd name="T12" fmla="*/ 2147483646 w 249"/>
              <a:gd name="T13" fmla="*/ 2147483646 h 249"/>
              <a:gd name="T14" fmla="*/ 2147483646 w 249"/>
              <a:gd name="T15" fmla="*/ 2147483646 h 249"/>
              <a:gd name="T16" fmla="*/ 2147483646 w 249"/>
              <a:gd name="T17" fmla="*/ 2147483646 h 249"/>
              <a:gd name="T18" fmla="*/ 2147483646 w 249"/>
              <a:gd name="T19" fmla="*/ 2147483646 h 249"/>
              <a:gd name="T20" fmla="*/ 2147483646 w 249"/>
              <a:gd name="T21" fmla="*/ 2147483646 h 249"/>
              <a:gd name="T22" fmla="*/ 2147483646 w 249"/>
              <a:gd name="T23" fmla="*/ 2147483646 h 249"/>
              <a:gd name="T24" fmla="*/ 2147483646 w 249"/>
              <a:gd name="T25" fmla="*/ 2147483646 h 249"/>
              <a:gd name="T26" fmla="*/ 2147483646 w 249"/>
              <a:gd name="T27" fmla="*/ 2147483646 h 249"/>
              <a:gd name="T28" fmla="*/ 2147483646 w 249"/>
              <a:gd name="T29" fmla="*/ 2147483646 h 249"/>
              <a:gd name="T30" fmla="*/ 2147483646 w 249"/>
              <a:gd name="T31" fmla="*/ 2147483646 h 249"/>
              <a:gd name="T32" fmla="*/ 2147483646 w 249"/>
              <a:gd name="T33" fmla="*/ 2147483646 h 249"/>
              <a:gd name="T34" fmla="*/ 2147483646 w 249"/>
              <a:gd name="T35" fmla="*/ 2147483646 h 249"/>
              <a:gd name="T36" fmla="*/ 2147483646 w 249"/>
              <a:gd name="T37" fmla="*/ 2147483646 h 249"/>
              <a:gd name="T38" fmla="*/ 2147483646 w 249"/>
              <a:gd name="T39" fmla="*/ 2147483646 h 249"/>
              <a:gd name="T40" fmla="*/ 2147483646 w 249"/>
              <a:gd name="T41" fmla="*/ 2147483646 h 249"/>
              <a:gd name="T42" fmla="*/ 2147483646 w 249"/>
              <a:gd name="T43" fmla="*/ 2147483646 h 249"/>
              <a:gd name="T44" fmla="*/ 2147483646 w 249"/>
              <a:gd name="T45" fmla="*/ 2147483646 h 249"/>
              <a:gd name="T46" fmla="*/ 0 w 249"/>
              <a:gd name="T47" fmla="*/ 2147483646 h 249"/>
              <a:gd name="T48" fmla="*/ 2147483646 w 249"/>
              <a:gd name="T49" fmla="*/ 2147483646 h 249"/>
              <a:gd name="T50" fmla="*/ 2147483646 w 249"/>
              <a:gd name="T51" fmla="*/ 2147483646 h 249"/>
              <a:gd name="T52" fmla="*/ 2147483646 w 249"/>
              <a:gd name="T53" fmla="*/ 2147483646 h 249"/>
              <a:gd name="T54" fmla="*/ 2147483646 w 249"/>
              <a:gd name="T55" fmla="*/ 2147483646 h 249"/>
              <a:gd name="T56" fmla="*/ 2147483646 w 249"/>
              <a:gd name="T57" fmla="*/ 2147483646 h 249"/>
              <a:gd name="T58" fmla="*/ 2147483646 w 249"/>
              <a:gd name="T59" fmla="*/ 2147483646 h 249"/>
              <a:gd name="T60" fmla="*/ 2147483646 w 249"/>
              <a:gd name="T61" fmla="*/ 2147483646 h 249"/>
              <a:gd name="T62" fmla="*/ 2147483646 w 249"/>
              <a:gd name="T63" fmla="*/ 2147483646 h 249"/>
              <a:gd name="T64" fmla="*/ 2147483646 w 249"/>
              <a:gd name="T65" fmla="*/ 2147483646 h 249"/>
              <a:gd name="T66" fmla="*/ 2147483646 w 249"/>
              <a:gd name="T67" fmla="*/ 2147483646 h 249"/>
              <a:gd name="T68" fmla="*/ 2147483646 w 249"/>
              <a:gd name="T69" fmla="*/ 2147483646 h 249"/>
              <a:gd name="T70" fmla="*/ 2147483646 w 249"/>
              <a:gd name="T71" fmla="*/ 2147483646 h 249"/>
              <a:gd name="T72" fmla="*/ 2147483646 w 249"/>
              <a:gd name="T73" fmla="*/ 2147483646 h 249"/>
              <a:gd name="T74" fmla="*/ 2147483646 w 249"/>
              <a:gd name="T75" fmla="*/ 2147483646 h 249"/>
              <a:gd name="T76" fmla="*/ 2147483646 w 249"/>
              <a:gd name="T77" fmla="*/ 2147483646 h 249"/>
              <a:gd name="T78" fmla="*/ 2147483646 w 249"/>
              <a:gd name="T79" fmla="*/ 2147483646 h 2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49" h="249">
                <a:moveTo>
                  <a:pt x="172" y="208"/>
                </a:moveTo>
                <a:cubicBezTo>
                  <a:pt x="173" y="208"/>
                  <a:pt x="173" y="209"/>
                  <a:pt x="173" y="210"/>
                </a:cubicBezTo>
                <a:cubicBezTo>
                  <a:pt x="173" y="211"/>
                  <a:pt x="172" y="211"/>
                  <a:pt x="172" y="212"/>
                </a:cubicBezTo>
                <a:cubicBezTo>
                  <a:pt x="149" y="226"/>
                  <a:pt x="149" y="226"/>
                  <a:pt x="149" y="226"/>
                </a:cubicBezTo>
                <a:cubicBezTo>
                  <a:pt x="148" y="227"/>
                  <a:pt x="147" y="228"/>
                  <a:pt x="148" y="229"/>
                </a:cubicBezTo>
                <a:cubicBezTo>
                  <a:pt x="148" y="230"/>
                  <a:pt x="149" y="231"/>
                  <a:pt x="150" y="231"/>
                </a:cubicBezTo>
                <a:cubicBezTo>
                  <a:pt x="182" y="237"/>
                  <a:pt x="214" y="242"/>
                  <a:pt x="246" y="248"/>
                </a:cubicBezTo>
                <a:cubicBezTo>
                  <a:pt x="247" y="248"/>
                  <a:pt x="248" y="248"/>
                  <a:pt x="248" y="247"/>
                </a:cubicBezTo>
                <a:cubicBezTo>
                  <a:pt x="249" y="246"/>
                  <a:pt x="249" y="246"/>
                  <a:pt x="249" y="245"/>
                </a:cubicBezTo>
                <a:cubicBezTo>
                  <a:pt x="233" y="148"/>
                  <a:pt x="233" y="148"/>
                  <a:pt x="233" y="148"/>
                </a:cubicBezTo>
                <a:cubicBezTo>
                  <a:pt x="232" y="147"/>
                  <a:pt x="231" y="146"/>
                  <a:pt x="230" y="146"/>
                </a:cubicBezTo>
                <a:cubicBezTo>
                  <a:pt x="229" y="146"/>
                  <a:pt x="228" y="147"/>
                  <a:pt x="228" y="147"/>
                </a:cubicBezTo>
                <a:cubicBezTo>
                  <a:pt x="213" y="170"/>
                  <a:pt x="213" y="170"/>
                  <a:pt x="213" y="170"/>
                </a:cubicBezTo>
                <a:cubicBezTo>
                  <a:pt x="213" y="171"/>
                  <a:pt x="212" y="171"/>
                  <a:pt x="211" y="171"/>
                </a:cubicBezTo>
                <a:cubicBezTo>
                  <a:pt x="210" y="172"/>
                  <a:pt x="210" y="171"/>
                  <a:pt x="209" y="171"/>
                </a:cubicBezTo>
                <a:cubicBezTo>
                  <a:pt x="205" y="167"/>
                  <a:pt x="200" y="163"/>
                  <a:pt x="196" y="159"/>
                </a:cubicBezTo>
                <a:cubicBezTo>
                  <a:pt x="192" y="155"/>
                  <a:pt x="185" y="155"/>
                  <a:pt x="181" y="159"/>
                </a:cubicBezTo>
                <a:cubicBezTo>
                  <a:pt x="161" y="179"/>
                  <a:pt x="161" y="179"/>
                  <a:pt x="161" y="179"/>
                </a:cubicBezTo>
                <a:cubicBezTo>
                  <a:pt x="156" y="184"/>
                  <a:pt x="156" y="190"/>
                  <a:pt x="160" y="195"/>
                </a:cubicBezTo>
                <a:cubicBezTo>
                  <a:pt x="164" y="199"/>
                  <a:pt x="168" y="203"/>
                  <a:pt x="172" y="208"/>
                </a:cubicBezTo>
                <a:close/>
                <a:moveTo>
                  <a:pt x="208" y="77"/>
                </a:moveTo>
                <a:cubicBezTo>
                  <a:pt x="209" y="77"/>
                  <a:pt x="209" y="76"/>
                  <a:pt x="210" y="76"/>
                </a:cubicBezTo>
                <a:cubicBezTo>
                  <a:pt x="211" y="77"/>
                  <a:pt x="212" y="77"/>
                  <a:pt x="212" y="78"/>
                </a:cubicBezTo>
                <a:cubicBezTo>
                  <a:pt x="226" y="100"/>
                  <a:pt x="226" y="100"/>
                  <a:pt x="226" y="100"/>
                </a:cubicBezTo>
                <a:cubicBezTo>
                  <a:pt x="227" y="101"/>
                  <a:pt x="228" y="102"/>
                  <a:pt x="229" y="102"/>
                </a:cubicBezTo>
                <a:cubicBezTo>
                  <a:pt x="230" y="101"/>
                  <a:pt x="231" y="101"/>
                  <a:pt x="231" y="99"/>
                </a:cubicBezTo>
                <a:cubicBezTo>
                  <a:pt x="237" y="67"/>
                  <a:pt x="242" y="35"/>
                  <a:pt x="248" y="3"/>
                </a:cubicBezTo>
                <a:cubicBezTo>
                  <a:pt x="248" y="2"/>
                  <a:pt x="248" y="1"/>
                  <a:pt x="247" y="1"/>
                </a:cubicBezTo>
                <a:cubicBezTo>
                  <a:pt x="247" y="0"/>
                  <a:pt x="246" y="0"/>
                  <a:pt x="245" y="0"/>
                </a:cubicBezTo>
                <a:cubicBezTo>
                  <a:pt x="149" y="17"/>
                  <a:pt x="149" y="17"/>
                  <a:pt x="149" y="17"/>
                </a:cubicBezTo>
                <a:cubicBezTo>
                  <a:pt x="148" y="17"/>
                  <a:pt x="147" y="18"/>
                  <a:pt x="147" y="19"/>
                </a:cubicBezTo>
                <a:cubicBezTo>
                  <a:pt x="146" y="20"/>
                  <a:pt x="147" y="21"/>
                  <a:pt x="148" y="22"/>
                </a:cubicBezTo>
                <a:cubicBezTo>
                  <a:pt x="170" y="36"/>
                  <a:pt x="170" y="36"/>
                  <a:pt x="170" y="36"/>
                </a:cubicBezTo>
                <a:cubicBezTo>
                  <a:pt x="171" y="37"/>
                  <a:pt x="172" y="37"/>
                  <a:pt x="172" y="38"/>
                </a:cubicBezTo>
                <a:cubicBezTo>
                  <a:pt x="172" y="39"/>
                  <a:pt x="172" y="40"/>
                  <a:pt x="171" y="40"/>
                </a:cubicBezTo>
                <a:cubicBezTo>
                  <a:pt x="167" y="45"/>
                  <a:pt x="163" y="49"/>
                  <a:pt x="159" y="53"/>
                </a:cubicBezTo>
                <a:cubicBezTo>
                  <a:pt x="155" y="57"/>
                  <a:pt x="155" y="64"/>
                  <a:pt x="159" y="68"/>
                </a:cubicBezTo>
                <a:cubicBezTo>
                  <a:pt x="180" y="89"/>
                  <a:pt x="180" y="89"/>
                  <a:pt x="180" y="89"/>
                </a:cubicBezTo>
                <a:cubicBezTo>
                  <a:pt x="184" y="93"/>
                  <a:pt x="191" y="93"/>
                  <a:pt x="195" y="89"/>
                </a:cubicBezTo>
                <a:cubicBezTo>
                  <a:pt x="199" y="85"/>
                  <a:pt x="204" y="81"/>
                  <a:pt x="208" y="77"/>
                </a:cubicBezTo>
                <a:close/>
                <a:moveTo>
                  <a:pt x="77" y="208"/>
                </a:moveTo>
                <a:cubicBezTo>
                  <a:pt x="76" y="209"/>
                  <a:pt x="76" y="210"/>
                  <a:pt x="76" y="211"/>
                </a:cubicBezTo>
                <a:cubicBezTo>
                  <a:pt x="76" y="211"/>
                  <a:pt x="77" y="212"/>
                  <a:pt x="77" y="212"/>
                </a:cubicBezTo>
                <a:cubicBezTo>
                  <a:pt x="100" y="227"/>
                  <a:pt x="100" y="227"/>
                  <a:pt x="100" y="227"/>
                </a:cubicBezTo>
                <a:cubicBezTo>
                  <a:pt x="101" y="227"/>
                  <a:pt x="101" y="229"/>
                  <a:pt x="101" y="230"/>
                </a:cubicBezTo>
                <a:cubicBezTo>
                  <a:pt x="101" y="231"/>
                  <a:pt x="100" y="232"/>
                  <a:pt x="99" y="232"/>
                </a:cubicBezTo>
                <a:cubicBezTo>
                  <a:pt x="67" y="237"/>
                  <a:pt x="35" y="243"/>
                  <a:pt x="3" y="248"/>
                </a:cubicBezTo>
                <a:cubicBezTo>
                  <a:pt x="2" y="249"/>
                  <a:pt x="1" y="248"/>
                  <a:pt x="0" y="248"/>
                </a:cubicBezTo>
                <a:cubicBezTo>
                  <a:pt x="0" y="247"/>
                  <a:pt x="0" y="246"/>
                  <a:pt x="0" y="245"/>
                </a:cubicBezTo>
                <a:cubicBezTo>
                  <a:pt x="16" y="149"/>
                  <a:pt x="16" y="149"/>
                  <a:pt x="16" y="149"/>
                </a:cubicBezTo>
                <a:cubicBezTo>
                  <a:pt x="17" y="148"/>
                  <a:pt x="17" y="147"/>
                  <a:pt x="19" y="147"/>
                </a:cubicBezTo>
                <a:cubicBezTo>
                  <a:pt x="20" y="147"/>
                  <a:pt x="21" y="147"/>
                  <a:pt x="21" y="148"/>
                </a:cubicBezTo>
                <a:cubicBezTo>
                  <a:pt x="36" y="171"/>
                  <a:pt x="36" y="171"/>
                  <a:pt x="36" y="171"/>
                </a:cubicBezTo>
                <a:cubicBezTo>
                  <a:pt x="36" y="172"/>
                  <a:pt x="37" y="172"/>
                  <a:pt x="38" y="172"/>
                </a:cubicBezTo>
                <a:cubicBezTo>
                  <a:pt x="39" y="172"/>
                  <a:pt x="39" y="172"/>
                  <a:pt x="40" y="171"/>
                </a:cubicBezTo>
                <a:cubicBezTo>
                  <a:pt x="44" y="167"/>
                  <a:pt x="49" y="163"/>
                  <a:pt x="53" y="160"/>
                </a:cubicBezTo>
                <a:cubicBezTo>
                  <a:pt x="57" y="156"/>
                  <a:pt x="64" y="156"/>
                  <a:pt x="68" y="160"/>
                </a:cubicBezTo>
                <a:cubicBezTo>
                  <a:pt x="88" y="180"/>
                  <a:pt x="88" y="180"/>
                  <a:pt x="88" y="180"/>
                </a:cubicBezTo>
                <a:cubicBezTo>
                  <a:pt x="93" y="184"/>
                  <a:pt x="93" y="191"/>
                  <a:pt x="89" y="196"/>
                </a:cubicBezTo>
                <a:cubicBezTo>
                  <a:pt x="85" y="200"/>
                  <a:pt x="81" y="204"/>
                  <a:pt x="77" y="208"/>
                </a:cubicBezTo>
                <a:close/>
                <a:moveTo>
                  <a:pt x="41" y="80"/>
                </a:moveTo>
                <a:cubicBezTo>
                  <a:pt x="40" y="79"/>
                  <a:pt x="39" y="79"/>
                  <a:pt x="38" y="79"/>
                </a:cubicBezTo>
                <a:cubicBezTo>
                  <a:pt x="38" y="79"/>
                  <a:pt x="37" y="79"/>
                  <a:pt x="36" y="80"/>
                </a:cubicBezTo>
                <a:cubicBezTo>
                  <a:pt x="22" y="103"/>
                  <a:pt x="22" y="103"/>
                  <a:pt x="22" y="103"/>
                </a:cubicBezTo>
                <a:cubicBezTo>
                  <a:pt x="21" y="104"/>
                  <a:pt x="20" y="104"/>
                  <a:pt x="19" y="104"/>
                </a:cubicBezTo>
                <a:cubicBezTo>
                  <a:pt x="18" y="104"/>
                  <a:pt x="17" y="103"/>
                  <a:pt x="17" y="102"/>
                </a:cubicBezTo>
                <a:cubicBezTo>
                  <a:pt x="12" y="70"/>
                  <a:pt x="6" y="38"/>
                  <a:pt x="0" y="6"/>
                </a:cubicBezTo>
                <a:cubicBezTo>
                  <a:pt x="0" y="5"/>
                  <a:pt x="1" y="4"/>
                  <a:pt x="1" y="3"/>
                </a:cubicBezTo>
                <a:cubicBezTo>
                  <a:pt x="2" y="3"/>
                  <a:pt x="3" y="2"/>
                  <a:pt x="4" y="2"/>
                </a:cubicBezTo>
                <a:cubicBezTo>
                  <a:pt x="100" y="19"/>
                  <a:pt x="100" y="19"/>
                  <a:pt x="100" y="19"/>
                </a:cubicBezTo>
                <a:cubicBezTo>
                  <a:pt x="101" y="19"/>
                  <a:pt x="102" y="20"/>
                  <a:pt x="102" y="21"/>
                </a:cubicBezTo>
                <a:cubicBezTo>
                  <a:pt x="102" y="22"/>
                  <a:pt x="102" y="24"/>
                  <a:pt x="101" y="24"/>
                </a:cubicBezTo>
                <a:cubicBezTo>
                  <a:pt x="78" y="38"/>
                  <a:pt x="78" y="38"/>
                  <a:pt x="78" y="38"/>
                </a:cubicBezTo>
                <a:cubicBezTo>
                  <a:pt x="77" y="39"/>
                  <a:pt x="77" y="40"/>
                  <a:pt x="77" y="40"/>
                </a:cubicBezTo>
                <a:cubicBezTo>
                  <a:pt x="77" y="41"/>
                  <a:pt x="77" y="42"/>
                  <a:pt x="78" y="43"/>
                </a:cubicBezTo>
                <a:cubicBezTo>
                  <a:pt x="82" y="47"/>
                  <a:pt x="86" y="51"/>
                  <a:pt x="89" y="56"/>
                </a:cubicBezTo>
                <a:cubicBezTo>
                  <a:pt x="93" y="60"/>
                  <a:pt x="93" y="67"/>
                  <a:pt x="89" y="71"/>
                </a:cubicBezTo>
                <a:cubicBezTo>
                  <a:pt x="69" y="91"/>
                  <a:pt x="69" y="91"/>
                  <a:pt x="69" y="91"/>
                </a:cubicBezTo>
                <a:cubicBezTo>
                  <a:pt x="65" y="95"/>
                  <a:pt x="58" y="95"/>
                  <a:pt x="53" y="91"/>
                </a:cubicBezTo>
                <a:cubicBezTo>
                  <a:pt x="49" y="87"/>
                  <a:pt x="45" y="84"/>
                  <a:pt x="41" y="80"/>
                </a:cubicBezTo>
                <a:close/>
              </a:path>
            </a:pathLst>
          </a:custGeom>
          <a:solidFill>
            <a:srgbClr val="EEB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4" name="Group 223">
            <a:extLst>
              <a:ext uri="{FF2B5EF4-FFF2-40B4-BE49-F238E27FC236}">
                <a16:creationId xmlns:a16="http://schemas.microsoft.com/office/drawing/2014/main" id="{A3A9BBCA-F252-47FA-91B5-0516CA49482A}"/>
              </a:ext>
            </a:extLst>
          </p:cNvPr>
          <p:cNvGrpSpPr/>
          <p:nvPr/>
        </p:nvGrpSpPr>
        <p:grpSpPr>
          <a:xfrm>
            <a:off x="10479300" y="5817089"/>
            <a:ext cx="681367" cy="427946"/>
            <a:chOff x="660400" y="2316163"/>
            <a:chExt cx="904875" cy="568325"/>
          </a:xfrm>
          <a:solidFill>
            <a:schemeClr val="tx1"/>
          </a:solidFill>
        </p:grpSpPr>
        <p:sp>
          <p:nvSpPr>
            <p:cNvPr id="225" name="Freeform 36">
              <a:extLst>
                <a:ext uri="{FF2B5EF4-FFF2-40B4-BE49-F238E27FC236}">
                  <a16:creationId xmlns:a16="http://schemas.microsoft.com/office/drawing/2014/main" id="{A8483835-D2C0-4EF7-BD92-9A6DB672A33B}"/>
                </a:ext>
              </a:extLst>
            </p:cNvPr>
            <p:cNvSpPr>
              <a:spLocks/>
            </p:cNvSpPr>
            <p:nvPr/>
          </p:nvSpPr>
          <p:spPr bwMode="auto">
            <a:xfrm>
              <a:off x="660400" y="2316163"/>
              <a:ext cx="569913" cy="568325"/>
            </a:xfrm>
            <a:custGeom>
              <a:avLst/>
              <a:gdLst>
                <a:gd name="T0" fmla="*/ 359 w 359"/>
                <a:gd name="T1" fmla="*/ 0 h 358"/>
                <a:gd name="T2" fmla="*/ 42 w 359"/>
                <a:gd name="T3" fmla="*/ 93 h 358"/>
                <a:gd name="T4" fmla="*/ 96 w 359"/>
                <a:gd name="T5" fmla="*/ 146 h 358"/>
                <a:gd name="T6" fmla="*/ 0 w 359"/>
                <a:gd name="T7" fmla="*/ 242 h 358"/>
                <a:gd name="T8" fmla="*/ 117 w 359"/>
                <a:gd name="T9" fmla="*/ 358 h 358"/>
                <a:gd name="T10" fmla="*/ 213 w 359"/>
                <a:gd name="T11" fmla="*/ 262 h 358"/>
                <a:gd name="T12" fmla="*/ 266 w 359"/>
                <a:gd name="T13" fmla="*/ 317 h 358"/>
                <a:gd name="T14" fmla="*/ 359 w 359"/>
                <a:gd name="T15" fmla="*/ 0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9" h="358">
                  <a:moveTo>
                    <a:pt x="359" y="0"/>
                  </a:moveTo>
                  <a:lnTo>
                    <a:pt x="42" y="93"/>
                  </a:lnTo>
                  <a:lnTo>
                    <a:pt x="96" y="146"/>
                  </a:lnTo>
                  <a:lnTo>
                    <a:pt x="0" y="242"/>
                  </a:lnTo>
                  <a:lnTo>
                    <a:pt x="117" y="358"/>
                  </a:lnTo>
                  <a:lnTo>
                    <a:pt x="213" y="262"/>
                  </a:lnTo>
                  <a:lnTo>
                    <a:pt x="266" y="317"/>
                  </a:lnTo>
                  <a:lnTo>
                    <a:pt x="3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26" name="Freeform 37">
              <a:extLst>
                <a:ext uri="{FF2B5EF4-FFF2-40B4-BE49-F238E27FC236}">
                  <a16:creationId xmlns:a16="http://schemas.microsoft.com/office/drawing/2014/main" id="{87084EB7-F2A2-4282-ACBA-3EFA84316B93}"/>
                </a:ext>
              </a:extLst>
            </p:cNvPr>
            <p:cNvSpPr>
              <a:spLocks/>
            </p:cNvSpPr>
            <p:nvPr/>
          </p:nvSpPr>
          <p:spPr bwMode="auto">
            <a:xfrm>
              <a:off x="1171575" y="2476501"/>
              <a:ext cx="393700" cy="393700"/>
            </a:xfrm>
            <a:custGeom>
              <a:avLst/>
              <a:gdLst>
                <a:gd name="T0" fmla="*/ 0 w 248"/>
                <a:gd name="T1" fmla="*/ 248 h 248"/>
                <a:gd name="T2" fmla="*/ 219 w 248"/>
                <a:gd name="T3" fmla="*/ 184 h 248"/>
                <a:gd name="T4" fmla="*/ 182 w 248"/>
                <a:gd name="T5" fmla="*/ 147 h 248"/>
                <a:gd name="T6" fmla="*/ 248 w 248"/>
                <a:gd name="T7" fmla="*/ 81 h 248"/>
                <a:gd name="T8" fmla="*/ 166 w 248"/>
                <a:gd name="T9" fmla="*/ 0 h 248"/>
                <a:gd name="T10" fmla="*/ 101 w 248"/>
                <a:gd name="T11" fmla="*/ 66 h 248"/>
                <a:gd name="T12" fmla="*/ 64 w 248"/>
                <a:gd name="T13" fmla="*/ 29 h 248"/>
                <a:gd name="T14" fmla="*/ 0 w 248"/>
                <a:gd name="T15" fmla="*/ 248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248">
                  <a:moveTo>
                    <a:pt x="0" y="248"/>
                  </a:moveTo>
                  <a:lnTo>
                    <a:pt x="219" y="184"/>
                  </a:lnTo>
                  <a:lnTo>
                    <a:pt x="182" y="147"/>
                  </a:lnTo>
                  <a:lnTo>
                    <a:pt x="248" y="81"/>
                  </a:lnTo>
                  <a:lnTo>
                    <a:pt x="166" y="0"/>
                  </a:lnTo>
                  <a:lnTo>
                    <a:pt x="101" y="66"/>
                  </a:lnTo>
                  <a:lnTo>
                    <a:pt x="64" y="29"/>
                  </a:lnTo>
                  <a:lnTo>
                    <a:pt x="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sp>
        <p:nvSpPr>
          <p:cNvPr id="13361" name="Freeform 111">
            <a:extLst>
              <a:ext uri="{FF2B5EF4-FFF2-40B4-BE49-F238E27FC236}">
                <a16:creationId xmlns:a16="http://schemas.microsoft.com/office/drawing/2014/main" id="{D475DBDE-7097-4336-B663-7BF75C3A0E21}"/>
              </a:ext>
            </a:extLst>
          </p:cNvPr>
          <p:cNvSpPr>
            <a:spLocks noChangeAspect="1" noEditPoints="1"/>
          </p:cNvSpPr>
          <p:nvPr/>
        </p:nvSpPr>
        <p:spPr bwMode="auto">
          <a:xfrm>
            <a:off x="1954213" y="1492250"/>
            <a:ext cx="620712" cy="587375"/>
          </a:xfrm>
          <a:custGeom>
            <a:avLst/>
            <a:gdLst>
              <a:gd name="T0" fmla="*/ 2147483646 w 487"/>
              <a:gd name="T1" fmla="*/ 2147483646 h 461"/>
              <a:gd name="T2" fmla="*/ 2147483646 w 487"/>
              <a:gd name="T3" fmla="*/ 2147483646 h 461"/>
              <a:gd name="T4" fmla="*/ 2147483646 w 487"/>
              <a:gd name="T5" fmla="*/ 2147483646 h 461"/>
              <a:gd name="T6" fmla="*/ 2147483646 w 487"/>
              <a:gd name="T7" fmla="*/ 2147483646 h 461"/>
              <a:gd name="T8" fmla="*/ 2147483646 w 487"/>
              <a:gd name="T9" fmla="*/ 2147483646 h 461"/>
              <a:gd name="T10" fmla="*/ 2147483646 w 487"/>
              <a:gd name="T11" fmla="*/ 2147483646 h 461"/>
              <a:gd name="T12" fmla="*/ 2147483646 w 487"/>
              <a:gd name="T13" fmla="*/ 2147483646 h 461"/>
              <a:gd name="T14" fmla="*/ 2147483646 w 487"/>
              <a:gd name="T15" fmla="*/ 2147483646 h 461"/>
              <a:gd name="T16" fmla="*/ 2147483646 w 487"/>
              <a:gd name="T17" fmla="*/ 2147483646 h 461"/>
              <a:gd name="T18" fmla="*/ 2147483646 w 487"/>
              <a:gd name="T19" fmla="*/ 2147483646 h 461"/>
              <a:gd name="T20" fmla="*/ 2147483646 w 487"/>
              <a:gd name="T21" fmla="*/ 2147483646 h 461"/>
              <a:gd name="T22" fmla="*/ 2147483646 w 487"/>
              <a:gd name="T23" fmla="*/ 2147483646 h 461"/>
              <a:gd name="T24" fmla="*/ 2147483646 w 487"/>
              <a:gd name="T25" fmla="*/ 2147483646 h 461"/>
              <a:gd name="T26" fmla="*/ 2147483646 w 487"/>
              <a:gd name="T27" fmla="*/ 2147483646 h 461"/>
              <a:gd name="T28" fmla="*/ 2147483646 w 487"/>
              <a:gd name="T29" fmla="*/ 2147483646 h 461"/>
              <a:gd name="T30" fmla="*/ 2147483646 w 487"/>
              <a:gd name="T31" fmla="*/ 2147483646 h 461"/>
              <a:gd name="T32" fmla="*/ 2147483646 w 487"/>
              <a:gd name="T33" fmla="*/ 2147483646 h 461"/>
              <a:gd name="T34" fmla="*/ 2147483646 w 487"/>
              <a:gd name="T35" fmla="*/ 2147483646 h 461"/>
              <a:gd name="T36" fmla="*/ 2147483646 w 487"/>
              <a:gd name="T37" fmla="*/ 2147483646 h 461"/>
              <a:gd name="T38" fmla="*/ 2147483646 w 487"/>
              <a:gd name="T39" fmla="*/ 2147483646 h 461"/>
              <a:gd name="T40" fmla="*/ 2147483646 w 487"/>
              <a:gd name="T41" fmla="*/ 2147483646 h 461"/>
              <a:gd name="T42" fmla="*/ 2147483646 w 487"/>
              <a:gd name="T43" fmla="*/ 2147483646 h 461"/>
              <a:gd name="T44" fmla="*/ 2147483646 w 487"/>
              <a:gd name="T45" fmla="*/ 2147483646 h 461"/>
              <a:gd name="T46" fmla="*/ 2147483646 w 487"/>
              <a:gd name="T47" fmla="*/ 2147483646 h 461"/>
              <a:gd name="T48" fmla="*/ 2147483646 w 487"/>
              <a:gd name="T49" fmla="*/ 2147483646 h 461"/>
              <a:gd name="T50" fmla="*/ 2147483646 w 487"/>
              <a:gd name="T51" fmla="*/ 2147483646 h 461"/>
              <a:gd name="T52" fmla="*/ 2147483646 w 487"/>
              <a:gd name="T53" fmla="*/ 2147483646 h 461"/>
              <a:gd name="T54" fmla="*/ 2147483646 w 487"/>
              <a:gd name="T55" fmla="*/ 2147483646 h 461"/>
              <a:gd name="T56" fmla="*/ 2147483646 w 487"/>
              <a:gd name="T57" fmla="*/ 2147483646 h 461"/>
              <a:gd name="T58" fmla="*/ 2147483646 w 487"/>
              <a:gd name="T59" fmla="*/ 2147483646 h 461"/>
              <a:gd name="T60" fmla="*/ 2147483646 w 487"/>
              <a:gd name="T61" fmla="*/ 2147483646 h 461"/>
              <a:gd name="T62" fmla="*/ 2147483646 w 487"/>
              <a:gd name="T63" fmla="*/ 2147483646 h 461"/>
              <a:gd name="T64" fmla="*/ 2147483646 w 487"/>
              <a:gd name="T65" fmla="*/ 2147483646 h 461"/>
              <a:gd name="T66" fmla="*/ 2147483646 w 487"/>
              <a:gd name="T67" fmla="*/ 2147483646 h 461"/>
              <a:gd name="T68" fmla="*/ 2147483646 w 487"/>
              <a:gd name="T69" fmla="*/ 2147483646 h 461"/>
              <a:gd name="T70" fmla="*/ 2147483646 w 487"/>
              <a:gd name="T71" fmla="*/ 2147483646 h 461"/>
              <a:gd name="T72" fmla="*/ 2147483646 w 487"/>
              <a:gd name="T73" fmla="*/ 2147483646 h 461"/>
              <a:gd name="T74" fmla="*/ 2147483646 w 487"/>
              <a:gd name="T75" fmla="*/ 2147483646 h 461"/>
              <a:gd name="T76" fmla="*/ 2147483646 w 487"/>
              <a:gd name="T77" fmla="*/ 2147483646 h 461"/>
              <a:gd name="T78" fmla="*/ 2147483646 w 487"/>
              <a:gd name="T79" fmla="*/ 2147483646 h 461"/>
              <a:gd name="T80" fmla="*/ 2147483646 w 487"/>
              <a:gd name="T81" fmla="*/ 2147483646 h 461"/>
              <a:gd name="T82" fmla="*/ 2147483646 w 487"/>
              <a:gd name="T83" fmla="*/ 2147483646 h 4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87" h="461">
                <a:moveTo>
                  <a:pt x="319" y="11"/>
                </a:moveTo>
                <a:cubicBezTo>
                  <a:pt x="308" y="0"/>
                  <a:pt x="289" y="0"/>
                  <a:pt x="278" y="11"/>
                </a:cubicBezTo>
                <a:cubicBezTo>
                  <a:pt x="11" y="263"/>
                  <a:pt x="11" y="263"/>
                  <a:pt x="11" y="263"/>
                </a:cubicBezTo>
                <a:cubicBezTo>
                  <a:pt x="0" y="274"/>
                  <a:pt x="0" y="292"/>
                  <a:pt x="11" y="302"/>
                </a:cubicBezTo>
                <a:cubicBezTo>
                  <a:pt x="168" y="450"/>
                  <a:pt x="168" y="450"/>
                  <a:pt x="168" y="450"/>
                </a:cubicBezTo>
                <a:cubicBezTo>
                  <a:pt x="179" y="461"/>
                  <a:pt x="198" y="461"/>
                  <a:pt x="209" y="450"/>
                </a:cubicBezTo>
                <a:cubicBezTo>
                  <a:pt x="476" y="199"/>
                  <a:pt x="476" y="199"/>
                  <a:pt x="476" y="199"/>
                </a:cubicBezTo>
                <a:cubicBezTo>
                  <a:pt x="487" y="188"/>
                  <a:pt x="487" y="170"/>
                  <a:pt x="476" y="159"/>
                </a:cubicBezTo>
                <a:lnTo>
                  <a:pt x="319" y="11"/>
                </a:lnTo>
                <a:close/>
                <a:moveTo>
                  <a:pt x="336" y="294"/>
                </a:moveTo>
                <a:cubicBezTo>
                  <a:pt x="338" y="297"/>
                  <a:pt x="338" y="300"/>
                  <a:pt x="336" y="302"/>
                </a:cubicBezTo>
                <a:cubicBezTo>
                  <a:pt x="319" y="318"/>
                  <a:pt x="319" y="318"/>
                  <a:pt x="319" y="318"/>
                </a:cubicBezTo>
                <a:cubicBezTo>
                  <a:pt x="317" y="320"/>
                  <a:pt x="313" y="320"/>
                  <a:pt x="311" y="318"/>
                </a:cubicBezTo>
                <a:cubicBezTo>
                  <a:pt x="307" y="314"/>
                  <a:pt x="297" y="305"/>
                  <a:pt x="297" y="305"/>
                </a:cubicBezTo>
                <a:cubicBezTo>
                  <a:pt x="277" y="324"/>
                  <a:pt x="248" y="326"/>
                  <a:pt x="225" y="312"/>
                </a:cubicBezTo>
                <a:cubicBezTo>
                  <a:pt x="220" y="309"/>
                  <a:pt x="220" y="302"/>
                  <a:pt x="225" y="297"/>
                </a:cubicBezTo>
                <a:cubicBezTo>
                  <a:pt x="240" y="282"/>
                  <a:pt x="240" y="282"/>
                  <a:pt x="240" y="282"/>
                </a:cubicBezTo>
                <a:cubicBezTo>
                  <a:pt x="243" y="280"/>
                  <a:pt x="248" y="280"/>
                  <a:pt x="251" y="281"/>
                </a:cubicBezTo>
                <a:cubicBezTo>
                  <a:pt x="257" y="283"/>
                  <a:pt x="263" y="282"/>
                  <a:pt x="268" y="278"/>
                </a:cubicBezTo>
                <a:cubicBezTo>
                  <a:pt x="293" y="254"/>
                  <a:pt x="293" y="254"/>
                  <a:pt x="293" y="254"/>
                </a:cubicBezTo>
                <a:cubicBezTo>
                  <a:pt x="299" y="248"/>
                  <a:pt x="299" y="239"/>
                  <a:pt x="293" y="233"/>
                </a:cubicBezTo>
                <a:cubicBezTo>
                  <a:pt x="287" y="227"/>
                  <a:pt x="277" y="227"/>
                  <a:pt x="270" y="233"/>
                </a:cubicBezTo>
                <a:cubicBezTo>
                  <a:pt x="245" y="256"/>
                  <a:pt x="245" y="256"/>
                  <a:pt x="245" y="256"/>
                </a:cubicBezTo>
                <a:cubicBezTo>
                  <a:pt x="223" y="278"/>
                  <a:pt x="187" y="278"/>
                  <a:pt x="165" y="256"/>
                </a:cubicBezTo>
                <a:cubicBezTo>
                  <a:pt x="143" y="235"/>
                  <a:pt x="143" y="201"/>
                  <a:pt x="165" y="180"/>
                </a:cubicBezTo>
                <a:cubicBezTo>
                  <a:pt x="151" y="167"/>
                  <a:pt x="151" y="167"/>
                  <a:pt x="151" y="167"/>
                </a:cubicBezTo>
                <a:cubicBezTo>
                  <a:pt x="149" y="165"/>
                  <a:pt x="149" y="162"/>
                  <a:pt x="151" y="159"/>
                </a:cubicBezTo>
                <a:cubicBezTo>
                  <a:pt x="168" y="144"/>
                  <a:pt x="168" y="144"/>
                  <a:pt x="168" y="144"/>
                </a:cubicBezTo>
                <a:cubicBezTo>
                  <a:pt x="170" y="141"/>
                  <a:pt x="174" y="141"/>
                  <a:pt x="176" y="144"/>
                </a:cubicBezTo>
                <a:cubicBezTo>
                  <a:pt x="180" y="147"/>
                  <a:pt x="190" y="157"/>
                  <a:pt x="190" y="156"/>
                </a:cubicBezTo>
                <a:cubicBezTo>
                  <a:pt x="209" y="138"/>
                  <a:pt x="239" y="136"/>
                  <a:pt x="261" y="149"/>
                </a:cubicBezTo>
                <a:cubicBezTo>
                  <a:pt x="267" y="153"/>
                  <a:pt x="267" y="160"/>
                  <a:pt x="262" y="164"/>
                </a:cubicBezTo>
                <a:cubicBezTo>
                  <a:pt x="246" y="179"/>
                  <a:pt x="246" y="179"/>
                  <a:pt x="246" y="179"/>
                </a:cubicBezTo>
                <a:cubicBezTo>
                  <a:pt x="244" y="182"/>
                  <a:pt x="239" y="182"/>
                  <a:pt x="236" y="180"/>
                </a:cubicBezTo>
                <a:cubicBezTo>
                  <a:pt x="230" y="179"/>
                  <a:pt x="223" y="180"/>
                  <a:pt x="219" y="184"/>
                </a:cubicBezTo>
                <a:cubicBezTo>
                  <a:pt x="194" y="208"/>
                  <a:pt x="194" y="208"/>
                  <a:pt x="194" y="208"/>
                </a:cubicBezTo>
                <a:cubicBezTo>
                  <a:pt x="188" y="214"/>
                  <a:pt x="188" y="223"/>
                  <a:pt x="194" y="229"/>
                </a:cubicBezTo>
                <a:cubicBezTo>
                  <a:pt x="200" y="235"/>
                  <a:pt x="210" y="235"/>
                  <a:pt x="216" y="229"/>
                </a:cubicBezTo>
                <a:cubicBezTo>
                  <a:pt x="241" y="205"/>
                  <a:pt x="241" y="205"/>
                  <a:pt x="241" y="205"/>
                </a:cubicBezTo>
                <a:cubicBezTo>
                  <a:pt x="264" y="184"/>
                  <a:pt x="300" y="184"/>
                  <a:pt x="322" y="205"/>
                </a:cubicBezTo>
                <a:cubicBezTo>
                  <a:pt x="344" y="226"/>
                  <a:pt x="344" y="260"/>
                  <a:pt x="322" y="282"/>
                </a:cubicBezTo>
                <a:lnTo>
                  <a:pt x="336" y="29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34" name="Group 233">
            <a:extLst>
              <a:ext uri="{FF2B5EF4-FFF2-40B4-BE49-F238E27FC236}">
                <a16:creationId xmlns:a16="http://schemas.microsoft.com/office/drawing/2014/main" id="{DD784C27-205F-4AC1-A2BA-98AB00DF4670}"/>
              </a:ext>
            </a:extLst>
          </p:cNvPr>
          <p:cNvGrpSpPr/>
          <p:nvPr/>
        </p:nvGrpSpPr>
        <p:grpSpPr>
          <a:xfrm>
            <a:off x="8692092" y="5664134"/>
            <a:ext cx="459287" cy="701125"/>
            <a:chOff x="2352675" y="2044700"/>
            <a:chExt cx="717550" cy="1095376"/>
          </a:xfrm>
          <a:solidFill>
            <a:schemeClr val="tx1"/>
          </a:solidFill>
        </p:grpSpPr>
        <p:sp>
          <p:nvSpPr>
            <p:cNvPr id="237" name="Freeform 77">
              <a:extLst>
                <a:ext uri="{FF2B5EF4-FFF2-40B4-BE49-F238E27FC236}">
                  <a16:creationId xmlns:a16="http://schemas.microsoft.com/office/drawing/2014/main" id="{0E2F97DC-092F-44B9-8C83-64A6BECCD7A8}"/>
                </a:ext>
              </a:extLst>
            </p:cNvPr>
            <p:cNvSpPr>
              <a:spLocks/>
            </p:cNvSpPr>
            <p:nvPr/>
          </p:nvSpPr>
          <p:spPr bwMode="auto">
            <a:xfrm>
              <a:off x="2352675" y="2570163"/>
              <a:ext cx="361950" cy="569913"/>
            </a:xfrm>
            <a:custGeom>
              <a:avLst/>
              <a:gdLst>
                <a:gd name="T0" fmla="*/ 94 w 146"/>
                <a:gd name="T1" fmla="*/ 42 h 230"/>
                <a:gd name="T2" fmla="*/ 90 w 146"/>
                <a:gd name="T3" fmla="*/ 0 h 230"/>
                <a:gd name="T4" fmla="*/ 89 w 146"/>
                <a:gd name="T5" fmla="*/ 0 h 230"/>
                <a:gd name="T6" fmla="*/ 89 w 146"/>
                <a:gd name="T7" fmla="*/ 0 h 230"/>
                <a:gd name="T8" fmla="*/ 0 w 146"/>
                <a:gd name="T9" fmla="*/ 214 h 230"/>
                <a:gd name="T10" fmla="*/ 76 w 146"/>
                <a:gd name="T11" fmla="*/ 181 h 230"/>
                <a:gd name="T12" fmla="*/ 116 w 146"/>
                <a:gd name="T13" fmla="*/ 230 h 230"/>
                <a:gd name="T14" fmla="*/ 146 w 146"/>
                <a:gd name="T15" fmla="*/ 129 h 230"/>
                <a:gd name="T16" fmla="*/ 105 w 146"/>
                <a:gd name="T17" fmla="*/ 27 h 230"/>
                <a:gd name="T18" fmla="*/ 94 w 146"/>
                <a:gd name="T19" fmla="*/ 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 h="230">
                  <a:moveTo>
                    <a:pt x="94" y="42"/>
                  </a:moveTo>
                  <a:cubicBezTo>
                    <a:pt x="96" y="36"/>
                    <a:pt x="98" y="12"/>
                    <a:pt x="90" y="0"/>
                  </a:cubicBezTo>
                  <a:cubicBezTo>
                    <a:pt x="89" y="0"/>
                    <a:pt x="89" y="0"/>
                    <a:pt x="89" y="0"/>
                  </a:cubicBezTo>
                  <a:cubicBezTo>
                    <a:pt x="89" y="0"/>
                    <a:pt x="89" y="0"/>
                    <a:pt x="89" y="0"/>
                  </a:cubicBezTo>
                  <a:cubicBezTo>
                    <a:pt x="0" y="214"/>
                    <a:pt x="0" y="214"/>
                    <a:pt x="0" y="214"/>
                  </a:cubicBezTo>
                  <a:cubicBezTo>
                    <a:pt x="76" y="181"/>
                    <a:pt x="76" y="181"/>
                    <a:pt x="76" y="181"/>
                  </a:cubicBezTo>
                  <a:cubicBezTo>
                    <a:pt x="116" y="230"/>
                    <a:pt x="116" y="230"/>
                    <a:pt x="116" y="230"/>
                  </a:cubicBezTo>
                  <a:cubicBezTo>
                    <a:pt x="146" y="129"/>
                    <a:pt x="146" y="129"/>
                    <a:pt x="146" y="129"/>
                  </a:cubicBezTo>
                  <a:cubicBezTo>
                    <a:pt x="105" y="27"/>
                    <a:pt x="105" y="27"/>
                    <a:pt x="105" y="27"/>
                  </a:cubicBezTo>
                  <a:cubicBezTo>
                    <a:pt x="99" y="33"/>
                    <a:pt x="95" y="39"/>
                    <a:pt x="9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38" name="Freeform 78">
              <a:extLst>
                <a:ext uri="{FF2B5EF4-FFF2-40B4-BE49-F238E27FC236}">
                  <a16:creationId xmlns:a16="http://schemas.microsoft.com/office/drawing/2014/main" id="{00DEB17C-B5A0-4990-A321-D82CB3EDBDDA}"/>
                </a:ext>
              </a:extLst>
            </p:cNvPr>
            <p:cNvSpPr>
              <a:spLocks/>
            </p:cNvSpPr>
            <p:nvPr/>
          </p:nvSpPr>
          <p:spPr bwMode="auto">
            <a:xfrm>
              <a:off x="2625725" y="2582863"/>
              <a:ext cx="444500" cy="515938"/>
            </a:xfrm>
            <a:custGeom>
              <a:avLst/>
              <a:gdLst>
                <a:gd name="T0" fmla="*/ 88 w 180"/>
                <a:gd name="T1" fmla="*/ 0 h 208"/>
                <a:gd name="T2" fmla="*/ 87 w 180"/>
                <a:gd name="T3" fmla="*/ 37 h 208"/>
                <a:gd name="T4" fmla="*/ 87 w 180"/>
                <a:gd name="T5" fmla="*/ 37 h 208"/>
                <a:gd name="T6" fmla="*/ 55 w 180"/>
                <a:gd name="T7" fmla="*/ 10 h 208"/>
                <a:gd name="T8" fmla="*/ 55 w 180"/>
                <a:gd name="T9" fmla="*/ 10 h 208"/>
                <a:gd name="T10" fmla="*/ 35 w 180"/>
                <a:gd name="T11" fmla="*/ 47 h 208"/>
                <a:gd name="T12" fmla="*/ 35 w 180"/>
                <a:gd name="T13" fmla="*/ 47 h 208"/>
                <a:gd name="T14" fmla="*/ 16 w 180"/>
                <a:gd name="T15" fmla="*/ 10 h 208"/>
                <a:gd name="T16" fmla="*/ 16 w 180"/>
                <a:gd name="T17" fmla="*/ 10 h 208"/>
                <a:gd name="T18" fmla="*/ 0 w 180"/>
                <a:gd name="T19" fmla="*/ 18 h 208"/>
                <a:gd name="T20" fmla="*/ 75 w 180"/>
                <a:gd name="T21" fmla="*/ 208 h 208"/>
                <a:gd name="T22" fmla="*/ 114 w 180"/>
                <a:gd name="T23" fmla="*/ 159 h 208"/>
                <a:gd name="T24" fmla="*/ 180 w 180"/>
                <a:gd name="T25" fmla="*/ 185 h 208"/>
                <a:gd name="T26" fmla="*/ 88 w 180"/>
                <a:gd name="T2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08">
                  <a:moveTo>
                    <a:pt x="88" y="0"/>
                  </a:moveTo>
                  <a:cubicBezTo>
                    <a:pt x="83" y="12"/>
                    <a:pt x="85" y="31"/>
                    <a:pt x="87" y="37"/>
                  </a:cubicBezTo>
                  <a:cubicBezTo>
                    <a:pt x="87" y="37"/>
                    <a:pt x="87" y="37"/>
                    <a:pt x="87" y="37"/>
                  </a:cubicBezTo>
                  <a:cubicBezTo>
                    <a:pt x="84" y="31"/>
                    <a:pt x="69" y="12"/>
                    <a:pt x="55" y="10"/>
                  </a:cubicBezTo>
                  <a:cubicBezTo>
                    <a:pt x="55" y="10"/>
                    <a:pt x="55" y="10"/>
                    <a:pt x="55" y="10"/>
                  </a:cubicBezTo>
                  <a:cubicBezTo>
                    <a:pt x="42" y="18"/>
                    <a:pt x="36" y="41"/>
                    <a:pt x="35" y="47"/>
                  </a:cubicBezTo>
                  <a:cubicBezTo>
                    <a:pt x="35" y="47"/>
                    <a:pt x="35" y="47"/>
                    <a:pt x="35" y="47"/>
                  </a:cubicBezTo>
                  <a:cubicBezTo>
                    <a:pt x="35" y="41"/>
                    <a:pt x="28" y="18"/>
                    <a:pt x="16" y="10"/>
                  </a:cubicBezTo>
                  <a:cubicBezTo>
                    <a:pt x="16" y="10"/>
                    <a:pt x="16" y="10"/>
                    <a:pt x="16" y="10"/>
                  </a:cubicBezTo>
                  <a:cubicBezTo>
                    <a:pt x="10" y="11"/>
                    <a:pt x="5" y="14"/>
                    <a:pt x="0" y="18"/>
                  </a:cubicBezTo>
                  <a:cubicBezTo>
                    <a:pt x="75" y="208"/>
                    <a:pt x="75" y="208"/>
                    <a:pt x="75" y="208"/>
                  </a:cubicBezTo>
                  <a:cubicBezTo>
                    <a:pt x="114" y="159"/>
                    <a:pt x="114" y="159"/>
                    <a:pt x="114" y="159"/>
                  </a:cubicBezTo>
                  <a:cubicBezTo>
                    <a:pt x="180" y="185"/>
                    <a:pt x="180" y="185"/>
                    <a:pt x="180" y="185"/>
                  </a:cubicBezTo>
                  <a:lnTo>
                    <a:pt x="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39" name="Freeform 79">
              <a:extLst>
                <a:ext uri="{FF2B5EF4-FFF2-40B4-BE49-F238E27FC236}">
                  <a16:creationId xmlns:a16="http://schemas.microsoft.com/office/drawing/2014/main" id="{5BC22560-96CA-47C8-B6C9-5B937847457A}"/>
                </a:ext>
              </a:extLst>
            </p:cNvPr>
            <p:cNvSpPr>
              <a:spLocks noEditPoints="1"/>
            </p:cNvSpPr>
            <p:nvPr/>
          </p:nvSpPr>
          <p:spPr bwMode="auto">
            <a:xfrm>
              <a:off x="2401888" y="2044700"/>
              <a:ext cx="622300" cy="622300"/>
            </a:xfrm>
            <a:custGeom>
              <a:avLst/>
              <a:gdLst>
                <a:gd name="T0" fmla="*/ 251 w 251"/>
                <a:gd name="T1" fmla="*/ 125 h 251"/>
                <a:gd name="T2" fmla="*/ 217 w 251"/>
                <a:gd name="T3" fmla="*/ 107 h 251"/>
                <a:gd name="T4" fmla="*/ 241 w 251"/>
                <a:gd name="T5" fmla="*/ 77 h 251"/>
                <a:gd name="T6" fmla="*/ 203 w 251"/>
                <a:gd name="T7" fmla="*/ 73 h 251"/>
                <a:gd name="T8" fmla="*/ 214 w 251"/>
                <a:gd name="T9" fmla="*/ 37 h 251"/>
                <a:gd name="T10" fmla="*/ 177 w 251"/>
                <a:gd name="T11" fmla="*/ 48 h 251"/>
                <a:gd name="T12" fmla="*/ 173 w 251"/>
                <a:gd name="T13" fmla="*/ 9 h 251"/>
                <a:gd name="T14" fmla="*/ 143 w 251"/>
                <a:gd name="T15" fmla="*/ 34 h 251"/>
                <a:gd name="T16" fmla="*/ 125 w 251"/>
                <a:gd name="T17" fmla="*/ 0 h 251"/>
                <a:gd name="T18" fmla="*/ 107 w 251"/>
                <a:gd name="T19" fmla="*/ 34 h 251"/>
                <a:gd name="T20" fmla="*/ 77 w 251"/>
                <a:gd name="T21" fmla="*/ 9 h 251"/>
                <a:gd name="T22" fmla="*/ 73 w 251"/>
                <a:gd name="T23" fmla="*/ 48 h 251"/>
                <a:gd name="T24" fmla="*/ 37 w 251"/>
                <a:gd name="T25" fmla="*/ 37 h 251"/>
                <a:gd name="T26" fmla="*/ 48 w 251"/>
                <a:gd name="T27" fmla="*/ 74 h 251"/>
                <a:gd name="T28" fmla="*/ 9 w 251"/>
                <a:gd name="T29" fmla="*/ 77 h 251"/>
                <a:gd name="T30" fmla="*/ 34 w 251"/>
                <a:gd name="T31" fmla="*/ 107 h 251"/>
                <a:gd name="T32" fmla="*/ 0 w 251"/>
                <a:gd name="T33" fmla="*/ 125 h 251"/>
                <a:gd name="T34" fmla="*/ 34 w 251"/>
                <a:gd name="T35" fmla="*/ 144 h 251"/>
                <a:gd name="T36" fmla="*/ 9 w 251"/>
                <a:gd name="T37" fmla="*/ 173 h 251"/>
                <a:gd name="T38" fmla="*/ 48 w 251"/>
                <a:gd name="T39" fmla="*/ 177 h 251"/>
                <a:gd name="T40" fmla="*/ 37 w 251"/>
                <a:gd name="T41" fmla="*/ 214 h 251"/>
                <a:gd name="T42" fmla="*/ 74 w 251"/>
                <a:gd name="T43" fmla="*/ 203 h 251"/>
                <a:gd name="T44" fmla="*/ 77 w 251"/>
                <a:gd name="T45" fmla="*/ 241 h 251"/>
                <a:gd name="T46" fmla="*/ 107 w 251"/>
                <a:gd name="T47" fmla="*/ 217 h 251"/>
                <a:gd name="T48" fmla="*/ 125 w 251"/>
                <a:gd name="T49" fmla="*/ 251 h 251"/>
                <a:gd name="T50" fmla="*/ 144 w 251"/>
                <a:gd name="T51" fmla="*/ 217 h 251"/>
                <a:gd name="T52" fmla="*/ 173 w 251"/>
                <a:gd name="T53" fmla="*/ 241 h 251"/>
                <a:gd name="T54" fmla="*/ 177 w 251"/>
                <a:gd name="T55" fmla="*/ 203 h 251"/>
                <a:gd name="T56" fmla="*/ 214 w 251"/>
                <a:gd name="T57" fmla="*/ 214 h 251"/>
                <a:gd name="T58" fmla="*/ 203 w 251"/>
                <a:gd name="T59" fmla="*/ 177 h 251"/>
                <a:gd name="T60" fmla="*/ 241 w 251"/>
                <a:gd name="T61" fmla="*/ 173 h 251"/>
                <a:gd name="T62" fmla="*/ 217 w 251"/>
                <a:gd name="T63" fmla="*/ 143 h 251"/>
                <a:gd name="T64" fmla="*/ 125 w 251"/>
                <a:gd name="T65" fmla="*/ 193 h 251"/>
                <a:gd name="T66" fmla="*/ 125 w 251"/>
                <a:gd name="T67" fmla="*/ 57 h 251"/>
                <a:gd name="T68" fmla="*/ 125 w 251"/>
                <a:gd name="T69" fmla="*/ 19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1" h="251">
                  <a:moveTo>
                    <a:pt x="251" y="125"/>
                  </a:moveTo>
                  <a:cubicBezTo>
                    <a:pt x="251" y="125"/>
                    <a:pt x="251" y="125"/>
                    <a:pt x="251" y="125"/>
                  </a:cubicBezTo>
                  <a:cubicBezTo>
                    <a:pt x="245" y="125"/>
                    <a:pt x="224" y="119"/>
                    <a:pt x="217" y="107"/>
                  </a:cubicBezTo>
                  <a:cubicBezTo>
                    <a:pt x="217" y="107"/>
                    <a:pt x="217" y="107"/>
                    <a:pt x="217" y="107"/>
                  </a:cubicBezTo>
                  <a:cubicBezTo>
                    <a:pt x="219" y="94"/>
                    <a:pt x="236" y="80"/>
                    <a:pt x="241" y="77"/>
                  </a:cubicBezTo>
                  <a:cubicBezTo>
                    <a:pt x="241" y="77"/>
                    <a:pt x="241" y="77"/>
                    <a:pt x="241" y="77"/>
                  </a:cubicBezTo>
                  <a:cubicBezTo>
                    <a:pt x="236" y="79"/>
                    <a:pt x="214" y="82"/>
                    <a:pt x="203" y="74"/>
                  </a:cubicBezTo>
                  <a:cubicBezTo>
                    <a:pt x="203" y="73"/>
                    <a:pt x="203" y="73"/>
                    <a:pt x="203" y="73"/>
                  </a:cubicBezTo>
                  <a:cubicBezTo>
                    <a:pt x="199" y="61"/>
                    <a:pt x="210" y="41"/>
                    <a:pt x="214" y="37"/>
                  </a:cubicBezTo>
                  <a:cubicBezTo>
                    <a:pt x="214" y="37"/>
                    <a:pt x="214" y="37"/>
                    <a:pt x="214" y="37"/>
                  </a:cubicBezTo>
                  <a:cubicBezTo>
                    <a:pt x="210" y="40"/>
                    <a:pt x="190" y="51"/>
                    <a:pt x="177" y="48"/>
                  </a:cubicBezTo>
                  <a:cubicBezTo>
                    <a:pt x="177" y="48"/>
                    <a:pt x="177" y="48"/>
                    <a:pt x="177" y="48"/>
                  </a:cubicBezTo>
                  <a:cubicBezTo>
                    <a:pt x="169" y="37"/>
                    <a:pt x="172" y="15"/>
                    <a:pt x="173" y="9"/>
                  </a:cubicBezTo>
                  <a:cubicBezTo>
                    <a:pt x="173" y="9"/>
                    <a:pt x="173" y="9"/>
                    <a:pt x="173" y="9"/>
                  </a:cubicBezTo>
                  <a:cubicBezTo>
                    <a:pt x="171" y="15"/>
                    <a:pt x="157" y="32"/>
                    <a:pt x="144" y="34"/>
                  </a:cubicBezTo>
                  <a:cubicBezTo>
                    <a:pt x="143" y="34"/>
                    <a:pt x="143" y="34"/>
                    <a:pt x="143" y="34"/>
                  </a:cubicBezTo>
                  <a:cubicBezTo>
                    <a:pt x="132" y="27"/>
                    <a:pt x="126" y="6"/>
                    <a:pt x="125" y="0"/>
                  </a:cubicBezTo>
                  <a:cubicBezTo>
                    <a:pt x="125" y="0"/>
                    <a:pt x="125" y="0"/>
                    <a:pt x="125" y="0"/>
                  </a:cubicBezTo>
                  <a:cubicBezTo>
                    <a:pt x="125" y="6"/>
                    <a:pt x="119" y="27"/>
                    <a:pt x="107" y="34"/>
                  </a:cubicBezTo>
                  <a:cubicBezTo>
                    <a:pt x="107" y="34"/>
                    <a:pt x="107" y="34"/>
                    <a:pt x="107" y="34"/>
                  </a:cubicBezTo>
                  <a:cubicBezTo>
                    <a:pt x="94" y="32"/>
                    <a:pt x="80" y="15"/>
                    <a:pt x="77" y="9"/>
                  </a:cubicBezTo>
                  <a:cubicBezTo>
                    <a:pt x="77" y="9"/>
                    <a:pt x="77" y="9"/>
                    <a:pt x="77" y="9"/>
                  </a:cubicBezTo>
                  <a:cubicBezTo>
                    <a:pt x="79" y="15"/>
                    <a:pt x="82" y="37"/>
                    <a:pt x="74" y="48"/>
                  </a:cubicBezTo>
                  <a:cubicBezTo>
                    <a:pt x="73" y="48"/>
                    <a:pt x="73" y="48"/>
                    <a:pt x="73" y="48"/>
                  </a:cubicBezTo>
                  <a:cubicBezTo>
                    <a:pt x="61" y="51"/>
                    <a:pt x="41" y="40"/>
                    <a:pt x="37" y="37"/>
                  </a:cubicBezTo>
                  <a:cubicBezTo>
                    <a:pt x="37" y="37"/>
                    <a:pt x="37" y="37"/>
                    <a:pt x="37" y="37"/>
                  </a:cubicBezTo>
                  <a:cubicBezTo>
                    <a:pt x="40" y="41"/>
                    <a:pt x="51" y="61"/>
                    <a:pt x="48" y="73"/>
                  </a:cubicBezTo>
                  <a:cubicBezTo>
                    <a:pt x="48" y="74"/>
                    <a:pt x="48" y="74"/>
                    <a:pt x="48" y="74"/>
                  </a:cubicBezTo>
                  <a:cubicBezTo>
                    <a:pt x="37" y="82"/>
                    <a:pt x="15" y="79"/>
                    <a:pt x="9" y="77"/>
                  </a:cubicBezTo>
                  <a:cubicBezTo>
                    <a:pt x="9" y="77"/>
                    <a:pt x="9" y="77"/>
                    <a:pt x="9" y="77"/>
                  </a:cubicBezTo>
                  <a:cubicBezTo>
                    <a:pt x="15" y="80"/>
                    <a:pt x="32" y="94"/>
                    <a:pt x="34" y="107"/>
                  </a:cubicBezTo>
                  <a:cubicBezTo>
                    <a:pt x="34" y="107"/>
                    <a:pt x="34" y="107"/>
                    <a:pt x="34" y="107"/>
                  </a:cubicBezTo>
                  <a:cubicBezTo>
                    <a:pt x="27" y="119"/>
                    <a:pt x="6" y="125"/>
                    <a:pt x="0" y="125"/>
                  </a:cubicBezTo>
                  <a:cubicBezTo>
                    <a:pt x="0" y="125"/>
                    <a:pt x="0" y="125"/>
                    <a:pt x="0" y="125"/>
                  </a:cubicBezTo>
                  <a:cubicBezTo>
                    <a:pt x="6" y="126"/>
                    <a:pt x="27" y="132"/>
                    <a:pt x="34" y="143"/>
                  </a:cubicBezTo>
                  <a:cubicBezTo>
                    <a:pt x="34" y="144"/>
                    <a:pt x="34" y="144"/>
                    <a:pt x="34" y="144"/>
                  </a:cubicBezTo>
                  <a:cubicBezTo>
                    <a:pt x="32" y="157"/>
                    <a:pt x="15" y="171"/>
                    <a:pt x="9" y="173"/>
                  </a:cubicBezTo>
                  <a:cubicBezTo>
                    <a:pt x="9" y="173"/>
                    <a:pt x="9" y="173"/>
                    <a:pt x="9" y="173"/>
                  </a:cubicBezTo>
                  <a:cubicBezTo>
                    <a:pt x="15" y="172"/>
                    <a:pt x="37" y="169"/>
                    <a:pt x="48" y="177"/>
                  </a:cubicBezTo>
                  <a:cubicBezTo>
                    <a:pt x="48" y="177"/>
                    <a:pt x="48" y="177"/>
                    <a:pt x="48" y="177"/>
                  </a:cubicBezTo>
                  <a:cubicBezTo>
                    <a:pt x="51" y="190"/>
                    <a:pt x="40" y="210"/>
                    <a:pt x="37" y="214"/>
                  </a:cubicBezTo>
                  <a:cubicBezTo>
                    <a:pt x="37" y="214"/>
                    <a:pt x="37" y="214"/>
                    <a:pt x="37" y="214"/>
                  </a:cubicBezTo>
                  <a:cubicBezTo>
                    <a:pt x="41" y="210"/>
                    <a:pt x="61" y="199"/>
                    <a:pt x="73" y="203"/>
                  </a:cubicBezTo>
                  <a:cubicBezTo>
                    <a:pt x="74" y="203"/>
                    <a:pt x="74" y="203"/>
                    <a:pt x="74" y="203"/>
                  </a:cubicBezTo>
                  <a:cubicBezTo>
                    <a:pt x="82" y="214"/>
                    <a:pt x="79" y="236"/>
                    <a:pt x="77" y="241"/>
                  </a:cubicBezTo>
                  <a:cubicBezTo>
                    <a:pt x="77" y="241"/>
                    <a:pt x="77" y="241"/>
                    <a:pt x="77" y="241"/>
                  </a:cubicBezTo>
                  <a:cubicBezTo>
                    <a:pt x="80" y="236"/>
                    <a:pt x="94" y="219"/>
                    <a:pt x="107" y="217"/>
                  </a:cubicBezTo>
                  <a:cubicBezTo>
                    <a:pt x="107" y="217"/>
                    <a:pt x="107" y="217"/>
                    <a:pt x="107" y="217"/>
                  </a:cubicBezTo>
                  <a:cubicBezTo>
                    <a:pt x="119" y="224"/>
                    <a:pt x="125" y="245"/>
                    <a:pt x="125" y="251"/>
                  </a:cubicBezTo>
                  <a:cubicBezTo>
                    <a:pt x="125" y="251"/>
                    <a:pt x="125" y="251"/>
                    <a:pt x="125" y="251"/>
                  </a:cubicBezTo>
                  <a:cubicBezTo>
                    <a:pt x="126" y="245"/>
                    <a:pt x="132" y="224"/>
                    <a:pt x="143" y="217"/>
                  </a:cubicBezTo>
                  <a:cubicBezTo>
                    <a:pt x="144" y="217"/>
                    <a:pt x="144" y="217"/>
                    <a:pt x="144" y="217"/>
                  </a:cubicBezTo>
                  <a:cubicBezTo>
                    <a:pt x="157" y="219"/>
                    <a:pt x="171" y="236"/>
                    <a:pt x="173" y="241"/>
                  </a:cubicBezTo>
                  <a:cubicBezTo>
                    <a:pt x="173" y="241"/>
                    <a:pt x="173" y="241"/>
                    <a:pt x="173" y="241"/>
                  </a:cubicBezTo>
                  <a:cubicBezTo>
                    <a:pt x="172" y="236"/>
                    <a:pt x="169" y="214"/>
                    <a:pt x="177" y="203"/>
                  </a:cubicBezTo>
                  <a:cubicBezTo>
                    <a:pt x="177" y="203"/>
                    <a:pt x="177" y="203"/>
                    <a:pt x="177" y="203"/>
                  </a:cubicBezTo>
                  <a:cubicBezTo>
                    <a:pt x="190" y="199"/>
                    <a:pt x="210" y="210"/>
                    <a:pt x="214" y="214"/>
                  </a:cubicBezTo>
                  <a:cubicBezTo>
                    <a:pt x="214" y="214"/>
                    <a:pt x="214" y="214"/>
                    <a:pt x="214" y="214"/>
                  </a:cubicBezTo>
                  <a:cubicBezTo>
                    <a:pt x="210" y="210"/>
                    <a:pt x="199" y="190"/>
                    <a:pt x="203" y="177"/>
                  </a:cubicBezTo>
                  <a:cubicBezTo>
                    <a:pt x="203" y="177"/>
                    <a:pt x="203" y="177"/>
                    <a:pt x="203" y="177"/>
                  </a:cubicBezTo>
                  <a:cubicBezTo>
                    <a:pt x="214" y="169"/>
                    <a:pt x="236" y="172"/>
                    <a:pt x="241" y="173"/>
                  </a:cubicBezTo>
                  <a:cubicBezTo>
                    <a:pt x="241" y="173"/>
                    <a:pt x="241" y="173"/>
                    <a:pt x="241" y="173"/>
                  </a:cubicBezTo>
                  <a:cubicBezTo>
                    <a:pt x="236" y="171"/>
                    <a:pt x="219" y="157"/>
                    <a:pt x="217" y="144"/>
                  </a:cubicBezTo>
                  <a:cubicBezTo>
                    <a:pt x="217" y="143"/>
                    <a:pt x="217" y="143"/>
                    <a:pt x="217" y="143"/>
                  </a:cubicBezTo>
                  <a:cubicBezTo>
                    <a:pt x="224" y="132"/>
                    <a:pt x="245" y="126"/>
                    <a:pt x="251" y="125"/>
                  </a:cubicBezTo>
                  <a:close/>
                  <a:moveTo>
                    <a:pt x="125" y="193"/>
                  </a:moveTo>
                  <a:cubicBezTo>
                    <a:pt x="88" y="193"/>
                    <a:pt x="57" y="163"/>
                    <a:pt x="57" y="125"/>
                  </a:cubicBezTo>
                  <a:cubicBezTo>
                    <a:pt x="57" y="88"/>
                    <a:pt x="88" y="57"/>
                    <a:pt x="125" y="57"/>
                  </a:cubicBezTo>
                  <a:cubicBezTo>
                    <a:pt x="163" y="57"/>
                    <a:pt x="193" y="88"/>
                    <a:pt x="193" y="125"/>
                  </a:cubicBezTo>
                  <a:cubicBezTo>
                    <a:pt x="193" y="163"/>
                    <a:pt x="163" y="193"/>
                    <a:pt x="125" y="1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sp>
          <p:nvSpPr>
            <p:cNvPr id="243" name="Oval 80">
              <a:extLst>
                <a:ext uri="{FF2B5EF4-FFF2-40B4-BE49-F238E27FC236}">
                  <a16:creationId xmlns:a16="http://schemas.microsoft.com/office/drawing/2014/main" id="{08BCD9EF-FD45-49BE-BDEF-0428444DC27A}"/>
                </a:ext>
              </a:extLst>
            </p:cNvPr>
            <p:cNvSpPr>
              <a:spLocks noChangeArrowheads="1"/>
            </p:cNvSpPr>
            <p:nvPr/>
          </p:nvSpPr>
          <p:spPr bwMode="auto">
            <a:xfrm>
              <a:off x="2563813" y="2205038"/>
              <a:ext cx="296863" cy="2984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p>
          </p:txBody>
        </p:sp>
      </p:grpSp>
      <p:grpSp>
        <p:nvGrpSpPr>
          <p:cNvPr id="13363" name="Group 243">
            <a:extLst>
              <a:ext uri="{FF2B5EF4-FFF2-40B4-BE49-F238E27FC236}">
                <a16:creationId xmlns:a16="http://schemas.microsoft.com/office/drawing/2014/main" id="{318AFCD8-268A-482A-B1CD-190ABE340D7E}"/>
              </a:ext>
            </a:extLst>
          </p:cNvPr>
          <p:cNvGrpSpPr>
            <a:grpSpLocks/>
          </p:cNvGrpSpPr>
          <p:nvPr/>
        </p:nvGrpSpPr>
        <p:grpSpPr bwMode="auto">
          <a:xfrm>
            <a:off x="4122738" y="1731963"/>
            <a:ext cx="3825875" cy="3689350"/>
            <a:chOff x="4250533" y="2049780"/>
            <a:chExt cx="7054534" cy="6803551"/>
          </a:xfrm>
        </p:grpSpPr>
        <p:grpSp>
          <p:nvGrpSpPr>
            <p:cNvPr id="13380" name="Group 244">
              <a:extLst>
                <a:ext uri="{FF2B5EF4-FFF2-40B4-BE49-F238E27FC236}">
                  <a16:creationId xmlns:a16="http://schemas.microsoft.com/office/drawing/2014/main" id="{2DADBB7A-61FB-4942-AD6C-5D3FC4AEF36A}"/>
                </a:ext>
              </a:extLst>
            </p:cNvPr>
            <p:cNvGrpSpPr>
              <a:grpSpLocks/>
            </p:cNvGrpSpPr>
            <p:nvPr/>
          </p:nvGrpSpPr>
          <p:grpSpPr bwMode="auto">
            <a:xfrm>
              <a:off x="5432587" y="2049780"/>
              <a:ext cx="2320925" cy="2679860"/>
              <a:chOff x="3195639" y="931549"/>
              <a:chExt cx="1365250" cy="1576388"/>
            </a:xfrm>
          </p:grpSpPr>
          <p:sp>
            <p:nvSpPr>
              <p:cNvPr id="262" name="Freeform 5">
                <a:extLst>
                  <a:ext uri="{FF2B5EF4-FFF2-40B4-BE49-F238E27FC236}">
                    <a16:creationId xmlns:a16="http://schemas.microsoft.com/office/drawing/2014/main" id="{01D7CFB7-A3BB-4824-A914-71DEC6F365F2}"/>
                  </a:ext>
                </a:extLst>
              </p:cNvPr>
              <p:cNvSpPr>
                <a:spLocks/>
              </p:cNvSpPr>
              <p:nvPr/>
            </p:nvSpPr>
            <p:spPr bwMode="auto">
              <a:xfrm>
                <a:off x="3195951" y="931549"/>
                <a:ext cx="1365448" cy="1575693"/>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000000"/>
              </a:solidFill>
              <a:ln w="9525">
                <a:noFill/>
                <a:round/>
                <a:headEnd/>
                <a:tailEnd/>
              </a:ln>
            </p:spPr>
            <p:txBody>
              <a:bodyPr lIns="155448" tIns="77724" rIns="155448" bIns="77724"/>
              <a:lstStyle/>
              <a:p>
                <a:pPr>
                  <a:defRPr/>
                </a:pPr>
                <a:endParaRPr lang="en-US" sz="3060" dirty="0"/>
              </a:p>
            </p:txBody>
          </p:sp>
          <p:sp>
            <p:nvSpPr>
              <p:cNvPr id="263" name="Freeform 6">
                <a:extLst>
                  <a:ext uri="{FF2B5EF4-FFF2-40B4-BE49-F238E27FC236}">
                    <a16:creationId xmlns:a16="http://schemas.microsoft.com/office/drawing/2014/main" id="{6CF25051-389D-4047-BAE6-357048C38AC7}"/>
                  </a:ext>
                </a:extLst>
              </p:cNvPr>
              <p:cNvSpPr>
                <a:spLocks/>
              </p:cNvSpPr>
              <p:nvPr/>
            </p:nvSpPr>
            <p:spPr bwMode="auto">
              <a:xfrm>
                <a:off x="3700461" y="1897629"/>
                <a:ext cx="860939" cy="609612"/>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04040"/>
              </a:solidFill>
              <a:ln w="9525">
                <a:noFill/>
                <a:round/>
                <a:headEnd/>
                <a:tailEnd/>
              </a:ln>
            </p:spPr>
            <p:txBody>
              <a:bodyPr lIns="155448" tIns="77724" rIns="155448" bIns="77724"/>
              <a:lstStyle/>
              <a:p>
                <a:pPr>
                  <a:defRPr/>
                </a:pPr>
                <a:endParaRPr lang="en-US" sz="3060" dirty="0"/>
              </a:p>
            </p:txBody>
          </p:sp>
        </p:grpSp>
        <p:grpSp>
          <p:nvGrpSpPr>
            <p:cNvPr id="13381" name="Group 245">
              <a:extLst>
                <a:ext uri="{FF2B5EF4-FFF2-40B4-BE49-F238E27FC236}">
                  <a16:creationId xmlns:a16="http://schemas.microsoft.com/office/drawing/2014/main" id="{D49B1D5B-858A-40B6-A161-A7739CF8F5F3}"/>
                </a:ext>
              </a:extLst>
            </p:cNvPr>
            <p:cNvGrpSpPr>
              <a:grpSpLocks/>
            </p:cNvGrpSpPr>
            <p:nvPr/>
          </p:nvGrpSpPr>
          <p:grpSpPr bwMode="auto">
            <a:xfrm>
              <a:off x="7818280" y="2049780"/>
              <a:ext cx="2312832" cy="2679860"/>
              <a:chOff x="4598985" y="931549"/>
              <a:chExt cx="1360488" cy="1576388"/>
            </a:xfrm>
          </p:grpSpPr>
          <p:sp>
            <p:nvSpPr>
              <p:cNvPr id="260" name="Freeform 8">
                <a:extLst>
                  <a:ext uri="{FF2B5EF4-FFF2-40B4-BE49-F238E27FC236}">
                    <a16:creationId xmlns:a16="http://schemas.microsoft.com/office/drawing/2014/main" id="{2A2F66BB-4A4C-4682-BD18-455A212797F8}"/>
                  </a:ext>
                </a:extLst>
              </p:cNvPr>
              <p:cNvSpPr>
                <a:spLocks/>
              </p:cNvSpPr>
              <p:nvPr/>
            </p:nvSpPr>
            <p:spPr bwMode="auto">
              <a:xfrm>
                <a:off x="4599279" y="931549"/>
                <a:ext cx="1360282" cy="1575693"/>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920000"/>
              </a:solidFill>
              <a:ln w="9525">
                <a:noFill/>
                <a:round/>
                <a:headEnd/>
                <a:tailEnd/>
              </a:ln>
            </p:spPr>
            <p:txBody>
              <a:bodyPr lIns="155448" tIns="77724" rIns="155448" bIns="77724"/>
              <a:lstStyle/>
              <a:p>
                <a:pPr>
                  <a:defRPr/>
                </a:pPr>
                <a:endParaRPr lang="en-US" sz="3060" dirty="0"/>
              </a:p>
            </p:txBody>
          </p:sp>
          <p:sp>
            <p:nvSpPr>
              <p:cNvPr id="261" name="Freeform 9">
                <a:extLst>
                  <a:ext uri="{FF2B5EF4-FFF2-40B4-BE49-F238E27FC236}">
                    <a16:creationId xmlns:a16="http://schemas.microsoft.com/office/drawing/2014/main" id="{69EF3889-54E5-4867-910A-74120DFB47B3}"/>
                  </a:ext>
                </a:extLst>
              </p:cNvPr>
              <p:cNvSpPr>
                <a:spLocks/>
              </p:cNvSpPr>
              <p:nvPr/>
            </p:nvSpPr>
            <p:spPr bwMode="auto">
              <a:xfrm>
                <a:off x="4599279" y="1897629"/>
                <a:ext cx="855773" cy="609612"/>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rgbClr val="771725"/>
              </a:solidFill>
              <a:ln w="9525">
                <a:noFill/>
                <a:round/>
                <a:headEnd/>
                <a:tailEnd/>
              </a:ln>
            </p:spPr>
            <p:txBody>
              <a:bodyPr lIns="155448" tIns="77724" rIns="155448" bIns="77724"/>
              <a:lstStyle/>
              <a:p>
                <a:pPr>
                  <a:defRPr/>
                </a:pPr>
                <a:endParaRPr lang="en-US" sz="3060" dirty="0"/>
              </a:p>
            </p:txBody>
          </p:sp>
        </p:grpSp>
        <p:grpSp>
          <p:nvGrpSpPr>
            <p:cNvPr id="13382" name="Group 246">
              <a:extLst>
                <a:ext uri="{FF2B5EF4-FFF2-40B4-BE49-F238E27FC236}">
                  <a16:creationId xmlns:a16="http://schemas.microsoft.com/office/drawing/2014/main" id="{9A8A84D3-EF5E-49A2-80D8-01A6B305F906}"/>
                </a:ext>
              </a:extLst>
            </p:cNvPr>
            <p:cNvGrpSpPr>
              <a:grpSpLocks/>
            </p:cNvGrpSpPr>
            <p:nvPr/>
          </p:nvGrpSpPr>
          <p:grpSpPr bwMode="auto">
            <a:xfrm>
              <a:off x="5432585" y="6181568"/>
              <a:ext cx="2320925" cy="2671763"/>
              <a:chOff x="3195638" y="3362012"/>
              <a:chExt cx="1365250" cy="1571625"/>
            </a:xfrm>
          </p:grpSpPr>
          <p:sp>
            <p:nvSpPr>
              <p:cNvPr id="258" name="Freeform 10">
                <a:extLst>
                  <a:ext uri="{FF2B5EF4-FFF2-40B4-BE49-F238E27FC236}">
                    <a16:creationId xmlns:a16="http://schemas.microsoft.com/office/drawing/2014/main" id="{CF4EF306-E112-4518-ACC2-D8C4245A9534}"/>
                  </a:ext>
                </a:extLst>
              </p:cNvPr>
              <p:cNvSpPr>
                <a:spLocks/>
              </p:cNvSpPr>
              <p:nvPr/>
            </p:nvSpPr>
            <p:spPr bwMode="auto">
              <a:xfrm>
                <a:off x="3195951" y="3361387"/>
                <a:ext cx="1365448" cy="1572250"/>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20000"/>
              </a:solidFill>
              <a:ln w="9525">
                <a:noFill/>
                <a:round/>
                <a:headEnd/>
                <a:tailEnd/>
              </a:ln>
            </p:spPr>
            <p:txBody>
              <a:bodyPr lIns="155448" tIns="77724" rIns="155448" bIns="77724"/>
              <a:lstStyle/>
              <a:p>
                <a:pPr>
                  <a:defRPr/>
                </a:pPr>
                <a:endParaRPr lang="en-US" sz="3060" dirty="0"/>
              </a:p>
            </p:txBody>
          </p:sp>
          <p:sp>
            <p:nvSpPr>
              <p:cNvPr id="259" name="Freeform 11">
                <a:extLst>
                  <a:ext uri="{FF2B5EF4-FFF2-40B4-BE49-F238E27FC236}">
                    <a16:creationId xmlns:a16="http://schemas.microsoft.com/office/drawing/2014/main" id="{7DF69F72-7E73-4AA9-8EEF-D293D0998323}"/>
                  </a:ext>
                </a:extLst>
              </p:cNvPr>
              <p:cNvSpPr>
                <a:spLocks/>
              </p:cNvSpPr>
              <p:nvPr/>
            </p:nvSpPr>
            <p:spPr bwMode="auto">
              <a:xfrm>
                <a:off x="3700461" y="3361387"/>
                <a:ext cx="860939" cy="604447"/>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rgbClr val="771725"/>
              </a:solidFill>
              <a:ln w="9525">
                <a:noFill/>
                <a:round/>
                <a:headEnd/>
                <a:tailEnd/>
              </a:ln>
            </p:spPr>
            <p:txBody>
              <a:bodyPr lIns="155448" tIns="77724" rIns="155448" bIns="77724"/>
              <a:lstStyle/>
              <a:p>
                <a:pPr>
                  <a:defRPr/>
                </a:pPr>
                <a:endParaRPr lang="en-US" sz="3060" dirty="0"/>
              </a:p>
            </p:txBody>
          </p:sp>
        </p:grpSp>
        <p:grpSp>
          <p:nvGrpSpPr>
            <p:cNvPr id="13383" name="Group 247">
              <a:extLst>
                <a:ext uri="{FF2B5EF4-FFF2-40B4-BE49-F238E27FC236}">
                  <a16:creationId xmlns:a16="http://schemas.microsoft.com/office/drawing/2014/main" id="{248A5EE7-7CD7-4EE2-AC19-0966F96777CE}"/>
                </a:ext>
              </a:extLst>
            </p:cNvPr>
            <p:cNvGrpSpPr>
              <a:grpSpLocks/>
            </p:cNvGrpSpPr>
            <p:nvPr/>
          </p:nvGrpSpPr>
          <p:grpSpPr bwMode="auto">
            <a:xfrm>
              <a:off x="7818279" y="6181568"/>
              <a:ext cx="2312830" cy="2671763"/>
              <a:chOff x="4598988" y="3362012"/>
              <a:chExt cx="1360488" cy="1571625"/>
            </a:xfrm>
          </p:grpSpPr>
          <p:sp>
            <p:nvSpPr>
              <p:cNvPr id="256" name="Freeform 12">
                <a:extLst>
                  <a:ext uri="{FF2B5EF4-FFF2-40B4-BE49-F238E27FC236}">
                    <a16:creationId xmlns:a16="http://schemas.microsoft.com/office/drawing/2014/main" id="{A77E6E21-4CC0-41BB-A76F-70239698B9FA}"/>
                  </a:ext>
                </a:extLst>
              </p:cNvPr>
              <p:cNvSpPr>
                <a:spLocks/>
              </p:cNvSpPr>
              <p:nvPr/>
            </p:nvSpPr>
            <p:spPr bwMode="auto">
              <a:xfrm>
                <a:off x="4599283" y="3361387"/>
                <a:ext cx="1360283" cy="1572250"/>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chemeClr val="tx1"/>
              </a:solidFill>
              <a:ln w="9525">
                <a:noFill/>
                <a:round/>
                <a:headEnd/>
                <a:tailEnd/>
              </a:ln>
            </p:spPr>
            <p:txBody>
              <a:bodyPr lIns="155448" tIns="77724" rIns="155448" bIns="77724"/>
              <a:lstStyle/>
              <a:p>
                <a:pPr>
                  <a:defRPr/>
                </a:pPr>
                <a:endParaRPr lang="en-US" sz="3060" dirty="0"/>
              </a:p>
            </p:txBody>
          </p:sp>
          <p:sp>
            <p:nvSpPr>
              <p:cNvPr id="257" name="Freeform 13">
                <a:extLst>
                  <a:ext uri="{FF2B5EF4-FFF2-40B4-BE49-F238E27FC236}">
                    <a16:creationId xmlns:a16="http://schemas.microsoft.com/office/drawing/2014/main" id="{BC5E23C1-C8B5-4612-A8BF-9B3CB6E54234}"/>
                  </a:ext>
                </a:extLst>
              </p:cNvPr>
              <p:cNvSpPr>
                <a:spLocks/>
              </p:cNvSpPr>
              <p:nvPr/>
            </p:nvSpPr>
            <p:spPr bwMode="auto">
              <a:xfrm>
                <a:off x="4599283" y="3361387"/>
                <a:ext cx="855774" cy="604447"/>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rgbClr val="404040"/>
              </a:solidFill>
              <a:ln w="9525">
                <a:noFill/>
                <a:round/>
                <a:headEnd/>
                <a:tailEnd/>
              </a:ln>
            </p:spPr>
            <p:txBody>
              <a:bodyPr lIns="155448" tIns="77724" rIns="155448" bIns="77724"/>
              <a:lstStyle/>
              <a:p>
                <a:pPr>
                  <a:defRPr/>
                </a:pPr>
                <a:endParaRPr lang="en-US" sz="3060" dirty="0"/>
              </a:p>
            </p:txBody>
          </p:sp>
        </p:grpSp>
        <p:grpSp>
          <p:nvGrpSpPr>
            <p:cNvPr id="13384" name="Group 248">
              <a:extLst>
                <a:ext uri="{FF2B5EF4-FFF2-40B4-BE49-F238E27FC236}">
                  <a16:creationId xmlns:a16="http://schemas.microsoft.com/office/drawing/2014/main" id="{BA7EFDDB-6550-4594-9775-CD59E85F6A12}"/>
                </a:ext>
              </a:extLst>
            </p:cNvPr>
            <p:cNvGrpSpPr>
              <a:grpSpLocks/>
            </p:cNvGrpSpPr>
            <p:nvPr/>
          </p:nvGrpSpPr>
          <p:grpSpPr bwMode="auto">
            <a:xfrm>
              <a:off x="8992237" y="4122420"/>
              <a:ext cx="2312830" cy="2666365"/>
              <a:chOff x="5289551" y="2150749"/>
              <a:chExt cx="1360488" cy="1568450"/>
            </a:xfrm>
          </p:grpSpPr>
          <p:sp>
            <p:nvSpPr>
              <p:cNvPr id="254" name="Freeform 14">
                <a:extLst>
                  <a:ext uri="{FF2B5EF4-FFF2-40B4-BE49-F238E27FC236}">
                    <a16:creationId xmlns:a16="http://schemas.microsoft.com/office/drawing/2014/main" id="{E2035A11-B651-4351-9922-466E25E698B1}"/>
                  </a:ext>
                </a:extLst>
              </p:cNvPr>
              <p:cNvSpPr>
                <a:spLocks/>
              </p:cNvSpPr>
              <p:nvPr/>
            </p:nvSpPr>
            <p:spPr bwMode="auto">
              <a:xfrm>
                <a:off x="5289756" y="2150774"/>
                <a:ext cx="1360283" cy="1568805"/>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EEB500"/>
              </a:solidFill>
              <a:ln w="9525">
                <a:noFill/>
                <a:round/>
                <a:headEnd/>
                <a:tailEnd/>
              </a:ln>
            </p:spPr>
            <p:txBody>
              <a:bodyPr lIns="155448" tIns="77724" rIns="155448" bIns="77724"/>
              <a:lstStyle/>
              <a:p>
                <a:pPr>
                  <a:defRPr/>
                </a:pPr>
                <a:endParaRPr lang="en-US" sz="3060" dirty="0"/>
              </a:p>
            </p:txBody>
          </p:sp>
          <p:sp>
            <p:nvSpPr>
              <p:cNvPr id="255" name="Freeform 15">
                <a:extLst>
                  <a:ext uri="{FF2B5EF4-FFF2-40B4-BE49-F238E27FC236}">
                    <a16:creationId xmlns:a16="http://schemas.microsoft.com/office/drawing/2014/main" id="{0A75CBF2-BA1C-48EF-9A0C-EE932D1D0458}"/>
                  </a:ext>
                </a:extLst>
              </p:cNvPr>
              <p:cNvSpPr>
                <a:spLocks/>
              </p:cNvSpPr>
              <p:nvPr/>
            </p:nvSpPr>
            <p:spPr bwMode="auto">
              <a:xfrm>
                <a:off x="5289756" y="2436637"/>
                <a:ext cx="184240" cy="991912"/>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rgbClr val="D29B00"/>
              </a:solidFill>
              <a:ln w="9525">
                <a:noFill/>
                <a:round/>
                <a:headEnd/>
                <a:tailEnd/>
              </a:ln>
            </p:spPr>
            <p:txBody>
              <a:bodyPr lIns="155448" tIns="77724" rIns="155448" bIns="77724"/>
              <a:lstStyle/>
              <a:p>
                <a:pPr>
                  <a:defRPr/>
                </a:pPr>
                <a:endParaRPr lang="en-US" sz="3060" dirty="0"/>
              </a:p>
            </p:txBody>
          </p:sp>
        </p:grpSp>
        <p:grpSp>
          <p:nvGrpSpPr>
            <p:cNvPr id="13385" name="Group 249">
              <a:extLst>
                <a:ext uri="{FF2B5EF4-FFF2-40B4-BE49-F238E27FC236}">
                  <a16:creationId xmlns:a16="http://schemas.microsoft.com/office/drawing/2014/main" id="{267A45C3-B13F-45A7-ABEB-6E8837F8EB4C}"/>
                </a:ext>
              </a:extLst>
            </p:cNvPr>
            <p:cNvGrpSpPr>
              <a:grpSpLocks/>
            </p:cNvGrpSpPr>
            <p:nvPr/>
          </p:nvGrpSpPr>
          <p:grpSpPr bwMode="auto">
            <a:xfrm>
              <a:off x="4250533" y="4122421"/>
              <a:ext cx="2307432" cy="2671763"/>
              <a:chOff x="2500313" y="2150749"/>
              <a:chExt cx="1357313" cy="1571625"/>
            </a:xfrm>
          </p:grpSpPr>
          <p:sp>
            <p:nvSpPr>
              <p:cNvPr id="252" name="Freeform 16">
                <a:extLst>
                  <a:ext uri="{FF2B5EF4-FFF2-40B4-BE49-F238E27FC236}">
                    <a16:creationId xmlns:a16="http://schemas.microsoft.com/office/drawing/2014/main" id="{E04058F6-524C-44D7-A78B-A6809792BA2C}"/>
                  </a:ext>
                </a:extLst>
              </p:cNvPr>
              <p:cNvSpPr>
                <a:spLocks/>
              </p:cNvSpPr>
              <p:nvPr/>
            </p:nvSpPr>
            <p:spPr bwMode="auto">
              <a:xfrm>
                <a:off x="2500313" y="2150773"/>
                <a:ext cx="1356840" cy="1572249"/>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EEB500"/>
              </a:solidFill>
              <a:ln w="9525">
                <a:noFill/>
                <a:round/>
                <a:headEnd/>
                <a:tailEnd/>
              </a:ln>
            </p:spPr>
            <p:txBody>
              <a:bodyPr lIns="155448" tIns="77724" rIns="155448" bIns="77724"/>
              <a:lstStyle/>
              <a:p>
                <a:pPr>
                  <a:defRPr/>
                </a:pPr>
                <a:endParaRPr lang="en-US" sz="3060" dirty="0"/>
              </a:p>
            </p:txBody>
          </p:sp>
          <p:sp>
            <p:nvSpPr>
              <p:cNvPr id="253" name="Freeform 17">
                <a:extLst>
                  <a:ext uri="{FF2B5EF4-FFF2-40B4-BE49-F238E27FC236}">
                    <a16:creationId xmlns:a16="http://schemas.microsoft.com/office/drawing/2014/main" id="{9EBFA011-E77E-4402-8DC9-03A1ED8A186C}"/>
                  </a:ext>
                </a:extLst>
              </p:cNvPr>
              <p:cNvSpPr>
                <a:spLocks/>
              </p:cNvSpPr>
              <p:nvPr/>
            </p:nvSpPr>
            <p:spPr bwMode="auto">
              <a:xfrm>
                <a:off x="3672912" y="2436636"/>
                <a:ext cx="184242" cy="991912"/>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rgbClr val="D29B00"/>
              </a:solidFill>
              <a:ln w="9525">
                <a:noFill/>
                <a:round/>
                <a:headEnd/>
                <a:tailEnd/>
              </a:ln>
            </p:spPr>
            <p:txBody>
              <a:bodyPr lIns="155448" tIns="77724" rIns="155448" bIns="77724"/>
              <a:lstStyle/>
              <a:p>
                <a:pPr>
                  <a:defRPr/>
                </a:pPr>
                <a:endParaRPr lang="en-US" sz="3060" dirty="0"/>
              </a:p>
            </p:txBody>
          </p:sp>
        </p:grpSp>
      </p:grpSp>
      <p:sp>
        <p:nvSpPr>
          <p:cNvPr id="426" name="Freeform 425">
            <a:extLst>
              <a:ext uri="{FF2B5EF4-FFF2-40B4-BE49-F238E27FC236}">
                <a16:creationId xmlns:a16="http://schemas.microsoft.com/office/drawing/2014/main" id="{9446DD8B-542D-467E-A987-29DCDF0E1109}"/>
              </a:ext>
            </a:extLst>
          </p:cNvPr>
          <p:cNvSpPr/>
          <p:nvPr/>
        </p:nvSpPr>
        <p:spPr>
          <a:xfrm>
            <a:off x="4810125" y="1855788"/>
            <a:ext cx="1200150" cy="1039812"/>
          </a:xfrm>
          <a:custGeom>
            <a:avLst/>
            <a:gdLst>
              <a:gd name="connsiteX0" fmla="*/ 0 w 1179069"/>
              <a:gd name="connsiteY0" fmla="*/ 510017 h 1020033"/>
              <a:gd name="connsiteX1" fmla="*/ 291423 w 1179069"/>
              <a:gd name="connsiteY1" fmla="*/ 0 h 1020033"/>
              <a:gd name="connsiteX2" fmla="*/ 887646 w 1179069"/>
              <a:gd name="connsiteY2" fmla="*/ 0 h 1020033"/>
              <a:gd name="connsiteX3" fmla="*/ 1179069 w 1179069"/>
              <a:gd name="connsiteY3" fmla="*/ 510017 h 1020033"/>
              <a:gd name="connsiteX4" fmla="*/ 887646 w 1179069"/>
              <a:gd name="connsiteY4" fmla="*/ 1020033 h 1020033"/>
              <a:gd name="connsiteX5" fmla="*/ 291423 w 1179069"/>
              <a:gd name="connsiteY5" fmla="*/ 1020033 h 1020033"/>
              <a:gd name="connsiteX6" fmla="*/ 0 w 1179069"/>
              <a:gd name="connsiteY6" fmla="*/ 510017 h 10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69" h="1020033">
                <a:moveTo>
                  <a:pt x="0" y="510017"/>
                </a:moveTo>
                <a:lnTo>
                  <a:pt x="291423" y="0"/>
                </a:lnTo>
                <a:lnTo>
                  <a:pt x="887646" y="0"/>
                </a:lnTo>
                <a:lnTo>
                  <a:pt x="1179069" y="510017"/>
                </a:lnTo>
                <a:lnTo>
                  <a:pt x="887646" y="1020033"/>
                </a:lnTo>
                <a:lnTo>
                  <a:pt x="291423" y="1020033"/>
                </a:lnTo>
                <a:lnTo>
                  <a:pt x="0" y="510017"/>
                </a:ln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0" tIns="0" rIns="0" bIns="0" spcCol="1270" anchor="ctr"/>
          <a:lstStyle/>
          <a:p>
            <a:pPr algn="ctr" defTabSz="444500">
              <a:defRPr/>
            </a:pPr>
            <a:r>
              <a:rPr lang="en-US" sz="1400" b="1" dirty="0">
                <a:solidFill>
                  <a:srgbClr val="FFFFFF"/>
                </a:solidFill>
              </a:rPr>
              <a:t>Foundational Infrastructure</a:t>
            </a:r>
          </a:p>
        </p:txBody>
      </p:sp>
      <p:sp>
        <p:nvSpPr>
          <p:cNvPr id="429" name="Freeform 428">
            <a:extLst>
              <a:ext uri="{FF2B5EF4-FFF2-40B4-BE49-F238E27FC236}">
                <a16:creationId xmlns:a16="http://schemas.microsoft.com/office/drawing/2014/main" id="{3E2C4CDD-7F13-4100-9259-99A68FF89038}"/>
              </a:ext>
            </a:extLst>
          </p:cNvPr>
          <p:cNvSpPr/>
          <p:nvPr/>
        </p:nvSpPr>
        <p:spPr>
          <a:xfrm>
            <a:off x="6094413" y="4244975"/>
            <a:ext cx="1201737" cy="1039813"/>
          </a:xfrm>
          <a:custGeom>
            <a:avLst/>
            <a:gdLst>
              <a:gd name="connsiteX0" fmla="*/ 0 w 1179069"/>
              <a:gd name="connsiteY0" fmla="*/ 510017 h 1020033"/>
              <a:gd name="connsiteX1" fmla="*/ 291423 w 1179069"/>
              <a:gd name="connsiteY1" fmla="*/ 0 h 1020033"/>
              <a:gd name="connsiteX2" fmla="*/ 887646 w 1179069"/>
              <a:gd name="connsiteY2" fmla="*/ 0 h 1020033"/>
              <a:gd name="connsiteX3" fmla="*/ 1179069 w 1179069"/>
              <a:gd name="connsiteY3" fmla="*/ 510017 h 1020033"/>
              <a:gd name="connsiteX4" fmla="*/ 887646 w 1179069"/>
              <a:gd name="connsiteY4" fmla="*/ 1020033 h 1020033"/>
              <a:gd name="connsiteX5" fmla="*/ 291423 w 1179069"/>
              <a:gd name="connsiteY5" fmla="*/ 1020033 h 1020033"/>
              <a:gd name="connsiteX6" fmla="*/ 0 w 1179069"/>
              <a:gd name="connsiteY6" fmla="*/ 510017 h 10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69" h="1020033">
                <a:moveTo>
                  <a:pt x="0" y="510017"/>
                </a:moveTo>
                <a:lnTo>
                  <a:pt x="291423" y="0"/>
                </a:lnTo>
                <a:lnTo>
                  <a:pt x="887646" y="0"/>
                </a:lnTo>
                <a:lnTo>
                  <a:pt x="1179069" y="510017"/>
                </a:lnTo>
                <a:lnTo>
                  <a:pt x="887646" y="1020033"/>
                </a:lnTo>
                <a:lnTo>
                  <a:pt x="291423" y="1020033"/>
                </a:lnTo>
                <a:lnTo>
                  <a:pt x="0" y="510017"/>
                </a:ln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0" tIns="0" rIns="0" bIns="0" spcCol="1270" anchor="ctr"/>
          <a:lstStyle/>
          <a:p>
            <a:pPr algn="ctr" defTabSz="444500">
              <a:defRPr/>
            </a:pPr>
            <a:r>
              <a:rPr lang="en-US" sz="1400" b="1" dirty="0">
                <a:solidFill>
                  <a:srgbClr val="FFFFFF"/>
                </a:solidFill>
              </a:rPr>
              <a:t>User Access</a:t>
            </a:r>
          </a:p>
        </p:txBody>
      </p:sp>
      <p:sp>
        <p:nvSpPr>
          <p:cNvPr id="431" name="Freeform 430">
            <a:extLst>
              <a:ext uri="{FF2B5EF4-FFF2-40B4-BE49-F238E27FC236}">
                <a16:creationId xmlns:a16="http://schemas.microsoft.com/office/drawing/2014/main" id="{4CA57967-8E9A-4C38-95D9-88959C1C0D73}"/>
              </a:ext>
            </a:extLst>
          </p:cNvPr>
          <p:cNvSpPr/>
          <p:nvPr/>
        </p:nvSpPr>
        <p:spPr>
          <a:xfrm>
            <a:off x="6773863" y="3063875"/>
            <a:ext cx="1200150" cy="1038225"/>
          </a:xfrm>
          <a:custGeom>
            <a:avLst/>
            <a:gdLst>
              <a:gd name="connsiteX0" fmla="*/ 0 w 1179069"/>
              <a:gd name="connsiteY0" fmla="*/ 510017 h 1020033"/>
              <a:gd name="connsiteX1" fmla="*/ 291423 w 1179069"/>
              <a:gd name="connsiteY1" fmla="*/ 0 h 1020033"/>
              <a:gd name="connsiteX2" fmla="*/ 887646 w 1179069"/>
              <a:gd name="connsiteY2" fmla="*/ 0 h 1020033"/>
              <a:gd name="connsiteX3" fmla="*/ 1179069 w 1179069"/>
              <a:gd name="connsiteY3" fmla="*/ 510017 h 1020033"/>
              <a:gd name="connsiteX4" fmla="*/ 887646 w 1179069"/>
              <a:gd name="connsiteY4" fmla="*/ 1020033 h 1020033"/>
              <a:gd name="connsiteX5" fmla="*/ 291423 w 1179069"/>
              <a:gd name="connsiteY5" fmla="*/ 1020033 h 1020033"/>
              <a:gd name="connsiteX6" fmla="*/ 0 w 1179069"/>
              <a:gd name="connsiteY6" fmla="*/ 510017 h 10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69" h="1020033">
                <a:moveTo>
                  <a:pt x="0" y="510017"/>
                </a:moveTo>
                <a:lnTo>
                  <a:pt x="291423" y="0"/>
                </a:lnTo>
                <a:lnTo>
                  <a:pt x="887646" y="0"/>
                </a:lnTo>
                <a:lnTo>
                  <a:pt x="1179069" y="510017"/>
                </a:lnTo>
                <a:lnTo>
                  <a:pt x="887646" y="1020033"/>
                </a:lnTo>
                <a:lnTo>
                  <a:pt x="291423" y="1020033"/>
                </a:lnTo>
                <a:lnTo>
                  <a:pt x="0" y="510017"/>
                </a:ln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0" tIns="0" rIns="0" bIns="0" spcCol="1270" anchor="ctr"/>
          <a:lstStyle/>
          <a:p>
            <a:pPr algn="ctr" defTabSz="444500">
              <a:defRPr/>
            </a:pPr>
            <a:r>
              <a:rPr lang="en-US" sz="1400" b="1" dirty="0">
                <a:solidFill>
                  <a:prstClr val="black"/>
                </a:solidFill>
              </a:rPr>
              <a:t>Data and Security</a:t>
            </a:r>
          </a:p>
        </p:txBody>
      </p:sp>
      <p:sp>
        <p:nvSpPr>
          <p:cNvPr id="432" name="Freeform 431">
            <a:extLst>
              <a:ext uri="{FF2B5EF4-FFF2-40B4-BE49-F238E27FC236}">
                <a16:creationId xmlns:a16="http://schemas.microsoft.com/office/drawing/2014/main" id="{1E1CCD1C-B7F5-4F34-80BF-1620AAFEB72B}"/>
              </a:ext>
            </a:extLst>
          </p:cNvPr>
          <p:cNvSpPr/>
          <p:nvPr/>
        </p:nvSpPr>
        <p:spPr>
          <a:xfrm>
            <a:off x="4772025" y="4165600"/>
            <a:ext cx="1201738" cy="1039813"/>
          </a:xfrm>
          <a:custGeom>
            <a:avLst/>
            <a:gdLst>
              <a:gd name="connsiteX0" fmla="*/ 0 w 1179069"/>
              <a:gd name="connsiteY0" fmla="*/ 510017 h 1020033"/>
              <a:gd name="connsiteX1" fmla="*/ 291423 w 1179069"/>
              <a:gd name="connsiteY1" fmla="*/ 0 h 1020033"/>
              <a:gd name="connsiteX2" fmla="*/ 887646 w 1179069"/>
              <a:gd name="connsiteY2" fmla="*/ 0 h 1020033"/>
              <a:gd name="connsiteX3" fmla="*/ 1179069 w 1179069"/>
              <a:gd name="connsiteY3" fmla="*/ 510017 h 1020033"/>
              <a:gd name="connsiteX4" fmla="*/ 887646 w 1179069"/>
              <a:gd name="connsiteY4" fmla="*/ 1020033 h 1020033"/>
              <a:gd name="connsiteX5" fmla="*/ 291423 w 1179069"/>
              <a:gd name="connsiteY5" fmla="*/ 1020033 h 1020033"/>
              <a:gd name="connsiteX6" fmla="*/ 0 w 1179069"/>
              <a:gd name="connsiteY6" fmla="*/ 510017 h 10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69" h="1020033">
                <a:moveTo>
                  <a:pt x="0" y="510017"/>
                </a:moveTo>
                <a:lnTo>
                  <a:pt x="291423" y="0"/>
                </a:lnTo>
                <a:lnTo>
                  <a:pt x="887646" y="0"/>
                </a:lnTo>
                <a:lnTo>
                  <a:pt x="1179069" y="510017"/>
                </a:lnTo>
                <a:lnTo>
                  <a:pt x="887646" y="1020033"/>
                </a:lnTo>
                <a:lnTo>
                  <a:pt x="291423" y="1020033"/>
                </a:lnTo>
                <a:lnTo>
                  <a:pt x="0" y="510017"/>
                </a:ln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0" tIns="0" rIns="0" bIns="0" spcCol="1270" anchor="ctr"/>
          <a:lstStyle/>
          <a:p>
            <a:pPr algn="ctr" defTabSz="444500">
              <a:defRPr/>
            </a:pPr>
            <a:r>
              <a:rPr lang="en-US" sz="1400" b="1" dirty="0">
                <a:solidFill>
                  <a:srgbClr val="FFFFFF"/>
                </a:solidFill>
              </a:rPr>
              <a:t>Monitoring and Reporting</a:t>
            </a:r>
          </a:p>
        </p:txBody>
      </p:sp>
      <p:sp>
        <p:nvSpPr>
          <p:cNvPr id="435" name="Freeform 434">
            <a:extLst>
              <a:ext uri="{FF2B5EF4-FFF2-40B4-BE49-F238E27FC236}">
                <a16:creationId xmlns:a16="http://schemas.microsoft.com/office/drawing/2014/main" id="{C0D8C102-6062-4711-8224-D23FF641D8A4}"/>
              </a:ext>
            </a:extLst>
          </p:cNvPr>
          <p:cNvSpPr/>
          <p:nvPr/>
        </p:nvSpPr>
        <p:spPr>
          <a:xfrm>
            <a:off x="6102350" y="1851025"/>
            <a:ext cx="1201738" cy="1039813"/>
          </a:xfrm>
          <a:custGeom>
            <a:avLst/>
            <a:gdLst>
              <a:gd name="connsiteX0" fmla="*/ 0 w 1179069"/>
              <a:gd name="connsiteY0" fmla="*/ 510017 h 1020033"/>
              <a:gd name="connsiteX1" fmla="*/ 291423 w 1179069"/>
              <a:gd name="connsiteY1" fmla="*/ 0 h 1020033"/>
              <a:gd name="connsiteX2" fmla="*/ 887646 w 1179069"/>
              <a:gd name="connsiteY2" fmla="*/ 0 h 1020033"/>
              <a:gd name="connsiteX3" fmla="*/ 1179069 w 1179069"/>
              <a:gd name="connsiteY3" fmla="*/ 510017 h 1020033"/>
              <a:gd name="connsiteX4" fmla="*/ 887646 w 1179069"/>
              <a:gd name="connsiteY4" fmla="*/ 1020033 h 1020033"/>
              <a:gd name="connsiteX5" fmla="*/ 291423 w 1179069"/>
              <a:gd name="connsiteY5" fmla="*/ 1020033 h 1020033"/>
              <a:gd name="connsiteX6" fmla="*/ 0 w 1179069"/>
              <a:gd name="connsiteY6" fmla="*/ 510017 h 10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69" h="1020033">
                <a:moveTo>
                  <a:pt x="0" y="510017"/>
                </a:moveTo>
                <a:lnTo>
                  <a:pt x="291423" y="0"/>
                </a:lnTo>
                <a:lnTo>
                  <a:pt x="887646" y="0"/>
                </a:lnTo>
                <a:lnTo>
                  <a:pt x="1179069" y="510017"/>
                </a:lnTo>
                <a:lnTo>
                  <a:pt x="887646" y="1020033"/>
                </a:lnTo>
                <a:lnTo>
                  <a:pt x="291423" y="1020033"/>
                </a:lnTo>
                <a:lnTo>
                  <a:pt x="0" y="510017"/>
                </a:ln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0" tIns="0" rIns="0" bIns="0" spcCol="1270" anchor="ctr"/>
          <a:lstStyle/>
          <a:p>
            <a:pPr algn="ctr" defTabSz="444500">
              <a:defRPr/>
            </a:pPr>
            <a:r>
              <a:rPr lang="en-US" sz="1400" b="1" dirty="0">
                <a:solidFill>
                  <a:srgbClr val="FFFFFF"/>
                </a:solidFill>
              </a:rPr>
              <a:t>System Security</a:t>
            </a:r>
          </a:p>
        </p:txBody>
      </p:sp>
      <p:sp>
        <p:nvSpPr>
          <p:cNvPr id="437" name="Freeform 436">
            <a:extLst>
              <a:ext uri="{FF2B5EF4-FFF2-40B4-BE49-F238E27FC236}">
                <a16:creationId xmlns:a16="http://schemas.microsoft.com/office/drawing/2014/main" id="{2437ED79-43C4-4FE4-A3C2-E43EA4BD5794}"/>
              </a:ext>
            </a:extLst>
          </p:cNvPr>
          <p:cNvSpPr/>
          <p:nvPr/>
        </p:nvSpPr>
        <p:spPr>
          <a:xfrm>
            <a:off x="4087813" y="2998788"/>
            <a:ext cx="1201737" cy="1039812"/>
          </a:xfrm>
          <a:custGeom>
            <a:avLst/>
            <a:gdLst>
              <a:gd name="connsiteX0" fmla="*/ 0 w 1179069"/>
              <a:gd name="connsiteY0" fmla="*/ 510017 h 1020033"/>
              <a:gd name="connsiteX1" fmla="*/ 291423 w 1179069"/>
              <a:gd name="connsiteY1" fmla="*/ 0 h 1020033"/>
              <a:gd name="connsiteX2" fmla="*/ 887646 w 1179069"/>
              <a:gd name="connsiteY2" fmla="*/ 0 h 1020033"/>
              <a:gd name="connsiteX3" fmla="*/ 1179069 w 1179069"/>
              <a:gd name="connsiteY3" fmla="*/ 510017 h 1020033"/>
              <a:gd name="connsiteX4" fmla="*/ 887646 w 1179069"/>
              <a:gd name="connsiteY4" fmla="*/ 1020033 h 1020033"/>
              <a:gd name="connsiteX5" fmla="*/ 291423 w 1179069"/>
              <a:gd name="connsiteY5" fmla="*/ 1020033 h 1020033"/>
              <a:gd name="connsiteX6" fmla="*/ 0 w 1179069"/>
              <a:gd name="connsiteY6" fmla="*/ 510017 h 10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069" h="1020033">
                <a:moveTo>
                  <a:pt x="0" y="510017"/>
                </a:moveTo>
                <a:lnTo>
                  <a:pt x="291423" y="0"/>
                </a:lnTo>
                <a:lnTo>
                  <a:pt x="887646" y="0"/>
                </a:lnTo>
                <a:lnTo>
                  <a:pt x="1179069" y="510017"/>
                </a:lnTo>
                <a:lnTo>
                  <a:pt x="887646" y="1020033"/>
                </a:lnTo>
                <a:lnTo>
                  <a:pt x="291423" y="1020033"/>
                </a:lnTo>
                <a:lnTo>
                  <a:pt x="0" y="510017"/>
                </a:ln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lIns="0" tIns="0" rIns="0" bIns="0" spcCol="1270" anchor="ctr"/>
          <a:lstStyle/>
          <a:p>
            <a:pPr algn="ctr" defTabSz="444500">
              <a:defRPr/>
            </a:pPr>
            <a:r>
              <a:rPr lang="en-US" sz="1400" b="1" dirty="0">
                <a:solidFill>
                  <a:schemeClr val="tx1"/>
                </a:solidFill>
              </a:rPr>
              <a:t>Connectivity &amp; High Availability </a:t>
            </a:r>
          </a:p>
        </p:txBody>
      </p:sp>
      <p:grpSp>
        <p:nvGrpSpPr>
          <p:cNvPr id="13370" name="Group 53">
            <a:extLst>
              <a:ext uri="{FF2B5EF4-FFF2-40B4-BE49-F238E27FC236}">
                <a16:creationId xmlns:a16="http://schemas.microsoft.com/office/drawing/2014/main" id="{391DD7AA-937D-4D7C-92C9-2C45DA12BCA8}"/>
              </a:ext>
            </a:extLst>
          </p:cNvPr>
          <p:cNvGrpSpPr>
            <a:grpSpLocks/>
          </p:cNvGrpSpPr>
          <p:nvPr/>
        </p:nvGrpSpPr>
        <p:grpSpPr bwMode="auto">
          <a:xfrm>
            <a:off x="4176713" y="5049838"/>
            <a:ext cx="588962" cy="604837"/>
            <a:chOff x="4166555" y="5046345"/>
            <a:chExt cx="589675" cy="605693"/>
          </a:xfrm>
        </p:grpSpPr>
        <p:cxnSp>
          <p:nvCxnSpPr>
            <p:cNvPr id="266" name="Straight Connector 265">
              <a:extLst>
                <a:ext uri="{FF2B5EF4-FFF2-40B4-BE49-F238E27FC236}">
                  <a16:creationId xmlns:a16="http://schemas.microsoft.com/office/drawing/2014/main" id="{08125C81-19E1-43F9-AD2A-59AFA7BAE8BA}"/>
                </a:ext>
              </a:extLst>
            </p:cNvPr>
            <p:cNvCxnSpPr>
              <a:cxnSpLocks/>
              <a:stCxn id="51" idx="3"/>
            </p:cNvCxnSpPr>
            <p:nvPr/>
          </p:nvCxnSpPr>
          <p:spPr>
            <a:xfrm flipV="1">
              <a:off x="4187217" y="5046345"/>
              <a:ext cx="569013" cy="585027"/>
            </a:xfrm>
            <a:prstGeom prst="line">
              <a:avLst/>
            </a:prstGeom>
            <a:ln>
              <a:solidFill>
                <a:srgbClr val="920000"/>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73D9277-FF24-43FE-9F86-E4DC5668C781}"/>
                </a:ext>
              </a:extLst>
            </p:cNvPr>
            <p:cNvSpPr/>
            <p:nvPr/>
          </p:nvSpPr>
          <p:spPr>
            <a:xfrm>
              <a:off x="4166555" y="5515320"/>
              <a:ext cx="136690" cy="136718"/>
            </a:xfrm>
            <a:prstGeom prst="ellipse">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67" name="Group 266">
            <a:extLst>
              <a:ext uri="{FF2B5EF4-FFF2-40B4-BE49-F238E27FC236}">
                <a16:creationId xmlns:a16="http://schemas.microsoft.com/office/drawing/2014/main" id="{2330DB9A-F914-4BFE-A3C4-215D63C3E805}"/>
              </a:ext>
            </a:extLst>
          </p:cNvPr>
          <p:cNvGrpSpPr/>
          <p:nvPr/>
        </p:nvGrpSpPr>
        <p:grpSpPr>
          <a:xfrm flipH="1">
            <a:off x="7294345" y="5036301"/>
            <a:ext cx="589675" cy="605693"/>
            <a:chOff x="4166555" y="5046345"/>
            <a:chExt cx="589675" cy="605693"/>
          </a:xfrm>
          <a:solidFill>
            <a:schemeClr val="tx1"/>
          </a:solidFill>
        </p:grpSpPr>
        <p:cxnSp>
          <p:nvCxnSpPr>
            <p:cNvPr id="268" name="Straight Connector 267">
              <a:extLst>
                <a:ext uri="{FF2B5EF4-FFF2-40B4-BE49-F238E27FC236}">
                  <a16:creationId xmlns:a16="http://schemas.microsoft.com/office/drawing/2014/main" id="{6C2B905E-E8E1-44B3-A44A-AD262C2B1305}"/>
                </a:ext>
              </a:extLst>
            </p:cNvPr>
            <p:cNvCxnSpPr>
              <a:cxnSpLocks/>
              <a:stCxn id="269" idx="3"/>
            </p:cNvCxnSpPr>
            <p:nvPr/>
          </p:nvCxnSpPr>
          <p:spPr>
            <a:xfrm flipV="1">
              <a:off x="4186642" y="5046345"/>
              <a:ext cx="569588" cy="58560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69" name="Oval 268">
              <a:extLst>
                <a:ext uri="{FF2B5EF4-FFF2-40B4-BE49-F238E27FC236}">
                  <a16:creationId xmlns:a16="http://schemas.microsoft.com/office/drawing/2014/main" id="{AA32AB9D-671E-4B9E-929B-48D4FA3AB564}"/>
                </a:ext>
              </a:extLst>
            </p:cNvPr>
            <p:cNvSpPr/>
            <p:nvPr/>
          </p:nvSpPr>
          <p:spPr>
            <a:xfrm>
              <a:off x="4166555" y="551487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270" name="Group 269">
            <a:extLst>
              <a:ext uri="{FF2B5EF4-FFF2-40B4-BE49-F238E27FC236}">
                <a16:creationId xmlns:a16="http://schemas.microsoft.com/office/drawing/2014/main" id="{DC181496-7334-44AC-A03A-5B897A18F3B0}"/>
              </a:ext>
            </a:extLst>
          </p:cNvPr>
          <p:cNvGrpSpPr/>
          <p:nvPr/>
        </p:nvGrpSpPr>
        <p:grpSpPr>
          <a:xfrm flipV="1">
            <a:off x="4181294" y="1491643"/>
            <a:ext cx="589675" cy="605693"/>
            <a:chOff x="4166555" y="5046345"/>
            <a:chExt cx="589675" cy="605693"/>
          </a:xfrm>
          <a:solidFill>
            <a:schemeClr val="tx1"/>
          </a:solidFill>
        </p:grpSpPr>
        <p:cxnSp>
          <p:nvCxnSpPr>
            <p:cNvPr id="271" name="Straight Connector 270">
              <a:extLst>
                <a:ext uri="{FF2B5EF4-FFF2-40B4-BE49-F238E27FC236}">
                  <a16:creationId xmlns:a16="http://schemas.microsoft.com/office/drawing/2014/main" id="{648F3C6A-6221-4E39-9625-246622E350BF}"/>
                </a:ext>
              </a:extLst>
            </p:cNvPr>
            <p:cNvCxnSpPr>
              <a:cxnSpLocks/>
              <a:stCxn id="272" idx="3"/>
            </p:cNvCxnSpPr>
            <p:nvPr/>
          </p:nvCxnSpPr>
          <p:spPr>
            <a:xfrm flipV="1">
              <a:off x="4186642" y="5046345"/>
              <a:ext cx="569588" cy="58560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Oval 271">
              <a:extLst>
                <a:ext uri="{FF2B5EF4-FFF2-40B4-BE49-F238E27FC236}">
                  <a16:creationId xmlns:a16="http://schemas.microsoft.com/office/drawing/2014/main" id="{8C6CB7C5-C7A7-4E61-911D-E8D08CFBC89E}"/>
                </a:ext>
              </a:extLst>
            </p:cNvPr>
            <p:cNvSpPr/>
            <p:nvPr/>
          </p:nvSpPr>
          <p:spPr>
            <a:xfrm>
              <a:off x="4166555" y="5514878"/>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3373" name="Group 272">
            <a:extLst>
              <a:ext uri="{FF2B5EF4-FFF2-40B4-BE49-F238E27FC236}">
                <a16:creationId xmlns:a16="http://schemas.microsoft.com/office/drawing/2014/main" id="{C7DF1D79-DA71-4DF4-A8BD-5D1769120BDC}"/>
              </a:ext>
            </a:extLst>
          </p:cNvPr>
          <p:cNvGrpSpPr>
            <a:grpSpLocks/>
          </p:cNvGrpSpPr>
          <p:nvPr/>
        </p:nvGrpSpPr>
        <p:grpSpPr bwMode="auto">
          <a:xfrm flipH="1" flipV="1">
            <a:off x="7308850" y="1497013"/>
            <a:ext cx="588963" cy="606425"/>
            <a:chOff x="4166555" y="5046345"/>
            <a:chExt cx="589675" cy="605693"/>
          </a:xfrm>
        </p:grpSpPr>
        <p:cxnSp>
          <p:nvCxnSpPr>
            <p:cNvPr id="274" name="Straight Connector 273">
              <a:extLst>
                <a:ext uri="{FF2B5EF4-FFF2-40B4-BE49-F238E27FC236}">
                  <a16:creationId xmlns:a16="http://schemas.microsoft.com/office/drawing/2014/main" id="{E0BFA5F6-C8F8-4E72-B3D5-3AA0A161F538}"/>
                </a:ext>
              </a:extLst>
            </p:cNvPr>
            <p:cNvCxnSpPr>
              <a:cxnSpLocks/>
              <a:stCxn id="275" idx="3"/>
            </p:cNvCxnSpPr>
            <p:nvPr/>
          </p:nvCxnSpPr>
          <p:spPr>
            <a:xfrm flipV="1">
              <a:off x="4187218" y="5046345"/>
              <a:ext cx="569012" cy="585081"/>
            </a:xfrm>
            <a:prstGeom prst="line">
              <a:avLst/>
            </a:prstGeom>
            <a:ln>
              <a:solidFill>
                <a:srgbClr val="920000"/>
              </a:solidFill>
            </a:ln>
          </p:spPr>
          <p:style>
            <a:lnRef idx="1">
              <a:schemeClr val="accent1"/>
            </a:lnRef>
            <a:fillRef idx="0">
              <a:schemeClr val="accent1"/>
            </a:fillRef>
            <a:effectRef idx="0">
              <a:schemeClr val="accent1"/>
            </a:effectRef>
            <a:fontRef idx="minor">
              <a:schemeClr val="tx1"/>
            </a:fontRef>
          </p:style>
        </p:cxnSp>
        <p:sp>
          <p:nvSpPr>
            <p:cNvPr id="275" name="Oval 274">
              <a:extLst>
                <a:ext uri="{FF2B5EF4-FFF2-40B4-BE49-F238E27FC236}">
                  <a16:creationId xmlns:a16="http://schemas.microsoft.com/office/drawing/2014/main" id="{8C3D1AB0-7E8C-43EA-BC3F-B686764C87C4}"/>
                </a:ext>
              </a:extLst>
            </p:cNvPr>
            <p:cNvSpPr/>
            <p:nvPr/>
          </p:nvSpPr>
          <p:spPr>
            <a:xfrm>
              <a:off x="4166555" y="5514093"/>
              <a:ext cx="136690" cy="137945"/>
            </a:xfrm>
            <a:prstGeom prst="ellipse">
              <a:avLst/>
            </a:prstGeom>
            <a:solidFill>
              <a:srgbClr val="9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3374" name="TextBox 182">
            <a:extLst>
              <a:ext uri="{FF2B5EF4-FFF2-40B4-BE49-F238E27FC236}">
                <a16:creationId xmlns:a16="http://schemas.microsoft.com/office/drawing/2014/main" id="{91E52DC1-6F69-4321-B204-903919BDA0B2}"/>
              </a:ext>
            </a:extLst>
          </p:cNvPr>
          <p:cNvSpPr txBox="1">
            <a:spLocks noChangeArrowheads="1"/>
          </p:cNvSpPr>
          <p:nvPr/>
        </p:nvSpPr>
        <p:spPr bwMode="auto">
          <a:xfrm>
            <a:off x="1458913" y="6408738"/>
            <a:ext cx="1241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CLOUDWATCH</a:t>
            </a:r>
          </a:p>
        </p:txBody>
      </p:sp>
      <p:sp>
        <p:nvSpPr>
          <p:cNvPr id="13375" name="TextBox 183">
            <a:extLst>
              <a:ext uri="{FF2B5EF4-FFF2-40B4-BE49-F238E27FC236}">
                <a16:creationId xmlns:a16="http://schemas.microsoft.com/office/drawing/2014/main" id="{50713D08-D59E-4F4B-9CB2-9EF767CB82EC}"/>
              </a:ext>
            </a:extLst>
          </p:cNvPr>
          <p:cNvSpPr txBox="1">
            <a:spLocks noChangeArrowheads="1"/>
          </p:cNvSpPr>
          <p:nvPr/>
        </p:nvSpPr>
        <p:spPr bwMode="auto">
          <a:xfrm>
            <a:off x="2700338" y="6389688"/>
            <a:ext cx="1241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100" b="1"/>
              <a:t>CONFIG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794B38C-E882-4B9A-9E24-507C5A291066}"/>
              </a:ext>
            </a:extLst>
          </p:cNvPr>
          <p:cNvSpPr>
            <a:spLocks noGrp="1" noChangeArrowheads="1"/>
          </p:cNvSpPr>
          <p:nvPr>
            <p:ph type="title"/>
          </p:nvPr>
        </p:nvSpPr>
        <p:spPr/>
        <p:txBody>
          <a:bodyPr/>
          <a:lstStyle/>
          <a:p>
            <a:r>
              <a:rPr lang="en-US" altLang="en-US" sz="4000"/>
              <a:t>Child Support System</a:t>
            </a:r>
          </a:p>
        </p:txBody>
      </p:sp>
      <p:sp>
        <p:nvSpPr>
          <p:cNvPr id="2" name="Rectangle 1">
            <a:extLst>
              <a:ext uri="{FF2B5EF4-FFF2-40B4-BE49-F238E27FC236}">
                <a16:creationId xmlns:a16="http://schemas.microsoft.com/office/drawing/2014/main" id="{C3C94B9A-545A-4076-9C80-E20F2E80F10A}"/>
              </a:ext>
            </a:extLst>
          </p:cNvPr>
          <p:cNvSpPr/>
          <p:nvPr/>
        </p:nvSpPr>
        <p:spPr>
          <a:xfrm>
            <a:off x="368300" y="1308100"/>
            <a:ext cx="11506200" cy="1200150"/>
          </a:xfrm>
          <a:prstGeom prst="rect">
            <a:avLst/>
          </a:prstGeom>
          <a:solidFill>
            <a:schemeClr val="bg1">
              <a:lumMod val="85000"/>
            </a:schemeClr>
          </a:solidFill>
          <a:ln>
            <a:noFill/>
          </a:ln>
          <a:effectLst/>
        </p:spPr>
        <p:txBody>
          <a:bodyPr>
            <a:spAutoFit/>
          </a:bodyPr>
          <a:lstStyle/>
          <a:p>
            <a:pPr>
              <a:defRPr/>
            </a:pPr>
            <a:r>
              <a:rPr lang="en-US" dirty="0">
                <a:latin typeface="Calibri" panose="020F0502020204030204" pitchFamily="34" charset="0"/>
                <a:cs typeface="Calibri" panose="020F0502020204030204" pitchFamily="34" charset="0"/>
              </a:rPr>
              <a:t>The Child Support System is an application being developed as part of MD THINK that supports the Child Support Administration (CSA) business functions such as enforcement of child support, locating parents, establishment of paternity and support orders and collection of support payments. This system is being developed with adherence to the ACF 2017 guidelines</a:t>
            </a:r>
            <a:endParaRPr lang="en-US" dirty="0"/>
          </a:p>
        </p:txBody>
      </p:sp>
      <p:sp>
        <p:nvSpPr>
          <p:cNvPr id="3" name="Rectangle 2">
            <a:extLst>
              <a:ext uri="{FF2B5EF4-FFF2-40B4-BE49-F238E27FC236}">
                <a16:creationId xmlns:a16="http://schemas.microsoft.com/office/drawing/2014/main" id="{E2B44C95-FDD8-48AE-83FD-52FCEA6307B9}"/>
              </a:ext>
            </a:extLst>
          </p:cNvPr>
          <p:cNvSpPr/>
          <p:nvPr/>
        </p:nvSpPr>
        <p:spPr>
          <a:xfrm>
            <a:off x="1801967" y="2839928"/>
            <a:ext cx="2734850" cy="635239"/>
          </a:xfrm>
          <a:prstGeom prst="rect">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txBody>
          <a:bodyPr bIns="91440">
            <a:spAutoFit/>
          </a:bodyPr>
          <a:lstStyle/>
          <a:p>
            <a:pPr algn="ctr">
              <a:lnSpc>
                <a:spcPct val="150000"/>
              </a:lnSpc>
              <a:buFont typeface="Wingdings" pitchFamily="2" charset="2"/>
              <a:buNone/>
              <a:defRPr/>
            </a:pPr>
            <a:r>
              <a:rPr lang="en-US" sz="2400" b="1" dirty="0">
                <a:solidFill>
                  <a:schemeClr val="bg1"/>
                </a:solidFill>
                <a:latin typeface="Calibri" panose="020F0502020204030204" pitchFamily="34" charset="0"/>
                <a:cs typeface="Calibri" panose="020F0502020204030204" pitchFamily="34" charset="0"/>
              </a:rPr>
              <a:t>Benefits of CSS</a:t>
            </a:r>
            <a:endParaRPr lang="en-US" sz="1600" b="1" dirty="0">
              <a:solidFill>
                <a:schemeClr val="bg1"/>
              </a:solidFill>
              <a:latin typeface="Calibri" panose="020F0502020204030204" pitchFamily="34" charset="0"/>
              <a:cs typeface="Calibri" panose="020F0502020204030204" pitchFamily="34" charset="0"/>
            </a:endParaRPr>
          </a:p>
        </p:txBody>
      </p:sp>
      <p:sp>
        <p:nvSpPr>
          <p:cNvPr id="119" name="Rectangle 118">
            <a:extLst>
              <a:ext uri="{FF2B5EF4-FFF2-40B4-BE49-F238E27FC236}">
                <a16:creationId xmlns:a16="http://schemas.microsoft.com/office/drawing/2014/main" id="{05D2383C-7330-40F0-9E8E-8D830501C36E}"/>
              </a:ext>
            </a:extLst>
          </p:cNvPr>
          <p:cNvSpPr/>
          <p:nvPr/>
        </p:nvSpPr>
        <p:spPr>
          <a:xfrm>
            <a:off x="7246092" y="2839928"/>
            <a:ext cx="2734851" cy="635239"/>
          </a:xfrm>
          <a:prstGeom prst="rect">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txBody>
          <a:bodyPr bIns="91440">
            <a:spAutoFit/>
          </a:bodyPr>
          <a:lstStyle/>
          <a:p>
            <a:pPr algn="ctr">
              <a:lnSpc>
                <a:spcPct val="150000"/>
              </a:lnSpc>
              <a:defRPr/>
            </a:pPr>
            <a:r>
              <a:rPr lang="en-US" sz="2400" b="1" dirty="0">
                <a:latin typeface="Calibri" panose="020F0502020204030204" pitchFamily="34" charset="0"/>
                <a:cs typeface="Calibri" panose="020F0502020204030204" pitchFamily="34" charset="0"/>
                <a:sym typeface="Arial"/>
              </a:rPr>
              <a:t>Key Statistics (2018)</a:t>
            </a:r>
            <a:endParaRPr lang="en-US" sz="24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428AC705-6844-48CD-BF4F-AC25F58654AB}"/>
              </a:ext>
            </a:extLst>
          </p:cNvPr>
          <p:cNvSpPr/>
          <p:nvPr/>
        </p:nvSpPr>
        <p:spPr>
          <a:xfrm>
            <a:off x="1268413" y="3603625"/>
            <a:ext cx="4800600" cy="2541588"/>
          </a:xfrm>
          <a:prstGeom prst="rect">
            <a:avLst/>
          </a:prstGeom>
          <a:solidFill>
            <a:schemeClr val="bg1">
              <a:lumMod val="95000"/>
            </a:schemeClr>
          </a:solidFill>
        </p:spPr>
        <p:txBody>
          <a:bodyPr>
            <a:spAutoFit/>
          </a:bodyPr>
          <a:lstStyle/>
          <a:p>
            <a:pPr>
              <a:lnSpc>
                <a:spcPct val="150000"/>
              </a:lnSpc>
              <a:defRPr/>
            </a:pPr>
            <a:r>
              <a:rPr lang="en-US" dirty="0">
                <a:latin typeface="Calibri" panose="020F0502020204030204" pitchFamily="34" charset="0"/>
                <a:cs typeface="Calibri" panose="020F0502020204030204" pitchFamily="34" charset="0"/>
              </a:rPr>
              <a:t>Replaces legacy Child Support Enforcement System (CSES) and four other silo systems</a:t>
            </a:r>
          </a:p>
          <a:p>
            <a:pPr>
              <a:lnSpc>
                <a:spcPct val="150000"/>
              </a:lnSpc>
              <a:defRPr/>
            </a:pPr>
            <a:r>
              <a:rPr lang="en-US" dirty="0">
                <a:latin typeface="Calibri" panose="020F0502020204030204" pitchFamily="34" charset="0"/>
                <a:cs typeface="Calibri" panose="020F0502020204030204" pitchFamily="34" charset="0"/>
              </a:rPr>
              <a:t>Supported on tablet and mobile devices</a:t>
            </a:r>
          </a:p>
          <a:p>
            <a:pPr>
              <a:lnSpc>
                <a:spcPct val="150000"/>
              </a:lnSpc>
              <a:defRPr/>
            </a:pPr>
            <a:r>
              <a:rPr lang="en-US" dirty="0">
                <a:latin typeface="Calibri" panose="020F0502020204030204" pitchFamily="34" charset="0"/>
                <a:cs typeface="Calibri" panose="020F0502020204030204" pitchFamily="34" charset="0"/>
              </a:rPr>
              <a:t>Allows workers to enter real time information</a:t>
            </a:r>
          </a:p>
          <a:p>
            <a:pPr>
              <a:lnSpc>
                <a:spcPct val="150000"/>
              </a:lnSpc>
              <a:defRPr/>
            </a:pPr>
            <a:r>
              <a:rPr lang="en-US" dirty="0">
                <a:latin typeface="Calibri" panose="020F0502020204030204" pitchFamily="34" charset="0"/>
                <a:cs typeface="Calibri" panose="020F0502020204030204" pitchFamily="34" charset="0"/>
              </a:rPr>
              <a:t>Shares information across programs </a:t>
            </a:r>
          </a:p>
          <a:p>
            <a:pPr>
              <a:lnSpc>
                <a:spcPct val="150000"/>
              </a:lnSpc>
              <a:defRPr/>
            </a:pPr>
            <a:r>
              <a:rPr lang="en-US" dirty="0">
                <a:latin typeface="Calibri" panose="020F0502020204030204" pitchFamily="34" charset="0"/>
                <a:cs typeface="Calibri" panose="020F0502020204030204" pitchFamily="34" charset="0"/>
              </a:rPr>
              <a:t>Minimizes redundant data entry</a:t>
            </a:r>
          </a:p>
        </p:txBody>
      </p:sp>
      <p:sp>
        <p:nvSpPr>
          <p:cNvPr id="5" name="Rectangle 4">
            <a:extLst>
              <a:ext uri="{FF2B5EF4-FFF2-40B4-BE49-F238E27FC236}">
                <a16:creationId xmlns:a16="http://schemas.microsoft.com/office/drawing/2014/main" id="{A15EF2BA-05E9-47B4-82EC-2ABBFF8820AB}"/>
              </a:ext>
            </a:extLst>
          </p:cNvPr>
          <p:cNvSpPr/>
          <p:nvPr/>
        </p:nvSpPr>
        <p:spPr>
          <a:xfrm>
            <a:off x="6858000" y="3603625"/>
            <a:ext cx="4800600" cy="2541588"/>
          </a:xfrm>
          <a:prstGeom prst="rect">
            <a:avLst/>
          </a:prstGeom>
          <a:solidFill>
            <a:schemeClr val="bg1">
              <a:lumMod val="95000"/>
            </a:schemeClr>
          </a:solidFill>
        </p:spPr>
        <p:txBody>
          <a:bodyPr>
            <a:spAutoFit/>
          </a:bodyPr>
          <a:lstStyle/>
          <a:p>
            <a:pPr>
              <a:lnSpc>
                <a:spcPct val="150000"/>
              </a:lnSpc>
              <a:defRPr/>
            </a:pPr>
            <a:r>
              <a:rPr lang="en-US" dirty="0">
                <a:solidFill>
                  <a:srgbClr val="000000"/>
                </a:solidFill>
                <a:latin typeface="Calibri" panose="020F0502020204030204" pitchFamily="34" charset="0"/>
                <a:ea typeface="Arial"/>
                <a:cs typeface="Calibri" panose="020F0502020204030204" pitchFamily="34" charset="0"/>
                <a:sym typeface="Arial"/>
              </a:rPr>
              <a:t>Caseload:  198,241</a:t>
            </a:r>
          </a:p>
          <a:p>
            <a:pPr>
              <a:lnSpc>
                <a:spcPct val="150000"/>
              </a:lnSpc>
              <a:defRPr/>
            </a:pPr>
            <a:r>
              <a:rPr lang="en-US" dirty="0">
                <a:solidFill>
                  <a:srgbClr val="000000"/>
                </a:solidFill>
                <a:latin typeface="Calibri" panose="020F0502020204030204" pitchFamily="34" charset="0"/>
                <a:ea typeface="Arial"/>
                <a:cs typeface="Calibri" panose="020F0502020204030204" pitchFamily="34" charset="0"/>
                <a:sym typeface="Arial"/>
              </a:rPr>
              <a:t>Annual Collection : $552 Million</a:t>
            </a:r>
          </a:p>
          <a:p>
            <a:pPr>
              <a:lnSpc>
                <a:spcPct val="150000"/>
              </a:lnSpc>
              <a:defRPr/>
            </a:pPr>
            <a:r>
              <a:rPr lang="en-US" dirty="0">
                <a:solidFill>
                  <a:srgbClr val="000000"/>
                </a:solidFill>
                <a:latin typeface="Calibri" panose="020F0502020204030204" pitchFamily="34" charset="0"/>
                <a:ea typeface="Arial"/>
                <a:cs typeface="Calibri" panose="020F0502020204030204" pitchFamily="34" charset="0"/>
                <a:sym typeface="Arial"/>
              </a:rPr>
              <a:t>Cases with support order: 165,766</a:t>
            </a:r>
          </a:p>
          <a:p>
            <a:pPr>
              <a:lnSpc>
                <a:spcPct val="150000"/>
              </a:lnSpc>
              <a:defRPr/>
            </a:pPr>
            <a:r>
              <a:rPr lang="en-US" dirty="0">
                <a:solidFill>
                  <a:srgbClr val="000000"/>
                </a:solidFill>
                <a:latin typeface="Calibri" panose="020F0502020204030204" pitchFamily="34" charset="0"/>
                <a:ea typeface="Arial"/>
                <a:cs typeface="Calibri" panose="020F0502020204030204" pitchFamily="34" charset="0"/>
                <a:sym typeface="Arial"/>
              </a:rPr>
              <a:t>71.5%  collection by employee paycheck withholding</a:t>
            </a:r>
          </a:p>
          <a:p>
            <a:pPr>
              <a:lnSpc>
                <a:spcPct val="150000"/>
              </a:lnSpc>
              <a:defRPr/>
            </a:pPr>
            <a:r>
              <a:rPr lang="en-US" dirty="0">
                <a:solidFill>
                  <a:srgbClr val="000000"/>
                </a:solidFill>
                <a:latin typeface="Calibri" panose="020F0502020204030204" pitchFamily="34" charset="0"/>
                <a:ea typeface="Arial"/>
                <a:cs typeface="Calibri" panose="020F0502020204030204" pitchFamily="34" charset="0"/>
                <a:sym typeface="Arial"/>
              </a:rPr>
              <a:t>$ 4.35 collected for every $1.00 spent </a:t>
            </a:r>
            <a:endParaRPr lang="en-US" dirty="0">
              <a:latin typeface="Calibri" panose="020F0502020204030204" pitchFamily="34" charset="0"/>
              <a:cs typeface="Calibri" panose="020F0502020204030204" pitchFamily="34" charset="0"/>
            </a:endParaRPr>
          </a:p>
        </p:txBody>
      </p:sp>
      <p:sp>
        <p:nvSpPr>
          <p:cNvPr id="122" name="Oval 121">
            <a:extLst>
              <a:ext uri="{FF2B5EF4-FFF2-40B4-BE49-F238E27FC236}">
                <a16:creationId xmlns:a16="http://schemas.microsoft.com/office/drawing/2014/main" id="{7E69FC8E-97A6-4C77-B684-106D139F51D6}"/>
              </a:ext>
            </a:extLst>
          </p:cNvPr>
          <p:cNvSpPr/>
          <p:nvPr/>
        </p:nvSpPr>
        <p:spPr>
          <a:xfrm>
            <a:off x="966942" y="3769536"/>
            <a:ext cx="225425" cy="240739"/>
          </a:xfrm>
          <a:prstGeom prst="ellipse">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23" name="Oval 122">
            <a:extLst>
              <a:ext uri="{FF2B5EF4-FFF2-40B4-BE49-F238E27FC236}">
                <a16:creationId xmlns:a16="http://schemas.microsoft.com/office/drawing/2014/main" id="{3B59C9A2-F1F7-44D0-88C2-B4FBC8469C73}"/>
              </a:ext>
            </a:extLst>
          </p:cNvPr>
          <p:cNvSpPr/>
          <p:nvPr/>
        </p:nvSpPr>
        <p:spPr>
          <a:xfrm>
            <a:off x="966942" y="4191587"/>
            <a:ext cx="225425" cy="240739"/>
          </a:xfrm>
          <a:prstGeom prst="ellipse">
            <a:avLst/>
          </a:prstGeom>
          <a:solidFill>
            <a:srgbClr val="EEB5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2</a:t>
            </a:r>
          </a:p>
        </p:txBody>
      </p:sp>
      <p:sp>
        <p:nvSpPr>
          <p:cNvPr id="124" name="Oval 123">
            <a:extLst>
              <a:ext uri="{FF2B5EF4-FFF2-40B4-BE49-F238E27FC236}">
                <a16:creationId xmlns:a16="http://schemas.microsoft.com/office/drawing/2014/main" id="{B04A26D4-1388-4BF7-9E80-A05C62053CFF}"/>
              </a:ext>
            </a:extLst>
          </p:cNvPr>
          <p:cNvSpPr/>
          <p:nvPr/>
        </p:nvSpPr>
        <p:spPr>
          <a:xfrm>
            <a:off x="966942" y="4592115"/>
            <a:ext cx="225425" cy="240739"/>
          </a:xfrm>
          <a:prstGeom prst="ellipse">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25" name="Oval 124">
            <a:extLst>
              <a:ext uri="{FF2B5EF4-FFF2-40B4-BE49-F238E27FC236}">
                <a16:creationId xmlns:a16="http://schemas.microsoft.com/office/drawing/2014/main" id="{AA7B5ED0-2DBA-4928-9579-A49F69B6D8C4}"/>
              </a:ext>
            </a:extLst>
          </p:cNvPr>
          <p:cNvSpPr/>
          <p:nvPr/>
        </p:nvSpPr>
        <p:spPr>
          <a:xfrm>
            <a:off x="966942" y="5019983"/>
            <a:ext cx="225425" cy="240739"/>
          </a:xfrm>
          <a:prstGeom prst="ellipse">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26" name="Oval 125">
            <a:extLst>
              <a:ext uri="{FF2B5EF4-FFF2-40B4-BE49-F238E27FC236}">
                <a16:creationId xmlns:a16="http://schemas.microsoft.com/office/drawing/2014/main" id="{07CB9F98-98C1-40C5-889F-543DCB52D1E3}"/>
              </a:ext>
            </a:extLst>
          </p:cNvPr>
          <p:cNvSpPr/>
          <p:nvPr/>
        </p:nvSpPr>
        <p:spPr>
          <a:xfrm>
            <a:off x="966942" y="5435600"/>
            <a:ext cx="225425" cy="240739"/>
          </a:xfrm>
          <a:prstGeom prst="ellipse">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a:t>
            </a:r>
          </a:p>
        </p:txBody>
      </p:sp>
      <p:sp>
        <p:nvSpPr>
          <p:cNvPr id="127" name="Oval 126">
            <a:extLst>
              <a:ext uri="{FF2B5EF4-FFF2-40B4-BE49-F238E27FC236}">
                <a16:creationId xmlns:a16="http://schemas.microsoft.com/office/drawing/2014/main" id="{3D87062D-4368-45DB-BAE8-B66D7B437DEB}"/>
              </a:ext>
            </a:extLst>
          </p:cNvPr>
          <p:cNvSpPr/>
          <p:nvPr/>
        </p:nvSpPr>
        <p:spPr>
          <a:xfrm>
            <a:off x="966942" y="5848911"/>
            <a:ext cx="225425" cy="240739"/>
          </a:xfrm>
          <a:prstGeom prst="ellipse">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solidFill>
              </a:rPr>
              <a:t>6</a:t>
            </a:r>
          </a:p>
        </p:txBody>
      </p:sp>
      <p:sp>
        <p:nvSpPr>
          <p:cNvPr id="130" name="Oval 129">
            <a:extLst>
              <a:ext uri="{FF2B5EF4-FFF2-40B4-BE49-F238E27FC236}">
                <a16:creationId xmlns:a16="http://schemas.microsoft.com/office/drawing/2014/main" id="{EA2B9FFF-5745-4B47-BD39-59A32D21BECD}"/>
              </a:ext>
            </a:extLst>
          </p:cNvPr>
          <p:cNvSpPr/>
          <p:nvPr/>
        </p:nvSpPr>
        <p:spPr>
          <a:xfrm>
            <a:off x="6497792" y="3769536"/>
            <a:ext cx="225425" cy="240739"/>
          </a:xfrm>
          <a:prstGeom prst="ellipse">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1</a:t>
            </a:r>
          </a:p>
        </p:txBody>
      </p:sp>
      <p:sp>
        <p:nvSpPr>
          <p:cNvPr id="131" name="Oval 130">
            <a:extLst>
              <a:ext uri="{FF2B5EF4-FFF2-40B4-BE49-F238E27FC236}">
                <a16:creationId xmlns:a16="http://schemas.microsoft.com/office/drawing/2014/main" id="{49FDB4EC-4D01-49B1-8C0F-BE3407942669}"/>
              </a:ext>
            </a:extLst>
          </p:cNvPr>
          <p:cNvSpPr/>
          <p:nvPr/>
        </p:nvSpPr>
        <p:spPr>
          <a:xfrm>
            <a:off x="6497792" y="4191587"/>
            <a:ext cx="225425" cy="240739"/>
          </a:xfrm>
          <a:prstGeom prst="ellipse">
            <a:avLst/>
          </a:prstGeom>
          <a:solidFill>
            <a:srgbClr val="EEB5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2</a:t>
            </a:r>
          </a:p>
        </p:txBody>
      </p:sp>
      <p:sp>
        <p:nvSpPr>
          <p:cNvPr id="132" name="Oval 131">
            <a:extLst>
              <a:ext uri="{FF2B5EF4-FFF2-40B4-BE49-F238E27FC236}">
                <a16:creationId xmlns:a16="http://schemas.microsoft.com/office/drawing/2014/main" id="{01115886-1A32-4DE2-BE4E-2F536FEDFDCD}"/>
              </a:ext>
            </a:extLst>
          </p:cNvPr>
          <p:cNvSpPr/>
          <p:nvPr/>
        </p:nvSpPr>
        <p:spPr>
          <a:xfrm>
            <a:off x="6497792" y="4592115"/>
            <a:ext cx="225425" cy="240739"/>
          </a:xfrm>
          <a:prstGeom prst="ellipse">
            <a:avLst/>
          </a:prstGeom>
          <a:solidFill>
            <a:schemeClr val="tx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3</a:t>
            </a:r>
          </a:p>
        </p:txBody>
      </p:sp>
      <p:sp>
        <p:nvSpPr>
          <p:cNvPr id="133" name="Oval 132">
            <a:extLst>
              <a:ext uri="{FF2B5EF4-FFF2-40B4-BE49-F238E27FC236}">
                <a16:creationId xmlns:a16="http://schemas.microsoft.com/office/drawing/2014/main" id="{E6F807E1-AA1E-4F4E-9848-F1877CE7446D}"/>
              </a:ext>
            </a:extLst>
          </p:cNvPr>
          <p:cNvSpPr/>
          <p:nvPr/>
        </p:nvSpPr>
        <p:spPr>
          <a:xfrm>
            <a:off x="6497792" y="5019983"/>
            <a:ext cx="225425" cy="240739"/>
          </a:xfrm>
          <a:prstGeom prst="ellipse">
            <a:avLst/>
          </a:prstGeom>
          <a:solidFill>
            <a:srgbClr val="800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4</a:t>
            </a:r>
          </a:p>
        </p:txBody>
      </p:sp>
      <p:sp>
        <p:nvSpPr>
          <p:cNvPr id="134" name="Oval 133">
            <a:extLst>
              <a:ext uri="{FF2B5EF4-FFF2-40B4-BE49-F238E27FC236}">
                <a16:creationId xmlns:a16="http://schemas.microsoft.com/office/drawing/2014/main" id="{54CB8F45-D423-4D4F-A924-D129B8ABF2BD}"/>
              </a:ext>
            </a:extLst>
          </p:cNvPr>
          <p:cNvSpPr/>
          <p:nvPr/>
        </p:nvSpPr>
        <p:spPr>
          <a:xfrm>
            <a:off x="6497792" y="5855261"/>
            <a:ext cx="225425" cy="240739"/>
          </a:xfrm>
          <a:prstGeom prst="ellipse">
            <a:avLst/>
          </a:prstGeom>
          <a:solidFill>
            <a:srgbClr val="FFC000"/>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5</a:t>
            </a:r>
          </a:p>
        </p:txBody>
      </p:sp>
      <p:cxnSp>
        <p:nvCxnSpPr>
          <p:cNvPr id="136" name="Straight Connector 135">
            <a:extLst>
              <a:ext uri="{FF2B5EF4-FFF2-40B4-BE49-F238E27FC236}">
                <a16:creationId xmlns:a16="http://schemas.microsoft.com/office/drawing/2014/main" id="{B3ABA5F9-1CEC-4D9E-A00F-C1740A114935}"/>
              </a:ext>
            </a:extLst>
          </p:cNvPr>
          <p:cNvCxnSpPr/>
          <p:nvPr/>
        </p:nvCxnSpPr>
        <p:spPr>
          <a:xfrm>
            <a:off x="388938" y="3609975"/>
            <a:ext cx="11277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4A138C6-1CBC-4AA6-AFBE-FD646947AF02}"/>
              </a:ext>
            </a:extLst>
          </p:cNvPr>
          <p:cNvCxnSpPr>
            <a:cxnSpLocks/>
          </p:cNvCxnSpPr>
          <p:nvPr/>
        </p:nvCxnSpPr>
        <p:spPr>
          <a:xfrm>
            <a:off x="6027738" y="3609975"/>
            <a:ext cx="0" cy="27146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2812</TotalTime>
  <Words>1835</Words>
  <Application>Microsoft Office PowerPoint</Application>
  <PresentationFormat>Widescreen</PresentationFormat>
  <Paragraphs>557</Paragraphs>
  <Slides>22</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Arial Black</vt:lpstr>
      <vt:lpstr>Arial Narrow</vt:lpstr>
      <vt:lpstr>Calibri</vt:lpstr>
      <vt:lpstr>Cambria</vt:lpstr>
      <vt:lpstr>FontAwesome</vt:lpstr>
      <vt:lpstr>Lucida Sans</vt:lpstr>
      <vt:lpstr>Raleway</vt:lpstr>
      <vt:lpstr>Times New Roman</vt:lpstr>
      <vt:lpstr>Wingdings</vt:lpstr>
      <vt:lpstr>Default Design</vt:lpstr>
      <vt:lpstr>Child Support Technology “Scrum” Maryland Total Human-services Integrated NetworK (MD THINK)</vt:lpstr>
      <vt:lpstr>MD THINK Vision</vt:lpstr>
      <vt:lpstr>WHAT IS MD THINK?</vt:lpstr>
      <vt:lpstr>Benefits to Citizens, Case Workers, and State</vt:lpstr>
      <vt:lpstr>PowerPoint Presentation</vt:lpstr>
      <vt:lpstr>PowerPoint Presentation</vt:lpstr>
      <vt:lpstr>Program Development and Timeline</vt:lpstr>
      <vt:lpstr>PowerPoint Presentation</vt:lpstr>
      <vt:lpstr>Child Support System</vt:lpstr>
      <vt:lpstr>Child Support System Overview</vt:lpstr>
      <vt:lpstr>Project Execution Approach</vt:lpstr>
      <vt:lpstr>Child Support System Implementation Timeline</vt:lpstr>
      <vt:lpstr>Design and Development Status</vt:lpstr>
      <vt:lpstr>Program Activity Status</vt:lpstr>
      <vt:lpstr>Going Well &amp; Challenges</vt:lpstr>
      <vt:lpstr>Future</vt:lpstr>
      <vt:lpstr>PowerPoint Presentation</vt:lpstr>
      <vt:lpstr>Appendix</vt:lpstr>
      <vt:lpstr>Cloud Platform Technologies</vt:lpstr>
      <vt:lpstr>SDP Technology Stack</vt:lpstr>
      <vt:lpstr>Application Technology Stack</vt:lpstr>
      <vt:lpstr>MD THINK Integrated Architecture</vt:lpstr>
    </vt:vector>
  </TitlesOfParts>
  <Company>NCSEA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Alison Heron</dc:creator>
  <cp:lastModifiedBy>McKinley, Melody (VDSS)</cp:lastModifiedBy>
  <cp:revision>122</cp:revision>
  <dcterms:created xsi:type="dcterms:W3CDTF">2008-01-25T18:45:20Z</dcterms:created>
  <dcterms:modified xsi:type="dcterms:W3CDTF">2019-08-29T16:25:30Z</dcterms:modified>
</cp:coreProperties>
</file>