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7" r:id="rId1"/>
    <p:sldMasterId id="2147483700" r:id="rId2"/>
  </p:sldMasterIdLst>
  <p:notesMasterIdLst>
    <p:notesMasterId r:id="rId26"/>
  </p:notesMasterIdLst>
  <p:sldIdLst>
    <p:sldId id="353" r:id="rId3"/>
    <p:sldId id="663" r:id="rId4"/>
    <p:sldId id="346" r:id="rId5"/>
    <p:sldId id="347" r:id="rId6"/>
    <p:sldId id="354" r:id="rId7"/>
    <p:sldId id="349" r:id="rId8"/>
    <p:sldId id="351" r:id="rId9"/>
    <p:sldId id="660" r:id="rId10"/>
    <p:sldId id="662" r:id="rId11"/>
    <p:sldId id="668" r:id="rId12"/>
    <p:sldId id="612" r:id="rId13"/>
    <p:sldId id="634" r:id="rId14"/>
    <p:sldId id="633" r:id="rId15"/>
    <p:sldId id="635" r:id="rId16"/>
    <p:sldId id="664" r:id="rId17"/>
    <p:sldId id="666" r:id="rId18"/>
    <p:sldId id="872" r:id="rId19"/>
    <p:sldId id="267" r:id="rId20"/>
    <p:sldId id="871" r:id="rId21"/>
    <p:sldId id="667" r:id="rId22"/>
    <p:sldId id="380" r:id="rId23"/>
    <p:sldId id="381" r:id="rId24"/>
    <p:sldId id="378" r:id="rId25"/>
  </p:sldIdLst>
  <p:sldSz cx="12188825" cy="6858000"/>
  <p:notesSz cx="6881813" cy="9296400"/>
  <p:embeddedFontLst>
    <p:embeddedFont>
      <p:font typeface="Calibri" pitchFamily="34" charset="0"/>
      <p:regular r:id="rId27"/>
      <p:bold r:id="rId28"/>
      <p:italic r:id="rId29"/>
      <p:boldItalic r:id="rId30"/>
    </p:embeddedFont>
    <p:embeddedFont>
      <p:font typeface="Lucida Sans" pitchFamily="34" charset="0"/>
      <p:regular r:id="rId31"/>
      <p:bold r:id="rId32"/>
      <p:italic r:id="rId33"/>
      <p:boldItalic r:id="rId34"/>
    </p:embeddedFont>
    <p:embeddedFont>
      <p:font typeface="Cambria" pitchFamily="18" charset="0"/>
      <p:regular r:id="rId35"/>
      <p:bold r:id="rId36"/>
      <p:italic r:id="rId37"/>
      <p:boldItalic r:id="rId38"/>
    </p:embeddedFont>
    <p:embeddedFont>
      <p:font typeface="Helvetica Neue"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39">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6994A"/>
    <a:srgbClr val="D45C5A"/>
    <a:srgbClr val="D40004"/>
    <a:srgbClr val="FFD500"/>
    <a:srgbClr val="FF746A"/>
    <a:srgbClr val="F2C64F"/>
    <a:srgbClr val="FECA3F"/>
    <a:srgbClr val="FEFFB9"/>
    <a:srgbClr val="FFDB5F"/>
    <a:srgbClr val="ECBD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38D01-DC42-45B8-A772-1D0C1A0BF918}">
  <a:tblStyle styleId="{5C238D01-DC42-45B8-A772-1D0C1A0BF91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3979" autoAdjust="0"/>
  </p:normalViewPr>
  <p:slideViewPr>
    <p:cSldViewPr snapToGrid="0">
      <p:cViewPr varScale="1">
        <p:scale>
          <a:sx n="83" d="100"/>
          <a:sy n="83" d="100"/>
        </p:scale>
        <p:origin x="-96" y="-336"/>
      </p:cViewPr>
      <p:guideLst>
        <p:guide orient="horz" pos="2160"/>
        <p:guide pos="3839"/>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82119" cy="464820"/>
          </a:xfrm>
          <a:prstGeom prst="rect">
            <a:avLst/>
          </a:prstGeom>
          <a:noFill/>
          <a:ln>
            <a:noFill/>
          </a:ln>
        </p:spPr>
        <p:txBody>
          <a:bodyPr spcFirstLastPara="1" wrap="square" lIns="92425" tIns="46200" rIns="92425" bIns="462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3" y="0"/>
            <a:ext cx="2982119" cy="464820"/>
          </a:xfrm>
          <a:prstGeom prst="rect">
            <a:avLst/>
          </a:prstGeom>
          <a:noFill/>
          <a:ln>
            <a:noFill/>
          </a:ln>
        </p:spPr>
        <p:txBody>
          <a:bodyPr spcFirstLastPara="1" wrap="square" lIns="92425" tIns="46200" rIns="92425" bIns="462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15791"/>
            <a:ext cx="5505450" cy="4183380"/>
          </a:xfrm>
          <a:prstGeom prst="rect">
            <a:avLst/>
          </a:prstGeom>
          <a:noFill/>
          <a:ln>
            <a:noFill/>
          </a:ln>
        </p:spPr>
        <p:txBody>
          <a:bodyPr spcFirstLastPara="1" wrap="square" lIns="92425" tIns="46200" rIns="92425" bIns="462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7"/>
            <a:ext cx="2982119" cy="464820"/>
          </a:xfrm>
          <a:prstGeom prst="rect">
            <a:avLst/>
          </a:prstGeom>
          <a:noFill/>
          <a:ln>
            <a:noFill/>
          </a:ln>
        </p:spPr>
        <p:txBody>
          <a:bodyPr spcFirstLastPara="1" wrap="square" lIns="92425" tIns="46200" rIns="92425" bIns="462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2099563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notes"/>
          <p:cNvSpPr txBox="1">
            <a:spLocks noGrp="1"/>
          </p:cNvSpPr>
          <p:nvPr>
            <p:ph type="body" idx="1"/>
          </p:nvPr>
        </p:nvSpPr>
        <p:spPr>
          <a:xfrm>
            <a:off x="691313" y="4510797"/>
            <a:ext cx="5524200" cy="4272300"/>
          </a:xfrm>
          <a:prstGeom prst="rect">
            <a:avLst/>
          </a:prstGeom>
          <a:noFill/>
          <a:ln>
            <a:noFill/>
          </a:ln>
        </p:spPr>
        <p:txBody>
          <a:bodyPr spcFirstLastPara="1" wrap="square" lIns="66525" tIns="66525" rIns="66525" bIns="665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88" name="Google Shape;288;p1:notes"/>
          <p:cNvSpPr>
            <a:spLocks noGrp="1" noRot="1" noChangeAspect="1"/>
          </p:cNvSpPr>
          <p:nvPr>
            <p:ph type="sldImg" idx="2"/>
          </p:nvPr>
        </p:nvSpPr>
        <p:spPr>
          <a:xfrm>
            <a:off x="288925" y="711200"/>
            <a:ext cx="6329363" cy="35607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notes"/>
          <p:cNvSpPr txBox="1">
            <a:spLocks noGrp="1"/>
          </p:cNvSpPr>
          <p:nvPr>
            <p:ph type="ftr" idx="11"/>
          </p:nvPr>
        </p:nvSpPr>
        <p:spPr>
          <a:xfrm>
            <a:off x="1" y="8829967"/>
            <a:ext cx="2982000" cy="464700"/>
          </a:xfrm>
          <a:prstGeom prst="rect">
            <a:avLst/>
          </a:prstGeom>
          <a:noFill/>
          <a:ln>
            <a:noFill/>
          </a:ln>
        </p:spPr>
        <p:txBody>
          <a:bodyPr spcFirstLastPara="1" wrap="square" lIns="92425" tIns="46200" rIns="92425" bIns="462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xmlns="" val="3222389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8183" y="4415791"/>
            <a:ext cx="5505293" cy="4183648"/>
          </a:xfrm>
          <a:prstGeom prst="rect">
            <a:avLst/>
          </a:prstGeom>
        </p:spPr>
        <p:txBody>
          <a:bodyPr spcFirstLastPara="1" wrap="square" lIns="93109" tIns="46542" rIns="93109" bIns="46542" anchor="t" anchorCtr="0">
            <a:noAutofit/>
          </a:bodyPr>
          <a:lstStyle/>
          <a:p>
            <a:pPr marL="0" indent="0">
              <a:buNone/>
            </a:pPr>
            <a:endParaRPr/>
          </a:p>
        </p:txBody>
      </p:sp>
      <p:sp>
        <p:nvSpPr>
          <p:cNvPr id="235" name="Shape 235"/>
          <p:cNvSpPr>
            <a:spLocks noGrp="1" noRot="1" noChangeAspect="1"/>
          </p:cNvSpPr>
          <p:nvPr>
            <p:ph type="sldImg" idx="2"/>
          </p:nvPr>
        </p:nvSpPr>
        <p:spPr>
          <a:xfrm>
            <a:off x="344488" y="696913"/>
            <a:ext cx="6192837"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870436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0229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8183" y="4415791"/>
            <a:ext cx="5505293" cy="4183648"/>
          </a:xfrm>
          <a:prstGeom prst="rect">
            <a:avLst/>
          </a:prstGeom>
        </p:spPr>
        <p:txBody>
          <a:bodyPr spcFirstLastPara="1" wrap="square" lIns="91703" tIns="45839" rIns="91703" bIns="45839" anchor="t" anchorCtr="0">
            <a:noAutofit/>
          </a:bodyPr>
          <a:lstStyle/>
          <a:p>
            <a:endParaRPr dirty="0"/>
          </a:p>
        </p:txBody>
      </p:sp>
      <p:sp>
        <p:nvSpPr>
          <p:cNvPr id="235" name="Shape 235"/>
          <p:cNvSpPr>
            <a:spLocks noGrp="1" noRot="1" noChangeAspect="1"/>
          </p:cNvSpPr>
          <p:nvPr>
            <p:ph type="sldImg" idx="2"/>
          </p:nvPr>
        </p:nvSpPr>
        <p:spPr>
          <a:xfrm>
            <a:off x="344488" y="696913"/>
            <a:ext cx="6192837"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016097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8183" y="4415791"/>
            <a:ext cx="5505293" cy="4183648"/>
          </a:xfrm>
          <a:prstGeom prst="rect">
            <a:avLst/>
          </a:prstGeom>
        </p:spPr>
        <p:txBody>
          <a:bodyPr spcFirstLastPara="1" wrap="square" lIns="93109" tIns="46542" rIns="93109" bIns="46542" anchor="t" anchorCtr="0">
            <a:noAutofit/>
          </a:bodyPr>
          <a:lstStyle/>
          <a:p>
            <a:pPr marL="0" indent="0">
              <a:buNone/>
            </a:pPr>
            <a:endParaRPr/>
          </a:p>
        </p:txBody>
      </p:sp>
      <p:sp>
        <p:nvSpPr>
          <p:cNvPr id="235" name="Shape 235"/>
          <p:cNvSpPr>
            <a:spLocks noGrp="1" noRot="1" noChangeAspect="1"/>
          </p:cNvSpPr>
          <p:nvPr>
            <p:ph type="sldImg" idx="2"/>
          </p:nvPr>
        </p:nvSpPr>
        <p:spPr>
          <a:xfrm>
            <a:off x="344488" y="696913"/>
            <a:ext cx="6192837"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76428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8183" y="4415791"/>
            <a:ext cx="5505293" cy="4183648"/>
          </a:xfrm>
          <a:prstGeom prst="rect">
            <a:avLst/>
          </a:prstGeom>
        </p:spPr>
        <p:txBody>
          <a:bodyPr spcFirstLastPara="1" wrap="square" lIns="91703" tIns="45839" rIns="91703" bIns="45839" anchor="t" anchorCtr="0">
            <a:noAutofit/>
          </a:bodyPr>
          <a:lstStyle/>
          <a:p>
            <a:endParaRPr dirty="0"/>
          </a:p>
        </p:txBody>
      </p:sp>
      <p:sp>
        <p:nvSpPr>
          <p:cNvPr id="235" name="Shape 235"/>
          <p:cNvSpPr>
            <a:spLocks noGrp="1" noRot="1" noChangeAspect="1"/>
          </p:cNvSpPr>
          <p:nvPr>
            <p:ph type="sldImg" idx="2"/>
          </p:nvPr>
        </p:nvSpPr>
        <p:spPr>
          <a:xfrm>
            <a:off x="344488" y="696913"/>
            <a:ext cx="6192837"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050265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a:spLocks noGrp="1" noRot="1" noChangeAspect="1"/>
          </p:cNvSpPr>
          <p:nvPr>
            <p:ph type="sldImg" idx="2"/>
          </p:nvPr>
        </p:nvSpPr>
        <p:spPr>
          <a:xfrm>
            <a:off x="692961" y="1168506"/>
            <a:ext cx="5530939" cy="3153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4:notes"/>
          <p:cNvSpPr txBox="1">
            <a:spLocks noGrp="1"/>
          </p:cNvSpPr>
          <p:nvPr>
            <p:ph type="body" idx="1"/>
          </p:nvPr>
        </p:nvSpPr>
        <p:spPr>
          <a:xfrm>
            <a:off x="691639" y="4496962"/>
            <a:ext cx="5533447" cy="3679520"/>
          </a:xfrm>
          <a:prstGeom prst="rect">
            <a:avLst/>
          </a:prstGeom>
          <a:noFill/>
          <a:ln>
            <a:noFill/>
          </a:ln>
        </p:spPr>
        <p:txBody>
          <a:bodyPr spcFirstLastPara="1" wrap="square" lIns="92886" tIns="46430" rIns="92886" bIns="46430" anchor="t" anchorCtr="0">
            <a:noAutofit/>
          </a:bodyPr>
          <a:lstStyle/>
          <a:p>
            <a:pPr marL="154068" indent="0">
              <a:buClr>
                <a:schemeClr val="dk1"/>
              </a:buClr>
              <a:buSzPts val="1200"/>
            </a:pPr>
            <a:endParaRPr sz="1100">
              <a:solidFill>
                <a:srgbClr val="000000"/>
              </a:solidFill>
              <a:latin typeface="Arial"/>
              <a:ea typeface="Arial"/>
              <a:cs typeface="Arial"/>
              <a:sym typeface="Arial"/>
            </a:endParaRPr>
          </a:p>
        </p:txBody>
      </p:sp>
      <p:sp>
        <p:nvSpPr>
          <p:cNvPr id="242" name="Google Shape;242;p4:notes"/>
          <p:cNvSpPr txBox="1">
            <a:spLocks noGrp="1"/>
          </p:cNvSpPr>
          <p:nvPr>
            <p:ph type="sldNum" idx="12"/>
          </p:nvPr>
        </p:nvSpPr>
        <p:spPr>
          <a:xfrm>
            <a:off x="3917690" y="8875499"/>
            <a:ext cx="2997171" cy="468785"/>
          </a:xfrm>
          <a:prstGeom prst="rect">
            <a:avLst/>
          </a:prstGeom>
          <a:noFill/>
          <a:ln>
            <a:noFill/>
          </a:ln>
        </p:spPr>
        <p:txBody>
          <a:bodyPr spcFirstLastPara="1" wrap="square" lIns="92886" tIns="46430" rIns="92886" bIns="46430" anchor="b" anchorCtr="0">
            <a:noAutofit/>
          </a:bodyPr>
          <a:lstStyle/>
          <a:p>
            <a:fld id="{00000000-1234-1234-1234-123412341234}" type="slidenum">
              <a:rPr lang="en-US">
                <a:latin typeface="Calibri"/>
                <a:ea typeface="Calibri"/>
                <a:cs typeface="Calibri"/>
                <a:sym typeface="Calibri"/>
              </a:rPr>
              <a:pPr/>
              <a:t>15</a:t>
            </a:fld>
            <a:endParaRPr>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Shape 1323"/>
          <p:cNvSpPr>
            <a:spLocks noGrp="1" noRot="1" noChangeAspect="1"/>
          </p:cNvSpPr>
          <p:nvPr>
            <p:ph type="sldImg" idx="2"/>
          </p:nvPr>
        </p:nvSpPr>
        <p:spPr>
          <a:xfrm>
            <a:off x="692961" y="1168506"/>
            <a:ext cx="5530939" cy="3153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4" name="Shape 1324"/>
          <p:cNvSpPr txBox="1">
            <a:spLocks noGrp="1"/>
          </p:cNvSpPr>
          <p:nvPr>
            <p:ph type="body" idx="1"/>
          </p:nvPr>
        </p:nvSpPr>
        <p:spPr>
          <a:xfrm>
            <a:off x="691639" y="4496962"/>
            <a:ext cx="5533447" cy="3679520"/>
          </a:xfrm>
          <a:prstGeom prst="rect">
            <a:avLst/>
          </a:prstGeom>
          <a:noFill/>
          <a:ln>
            <a:noFill/>
          </a:ln>
        </p:spPr>
        <p:txBody>
          <a:bodyPr spcFirstLastPara="1" wrap="square" lIns="92911" tIns="46455" rIns="92911" bIns="46455" anchor="t" anchorCtr="0">
            <a:noAutofit/>
          </a:bodyPr>
          <a:lstStyle/>
          <a:p>
            <a:pPr marL="449390" indent="-295313">
              <a:buClr>
                <a:schemeClr val="dk1"/>
              </a:buClr>
              <a:buSzPts val="1200"/>
              <a:buFont typeface="Calibri"/>
              <a:buChar char="●"/>
            </a:pPr>
            <a:r>
              <a:rPr lang="en"/>
              <a:t>The plan is for initial production release in late June. Single slide view of functional pieces.</a:t>
            </a:r>
            <a:endParaRPr/>
          </a:p>
          <a:p>
            <a:pPr marL="449390" indent="-295313">
              <a:buClr>
                <a:schemeClr val="dk1"/>
              </a:buClr>
              <a:buSzPts val="1200"/>
              <a:buFont typeface="Calibri"/>
              <a:buChar char="●"/>
            </a:pPr>
            <a:r>
              <a:rPr lang="en"/>
              <a:t>Focus for this initial launch is core functionality including, especially current CARES and MyDHR functionality as those systems will not be used for LTC as of launch</a:t>
            </a:r>
            <a:endParaRPr/>
          </a:p>
          <a:p>
            <a:pPr marL="449390" indent="-295313">
              <a:buClr>
                <a:schemeClr val="dk1"/>
              </a:buClr>
              <a:buSzPts val="1200"/>
              <a:buFont typeface="Calibri"/>
              <a:buChar char="●"/>
            </a:pPr>
            <a:r>
              <a:rPr lang="en"/>
              <a:t>Items highlighted in bold are net new functionality to the business, including </a:t>
            </a:r>
            <a:endParaRPr/>
          </a:p>
        </p:txBody>
      </p:sp>
      <p:sp>
        <p:nvSpPr>
          <p:cNvPr id="1325" name="Shape 1325"/>
          <p:cNvSpPr txBox="1">
            <a:spLocks noGrp="1"/>
          </p:cNvSpPr>
          <p:nvPr>
            <p:ph type="sldNum" idx="12"/>
          </p:nvPr>
        </p:nvSpPr>
        <p:spPr>
          <a:xfrm>
            <a:off x="3917689" y="8875498"/>
            <a:ext cx="2997171" cy="468785"/>
          </a:xfrm>
          <a:prstGeom prst="rect">
            <a:avLst/>
          </a:prstGeom>
          <a:noFill/>
          <a:ln>
            <a:noFill/>
          </a:ln>
        </p:spPr>
        <p:txBody>
          <a:bodyPr spcFirstLastPara="1" wrap="square" lIns="92911" tIns="46455" rIns="92911" bIns="46455" anchor="b" anchorCtr="0">
            <a:noAutofit/>
          </a:bodyPr>
          <a:lstStyle/>
          <a:p>
            <a:pPr algn="r">
              <a:buSzPts val="1200"/>
            </a:pPr>
            <a:fld id="{00000000-1234-1234-1234-123412341234}" type="slidenum">
              <a:rPr lang="en" sz="1200">
                <a:latin typeface="Calibri"/>
                <a:ea typeface="Calibri"/>
                <a:cs typeface="Calibri"/>
                <a:sym typeface="Calibri"/>
              </a:rPr>
              <a:pPr algn="r">
                <a:buSzPts val="1200"/>
              </a:pPr>
              <a:t>16</a:t>
            </a:fld>
            <a:endParaRPr sz="120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a:spLocks noGrp="1" noRot="1" noChangeAspect="1"/>
          </p:cNvSpPr>
          <p:nvPr>
            <p:ph type="sldImg" idx="2"/>
          </p:nvPr>
        </p:nvSpPr>
        <p:spPr>
          <a:xfrm>
            <a:off x="782638" y="1206500"/>
            <a:ext cx="5789612" cy="3257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3:notes"/>
          <p:cNvSpPr txBox="1">
            <a:spLocks noGrp="1"/>
          </p:cNvSpPr>
          <p:nvPr>
            <p:ph type="body" idx="1"/>
          </p:nvPr>
        </p:nvSpPr>
        <p:spPr>
          <a:xfrm>
            <a:off x="735196" y="4644403"/>
            <a:ext cx="5881920" cy="3800160"/>
          </a:xfrm>
          <a:prstGeom prst="rect">
            <a:avLst/>
          </a:prstGeom>
          <a:noFill/>
          <a:ln>
            <a:noFill/>
          </a:ln>
        </p:spPr>
        <p:txBody>
          <a:bodyPr spcFirstLastPara="1" wrap="square" lIns="97120" tIns="48546" rIns="97120" bIns="48546" anchor="t" anchorCtr="0">
            <a:noAutofit/>
          </a:bodyPr>
          <a:lstStyle/>
          <a:p>
            <a:pPr marL="161090" indent="0">
              <a:buClr>
                <a:schemeClr val="dk1"/>
              </a:buClr>
              <a:buSzPts val="1200"/>
            </a:pPr>
            <a:endParaRPr/>
          </a:p>
        </p:txBody>
      </p:sp>
      <p:sp>
        <p:nvSpPr>
          <p:cNvPr id="175" name="Google Shape;175;p3:notes"/>
          <p:cNvSpPr txBox="1">
            <a:spLocks noGrp="1"/>
          </p:cNvSpPr>
          <p:nvPr>
            <p:ph type="sldNum" idx="12"/>
          </p:nvPr>
        </p:nvSpPr>
        <p:spPr>
          <a:xfrm>
            <a:off x="4164410" y="9166500"/>
            <a:ext cx="3185920" cy="484155"/>
          </a:xfrm>
          <a:prstGeom prst="rect">
            <a:avLst/>
          </a:prstGeom>
          <a:noFill/>
          <a:ln>
            <a:noFill/>
          </a:ln>
        </p:spPr>
        <p:txBody>
          <a:bodyPr spcFirstLastPara="1" wrap="square" lIns="97120" tIns="48546" rIns="97120" bIns="48546" anchor="b" anchorCtr="0">
            <a:noAutofit/>
          </a:bodyPr>
          <a:lstStyle/>
          <a:p>
            <a:pPr algn="r"/>
            <a:fld id="{00000000-1234-1234-1234-123412341234}" type="slidenum">
              <a:rPr lang="en-US" sz="1300">
                <a:latin typeface="Calibri"/>
                <a:ea typeface="Calibri"/>
                <a:cs typeface="Calibri"/>
                <a:sym typeface="Calibri"/>
              </a:rPr>
              <a:pPr algn="r"/>
              <a:t>17</a:t>
            </a:fld>
            <a:endParaRPr sz="130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43d746c1b4_0_448:notes"/>
          <p:cNvSpPr>
            <a:spLocks noGrp="1" noRot="1" noChangeAspect="1"/>
          </p:cNvSpPr>
          <p:nvPr>
            <p:ph type="sldImg" idx="2"/>
          </p:nvPr>
        </p:nvSpPr>
        <p:spPr>
          <a:xfrm>
            <a:off x="689845" y="1149350"/>
            <a:ext cx="5513400" cy="31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g43d746c1b4_0_448:notes"/>
          <p:cNvSpPr txBox="1">
            <a:spLocks noGrp="1"/>
          </p:cNvSpPr>
          <p:nvPr>
            <p:ph type="body" idx="1"/>
          </p:nvPr>
        </p:nvSpPr>
        <p:spPr>
          <a:xfrm>
            <a:off x="689246" y="4423241"/>
            <a:ext cx="5514300" cy="3619200"/>
          </a:xfrm>
          <a:prstGeom prst="rect">
            <a:avLst/>
          </a:prstGeom>
          <a:noFill/>
          <a:ln>
            <a:noFill/>
          </a:ln>
        </p:spPr>
        <p:txBody>
          <a:bodyPr spcFirstLastPara="1" wrap="square" lIns="91900" tIns="45950" rIns="91900" bIns="45950" anchor="t" anchorCtr="0">
            <a:noAutofit/>
          </a:bodyPr>
          <a:lstStyle/>
          <a:p>
            <a:pPr marL="444500" marR="0" lvl="0" indent="0" algn="l" rtl="0">
              <a:lnSpc>
                <a:spcPct val="100000"/>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62" name="Google Shape;762;g43d746c1b4_0_448:notes"/>
          <p:cNvSpPr txBox="1">
            <a:spLocks noGrp="1"/>
          </p:cNvSpPr>
          <p:nvPr>
            <p:ph type="sldNum" idx="12"/>
          </p:nvPr>
        </p:nvSpPr>
        <p:spPr>
          <a:xfrm>
            <a:off x="3904133" y="8729998"/>
            <a:ext cx="2986800" cy="461100"/>
          </a:xfrm>
          <a:prstGeom prst="rect">
            <a:avLst/>
          </a:prstGeom>
          <a:noFill/>
          <a:ln>
            <a:noFill/>
          </a:ln>
        </p:spPr>
        <p:txBody>
          <a:bodyPr spcFirstLastPara="1" wrap="square" lIns="91900" tIns="45950" rIns="91900" bIns="459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a:spLocks noGrp="1" noRot="1" noChangeAspect="1"/>
          </p:cNvSpPr>
          <p:nvPr>
            <p:ph type="sldImg" idx="2"/>
          </p:nvPr>
        </p:nvSpPr>
        <p:spPr>
          <a:xfrm>
            <a:off x="782638" y="1206500"/>
            <a:ext cx="5789612" cy="3257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3:notes"/>
          <p:cNvSpPr txBox="1">
            <a:spLocks noGrp="1"/>
          </p:cNvSpPr>
          <p:nvPr>
            <p:ph type="body" idx="1"/>
          </p:nvPr>
        </p:nvSpPr>
        <p:spPr>
          <a:xfrm>
            <a:off x="735196" y="4644403"/>
            <a:ext cx="5881920" cy="3800160"/>
          </a:xfrm>
          <a:prstGeom prst="rect">
            <a:avLst/>
          </a:prstGeom>
          <a:noFill/>
          <a:ln>
            <a:noFill/>
          </a:ln>
        </p:spPr>
        <p:txBody>
          <a:bodyPr spcFirstLastPara="1" wrap="square" lIns="97120" tIns="48546" rIns="97120" bIns="48546" anchor="t" anchorCtr="0">
            <a:noAutofit/>
          </a:bodyPr>
          <a:lstStyle/>
          <a:p>
            <a:pPr marL="161090" indent="0">
              <a:buClr>
                <a:schemeClr val="dk1"/>
              </a:buClr>
              <a:buSzPts val="1200"/>
            </a:pPr>
            <a:endParaRPr/>
          </a:p>
        </p:txBody>
      </p:sp>
      <p:sp>
        <p:nvSpPr>
          <p:cNvPr id="175" name="Google Shape;175;p3:notes"/>
          <p:cNvSpPr txBox="1">
            <a:spLocks noGrp="1"/>
          </p:cNvSpPr>
          <p:nvPr>
            <p:ph type="sldNum" idx="12"/>
          </p:nvPr>
        </p:nvSpPr>
        <p:spPr>
          <a:xfrm>
            <a:off x="4164410" y="9166500"/>
            <a:ext cx="3185920" cy="484155"/>
          </a:xfrm>
          <a:prstGeom prst="rect">
            <a:avLst/>
          </a:prstGeom>
          <a:noFill/>
          <a:ln>
            <a:noFill/>
          </a:ln>
        </p:spPr>
        <p:txBody>
          <a:bodyPr spcFirstLastPara="1" wrap="square" lIns="97120" tIns="48546" rIns="97120" bIns="48546" anchor="b" anchorCtr="0">
            <a:noAutofit/>
          </a:bodyPr>
          <a:lstStyle/>
          <a:p>
            <a:pPr algn="r"/>
            <a:fld id="{00000000-1234-1234-1234-123412341234}" type="slidenum">
              <a:rPr lang="en-US" sz="1300">
                <a:latin typeface="Calibri"/>
                <a:ea typeface="Calibri"/>
                <a:cs typeface="Calibri"/>
                <a:sym typeface="Calibri"/>
              </a:rPr>
              <a:pPr algn="r"/>
              <a:t>19</a:t>
            </a:fld>
            <a:endParaRPr sz="13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6441a759a_0_0:notes"/>
          <p:cNvSpPr txBox="1">
            <a:spLocks noGrp="1"/>
          </p:cNvSpPr>
          <p:nvPr>
            <p:ph type="body" idx="1"/>
          </p:nvPr>
        </p:nvSpPr>
        <p:spPr>
          <a:xfrm>
            <a:off x="688184" y="4415791"/>
            <a:ext cx="5505450" cy="4183380"/>
          </a:xfrm>
          <a:prstGeom prst="rect">
            <a:avLst/>
          </a:prstGeom>
          <a:noFill/>
          <a:ln>
            <a:noFill/>
          </a:ln>
        </p:spPr>
        <p:txBody>
          <a:bodyPr spcFirstLastPara="1" wrap="square" lIns="93391" tIns="46683" rIns="93391" bIns="46683" anchor="t" anchorCtr="0">
            <a:noAutofit/>
          </a:bodyPr>
          <a:lstStyle/>
          <a:p>
            <a:pPr marL="0" indent="0"/>
            <a:endParaRPr/>
          </a:p>
        </p:txBody>
      </p:sp>
      <p:sp>
        <p:nvSpPr>
          <p:cNvPr id="303" name="Google Shape;303;g46441a759a_0_0:notes"/>
          <p:cNvSpPr>
            <a:spLocks noGrp="1" noRot="1" noChangeAspect="1"/>
          </p:cNvSpPr>
          <p:nvPr>
            <p:ph type="sldImg" idx="2"/>
          </p:nvPr>
        </p:nvSpPr>
        <p:spPr>
          <a:xfrm>
            <a:off x="344488" y="696913"/>
            <a:ext cx="6192837"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670994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notes"/>
          <p:cNvSpPr txBox="1">
            <a:spLocks noGrp="1"/>
          </p:cNvSpPr>
          <p:nvPr>
            <p:ph type="body" idx="1"/>
          </p:nvPr>
        </p:nvSpPr>
        <p:spPr>
          <a:xfrm>
            <a:off x="691313" y="4510797"/>
            <a:ext cx="5524200" cy="4272300"/>
          </a:xfrm>
          <a:prstGeom prst="rect">
            <a:avLst/>
          </a:prstGeom>
          <a:noFill/>
          <a:ln>
            <a:noFill/>
          </a:ln>
        </p:spPr>
        <p:txBody>
          <a:bodyPr spcFirstLastPara="1" wrap="square" lIns="66525" tIns="66525" rIns="66525" bIns="665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88" name="Google Shape;288;p1:notes"/>
          <p:cNvSpPr>
            <a:spLocks noGrp="1" noRot="1" noChangeAspect="1"/>
          </p:cNvSpPr>
          <p:nvPr>
            <p:ph type="sldImg" idx="2"/>
          </p:nvPr>
        </p:nvSpPr>
        <p:spPr>
          <a:xfrm>
            <a:off x="288925" y="711200"/>
            <a:ext cx="6329363" cy="35607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notes"/>
          <p:cNvSpPr txBox="1">
            <a:spLocks noGrp="1"/>
          </p:cNvSpPr>
          <p:nvPr>
            <p:ph type="ftr" idx="11"/>
          </p:nvPr>
        </p:nvSpPr>
        <p:spPr>
          <a:xfrm>
            <a:off x="1" y="8829967"/>
            <a:ext cx="2982000" cy="464700"/>
          </a:xfrm>
          <a:prstGeom prst="rect">
            <a:avLst/>
          </a:prstGeom>
          <a:noFill/>
          <a:ln>
            <a:noFill/>
          </a:ln>
        </p:spPr>
        <p:txBody>
          <a:bodyPr spcFirstLastPara="1" wrap="square" lIns="92425" tIns="46200" rIns="92425" bIns="462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xmlns="" val="963891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8183" y="4415791"/>
            <a:ext cx="5505293" cy="4183648"/>
          </a:xfrm>
          <a:prstGeom prst="rect">
            <a:avLst/>
          </a:prstGeom>
        </p:spPr>
        <p:txBody>
          <a:bodyPr spcFirstLastPara="1" wrap="square" lIns="93109" tIns="46542" rIns="93109" bIns="46542" anchor="t" anchorCtr="0">
            <a:noAutofit/>
          </a:bodyPr>
          <a:lstStyle/>
          <a:p>
            <a:pPr marL="0" indent="0">
              <a:buNone/>
            </a:pPr>
            <a:endParaRPr/>
          </a:p>
        </p:txBody>
      </p:sp>
      <p:sp>
        <p:nvSpPr>
          <p:cNvPr id="235" name="Shape 235"/>
          <p:cNvSpPr>
            <a:spLocks noGrp="1" noRot="1" noChangeAspect="1"/>
          </p:cNvSpPr>
          <p:nvPr>
            <p:ph type="sldImg" idx="2"/>
          </p:nvPr>
        </p:nvSpPr>
        <p:spPr>
          <a:xfrm>
            <a:off x="344488" y="696913"/>
            <a:ext cx="6192837"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720887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8183" y="4415791"/>
            <a:ext cx="5505293" cy="4183648"/>
          </a:xfrm>
          <a:prstGeom prst="rect">
            <a:avLst/>
          </a:prstGeom>
        </p:spPr>
        <p:txBody>
          <a:bodyPr spcFirstLastPara="1" wrap="square" lIns="93109" tIns="46542" rIns="93109" bIns="46542" anchor="t" anchorCtr="0">
            <a:noAutofit/>
          </a:bodyPr>
          <a:lstStyle/>
          <a:p>
            <a:pPr>
              <a:lnSpc>
                <a:spcPct val="150000"/>
              </a:lnSpc>
              <a:buFont typeface="+mj-lt"/>
              <a:buAutoNum type="arabicPeriod"/>
            </a:pPr>
            <a:endParaRPr lang="en-US" sz="1200" b="1" dirty="0">
              <a:latin typeface="Calibri" panose="020F0502020204030204" pitchFamily="34" charset="0"/>
              <a:cs typeface="Times New Roman" panose="02020603050405020304" pitchFamily="18" charset="0"/>
            </a:endParaRPr>
          </a:p>
          <a:p>
            <a:pPr>
              <a:lnSpc>
                <a:spcPct val="150000"/>
              </a:lnSpc>
            </a:pPr>
            <a:r>
              <a:rPr lang="en-US" sz="1200" b="1" dirty="0">
                <a:latin typeface="Calibri" panose="020F0502020204030204" pitchFamily="34" charset="0"/>
                <a:cs typeface="Times New Roman" panose="02020603050405020304" pitchFamily="18" charset="0"/>
              </a:rPr>
              <a:t>A-1: The system must accept, maintain, and process information for non-IV-A services.</a:t>
            </a:r>
          </a:p>
          <a:p>
            <a:pPr>
              <a:lnSpc>
                <a:spcPct val="150000"/>
              </a:lnSpc>
            </a:pPr>
            <a:endParaRPr lang="en-US" sz="1200" b="1" dirty="0">
              <a:latin typeface="Calibri" panose="020F0502020204030204" pitchFamily="34" charset="0"/>
              <a:cs typeface="Times New Roman" panose="02020603050405020304" pitchFamily="18" charset="0"/>
            </a:endParaRPr>
          </a:p>
          <a:p>
            <a:pPr>
              <a:lnSpc>
                <a:spcPct val="150000"/>
              </a:lnSpc>
            </a:pPr>
            <a:r>
              <a:rPr lang="en-US" sz="1200" b="1" dirty="0">
                <a:latin typeface="Calibri" panose="020F0502020204030204" pitchFamily="34" charset="0"/>
                <a:cs typeface="Times New Roman" panose="02020603050405020304" pitchFamily="18" charset="0"/>
              </a:rPr>
              <a:t>State System Requirements:</a:t>
            </a:r>
          </a:p>
          <a:p>
            <a:pPr>
              <a:lnSpc>
                <a:spcPct val="150000"/>
              </a:lnSpc>
            </a:pPr>
            <a:r>
              <a:rPr lang="en-US" sz="1200" b="1" dirty="0">
                <a:latin typeface="Calibri" panose="020F0502020204030204" pitchFamily="34" charset="0"/>
                <a:cs typeface="Times New Roman" panose="02020603050405020304" pitchFamily="18" charset="0"/>
              </a:rPr>
              <a:t>A1 A. Upon receipt of an application for child support services, the system must maintain:</a:t>
            </a:r>
          </a:p>
          <a:p>
            <a:pPr>
              <a:lnSpc>
                <a:spcPct val="150000"/>
              </a:lnSpc>
            </a:pPr>
            <a:r>
              <a:rPr lang="en-US" sz="1200" b="1" dirty="0">
                <a:solidFill>
                  <a:srgbClr val="00B050"/>
                </a:solidFill>
                <a:latin typeface="Calibri" panose="020F0502020204030204" pitchFamily="34" charset="0"/>
                <a:cs typeface="Times New Roman" panose="02020603050405020304" pitchFamily="18" charset="0"/>
              </a:rPr>
              <a:t>1.</a:t>
            </a:r>
            <a:r>
              <a:rPr lang="en-US" sz="1200" b="1" dirty="0">
                <a:latin typeface="Calibri" panose="020F0502020204030204" pitchFamily="34" charset="0"/>
                <a:cs typeface="Times New Roman" panose="02020603050405020304" pitchFamily="18" charset="0"/>
              </a:rPr>
              <a:t> The date the application was requested,</a:t>
            </a:r>
          </a:p>
          <a:p>
            <a:pPr>
              <a:lnSpc>
                <a:spcPct val="150000"/>
              </a:lnSpc>
            </a:pPr>
            <a:r>
              <a:rPr lang="en-US" sz="1200" b="1" dirty="0">
                <a:solidFill>
                  <a:srgbClr val="00B050"/>
                </a:solidFill>
                <a:latin typeface="Calibri" panose="020F0502020204030204" pitchFamily="34" charset="0"/>
                <a:cs typeface="Times New Roman" panose="02020603050405020304" pitchFamily="18" charset="0"/>
              </a:rPr>
              <a:t>2.</a:t>
            </a:r>
            <a:r>
              <a:rPr lang="en-US" sz="1200" b="1" dirty="0">
                <a:latin typeface="Calibri" panose="020F0502020204030204" pitchFamily="34" charset="0"/>
                <a:cs typeface="Times New Roman" panose="02020603050405020304" pitchFamily="18" charset="0"/>
              </a:rPr>
              <a:t> The date the application and program information describing services and fees, rights and responsibilities, and cost recovery and distribution policies were sent to the applicant, and</a:t>
            </a:r>
          </a:p>
          <a:p>
            <a:pPr>
              <a:lnSpc>
                <a:spcPct val="150000"/>
              </a:lnSpc>
            </a:pPr>
            <a:r>
              <a:rPr lang="en-US" sz="1200" b="1" dirty="0">
                <a:solidFill>
                  <a:srgbClr val="00B050"/>
                </a:solidFill>
                <a:latin typeface="Calibri" panose="020F0502020204030204" pitchFamily="34" charset="0"/>
                <a:cs typeface="Times New Roman" panose="02020603050405020304" pitchFamily="18" charset="0"/>
              </a:rPr>
              <a:t>3.</a:t>
            </a:r>
            <a:r>
              <a:rPr lang="en-US" sz="1200" b="1" dirty="0">
                <a:latin typeface="Calibri" panose="020F0502020204030204" pitchFamily="34" charset="0"/>
                <a:cs typeface="Times New Roman" panose="02020603050405020304" pitchFamily="18" charset="0"/>
              </a:rPr>
              <a:t> The date the signed application and fee were received.</a:t>
            </a:r>
          </a:p>
          <a:p>
            <a:pPr>
              <a:lnSpc>
                <a:spcPct val="150000"/>
              </a:lnSpc>
            </a:pPr>
            <a:endParaRPr lang="en-US" sz="1200" b="1" dirty="0">
              <a:latin typeface="Calibri" panose="020F0502020204030204" pitchFamily="34" charset="0"/>
              <a:cs typeface="Times New Roman" panose="02020603050405020304" pitchFamily="18" charset="0"/>
            </a:endParaRPr>
          </a:p>
          <a:p>
            <a:pPr>
              <a:lnSpc>
                <a:spcPct val="150000"/>
              </a:lnSpc>
            </a:pPr>
            <a:r>
              <a:rPr lang="en-US" sz="1200" b="1" dirty="0">
                <a:latin typeface="Calibri" panose="020F0502020204030204" pitchFamily="34" charset="0"/>
                <a:cs typeface="Times New Roman" panose="02020603050405020304" pitchFamily="18" charset="0"/>
              </a:rPr>
              <a:t>A1 B. Within 20 calendar days of receipt of a signed application for non-IV-A services, the system must:</a:t>
            </a:r>
          </a:p>
          <a:p>
            <a:pPr>
              <a:lnSpc>
                <a:spcPct val="150000"/>
              </a:lnSpc>
            </a:pPr>
            <a:r>
              <a:rPr lang="en-US" sz="1200" b="1" dirty="0">
                <a:solidFill>
                  <a:srgbClr val="00B050"/>
                </a:solidFill>
                <a:latin typeface="Calibri" panose="020F0502020204030204" pitchFamily="34" charset="0"/>
                <a:cs typeface="Times New Roman" panose="02020603050405020304" pitchFamily="18" charset="0"/>
              </a:rPr>
              <a:t>1.</a:t>
            </a:r>
            <a:r>
              <a:rPr lang="en-US" sz="1200" b="1" dirty="0">
                <a:latin typeface="Calibri" panose="020F0502020204030204" pitchFamily="34" charset="0"/>
                <a:cs typeface="Times New Roman" panose="02020603050405020304" pitchFamily="18" charset="0"/>
              </a:rPr>
              <a:t> Establish a case record,</a:t>
            </a:r>
          </a:p>
          <a:p>
            <a:pPr>
              <a:lnSpc>
                <a:spcPct val="150000"/>
              </a:lnSpc>
            </a:pPr>
            <a:r>
              <a:rPr lang="en-US" sz="1200" b="1" dirty="0">
                <a:solidFill>
                  <a:schemeClr val="accent5"/>
                </a:solidFill>
                <a:latin typeface="Calibri" panose="020F0502020204030204" pitchFamily="34" charset="0"/>
                <a:cs typeface="Times New Roman" panose="02020603050405020304" pitchFamily="18" charset="0"/>
              </a:rPr>
              <a:t>2.</a:t>
            </a:r>
            <a:r>
              <a:rPr lang="en-US" sz="1200" b="1" dirty="0">
                <a:latin typeface="Calibri" panose="020F0502020204030204" pitchFamily="34" charset="0"/>
                <a:cs typeface="Times New Roman" panose="02020603050405020304" pitchFamily="18" charset="0"/>
              </a:rPr>
              <a:t> Refer the case to the appropriate processing unit (e.g., locate or paternity/parentage establishment),</a:t>
            </a:r>
          </a:p>
          <a:p>
            <a:pPr>
              <a:lnSpc>
                <a:spcPct val="150000"/>
              </a:lnSpc>
            </a:pPr>
            <a:r>
              <a:rPr lang="en-US" sz="1200" b="1" dirty="0">
                <a:solidFill>
                  <a:schemeClr val="accent5"/>
                </a:solidFill>
                <a:latin typeface="Calibri" panose="020F0502020204030204" pitchFamily="34" charset="0"/>
                <a:cs typeface="Times New Roman" panose="02020603050405020304" pitchFamily="18" charset="0"/>
              </a:rPr>
              <a:t>3.</a:t>
            </a:r>
            <a:r>
              <a:rPr lang="en-US" sz="1200" b="1" dirty="0">
                <a:latin typeface="Calibri" panose="020F0502020204030204" pitchFamily="34" charset="0"/>
                <a:cs typeface="Times New Roman" panose="02020603050405020304" pitchFamily="18" charset="0"/>
              </a:rPr>
              <a:t> Notify the caseworker of the case and</a:t>
            </a:r>
          </a:p>
          <a:p>
            <a:pPr>
              <a:lnSpc>
                <a:spcPct val="150000"/>
              </a:lnSpc>
            </a:pPr>
            <a:r>
              <a:rPr lang="en-US" sz="1200" b="1" dirty="0">
                <a:solidFill>
                  <a:srgbClr val="00B050"/>
                </a:solidFill>
                <a:latin typeface="Calibri" panose="020F0502020204030204" pitchFamily="34" charset="0"/>
                <a:cs typeface="Times New Roman" panose="02020603050405020304" pitchFamily="18" charset="0"/>
              </a:rPr>
              <a:t>4.</a:t>
            </a:r>
            <a:r>
              <a:rPr lang="en-US" sz="1200" b="1" dirty="0">
                <a:latin typeface="Calibri" panose="020F0502020204030204" pitchFamily="34" charset="0"/>
                <a:cs typeface="Times New Roman" panose="02020603050405020304" pitchFamily="18" charset="0"/>
              </a:rPr>
              <a:t> Submit the case to the Federal Case Registry (FCR).</a:t>
            </a:r>
          </a:p>
          <a:p>
            <a:pPr>
              <a:lnSpc>
                <a:spcPct val="150000"/>
              </a:lnSpc>
              <a:buFont typeface="+mj-lt"/>
              <a:buAutoNum type="arabicPeriod"/>
            </a:pPr>
            <a:endParaRPr lang="en-US" sz="1200" b="1" dirty="0">
              <a:latin typeface="Calibri" panose="020F0502020204030204" pitchFamily="34" charset="0"/>
              <a:cs typeface="Times New Roman" panose="02020603050405020304" pitchFamily="18" charset="0"/>
            </a:endParaRPr>
          </a:p>
          <a:p>
            <a:pPr marL="228600" indent="0">
              <a:lnSpc>
                <a:spcPct val="150000"/>
              </a:lnSpc>
              <a:buFont typeface="+mj-lt"/>
              <a:buNone/>
            </a:pPr>
            <a:r>
              <a:rPr lang="en-US" sz="1200" b="1" dirty="0">
                <a:latin typeface="Calibri" panose="020F0502020204030204" pitchFamily="34" charset="0"/>
                <a:cs typeface="Times New Roman" panose="02020603050405020304" pitchFamily="18" charset="0"/>
              </a:rPr>
              <a:t>------------------------</a:t>
            </a:r>
          </a:p>
          <a:p>
            <a:pPr>
              <a:lnSpc>
                <a:spcPct val="150000"/>
              </a:lnSpc>
              <a:buFont typeface="+mj-lt"/>
              <a:buAutoNum type="arabicPeriod"/>
            </a:pPr>
            <a:r>
              <a:rPr lang="en-US" sz="1200" b="1" dirty="0">
                <a:latin typeface="Calibri" panose="020F0502020204030204" pitchFamily="34" charset="0"/>
                <a:cs typeface="Times New Roman" panose="02020603050405020304" pitchFamily="18" charset="0"/>
              </a:rPr>
              <a:t>Identity Access Management</a:t>
            </a:r>
          </a:p>
          <a:p>
            <a:pPr>
              <a:lnSpc>
                <a:spcPct val="150000"/>
              </a:lnSpc>
              <a:buFont typeface="+mj-lt"/>
              <a:buAutoNum type="arabicPeriod"/>
            </a:pPr>
            <a:endParaRPr lang="en-US" sz="1200" b="1" dirty="0">
              <a:latin typeface="Calibri" panose="020F0502020204030204" pitchFamily="34" charset="0"/>
              <a:cs typeface="Times New Roman" panose="02020603050405020304" pitchFamily="18" charset="0"/>
            </a:endParaRPr>
          </a:p>
          <a:p>
            <a:pPr>
              <a:lnSpc>
                <a:spcPct val="150000"/>
              </a:lnSpc>
              <a:buFont typeface="+mj-lt"/>
              <a:buAutoNum type="arabicPeriod"/>
            </a:pPr>
            <a:r>
              <a:rPr lang="en-US" sz="1200" b="1" dirty="0">
                <a:latin typeface="Calibri" panose="020F0502020204030204" pitchFamily="34" charset="0"/>
                <a:cs typeface="Times New Roman" panose="02020603050405020304" pitchFamily="18" charset="0"/>
              </a:rPr>
              <a:t>Shared Data Repository (SDR)</a:t>
            </a:r>
          </a:p>
          <a:p>
            <a:pPr>
              <a:lnSpc>
                <a:spcPct val="150000"/>
              </a:lnSpc>
              <a:buFont typeface="+mj-lt"/>
              <a:buAutoNum type="arabicPeriod"/>
            </a:pPr>
            <a:endParaRPr lang="en-US" sz="1200" b="1" dirty="0">
              <a:latin typeface="Calibri" panose="020F0502020204030204" pitchFamily="34" charset="0"/>
              <a:cs typeface="Times New Roman" panose="02020603050405020304" pitchFamily="18" charset="0"/>
            </a:endParaRPr>
          </a:p>
          <a:p>
            <a:pPr>
              <a:lnSpc>
                <a:spcPct val="150000"/>
              </a:lnSpc>
              <a:buFont typeface="+mj-lt"/>
              <a:buAutoNum type="arabicPeriod"/>
            </a:pPr>
            <a:r>
              <a:rPr lang="en-US" sz="1200" b="1" dirty="0">
                <a:latin typeface="Calibri" panose="020F0502020204030204" pitchFamily="34" charset="0"/>
                <a:cs typeface="Times New Roman" panose="02020603050405020304" pitchFamily="18" charset="0"/>
              </a:rPr>
              <a:t>Master Data Management (MDM)</a:t>
            </a:r>
          </a:p>
          <a:p>
            <a:pPr>
              <a:lnSpc>
                <a:spcPct val="150000"/>
              </a:lnSpc>
              <a:buFont typeface="+mj-lt"/>
              <a:buAutoNum type="arabicPeriod"/>
            </a:pPr>
            <a:endParaRPr lang="en-US" sz="1200" b="1" dirty="0">
              <a:latin typeface="Calibri" panose="020F0502020204030204" pitchFamily="34" charset="0"/>
              <a:cs typeface="Times New Roman" panose="02020603050405020304" pitchFamily="18" charset="0"/>
            </a:endParaRPr>
          </a:p>
          <a:p>
            <a:pPr>
              <a:lnSpc>
                <a:spcPct val="150000"/>
              </a:lnSpc>
              <a:buFont typeface="+mj-lt"/>
              <a:buAutoNum type="arabicPeriod"/>
            </a:pPr>
            <a:r>
              <a:rPr lang="en-US" sz="1200" b="1" dirty="0">
                <a:latin typeface="Calibri" panose="020F0502020204030204" pitchFamily="34" charset="0"/>
                <a:cs typeface="Times New Roman" panose="02020603050405020304" pitchFamily="18" charset="0"/>
              </a:rPr>
              <a:t>Enterprise Content Management</a:t>
            </a:r>
          </a:p>
          <a:p>
            <a:pPr>
              <a:lnSpc>
                <a:spcPct val="150000"/>
              </a:lnSpc>
              <a:buFont typeface="+mj-lt"/>
              <a:buAutoNum type="arabicPeriod"/>
            </a:pPr>
            <a:endParaRPr lang="en-US" sz="1200" b="1" dirty="0">
              <a:latin typeface="Calibri" panose="020F0502020204030204" pitchFamily="34" charset="0"/>
              <a:cs typeface="Times New Roman" panose="02020603050405020304" pitchFamily="18" charset="0"/>
            </a:endParaRPr>
          </a:p>
          <a:p>
            <a:pPr>
              <a:lnSpc>
                <a:spcPct val="150000"/>
              </a:lnSpc>
              <a:buFont typeface="+mj-lt"/>
              <a:buAutoNum type="arabicPeriod"/>
            </a:pPr>
            <a:r>
              <a:rPr lang="en-US" sz="1200" b="1" dirty="0">
                <a:latin typeface="Calibri" panose="020F0502020204030204" pitchFamily="34" charset="0"/>
                <a:cs typeface="Times New Roman" panose="02020603050405020304" pitchFamily="18" charset="0"/>
              </a:rPr>
              <a:t>Rules Engine</a:t>
            </a:r>
          </a:p>
          <a:p>
            <a:pPr>
              <a:lnSpc>
                <a:spcPct val="150000"/>
              </a:lnSpc>
              <a:buFont typeface="+mj-lt"/>
              <a:buAutoNum type="arabicPeriod"/>
            </a:pPr>
            <a:endParaRPr lang="en-US" sz="1200" b="1" dirty="0">
              <a:latin typeface="Calibri" panose="020F0502020204030204" pitchFamily="34" charset="0"/>
              <a:cs typeface="Times New Roman" panose="02020603050405020304" pitchFamily="18" charset="0"/>
            </a:endParaRPr>
          </a:p>
          <a:p>
            <a:pPr>
              <a:lnSpc>
                <a:spcPct val="150000"/>
              </a:lnSpc>
              <a:buFont typeface="+mj-lt"/>
              <a:buAutoNum type="arabicPeriod"/>
            </a:pPr>
            <a:r>
              <a:rPr lang="en-US" sz="1200" b="1" dirty="0">
                <a:latin typeface="Calibri" panose="020F0502020204030204" pitchFamily="34" charset="0"/>
                <a:cs typeface="Times New Roman" panose="02020603050405020304" pitchFamily="18" charset="0"/>
              </a:rPr>
              <a:t>Integration Services (Notification framework and batch framework)</a:t>
            </a:r>
          </a:p>
          <a:p>
            <a:pPr>
              <a:lnSpc>
                <a:spcPct val="150000"/>
              </a:lnSpc>
            </a:pPr>
            <a:endParaRPr lang="en-US" sz="1200" b="1" dirty="0">
              <a:latin typeface="Calibri" panose="020F0502020204030204" pitchFamily="34" charset="0"/>
              <a:cs typeface="Times New Roman" panose="02020603050405020304" pitchFamily="18" charset="0"/>
            </a:endParaRPr>
          </a:p>
        </p:txBody>
      </p:sp>
      <p:sp>
        <p:nvSpPr>
          <p:cNvPr id="235" name="Shape 235"/>
          <p:cNvSpPr>
            <a:spLocks noGrp="1" noRot="1" noChangeAspect="1"/>
          </p:cNvSpPr>
          <p:nvPr>
            <p:ph type="sldImg" idx="2"/>
          </p:nvPr>
        </p:nvSpPr>
        <p:spPr>
          <a:xfrm>
            <a:off x="344488" y="696913"/>
            <a:ext cx="6192837"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858470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44488" y="696913"/>
            <a:ext cx="6192837"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8806" y="4416426"/>
            <a:ext cx="5504246" cy="4183142"/>
          </a:xfrm>
          <a:prstGeom prst="rect">
            <a:avLst/>
          </a:prstGeom>
        </p:spPr>
        <p:txBody>
          <a:bodyPr lIns="92100" tIns="92100" rIns="92100" bIns="92100" anchor="t" anchorCtr="0">
            <a:noAutofit/>
          </a:bodyPr>
          <a:lstStyle/>
          <a:p>
            <a:endParaRPr dirty="0"/>
          </a:p>
        </p:txBody>
      </p:sp>
      <p:sp>
        <p:nvSpPr>
          <p:cNvPr id="117" name="Shape 117"/>
          <p:cNvSpPr txBox="1">
            <a:spLocks noGrp="1"/>
          </p:cNvSpPr>
          <p:nvPr>
            <p:ph type="sldNum" idx="12"/>
          </p:nvPr>
        </p:nvSpPr>
        <p:spPr>
          <a:xfrm>
            <a:off x="3897513" y="8829674"/>
            <a:ext cx="2982720" cy="465026"/>
          </a:xfrm>
          <a:prstGeom prst="rect">
            <a:avLst/>
          </a:prstGeom>
        </p:spPr>
        <p:txBody>
          <a:bodyPr lIns="92100" tIns="46037" rIns="92100" bIns="46037" anchor="b" anchorCtr="0">
            <a:noAutofit/>
          </a:bodyPr>
          <a:lstStyle/>
          <a:p>
            <a:fld id="{00000000-1234-1234-1234-123412341234}" type="slidenum">
              <a:rPr lang="en-US">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xmlns="" val="85172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49ca3b2cc5_2_7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49ca3b2cc5_2_71: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SzPts val="1100"/>
            </a:pPr>
            <a:endParaRPr sz="1100">
              <a:solidFill>
                <a:srgbClr val="000000"/>
              </a:solidFill>
              <a:latin typeface="Arial"/>
              <a:ea typeface="Arial"/>
              <a:cs typeface="Arial"/>
              <a:sym typeface="Arial"/>
            </a:endParaRPr>
          </a:p>
        </p:txBody>
      </p:sp>
    </p:spTree>
    <p:extLst>
      <p:ext uri="{BB962C8B-B14F-4D97-AF65-F5344CB8AC3E}">
        <p14:creationId xmlns:p14="http://schemas.microsoft.com/office/powerpoint/2010/main" xmlns="" val="176070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49ca3b2cc5_2_17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49ca3b2cc5_2_173: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SzPts val="1100"/>
            </a:pPr>
            <a:endParaRPr sz="1100">
              <a:solidFill>
                <a:srgbClr val="000000"/>
              </a:solidFill>
              <a:latin typeface="Arial"/>
              <a:ea typeface="Arial"/>
              <a:cs typeface="Arial"/>
              <a:sym typeface="Arial"/>
            </a:endParaRPr>
          </a:p>
        </p:txBody>
      </p:sp>
    </p:spTree>
    <p:extLst>
      <p:ext uri="{BB962C8B-B14F-4D97-AF65-F5344CB8AC3E}">
        <p14:creationId xmlns:p14="http://schemas.microsoft.com/office/powerpoint/2010/main" xmlns="" val="204213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5:notes"/>
          <p:cNvSpPr txBox="1">
            <a:spLocks noGrp="1"/>
          </p:cNvSpPr>
          <p:nvPr>
            <p:ph type="body" idx="1"/>
          </p:nvPr>
        </p:nvSpPr>
        <p:spPr>
          <a:xfrm>
            <a:off x="688186" y="4415792"/>
            <a:ext cx="5505293" cy="4183648"/>
          </a:xfrm>
          <a:prstGeom prst="rect">
            <a:avLst/>
          </a:prstGeom>
          <a:noFill/>
          <a:ln>
            <a:noFill/>
          </a:ln>
        </p:spPr>
        <p:txBody>
          <a:bodyPr spcFirstLastPara="1" wrap="square" lIns="92200" tIns="46075" rIns="92200" bIns="46075" anchor="t" anchorCtr="0">
            <a:noAutofit/>
          </a:bodyPr>
          <a:lstStyle/>
          <a:p>
            <a:pPr marL="457200" marR="0" lvl="0" indent="-228600" algn="l" rtl="0">
              <a:lnSpc>
                <a:spcPct val="100000"/>
              </a:lnSpc>
              <a:spcBef>
                <a:spcPts val="0"/>
              </a:spcBef>
              <a:spcAft>
                <a:spcPts val="0"/>
              </a:spcAft>
              <a:buSzPts val="1400"/>
              <a:buNone/>
            </a:pPr>
            <a:endParaRPr/>
          </a:p>
        </p:txBody>
      </p:sp>
      <p:sp>
        <p:nvSpPr>
          <p:cNvPr id="615" name="Google Shape;615;p5:notes"/>
          <p:cNvSpPr>
            <a:spLocks noGrp="1" noRot="1" noChangeAspect="1"/>
          </p:cNvSpPr>
          <p:nvPr>
            <p:ph type="sldImg" idx="2"/>
          </p:nvPr>
        </p:nvSpPr>
        <p:spPr>
          <a:xfrm>
            <a:off x="342900" y="695325"/>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9ca3b2cc5_2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g49ca3b2cc5_2_0: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SzPts val="1100"/>
            </a:pPr>
            <a:endParaRPr sz="11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xmlns="" val="78287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Shape 1602"/>
          <p:cNvSpPr txBox="1">
            <a:spLocks noGrp="1"/>
          </p:cNvSpPr>
          <p:nvPr>
            <p:ph type="body" idx="1"/>
          </p:nvPr>
        </p:nvSpPr>
        <p:spPr>
          <a:xfrm>
            <a:off x="688182" y="4473893"/>
            <a:ext cx="5505450" cy="3660610"/>
          </a:xfrm>
          <a:prstGeom prst="rect">
            <a:avLst/>
          </a:prstGeom>
          <a:noFill/>
          <a:ln>
            <a:noFill/>
          </a:ln>
        </p:spPr>
        <p:txBody>
          <a:bodyPr spcFirstLastPara="1" wrap="square" lIns="92813" tIns="92813" rIns="92813" bIns="92813" anchor="t" anchorCtr="0">
            <a:noAutofit/>
          </a:bodyPr>
          <a:lstStyle/>
          <a:p>
            <a:pPr>
              <a:buClr>
                <a:srgbClr val="000000"/>
              </a:buClr>
              <a:buSzPts val="1100"/>
            </a:pPr>
            <a:endParaRPr sz="1100">
              <a:solidFill>
                <a:srgbClr val="000000"/>
              </a:solidFill>
              <a:latin typeface="Arial"/>
              <a:ea typeface="Arial"/>
              <a:cs typeface="Arial"/>
              <a:sym typeface="Arial"/>
            </a:endParaRPr>
          </a:p>
        </p:txBody>
      </p:sp>
      <p:sp>
        <p:nvSpPr>
          <p:cNvPr id="1603" name="Shape 1603"/>
          <p:cNvSpPr>
            <a:spLocks noGrp="1" noRot="1" noChangeAspect="1"/>
          </p:cNvSpPr>
          <p:nvPr>
            <p:ph type="sldImg" idx="2"/>
          </p:nvPr>
        </p:nvSpPr>
        <p:spPr>
          <a:xfrm>
            <a:off x="6524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508212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notes"/>
          <p:cNvSpPr txBox="1">
            <a:spLocks noGrp="1"/>
          </p:cNvSpPr>
          <p:nvPr>
            <p:ph type="body" idx="1"/>
          </p:nvPr>
        </p:nvSpPr>
        <p:spPr>
          <a:xfrm>
            <a:off x="691313" y="4510797"/>
            <a:ext cx="5524200" cy="4272300"/>
          </a:xfrm>
          <a:prstGeom prst="rect">
            <a:avLst/>
          </a:prstGeom>
          <a:noFill/>
          <a:ln>
            <a:noFill/>
          </a:ln>
        </p:spPr>
        <p:txBody>
          <a:bodyPr spcFirstLastPara="1" wrap="square" lIns="66525" tIns="66525" rIns="66525" bIns="665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88" name="Google Shape;288;p1:notes"/>
          <p:cNvSpPr>
            <a:spLocks noGrp="1" noRot="1" noChangeAspect="1"/>
          </p:cNvSpPr>
          <p:nvPr>
            <p:ph type="sldImg" idx="2"/>
          </p:nvPr>
        </p:nvSpPr>
        <p:spPr>
          <a:xfrm>
            <a:off x="288925" y="711200"/>
            <a:ext cx="6329363" cy="35607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notes"/>
          <p:cNvSpPr txBox="1">
            <a:spLocks noGrp="1"/>
          </p:cNvSpPr>
          <p:nvPr>
            <p:ph type="ftr" idx="11"/>
          </p:nvPr>
        </p:nvSpPr>
        <p:spPr>
          <a:xfrm>
            <a:off x="1" y="8829967"/>
            <a:ext cx="2982000" cy="464700"/>
          </a:xfrm>
          <a:prstGeom prst="rect">
            <a:avLst/>
          </a:prstGeom>
          <a:noFill/>
          <a:ln>
            <a:noFill/>
          </a:ln>
        </p:spPr>
        <p:txBody>
          <a:bodyPr spcFirstLastPara="1" wrap="square" lIns="92425" tIns="46200" rIns="92425" bIns="462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xmlns="" val="963891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4e4a75f5a8_0_375:notes"/>
          <p:cNvSpPr>
            <a:spLocks noGrp="1" noRot="1" noChangeAspect="1"/>
          </p:cNvSpPr>
          <p:nvPr>
            <p:ph type="sldImg" idx="2"/>
          </p:nvPr>
        </p:nvSpPr>
        <p:spPr>
          <a:xfrm>
            <a:off x="344488" y="696913"/>
            <a:ext cx="6192837"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4e4a75f5a8_0_375:notes"/>
          <p:cNvSpPr txBox="1">
            <a:spLocks noGrp="1"/>
          </p:cNvSpPr>
          <p:nvPr>
            <p:ph type="body" idx="1"/>
          </p:nvPr>
        </p:nvSpPr>
        <p:spPr>
          <a:xfrm>
            <a:off x="688182" y="4415790"/>
            <a:ext cx="5505333" cy="4183346"/>
          </a:xfrm>
          <a:prstGeom prst="rect">
            <a:avLst/>
          </a:prstGeom>
        </p:spPr>
        <p:txBody>
          <a:bodyPr spcFirstLastPara="1" wrap="square" lIns="92275" tIns="46125" rIns="92275" bIns="461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66002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sp>
        <p:nvSpPr>
          <p:cNvPr id="27" name="Google Shape;27;p3"/>
          <p:cNvSpPr/>
          <p:nvPr/>
        </p:nvSpPr>
        <p:spPr>
          <a:xfrm>
            <a:off x="2132011" y="2209807"/>
            <a:ext cx="8915400" cy="3200400"/>
          </a:xfrm>
          <a:prstGeom prst="rect">
            <a:avLst/>
          </a:prstGeom>
          <a:solidFill>
            <a:schemeClr val="lt1">
              <a:alpha val="27058"/>
            </a:schemeClr>
          </a:solidFill>
          <a:ln>
            <a:noFill/>
          </a:ln>
        </p:spPr>
        <p:txBody>
          <a:bodyPr spcFirstLastPara="1" wrap="square" lIns="91163" tIns="45569" rIns="91163" bIns="45569"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pic>
        <p:nvPicPr>
          <p:cNvPr id="28" name="Google Shape;28;p3"/>
          <p:cNvPicPr preferRelativeResize="0"/>
          <p:nvPr/>
        </p:nvPicPr>
        <p:blipFill rotWithShape="1">
          <a:blip r:embed="rId2">
            <a:alphaModFix/>
          </a:blip>
          <a:srcRect/>
          <a:stretch/>
        </p:blipFill>
        <p:spPr>
          <a:xfrm>
            <a:off x="10969940" y="36945"/>
            <a:ext cx="1200414" cy="6904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1523603" y="1122363"/>
            <a:ext cx="9141619" cy="2387600"/>
          </a:xfrm>
          <a:prstGeom prst="rect">
            <a:avLst/>
          </a:prstGeom>
          <a:noFill/>
          <a:ln>
            <a:noFill/>
          </a:ln>
        </p:spPr>
        <p:txBody>
          <a:bodyPr spcFirstLastPara="1" wrap="square" lIns="91413" tIns="45695" rIns="91413" bIns="45695" anchor="b" anchorCtr="0"/>
          <a:lstStyle>
            <a:lvl1pPr marR="0" lvl="0" algn="ctr" rtl="0">
              <a:lnSpc>
                <a:spcPct val="100000"/>
              </a:lnSpc>
              <a:spcBef>
                <a:spcPts val="0"/>
              </a:spcBef>
              <a:spcAft>
                <a:spcPts val="0"/>
              </a:spcAft>
              <a:buSzPts val="1400"/>
              <a:buNone/>
              <a:defRPr sz="6000" b="1" i="0" u="none" strike="noStrike" cap="none">
                <a:solidFill>
                  <a:srgbClr val="000000"/>
                </a:solidFill>
                <a:latin typeface="Raleway Bold"/>
                <a:ea typeface="Raleway Bold"/>
                <a:cs typeface="Arial"/>
                <a:sym typeface="Arial"/>
              </a:defRPr>
            </a:lvl1pPr>
            <a:lvl2pPr marR="0" lvl="1"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9pPr>
          </a:lstStyle>
          <a:p>
            <a:endParaRPr dirty="0"/>
          </a:p>
        </p:txBody>
      </p:sp>
      <p:sp>
        <p:nvSpPr>
          <p:cNvPr id="31" name="Google Shape;31;p4"/>
          <p:cNvSpPr txBox="1">
            <a:spLocks noGrp="1"/>
          </p:cNvSpPr>
          <p:nvPr>
            <p:ph type="subTitle" idx="1"/>
          </p:nvPr>
        </p:nvSpPr>
        <p:spPr>
          <a:xfrm>
            <a:off x="1523603" y="3602037"/>
            <a:ext cx="9141619" cy="1655763"/>
          </a:xfrm>
          <a:prstGeom prst="rect">
            <a:avLst/>
          </a:prstGeom>
          <a:noFill/>
          <a:ln>
            <a:noFill/>
          </a:ln>
        </p:spPr>
        <p:txBody>
          <a:bodyPr spcFirstLastPara="1" wrap="square" lIns="91163" tIns="45569" rIns="91163" bIns="45569" anchor="t" anchorCtr="0"/>
          <a:lstStyle>
            <a:lvl1pPr marR="0" lvl="0" algn="ctr" rtl="0">
              <a:lnSpc>
                <a:spcPct val="100000"/>
              </a:lnSpc>
              <a:spcBef>
                <a:spcPts val="70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ctr" rtl="0">
              <a:lnSpc>
                <a:spcPct val="100000"/>
              </a:lnSpc>
              <a:spcBef>
                <a:spcPts val="5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2pPr>
            <a:lvl3pPr marR="0" lvl="2" algn="ctr" rtl="0">
              <a:lnSpc>
                <a:spcPct val="100000"/>
              </a:lnSpc>
              <a:spcBef>
                <a:spcPts val="500"/>
              </a:spcBef>
              <a:spcAft>
                <a:spcPts val="0"/>
              </a:spcAft>
              <a:buClr>
                <a:schemeClr val="dk1"/>
              </a:buClr>
              <a:buSzPts val="2400"/>
              <a:buFont typeface="Arial"/>
              <a:buNone/>
              <a:defRPr sz="1700" b="0" i="0" u="none" strike="noStrike" cap="none">
                <a:solidFill>
                  <a:schemeClr val="dk1"/>
                </a:solidFill>
                <a:latin typeface="Calibri"/>
                <a:ea typeface="Calibri"/>
                <a:cs typeface="Calibri"/>
                <a:sym typeface="Calibri"/>
              </a:defRPr>
            </a:lvl3pPr>
            <a:lvl4pPr marR="0" lvl="3" algn="ctr" rtl="0">
              <a:lnSpc>
                <a:spcPct val="100000"/>
              </a:lnSpc>
              <a:spcBef>
                <a:spcPts val="400"/>
              </a:spcBef>
              <a:spcAft>
                <a:spcPts val="0"/>
              </a:spcAft>
              <a:buClr>
                <a:schemeClr val="dk1"/>
              </a:buClr>
              <a:buSzPts val="2000"/>
              <a:buFont typeface="Arial"/>
              <a:buNone/>
              <a:defRPr sz="1600" b="0" i="0" u="none" strike="noStrike" cap="none">
                <a:solidFill>
                  <a:schemeClr val="dk1"/>
                </a:solidFill>
                <a:latin typeface="Calibri"/>
                <a:ea typeface="Calibri"/>
                <a:cs typeface="Calibri"/>
                <a:sym typeface="Calibri"/>
              </a:defRPr>
            </a:lvl4pPr>
            <a:lvl5pPr marR="0" lvl="4" algn="ctr" rtl="0">
              <a:lnSpc>
                <a:spcPct val="100000"/>
              </a:lnSpc>
              <a:spcBef>
                <a:spcPts val="400"/>
              </a:spcBef>
              <a:spcAft>
                <a:spcPts val="0"/>
              </a:spcAft>
              <a:buClr>
                <a:schemeClr val="dk1"/>
              </a:buClr>
              <a:buSzPts val="2000"/>
              <a:buFont typeface="Arial"/>
              <a:buNone/>
              <a:defRPr sz="1600" b="0" i="0" u="none" strike="noStrike" cap="none">
                <a:solidFill>
                  <a:schemeClr val="dk1"/>
                </a:solidFill>
                <a:latin typeface="Calibri"/>
                <a:ea typeface="Calibri"/>
                <a:cs typeface="Calibri"/>
                <a:sym typeface="Calibri"/>
              </a:defRPr>
            </a:lvl5pPr>
            <a:lvl6pPr marR="0" lvl="5" algn="ctr" rtl="0">
              <a:lnSpc>
                <a:spcPct val="100000"/>
              </a:lnSpc>
              <a:spcBef>
                <a:spcPts val="400"/>
              </a:spcBef>
              <a:spcAft>
                <a:spcPts val="0"/>
              </a:spcAft>
              <a:buClr>
                <a:schemeClr val="dk1"/>
              </a:buClr>
              <a:buSzPts val="2000"/>
              <a:buFont typeface="Arial"/>
              <a:buNone/>
              <a:defRPr sz="1600" b="0" i="0" u="none" strike="noStrike" cap="none">
                <a:solidFill>
                  <a:schemeClr val="dk1"/>
                </a:solidFill>
                <a:latin typeface="Calibri"/>
                <a:ea typeface="Calibri"/>
                <a:cs typeface="Calibri"/>
                <a:sym typeface="Calibri"/>
              </a:defRPr>
            </a:lvl6pPr>
            <a:lvl7pPr marR="0" lvl="6" algn="ctr" rtl="0">
              <a:lnSpc>
                <a:spcPct val="100000"/>
              </a:lnSpc>
              <a:spcBef>
                <a:spcPts val="400"/>
              </a:spcBef>
              <a:spcAft>
                <a:spcPts val="0"/>
              </a:spcAft>
              <a:buClr>
                <a:schemeClr val="dk1"/>
              </a:buClr>
              <a:buSzPts val="2000"/>
              <a:buFont typeface="Arial"/>
              <a:buNone/>
              <a:defRPr sz="1600" b="0" i="0" u="none" strike="noStrike" cap="none">
                <a:solidFill>
                  <a:schemeClr val="dk1"/>
                </a:solidFill>
                <a:latin typeface="Calibri"/>
                <a:ea typeface="Calibri"/>
                <a:cs typeface="Calibri"/>
                <a:sym typeface="Calibri"/>
              </a:defRPr>
            </a:lvl7pPr>
            <a:lvl8pPr marR="0" lvl="7" algn="ctr" rtl="0">
              <a:lnSpc>
                <a:spcPct val="100000"/>
              </a:lnSpc>
              <a:spcBef>
                <a:spcPts val="400"/>
              </a:spcBef>
              <a:spcAft>
                <a:spcPts val="0"/>
              </a:spcAft>
              <a:buClr>
                <a:schemeClr val="dk1"/>
              </a:buClr>
              <a:buSzPts val="2000"/>
              <a:buFont typeface="Arial"/>
              <a:buNone/>
              <a:defRPr sz="1600" b="0" i="0" u="none" strike="noStrike" cap="none">
                <a:solidFill>
                  <a:schemeClr val="dk1"/>
                </a:solidFill>
                <a:latin typeface="Calibri"/>
                <a:ea typeface="Calibri"/>
                <a:cs typeface="Calibri"/>
                <a:sym typeface="Calibri"/>
              </a:defRPr>
            </a:lvl8pPr>
            <a:lvl9pPr marR="0" lvl="8" algn="ctr" rtl="0">
              <a:lnSpc>
                <a:spcPct val="100000"/>
              </a:lnSpc>
              <a:spcBef>
                <a:spcPts val="400"/>
              </a:spcBef>
              <a:spcAft>
                <a:spcPts val="0"/>
              </a:spcAft>
              <a:buClr>
                <a:schemeClr val="dk1"/>
              </a:buClr>
              <a:buSzPts val="20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dt" idx="10"/>
          </p:nvPr>
        </p:nvSpPr>
        <p:spPr>
          <a:xfrm>
            <a:off x="609449" y="6569115"/>
            <a:ext cx="2844001" cy="365100"/>
          </a:xfrm>
          <a:prstGeom prst="rect">
            <a:avLst/>
          </a:prstGeom>
          <a:noFill/>
          <a:ln>
            <a:noFill/>
          </a:ln>
        </p:spPr>
        <p:txBody>
          <a:bodyPr spcFirstLastPara="1" wrap="square" lIns="91163" tIns="91163" rIns="91163" bIns="91163"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ftr" idx="11"/>
          </p:nvPr>
        </p:nvSpPr>
        <p:spPr>
          <a:xfrm>
            <a:off x="0" y="0"/>
            <a:ext cx="3000000" cy="3000000"/>
          </a:xfrm>
          <a:prstGeom prst="rect">
            <a:avLst/>
          </a:prstGeom>
          <a:noFill/>
          <a:ln>
            <a:noFill/>
          </a:ln>
        </p:spPr>
        <p:txBody>
          <a:bodyPr spcFirstLastPara="1" wrap="square" lIns="91413" tIns="45695" rIns="91413" bIns="45695" anchor="t" anchorCtr="0"/>
          <a:lstStyle>
            <a:lvl1pPr marR="0" lvl="0" algn="l" rtl="0">
              <a:lnSpc>
                <a:spcPct val="100000"/>
              </a:lnSpc>
              <a:spcBef>
                <a:spcPts val="0"/>
              </a:spcBef>
              <a:spcAft>
                <a:spcPts val="0"/>
              </a:spcAft>
              <a:buSzPts val="1400"/>
              <a:buNone/>
              <a:defRPr sz="1500" b="1" i="0" u="none" strike="noStrike" cap="none">
                <a:solidFill>
                  <a:srgbClr val="000000"/>
                </a:solidFill>
                <a:latin typeface="Raleway Bold"/>
                <a:ea typeface="Raleway Bold"/>
                <a:cs typeface="Arial"/>
                <a:sym typeface="Arial"/>
              </a:defRPr>
            </a:lvl1pPr>
            <a:lvl2pPr marR="0" lvl="1"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9pPr>
          </a:lstStyle>
          <a:p>
            <a:endParaRPr lang="en-US" dirty="0"/>
          </a:p>
        </p:txBody>
      </p:sp>
      <p:sp>
        <p:nvSpPr>
          <p:cNvPr id="34" name="Google Shape;34;p4"/>
          <p:cNvSpPr txBox="1">
            <a:spLocks noGrp="1"/>
          </p:cNvSpPr>
          <p:nvPr>
            <p:ph type="sldNum" idx="12"/>
          </p:nvPr>
        </p:nvSpPr>
        <p:spPr>
          <a:xfrm>
            <a:off x="0" y="0"/>
            <a:ext cx="3000000" cy="3000000"/>
          </a:xfrm>
          <a:prstGeom prst="rect">
            <a:avLst/>
          </a:prstGeom>
          <a:noFill/>
          <a:ln>
            <a:noFill/>
          </a:ln>
        </p:spPr>
        <p:txBody>
          <a:bodyPr spcFirstLastPara="1" wrap="square" lIns="91413" tIns="45695" rIns="91413" bIns="45695" anchor="t" anchorCtr="0">
            <a:noAutofit/>
          </a:bodyPr>
          <a:lstStyle>
            <a:lvl1pPr marL="0" marR="0" lvl="0" indent="0" algn="l" rtl="0">
              <a:lnSpc>
                <a:spcPct val="100000"/>
              </a:lnSpc>
              <a:spcBef>
                <a:spcPts val="0"/>
              </a:spcBef>
              <a:spcAft>
                <a:spcPts val="0"/>
              </a:spcAft>
              <a:buNone/>
              <a:defRPr sz="1500" b="1" i="0" u="none" strike="noStrike" cap="none">
                <a:solidFill>
                  <a:srgbClr val="000000"/>
                </a:solidFill>
                <a:latin typeface="Raleway Bold"/>
                <a:ea typeface="Raleway Bold"/>
                <a:cs typeface="Arial"/>
                <a:sym typeface="Arial"/>
              </a:defRPr>
            </a:lvl1pPr>
            <a:lvl2pPr marL="0" marR="0" lvl="1" indent="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09443" y="274643"/>
            <a:ext cx="10969800" cy="716100"/>
          </a:xfrm>
          <a:prstGeom prst="rect">
            <a:avLst/>
          </a:prstGeom>
          <a:noFill/>
          <a:ln>
            <a:noFill/>
          </a:ln>
        </p:spPr>
        <p:txBody>
          <a:bodyPr spcFirstLastPara="1" wrap="square" lIns="91413" tIns="91413" rIns="91413" bIns="91413" anchor="ctr" anchorCtr="0"/>
          <a:lstStyle>
            <a:lvl1pPr marR="0" lvl="0" algn="l" rtl="0">
              <a:lnSpc>
                <a:spcPct val="100000"/>
              </a:lnSpc>
              <a:spcBef>
                <a:spcPts val="0"/>
              </a:spcBef>
              <a:spcAft>
                <a:spcPts val="0"/>
              </a:spcAft>
              <a:buClr>
                <a:srgbClr val="595959"/>
              </a:buClr>
              <a:buSzPts val="1400"/>
              <a:buFont typeface="Calibri"/>
              <a:buNone/>
              <a:defRPr sz="3700"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rgbClr val="000000"/>
                </a:solidFill>
                <a:latin typeface="Arial"/>
                <a:ea typeface="Arial"/>
                <a:cs typeface="Arial"/>
                <a:sym typeface="Arial"/>
              </a:defRPr>
            </a:lvl9pPr>
          </a:lstStyle>
          <a:p>
            <a:endParaRPr/>
          </a:p>
        </p:txBody>
      </p:sp>
      <p:pic>
        <p:nvPicPr>
          <p:cNvPr id="67" name="Google Shape;67;p10"/>
          <p:cNvPicPr preferRelativeResize="0"/>
          <p:nvPr/>
        </p:nvPicPr>
        <p:blipFill rotWithShape="1">
          <a:blip r:embed="rId2">
            <a:alphaModFix/>
          </a:blip>
          <a:srcRect/>
          <a:stretch/>
        </p:blipFill>
        <p:spPr>
          <a:xfrm>
            <a:off x="10969940" y="36945"/>
            <a:ext cx="1200414" cy="690419"/>
          </a:xfrm>
          <a:prstGeom prst="rect">
            <a:avLst/>
          </a:prstGeom>
          <a:noFill/>
          <a:ln>
            <a:noFill/>
          </a:ln>
        </p:spPr>
      </p:pic>
      <p:sp>
        <p:nvSpPr>
          <p:cNvPr id="68" name="Google Shape;68;p10"/>
          <p:cNvSpPr/>
          <p:nvPr/>
        </p:nvSpPr>
        <p:spPr>
          <a:xfrm>
            <a:off x="-1130" y="6646627"/>
            <a:ext cx="12188400" cy="2082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121535" tIns="121535" rIns="121535" bIns="12153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1" i="0" u="none" strike="noStrike" cap="none" dirty="0">
              <a:solidFill>
                <a:srgbClr val="000000"/>
              </a:solidFill>
              <a:latin typeface="Raleway Bold"/>
              <a:ea typeface="Arial"/>
              <a:cs typeface="Arial"/>
              <a:sym typeface="Arial"/>
            </a:endParaRPr>
          </a:p>
        </p:txBody>
      </p:sp>
    </p:spTree>
    <p:extLst>
      <p:ext uri="{BB962C8B-B14F-4D97-AF65-F5344CB8AC3E}">
        <p14:creationId xmlns:p14="http://schemas.microsoft.com/office/powerpoint/2010/main" xmlns="" val="158570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HS_Title Slide 1">
  <p:cSld name="1_DHS_Title Slide 1">
    <p:spTree>
      <p:nvGrpSpPr>
        <p:cNvPr id="1" name="Shape 15"/>
        <p:cNvGrpSpPr/>
        <p:nvPr/>
      </p:nvGrpSpPr>
      <p:grpSpPr>
        <a:xfrm>
          <a:off x="0" y="0"/>
          <a:ext cx="0" cy="0"/>
          <a:chOff x="0" y="0"/>
          <a:chExt cx="0" cy="0"/>
        </a:xfrm>
      </p:grpSpPr>
      <p:pic>
        <p:nvPicPr>
          <p:cNvPr id="16" name="Google Shape;16;p2" descr="http://cdn.wallpapersafari.com/35/41/tu2vCh.jpg"/>
          <p:cNvPicPr preferRelativeResize="0"/>
          <p:nvPr/>
        </p:nvPicPr>
        <p:blipFill rotWithShape="1">
          <a:blip r:embed="rId2">
            <a:alphaModFix/>
          </a:blip>
          <a:srcRect t="744" b="-521"/>
          <a:stretch/>
        </p:blipFill>
        <p:spPr>
          <a:xfrm>
            <a:off x="2" y="1"/>
            <a:ext cx="12188826" cy="6924675"/>
          </a:xfrm>
          <a:prstGeom prst="rect">
            <a:avLst/>
          </a:prstGeom>
          <a:noFill/>
          <a:ln>
            <a:noFill/>
          </a:ln>
        </p:spPr>
      </p:pic>
      <p:sp>
        <p:nvSpPr>
          <p:cNvPr id="17" name="Google Shape;17;p2"/>
          <p:cNvSpPr/>
          <p:nvPr/>
        </p:nvSpPr>
        <p:spPr>
          <a:xfrm>
            <a:off x="0" y="-8312"/>
            <a:ext cx="12188825" cy="6913939"/>
          </a:xfrm>
          <a:prstGeom prst="rect">
            <a:avLst/>
          </a:prstGeom>
          <a:solidFill>
            <a:schemeClr val="lt1">
              <a:alpha val="69019"/>
            </a:schemeClr>
          </a:solidFill>
          <a:ln>
            <a:noFill/>
          </a:ln>
        </p:spPr>
        <p:txBody>
          <a:bodyPr spcFirstLastPara="1" wrap="square" lIns="91413" tIns="45695" rIns="91413" bIns="4569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00" b="1" i="0" u="none" strike="noStrike" cap="none" dirty="0">
              <a:solidFill>
                <a:srgbClr val="FFFFFF"/>
              </a:solidFill>
              <a:latin typeface="Raleway Bold"/>
              <a:ea typeface="Arial"/>
              <a:cs typeface="Arial"/>
              <a:sym typeface="Arial"/>
            </a:endParaRPr>
          </a:p>
        </p:txBody>
      </p:sp>
      <p:sp>
        <p:nvSpPr>
          <p:cNvPr id="18" name="Google Shape;18;p2"/>
          <p:cNvSpPr/>
          <p:nvPr/>
        </p:nvSpPr>
        <p:spPr>
          <a:xfrm>
            <a:off x="0" y="2483377"/>
            <a:ext cx="12188825" cy="1470023"/>
          </a:xfrm>
          <a:prstGeom prst="rect">
            <a:avLst/>
          </a:prstGeom>
          <a:solidFill>
            <a:srgbClr val="90192F"/>
          </a:solidFill>
          <a:ln>
            <a:noFill/>
          </a:ln>
        </p:spPr>
        <p:txBody>
          <a:bodyPr spcFirstLastPara="1" wrap="square" lIns="91413" tIns="45695" rIns="91413" bIns="4569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00" b="1" i="0" u="none" strike="noStrike" cap="none" dirty="0">
              <a:solidFill>
                <a:srgbClr val="FFFFFF"/>
              </a:solidFill>
              <a:latin typeface="Raleway Bold"/>
              <a:ea typeface="Arial"/>
              <a:cs typeface="Arial"/>
              <a:sym typeface="Arial"/>
            </a:endParaRPr>
          </a:p>
        </p:txBody>
      </p:sp>
      <p:sp>
        <p:nvSpPr>
          <p:cNvPr id="19" name="Google Shape;19;p2"/>
          <p:cNvSpPr txBox="1">
            <a:spLocks noGrp="1"/>
          </p:cNvSpPr>
          <p:nvPr>
            <p:ph type="ctrTitle"/>
          </p:nvPr>
        </p:nvSpPr>
        <p:spPr>
          <a:xfrm>
            <a:off x="914162" y="2483377"/>
            <a:ext cx="10360501" cy="1470023"/>
          </a:xfrm>
          <a:prstGeom prst="rect">
            <a:avLst/>
          </a:prstGeom>
          <a:noFill/>
          <a:ln>
            <a:noFill/>
          </a:ln>
        </p:spPr>
        <p:txBody>
          <a:bodyPr spcFirstLastPara="1" wrap="square" lIns="91413" tIns="91413" rIns="91413" bIns="91413" anchor="ctr" anchorCtr="0"/>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9pPr>
          </a:lstStyle>
          <a:p>
            <a:endParaRPr/>
          </a:p>
        </p:txBody>
      </p:sp>
      <p:sp>
        <p:nvSpPr>
          <p:cNvPr id="20" name="Google Shape;20;p2"/>
          <p:cNvSpPr/>
          <p:nvPr/>
        </p:nvSpPr>
        <p:spPr>
          <a:xfrm>
            <a:off x="0" y="4011417"/>
            <a:ext cx="12188825" cy="1694579"/>
          </a:xfrm>
          <a:prstGeom prst="rect">
            <a:avLst/>
          </a:prstGeom>
          <a:gradFill>
            <a:gsLst>
              <a:gs pos="0">
                <a:srgbClr val="FCEFF1">
                  <a:alpha val="0"/>
                </a:srgbClr>
              </a:gs>
              <a:gs pos="38000">
                <a:schemeClr val="lt1"/>
              </a:gs>
              <a:gs pos="100000">
                <a:schemeClr val="lt1"/>
              </a:gs>
            </a:gsLst>
            <a:lin ang="16200000" scaled="0"/>
          </a:gradFill>
          <a:ln>
            <a:noFill/>
          </a:ln>
        </p:spPr>
        <p:txBody>
          <a:bodyPr spcFirstLastPara="1" wrap="square" lIns="91413" tIns="45695" rIns="91413" bIns="4569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00" b="1" i="0" u="none" strike="noStrike" cap="none" dirty="0">
              <a:solidFill>
                <a:srgbClr val="FFFFFF"/>
              </a:solidFill>
              <a:latin typeface="Raleway Bold"/>
              <a:ea typeface="Arial"/>
              <a:cs typeface="Arial"/>
              <a:sym typeface="Arial"/>
            </a:endParaRPr>
          </a:p>
        </p:txBody>
      </p:sp>
      <p:cxnSp>
        <p:nvCxnSpPr>
          <p:cNvPr id="21" name="Google Shape;21;p2"/>
          <p:cNvCxnSpPr/>
          <p:nvPr/>
        </p:nvCxnSpPr>
        <p:spPr>
          <a:xfrm>
            <a:off x="0" y="2420719"/>
            <a:ext cx="12188825" cy="0"/>
          </a:xfrm>
          <a:prstGeom prst="straightConnector1">
            <a:avLst/>
          </a:prstGeom>
          <a:noFill/>
          <a:ln w="63500" cap="flat" cmpd="sng">
            <a:solidFill>
              <a:srgbClr val="90192F"/>
            </a:solidFill>
            <a:prstDash val="solid"/>
            <a:round/>
            <a:headEnd type="none" w="sm" len="sm"/>
            <a:tailEnd type="none" w="sm" len="sm"/>
          </a:ln>
        </p:spPr>
      </p:cxnSp>
      <p:cxnSp>
        <p:nvCxnSpPr>
          <p:cNvPr id="22" name="Google Shape;22;p2"/>
          <p:cNvCxnSpPr/>
          <p:nvPr/>
        </p:nvCxnSpPr>
        <p:spPr>
          <a:xfrm>
            <a:off x="-12697" y="4011393"/>
            <a:ext cx="12188825" cy="0"/>
          </a:xfrm>
          <a:prstGeom prst="straightConnector1">
            <a:avLst/>
          </a:prstGeom>
          <a:noFill/>
          <a:ln w="63500" cap="flat" cmpd="sng">
            <a:solidFill>
              <a:srgbClr val="90192F"/>
            </a:solidFill>
            <a:prstDash val="solid"/>
            <a:round/>
            <a:headEnd type="none" w="sm" len="sm"/>
            <a:tailEnd type="none" w="sm" len="sm"/>
          </a:ln>
        </p:spPr>
      </p:cxnSp>
      <p:sp>
        <p:nvSpPr>
          <p:cNvPr id="23" name="Google Shape;23;p2"/>
          <p:cNvSpPr/>
          <p:nvPr/>
        </p:nvSpPr>
        <p:spPr>
          <a:xfrm rot="10800000" flipH="1">
            <a:off x="12698" y="688389"/>
            <a:ext cx="12188825" cy="1694579"/>
          </a:xfrm>
          <a:prstGeom prst="rect">
            <a:avLst/>
          </a:prstGeom>
          <a:gradFill>
            <a:gsLst>
              <a:gs pos="0">
                <a:srgbClr val="FCEFF1">
                  <a:alpha val="0"/>
                </a:srgbClr>
              </a:gs>
              <a:gs pos="38000">
                <a:schemeClr val="lt1"/>
              </a:gs>
              <a:gs pos="100000">
                <a:schemeClr val="lt1"/>
              </a:gs>
            </a:gsLst>
            <a:lin ang="16200000" scaled="0"/>
          </a:gradFill>
          <a:ln>
            <a:noFill/>
          </a:ln>
        </p:spPr>
        <p:txBody>
          <a:bodyPr spcFirstLastPara="1" wrap="square" lIns="91413" tIns="45695" rIns="91413" bIns="4569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500" b="1" i="0" u="none" strike="noStrike" cap="none" dirty="0">
              <a:solidFill>
                <a:srgbClr val="FFFFFF"/>
              </a:solidFill>
              <a:latin typeface="Raleway Bold"/>
              <a:ea typeface="Arial"/>
              <a:cs typeface="Arial"/>
              <a:sym typeface="Arial"/>
            </a:endParaRPr>
          </a:p>
        </p:txBody>
      </p:sp>
      <p:pic>
        <p:nvPicPr>
          <p:cNvPr id="24" name="Google Shape;24;p2"/>
          <p:cNvPicPr preferRelativeResize="0"/>
          <p:nvPr/>
        </p:nvPicPr>
        <p:blipFill rotWithShape="1">
          <a:blip r:embed="rId3">
            <a:alphaModFix/>
          </a:blip>
          <a:srcRect/>
          <a:stretch/>
        </p:blipFill>
        <p:spPr>
          <a:xfrm>
            <a:off x="4060311" y="304800"/>
            <a:ext cx="4068204" cy="2057400"/>
          </a:xfrm>
          <a:prstGeom prst="rect">
            <a:avLst/>
          </a:prstGeom>
          <a:noFill/>
          <a:ln>
            <a:noFill/>
          </a:ln>
        </p:spPr>
      </p:pic>
      <p:pic>
        <p:nvPicPr>
          <p:cNvPr id="25" name="Google Shape;25;p2" descr="C:\Users\smukherj\Documents\Logos\DHS Logo.png"/>
          <p:cNvPicPr preferRelativeResize="0"/>
          <p:nvPr/>
        </p:nvPicPr>
        <p:blipFill rotWithShape="1">
          <a:blip r:embed="rId4">
            <a:alphaModFix/>
          </a:blip>
          <a:srcRect/>
          <a:stretch/>
        </p:blipFill>
        <p:spPr>
          <a:xfrm>
            <a:off x="5180252" y="5486403"/>
            <a:ext cx="1821459" cy="1026015"/>
          </a:xfrm>
          <a:prstGeom prst="rect">
            <a:avLst/>
          </a:prstGeom>
          <a:noFill/>
          <a:ln>
            <a:noFill/>
          </a:ln>
        </p:spPr>
      </p:pic>
    </p:spTree>
    <p:extLst>
      <p:ext uri="{BB962C8B-B14F-4D97-AF65-F5344CB8AC3E}">
        <p14:creationId xmlns:p14="http://schemas.microsoft.com/office/powerpoint/2010/main" xmlns="" val="324381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HS Title and Content 1" type="obj">
  <p:cSld name="DHS Title and Content 1">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50813" y="76200"/>
            <a:ext cx="10668000" cy="685800"/>
          </a:xfrm>
          <a:prstGeom prst="rect">
            <a:avLst/>
          </a:prstGeom>
          <a:noFill/>
          <a:ln>
            <a:noFill/>
          </a:ln>
        </p:spPr>
        <p:txBody>
          <a:bodyPr spcFirstLastPara="1" wrap="square" lIns="91413" tIns="45695" rIns="91413" bIns="45695" anchor="ctr" anchorCtr="0"/>
          <a:lstStyle>
            <a:lvl1pPr marR="0" lvl="0" algn="l" rtl="0">
              <a:lnSpc>
                <a:spcPct val="100000"/>
              </a:lnSpc>
              <a:spcBef>
                <a:spcPts val="0"/>
              </a:spcBef>
              <a:spcAft>
                <a:spcPts val="0"/>
              </a:spcAft>
              <a:buSzPts val="1400"/>
              <a:buNone/>
              <a:defRPr sz="3200" b="1" i="0" u="none" strike="noStrike" cap="none">
                <a:solidFill>
                  <a:srgbClr val="002F8E"/>
                </a:solidFill>
                <a:latin typeface="Raleway Bold"/>
                <a:ea typeface="Raleway Bold"/>
                <a:cs typeface="Arial"/>
                <a:sym typeface="Arial"/>
              </a:defRPr>
            </a:lvl1pPr>
            <a:lvl2pPr marR="0" lvl="1"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9pPr>
          </a:lstStyle>
          <a:p>
            <a:endParaRPr dirty="0"/>
          </a:p>
        </p:txBody>
      </p:sp>
      <p:sp>
        <p:nvSpPr>
          <p:cNvPr id="118" name="Shape 118"/>
          <p:cNvSpPr txBox="1">
            <a:spLocks noGrp="1"/>
          </p:cNvSpPr>
          <p:nvPr>
            <p:ph type="body" idx="1"/>
          </p:nvPr>
        </p:nvSpPr>
        <p:spPr>
          <a:xfrm>
            <a:off x="379412" y="990600"/>
            <a:ext cx="11353800" cy="5410200"/>
          </a:xfrm>
          <a:prstGeom prst="rect">
            <a:avLst/>
          </a:prstGeom>
          <a:noFill/>
          <a:ln>
            <a:noFill/>
          </a:ln>
        </p:spPr>
        <p:txBody>
          <a:bodyPr spcFirstLastPara="1" wrap="square" lIns="91163" tIns="45569" rIns="91163" bIns="45569" anchor="t" anchorCtr="0"/>
          <a:lstStyle>
            <a:lvl1pPr marL="457141" marR="0" lvl="0" indent="-431746" algn="l" rtl="0">
              <a:lnSpc>
                <a:spcPct val="100000"/>
              </a:lnSpc>
              <a:spcBef>
                <a:spcPts val="700"/>
              </a:spcBef>
              <a:spcAft>
                <a:spcPts val="0"/>
              </a:spcAft>
              <a:buClr>
                <a:schemeClr val="dk1"/>
              </a:buClr>
              <a:buSzPts val="3200"/>
              <a:buFont typeface="Arial"/>
              <a:buChar char="•"/>
              <a:defRPr sz="3200" b="0" i="0" u="none" strike="noStrike" cap="none">
                <a:solidFill>
                  <a:srgbClr val="002F93"/>
                </a:solidFill>
                <a:latin typeface="Calibri"/>
                <a:ea typeface="Calibri"/>
                <a:cs typeface="Calibri"/>
                <a:sym typeface="Calibri"/>
              </a:defRPr>
            </a:lvl1pPr>
            <a:lvl2pPr marL="914285" marR="0" lvl="1" indent="-406352" algn="l" rtl="0">
              <a:lnSpc>
                <a:spcPct val="100000"/>
              </a:lnSpc>
              <a:spcBef>
                <a:spcPts val="500"/>
              </a:spcBef>
              <a:spcAft>
                <a:spcPts val="0"/>
              </a:spcAft>
              <a:buClr>
                <a:schemeClr val="dk1"/>
              </a:buClr>
              <a:buSzPts val="2800"/>
              <a:buFont typeface="Arial"/>
              <a:buChar char="–"/>
              <a:defRPr sz="2800" b="0" i="0" u="none" strike="noStrike" cap="none">
                <a:solidFill>
                  <a:srgbClr val="002F93"/>
                </a:solidFill>
                <a:latin typeface="Calibri"/>
                <a:ea typeface="Calibri"/>
                <a:cs typeface="Calibri"/>
                <a:sym typeface="Calibri"/>
              </a:defRPr>
            </a:lvl2pPr>
            <a:lvl3pPr marL="1371428" marR="0" lvl="2" indent="-380952" algn="l" rtl="0">
              <a:lnSpc>
                <a:spcPct val="100000"/>
              </a:lnSpc>
              <a:spcBef>
                <a:spcPts val="500"/>
              </a:spcBef>
              <a:spcAft>
                <a:spcPts val="0"/>
              </a:spcAft>
              <a:buClr>
                <a:schemeClr val="dk1"/>
              </a:buClr>
              <a:buSzPts val="2400"/>
              <a:buFont typeface="Arial"/>
              <a:buChar char="•"/>
              <a:defRPr sz="2400" b="0" i="0" u="none" strike="noStrike" cap="none">
                <a:solidFill>
                  <a:srgbClr val="002F93"/>
                </a:solidFill>
                <a:latin typeface="Calibri"/>
                <a:ea typeface="Calibri"/>
                <a:cs typeface="Calibri"/>
                <a:sym typeface="Calibri"/>
              </a:defRPr>
            </a:lvl3pPr>
            <a:lvl4pPr marL="1828572" marR="0" lvl="3" indent="-355556" algn="l" rtl="0">
              <a:lnSpc>
                <a:spcPct val="100000"/>
              </a:lnSpc>
              <a:spcBef>
                <a:spcPts val="400"/>
              </a:spcBef>
              <a:spcAft>
                <a:spcPts val="0"/>
              </a:spcAft>
              <a:buClr>
                <a:schemeClr val="dk1"/>
              </a:buClr>
              <a:buSzPts val="2000"/>
              <a:buFont typeface="Arial"/>
              <a:buChar char="–"/>
              <a:defRPr sz="2000" b="0" i="0" u="none" strike="noStrike" cap="none">
                <a:solidFill>
                  <a:srgbClr val="002F93"/>
                </a:solidFill>
                <a:latin typeface="Calibri"/>
                <a:ea typeface="Calibri"/>
                <a:cs typeface="Calibri"/>
                <a:sym typeface="Calibri"/>
              </a:defRPr>
            </a:lvl4pPr>
            <a:lvl5pPr marL="2285713" marR="0" lvl="4" indent="-355556" algn="l" rtl="0">
              <a:lnSpc>
                <a:spcPct val="100000"/>
              </a:lnSpc>
              <a:spcBef>
                <a:spcPts val="400"/>
              </a:spcBef>
              <a:spcAft>
                <a:spcPts val="0"/>
              </a:spcAft>
              <a:buClr>
                <a:schemeClr val="dk1"/>
              </a:buClr>
              <a:buSzPts val="2000"/>
              <a:buFont typeface="Arial"/>
              <a:buChar char="»"/>
              <a:defRPr sz="2000" b="0" i="0" u="none" strike="noStrike" cap="none">
                <a:solidFill>
                  <a:srgbClr val="002F93"/>
                </a:solidFill>
                <a:latin typeface="Calibri"/>
                <a:ea typeface="Calibri"/>
                <a:cs typeface="Calibri"/>
                <a:sym typeface="Calibri"/>
              </a:defRPr>
            </a:lvl5pPr>
            <a:lvl6pPr marL="2742857" marR="0" lvl="5" indent="-35555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000" marR="0" lvl="6" indent="-35555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144" marR="0" lvl="7" indent="-35555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284" marR="0" lvl="8" indent="-35555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Shape 119"/>
          <p:cNvSpPr/>
          <p:nvPr/>
        </p:nvSpPr>
        <p:spPr>
          <a:xfrm>
            <a:off x="2132011" y="2209800"/>
            <a:ext cx="8915400" cy="3200400"/>
          </a:xfrm>
          <a:prstGeom prst="rect">
            <a:avLst/>
          </a:prstGeom>
          <a:solidFill>
            <a:schemeClr val="lt1">
              <a:alpha val="27840"/>
            </a:schemeClr>
          </a:solidFill>
          <a:ln>
            <a:noFill/>
          </a:ln>
        </p:spPr>
        <p:txBody>
          <a:bodyPr spcFirstLastPara="1" wrap="square" lIns="91413" tIns="45695" rIns="91413" bIns="45695" anchor="ctr" anchorCtr="0">
            <a:noAutofit/>
          </a:bodyPr>
          <a:lstStyle/>
          <a:p>
            <a:pPr marL="0" marR="0" lvl="0" indent="0" algn="ctr" rtl="0">
              <a:lnSpc>
                <a:spcPct val="100000"/>
              </a:lnSpc>
              <a:spcBef>
                <a:spcPts val="0"/>
              </a:spcBef>
              <a:spcAft>
                <a:spcPts val="0"/>
              </a:spcAft>
              <a:buNone/>
            </a:pPr>
            <a:endParaRPr sz="1900" b="1" i="0" u="none" strike="noStrike" cap="none" dirty="0">
              <a:solidFill>
                <a:srgbClr val="FFFFFF"/>
              </a:solidFill>
              <a:latin typeface="Raleway Bold"/>
              <a:ea typeface="Arial"/>
              <a:cs typeface="Arial"/>
              <a:sym typeface="Arial"/>
            </a:endParaRPr>
          </a:p>
        </p:txBody>
      </p:sp>
      <p:pic>
        <p:nvPicPr>
          <p:cNvPr id="120" name="Shape 120" descr="C:\Users\smukherj\Documents\Logos\DHS Logo.png"/>
          <p:cNvPicPr preferRelativeResize="0"/>
          <p:nvPr/>
        </p:nvPicPr>
        <p:blipFill rotWithShape="1">
          <a:blip r:embed="rId2">
            <a:alphaModFix/>
          </a:blip>
          <a:srcRect/>
          <a:stretch/>
        </p:blipFill>
        <p:spPr>
          <a:xfrm>
            <a:off x="11047413" y="76200"/>
            <a:ext cx="998023" cy="685800"/>
          </a:xfrm>
          <a:prstGeom prst="rect">
            <a:avLst/>
          </a:prstGeom>
          <a:noFill/>
          <a:ln>
            <a:noFill/>
          </a:ln>
        </p:spPr>
      </p:pic>
    </p:spTree>
    <p:extLst>
      <p:ext uri="{BB962C8B-B14F-4D97-AF65-F5344CB8AC3E}">
        <p14:creationId xmlns:p14="http://schemas.microsoft.com/office/powerpoint/2010/main" xmlns="" val="317998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1"/>
        <p:cNvGrpSpPr/>
        <p:nvPr/>
      </p:nvGrpSpPr>
      <p:grpSpPr>
        <a:xfrm>
          <a:off x="0" y="0"/>
          <a:ext cx="0" cy="0"/>
          <a:chOff x="0" y="0"/>
          <a:chExt cx="0" cy="0"/>
        </a:xfrm>
      </p:grpSpPr>
      <p:sp>
        <p:nvSpPr>
          <p:cNvPr id="92" name="Shape 92"/>
          <p:cNvSpPr/>
          <p:nvPr/>
        </p:nvSpPr>
        <p:spPr>
          <a:xfrm>
            <a:off x="2132011" y="2209807"/>
            <a:ext cx="8915400" cy="3200400"/>
          </a:xfrm>
          <a:prstGeom prst="rect">
            <a:avLst/>
          </a:prstGeom>
          <a:solidFill>
            <a:schemeClr val="lt1">
              <a:alpha val="27060"/>
            </a:schemeClr>
          </a:solidFill>
          <a:ln>
            <a:noFill/>
          </a:ln>
        </p:spPr>
        <p:txBody>
          <a:bodyPr spcFirstLastPara="1" wrap="square" lIns="91163" tIns="45569" rIns="91163" bIns="45569" anchor="ctr" anchorCtr="0">
            <a:noAutofit/>
          </a:bodyPr>
          <a:lstStyle/>
          <a:p>
            <a:pPr algn="ctr"/>
            <a:endParaRPr sz="1900">
              <a:solidFill>
                <a:srgbClr val="FFFFFF"/>
              </a:solidFill>
              <a:latin typeface="Calibri"/>
              <a:ea typeface="Calibri"/>
              <a:cs typeface="Calibri"/>
              <a:sym typeface="Calibri"/>
            </a:endParaRPr>
          </a:p>
        </p:txBody>
      </p:sp>
      <p:pic>
        <p:nvPicPr>
          <p:cNvPr id="93" name="Shape 93"/>
          <p:cNvPicPr preferRelativeResize="0"/>
          <p:nvPr/>
        </p:nvPicPr>
        <p:blipFill rotWithShape="1">
          <a:blip r:embed="rId2">
            <a:alphaModFix/>
          </a:blip>
          <a:srcRect/>
          <a:stretch/>
        </p:blipFill>
        <p:spPr>
          <a:xfrm>
            <a:off x="10969940" y="36953"/>
            <a:ext cx="1200414" cy="690419"/>
          </a:xfrm>
          <a:prstGeom prst="rect">
            <a:avLst/>
          </a:prstGeom>
          <a:noFill/>
          <a:ln>
            <a:noFill/>
          </a:ln>
        </p:spPr>
      </p:pic>
    </p:spTree>
    <p:extLst>
      <p:ext uri="{BB962C8B-B14F-4D97-AF65-F5344CB8AC3E}">
        <p14:creationId xmlns:p14="http://schemas.microsoft.com/office/powerpoint/2010/main" xmlns="" val="95235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HS_Title Slide 1">
  <p:cSld name="DHS_Title Slide 1">
    <p:spTree>
      <p:nvGrpSpPr>
        <p:cNvPr id="1" name="Shape 94"/>
        <p:cNvGrpSpPr/>
        <p:nvPr/>
      </p:nvGrpSpPr>
      <p:grpSpPr>
        <a:xfrm>
          <a:off x="0" y="0"/>
          <a:ext cx="0" cy="0"/>
          <a:chOff x="0" y="0"/>
          <a:chExt cx="0" cy="0"/>
        </a:xfrm>
      </p:grpSpPr>
      <p:pic>
        <p:nvPicPr>
          <p:cNvPr id="95" name="Shape 95" descr="http://cdn.wallpapersafari.com/35/41/tu2vCh.jpg"/>
          <p:cNvPicPr preferRelativeResize="0"/>
          <p:nvPr/>
        </p:nvPicPr>
        <p:blipFill rotWithShape="1">
          <a:blip r:embed="rId2">
            <a:alphaModFix/>
          </a:blip>
          <a:srcRect t="748" b="-528"/>
          <a:stretch/>
        </p:blipFill>
        <p:spPr>
          <a:xfrm>
            <a:off x="2" y="1"/>
            <a:ext cx="12188826" cy="6924675"/>
          </a:xfrm>
          <a:prstGeom prst="rect">
            <a:avLst/>
          </a:prstGeom>
          <a:noFill/>
          <a:ln>
            <a:noFill/>
          </a:ln>
        </p:spPr>
      </p:pic>
      <p:sp>
        <p:nvSpPr>
          <p:cNvPr id="96" name="Shape 96"/>
          <p:cNvSpPr/>
          <p:nvPr/>
        </p:nvSpPr>
        <p:spPr>
          <a:xfrm>
            <a:off x="0" y="-8311"/>
            <a:ext cx="12188700" cy="6913800"/>
          </a:xfrm>
          <a:prstGeom prst="rect">
            <a:avLst/>
          </a:prstGeom>
          <a:solidFill>
            <a:schemeClr val="lt1">
              <a:alpha val="69410"/>
            </a:schemeClr>
          </a:solidFill>
          <a:ln>
            <a:noFill/>
          </a:ln>
        </p:spPr>
        <p:txBody>
          <a:bodyPr spcFirstLastPara="1" wrap="square" lIns="91413" tIns="45695" rIns="91413" bIns="45695" anchor="ctr" anchorCtr="0">
            <a:noAutofit/>
          </a:bodyPr>
          <a:lstStyle/>
          <a:p>
            <a:pPr algn="ctr">
              <a:buSzPts val="1400"/>
            </a:pPr>
            <a:endParaRPr b="1">
              <a:solidFill>
                <a:srgbClr val="FFFFFF"/>
              </a:solidFill>
            </a:endParaRPr>
          </a:p>
        </p:txBody>
      </p:sp>
      <p:sp>
        <p:nvSpPr>
          <p:cNvPr id="97" name="Shape 97"/>
          <p:cNvSpPr/>
          <p:nvPr/>
        </p:nvSpPr>
        <p:spPr>
          <a:xfrm>
            <a:off x="0" y="2483371"/>
            <a:ext cx="12188700" cy="1470000"/>
          </a:xfrm>
          <a:prstGeom prst="rect">
            <a:avLst/>
          </a:prstGeom>
          <a:solidFill>
            <a:srgbClr val="90192F"/>
          </a:solidFill>
          <a:ln>
            <a:noFill/>
          </a:ln>
        </p:spPr>
        <p:txBody>
          <a:bodyPr spcFirstLastPara="1" wrap="square" lIns="91413" tIns="45695" rIns="91413" bIns="45695" anchor="ctr" anchorCtr="0">
            <a:noAutofit/>
          </a:bodyPr>
          <a:lstStyle/>
          <a:p>
            <a:pPr algn="ctr">
              <a:buSzPts val="1400"/>
            </a:pPr>
            <a:endParaRPr>
              <a:solidFill>
                <a:srgbClr val="FFFFFF"/>
              </a:solidFill>
            </a:endParaRPr>
          </a:p>
        </p:txBody>
      </p:sp>
      <p:sp>
        <p:nvSpPr>
          <p:cNvPr id="98" name="Shape 98"/>
          <p:cNvSpPr txBox="1">
            <a:spLocks noGrp="1"/>
          </p:cNvSpPr>
          <p:nvPr>
            <p:ph type="ctrTitle"/>
          </p:nvPr>
        </p:nvSpPr>
        <p:spPr>
          <a:xfrm>
            <a:off x="914165" y="2483371"/>
            <a:ext cx="10360500" cy="1470000"/>
          </a:xfrm>
          <a:prstGeom prst="rect">
            <a:avLst/>
          </a:prstGeom>
          <a:noFill/>
          <a:ln>
            <a:noFill/>
          </a:ln>
        </p:spPr>
        <p:txBody>
          <a:bodyPr spcFirstLastPara="1" wrap="square" lIns="91413" tIns="91413" rIns="91413" bIns="91413" anchor="ctr" anchorCtr="0"/>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900" b="0" i="0" u="none" strike="noStrike" cap="none">
                <a:solidFill>
                  <a:srgbClr val="000000"/>
                </a:solidFill>
                <a:latin typeface="Arial"/>
                <a:ea typeface="Arial"/>
                <a:cs typeface="Arial"/>
                <a:sym typeface="Arial"/>
              </a:defRPr>
            </a:lvl9pPr>
          </a:lstStyle>
          <a:p>
            <a:endParaRPr/>
          </a:p>
        </p:txBody>
      </p:sp>
      <p:sp>
        <p:nvSpPr>
          <p:cNvPr id="99" name="Shape 99"/>
          <p:cNvSpPr/>
          <p:nvPr/>
        </p:nvSpPr>
        <p:spPr>
          <a:xfrm>
            <a:off x="0" y="4011419"/>
            <a:ext cx="12188700" cy="1694700"/>
          </a:xfrm>
          <a:prstGeom prst="rect">
            <a:avLst/>
          </a:prstGeom>
          <a:gradFill>
            <a:gsLst>
              <a:gs pos="0">
                <a:srgbClr val="FCEFF1">
                  <a:alpha val="0"/>
                </a:srgbClr>
              </a:gs>
              <a:gs pos="38000">
                <a:schemeClr val="lt1"/>
              </a:gs>
              <a:gs pos="100000">
                <a:schemeClr val="lt1"/>
              </a:gs>
            </a:gsLst>
            <a:lin ang="16200038" scaled="0"/>
          </a:gradFill>
          <a:ln>
            <a:noFill/>
          </a:ln>
        </p:spPr>
        <p:txBody>
          <a:bodyPr spcFirstLastPara="1" wrap="square" lIns="91413" tIns="45695" rIns="91413" bIns="45695" anchor="ctr" anchorCtr="0">
            <a:noAutofit/>
          </a:bodyPr>
          <a:lstStyle/>
          <a:p>
            <a:pPr algn="ctr">
              <a:buSzPts val="1400"/>
            </a:pPr>
            <a:endParaRPr>
              <a:solidFill>
                <a:srgbClr val="FFFFFF"/>
              </a:solidFill>
            </a:endParaRPr>
          </a:p>
        </p:txBody>
      </p:sp>
      <p:cxnSp>
        <p:nvCxnSpPr>
          <p:cNvPr id="100" name="Shape 100"/>
          <p:cNvCxnSpPr/>
          <p:nvPr/>
        </p:nvCxnSpPr>
        <p:spPr>
          <a:xfrm>
            <a:off x="0" y="2420719"/>
            <a:ext cx="12188700" cy="0"/>
          </a:xfrm>
          <a:prstGeom prst="straightConnector1">
            <a:avLst/>
          </a:prstGeom>
          <a:noFill/>
          <a:ln w="63500" cap="flat" cmpd="sng">
            <a:solidFill>
              <a:srgbClr val="90192F"/>
            </a:solidFill>
            <a:prstDash val="solid"/>
            <a:round/>
            <a:headEnd type="none" w="sm" len="sm"/>
            <a:tailEnd type="none" w="sm" len="sm"/>
          </a:ln>
        </p:spPr>
      </p:cxnSp>
      <p:cxnSp>
        <p:nvCxnSpPr>
          <p:cNvPr id="101" name="Shape 101"/>
          <p:cNvCxnSpPr/>
          <p:nvPr/>
        </p:nvCxnSpPr>
        <p:spPr>
          <a:xfrm>
            <a:off x="-12697" y="4011393"/>
            <a:ext cx="12188700" cy="0"/>
          </a:xfrm>
          <a:prstGeom prst="straightConnector1">
            <a:avLst/>
          </a:prstGeom>
          <a:noFill/>
          <a:ln w="63500" cap="flat" cmpd="sng">
            <a:solidFill>
              <a:srgbClr val="90192F"/>
            </a:solidFill>
            <a:prstDash val="solid"/>
            <a:round/>
            <a:headEnd type="none" w="sm" len="sm"/>
            <a:tailEnd type="none" w="sm" len="sm"/>
          </a:ln>
        </p:spPr>
      </p:cxnSp>
      <p:sp>
        <p:nvSpPr>
          <p:cNvPr id="102" name="Shape 102"/>
          <p:cNvSpPr/>
          <p:nvPr/>
        </p:nvSpPr>
        <p:spPr>
          <a:xfrm rot="10800000" flipH="1">
            <a:off x="12698" y="688267"/>
            <a:ext cx="12188700" cy="1694700"/>
          </a:xfrm>
          <a:prstGeom prst="rect">
            <a:avLst/>
          </a:prstGeom>
          <a:gradFill>
            <a:gsLst>
              <a:gs pos="0">
                <a:srgbClr val="FCEFF1">
                  <a:alpha val="0"/>
                </a:srgbClr>
              </a:gs>
              <a:gs pos="38000">
                <a:schemeClr val="lt1"/>
              </a:gs>
              <a:gs pos="100000">
                <a:schemeClr val="lt1"/>
              </a:gs>
            </a:gsLst>
            <a:lin ang="16200038" scaled="0"/>
          </a:gradFill>
          <a:ln>
            <a:noFill/>
          </a:ln>
        </p:spPr>
        <p:txBody>
          <a:bodyPr spcFirstLastPara="1" wrap="square" lIns="91413" tIns="45695" rIns="91413" bIns="45695" anchor="ctr" anchorCtr="0">
            <a:noAutofit/>
          </a:bodyPr>
          <a:lstStyle/>
          <a:p>
            <a:pPr algn="ctr">
              <a:buSzPts val="1400"/>
            </a:pPr>
            <a:endParaRPr>
              <a:solidFill>
                <a:srgbClr val="FFFFFF"/>
              </a:solidFill>
            </a:endParaRPr>
          </a:p>
        </p:txBody>
      </p:sp>
      <p:pic>
        <p:nvPicPr>
          <p:cNvPr id="103" name="Shape 103"/>
          <p:cNvPicPr preferRelativeResize="0"/>
          <p:nvPr/>
        </p:nvPicPr>
        <p:blipFill rotWithShape="1">
          <a:blip r:embed="rId3">
            <a:alphaModFix/>
          </a:blip>
          <a:srcRect/>
          <a:stretch/>
        </p:blipFill>
        <p:spPr>
          <a:xfrm>
            <a:off x="4060311" y="304800"/>
            <a:ext cx="4068204" cy="2057400"/>
          </a:xfrm>
          <a:prstGeom prst="rect">
            <a:avLst/>
          </a:prstGeom>
          <a:noFill/>
          <a:ln>
            <a:noFill/>
          </a:ln>
        </p:spPr>
      </p:pic>
      <p:pic>
        <p:nvPicPr>
          <p:cNvPr id="104" name="Shape 104" descr="C:\Users\smukherj\Documents\Logos\DHS Logo.png"/>
          <p:cNvPicPr preferRelativeResize="0"/>
          <p:nvPr/>
        </p:nvPicPr>
        <p:blipFill rotWithShape="1">
          <a:blip r:embed="rId4">
            <a:alphaModFix/>
          </a:blip>
          <a:srcRect/>
          <a:stretch/>
        </p:blipFill>
        <p:spPr>
          <a:xfrm>
            <a:off x="5180260" y="5486403"/>
            <a:ext cx="1821459" cy="1026015"/>
          </a:xfrm>
          <a:prstGeom prst="rect">
            <a:avLst/>
          </a:prstGeom>
          <a:noFill/>
          <a:ln>
            <a:noFill/>
          </a:ln>
        </p:spPr>
      </p:pic>
    </p:spTree>
    <p:extLst>
      <p:ext uri="{BB962C8B-B14F-4D97-AF65-F5344CB8AC3E}">
        <p14:creationId xmlns:p14="http://schemas.microsoft.com/office/powerpoint/2010/main" xmlns="" val="308759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title">
  <p:cSld name="Blank">
    <p:spTree>
      <p:nvGrpSpPr>
        <p:cNvPr id="1" name="Shape 52"/>
        <p:cNvGrpSpPr/>
        <p:nvPr/>
      </p:nvGrpSpPr>
      <p:grpSpPr>
        <a:xfrm>
          <a:off x="0" y="0"/>
          <a:ext cx="0" cy="0"/>
          <a:chOff x="0" y="0"/>
          <a:chExt cx="0" cy="0"/>
        </a:xfrm>
      </p:grpSpPr>
      <p:sp>
        <p:nvSpPr>
          <p:cNvPr id="53" name="Google Shape;53;p8"/>
          <p:cNvSpPr txBox="1">
            <a:spLocks noGrp="1"/>
          </p:cNvSpPr>
          <p:nvPr>
            <p:ph type="sldNum" idx="12"/>
          </p:nvPr>
        </p:nvSpPr>
        <p:spPr>
          <a:xfrm>
            <a:off x="5954001" y="5762627"/>
            <a:ext cx="274201" cy="207900"/>
          </a:xfrm>
          <a:prstGeom prst="rect">
            <a:avLst/>
          </a:prstGeom>
          <a:noFill/>
          <a:ln>
            <a:noFill/>
          </a:ln>
        </p:spPr>
        <p:txBody>
          <a:bodyPr spcFirstLastPara="1" wrap="square" lIns="23275" tIns="23275" rIns="23275" bIns="23275" anchor="t" anchorCtr="0">
            <a:noAutofit/>
          </a:bodyPr>
          <a:lstStyle>
            <a:lvl1pPr marL="0" marR="0" lvl="0" indent="0" algn="ctr" rtl="0">
              <a:lnSpc>
                <a:spcPct val="100000"/>
              </a:lnSpc>
              <a:spcBef>
                <a:spcPts val="0"/>
              </a:spcBef>
              <a:spcAft>
                <a:spcPts val="0"/>
              </a:spcAft>
              <a:buClr>
                <a:srgbClr val="000000"/>
              </a:buClr>
              <a:buFont typeface="Helvetica Neue"/>
              <a:buNone/>
              <a:defRPr sz="15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Font typeface="Helvetica Neue"/>
              <a:buNone/>
              <a:defRPr sz="15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Font typeface="Helvetica Neue"/>
              <a:buNone/>
              <a:defRPr sz="15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Font typeface="Helvetica Neue"/>
              <a:buNone/>
              <a:defRPr sz="15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Font typeface="Helvetica Neue"/>
              <a:buNone/>
              <a:defRPr sz="15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Font typeface="Helvetica Neue"/>
              <a:buNone/>
              <a:defRPr sz="15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Font typeface="Helvetica Neue"/>
              <a:buNone/>
              <a:defRPr sz="15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Font typeface="Helvetica Neue"/>
              <a:buNone/>
              <a:defRPr sz="15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Font typeface="Helvetica Neue"/>
              <a:buNone/>
              <a:defRPr sz="15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417948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HS Title and Content 2">
    <p:spTree>
      <p:nvGrpSpPr>
        <p:cNvPr id="1" name="Shape 29"/>
        <p:cNvGrpSpPr/>
        <p:nvPr/>
      </p:nvGrpSpPr>
      <p:grpSpPr>
        <a:xfrm>
          <a:off x="0" y="0"/>
          <a:ext cx="0" cy="0"/>
          <a:chOff x="0" y="0"/>
          <a:chExt cx="0" cy="0"/>
        </a:xfrm>
      </p:grpSpPr>
      <p:pic>
        <p:nvPicPr>
          <p:cNvPr id="32" name="Shape 32" descr="C:\Users\smukherj\Documents\Logos\DHS Logo.png"/>
          <p:cNvPicPr preferRelativeResize="0"/>
          <p:nvPr/>
        </p:nvPicPr>
        <p:blipFill rotWithShape="1">
          <a:blip r:embed="rId2" cstate="print">
            <a:alphaModFix/>
          </a:blip>
          <a:srcRect/>
          <a:stretch/>
        </p:blipFill>
        <p:spPr>
          <a:xfrm>
            <a:off x="11047414" y="152422"/>
            <a:ext cx="998021" cy="535886"/>
          </a:xfrm>
          <a:prstGeom prst="rect">
            <a:avLst/>
          </a:prstGeom>
          <a:noFill/>
          <a:ln>
            <a:noFill/>
          </a:ln>
        </p:spPr>
      </p:pic>
      <p:sp>
        <p:nvSpPr>
          <p:cNvPr id="33" name="Shape 33"/>
          <p:cNvSpPr/>
          <p:nvPr/>
        </p:nvSpPr>
        <p:spPr>
          <a:xfrm>
            <a:off x="2132011" y="2209806"/>
            <a:ext cx="8915400" cy="3200399"/>
          </a:xfrm>
          <a:prstGeom prst="rect">
            <a:avLst/>
          </a:prstGeom>
          <a:solidFill>
            <a:schemeClr val="lt1">
              <a:alpha val="27843"/>
            </a:schemeClr>
          </a:solidFill>
          <a:ln>
            <a:noFill/>
          </a:ln>
        </p:spPr>
        <p:txBody>
          <a:bodyPr lIns="91425" tIns="45700" rIns="91425" bIns="45700" anchor="ctr" anchorCtr="0">
            <a:noAutofit/>
          </a:bodyPr>
          <a:lstStyle/>
          <a:p>
            <a:pPr algn="ctr"/>
            <a:endParaRPr kern="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xmlns="" val="1224426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
          <p:cNvSpPr txBox="1">
            <a:spLocks noGrp="1"/>
          </p:cNvSpPr>
          <p:nvPr>
            <p:ph type="body" idx="1"/>
          </p:nvPr>
        </p:nvSpPr>
        <p:spPr>
          <a:xfrm>
            <a:off x="609441" y="1600207"/>
            <a:ext cx="10969500" cy="4526100"/>
          </a:xfrm>
          <a:prstGeom prst="rect">
            <a:avLst/>
          </a:prstGeom>
          <a:noFill/>
          <a:ln>
            <a:noFill/>
          </a:ln>
        </p:spPr>
        <p:txBody>
          <a:bodyPr spcFirstLastPara="1" wrap="square" lIns="91163" tIns="45569" rIns="91163" bIns="45569" anchor="t" anchorCtr="0"/>
          <a:lstStyle>
            <a:lvl1pPr marL="457200" marR="0" lvl="0" indent="-431800" algn="l" rtl="0">
              <a:lnSpc>
                <a:spcPct val="10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3" name="Google Shape;13;p1"/>
          <p:cNvCxnSpPr/>
          <p:nvPr/>
        </p:nvCxnSpPr>
        <p:spPr>
          <a:xfrm>
            <a:off x="3" y="772883"/>
            <a:ext cx="12188400" cy="0"/>
          </a:xfrm>
          <a:prstGeom prst="straightConnector1">
            <a:avLst/>
          </a:prstGeom>
          <a:noFill/>
          <a:ln w="19050" cap="flat" cmpd="sng">
            <a:solidFill>
              <a:srgbClr val="A20000"/>
            </a:solidFill>
            <a:prstDash val="solid"/>
            <a:round/>
            <a:headEnd type="none" w="sm" len="sm"/>
            <a:tailEnd type="none" w="sm" len="sm"/>
          </a:ln>
        </p:spPr>
      </p:cxnSp>
      <p:sp>
        <p:nvSpPr>
          <p:cNvPr id="14" name="Google Shape;14;p1"/>
          <p:cNvSpPr txBox="1"/>
          <p:nvPr/>
        </p:nvSpPr>
        <p:spPr>
          <a:xfrm>
            <a:off x="11698600" y="6603883"/>
            <a:ext cx="367500" cy="276900"/>
          </a:xfrm>
          <a:prstGeom prst="rect">
            <a:avLst/>
          </a:prstGeom>
          <a:noFill/>
          <a:ln>
            <a:noFill/>
          </a:ln>
        </p:spPr>
        <p:txBody>
          <a:bodyPr spcFirstLastPara="1" wrap="square" lIns="91163" tIns="45569" rIns="91163" bIns="45569" anchor="t"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l" rtl="0">
                <a:lnSpc>
                  <a:spcPct val="100000"/>
                </a:lnSpc>
                <a:spcBef>
                  <a:spcPts val="0"/>
                </a:spcBef>
                <a:spcAft>
                  <a:spcPts val="0"/>
                </a:spcAft>
                <a:buClr>
                  <a:srgbClr val="000000"/>
                </a:buClr>
                <a:buSzPts val="1200"/>
                <a:buFont typeface="Calibri"/>
                <a:buNone/>
              </a:pPr>
              <a:t>‹#›</a:t>
            </a:fld>
            <a:endParaRPr sz="19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96" r:id="rId3"/>
    <p:sldLayoutId id="2147483698" r:id="rId4"/>
    <p:sldLayoutId id="214748369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Shape 74"/>
          <p:cNvSpPr/>
          <p:nvPr/>
        </p:nvSpPr>
        <p:spPr>
          <a:xfrm>
            <a:off x="-1130" y="6646627"/>
            <a:ext cx="12188400" cy="2082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121535" tIns="121535" rIns="121535" bIns="121535" anchor="ctr" anchorCtr="0">
            <a:noAutofit/>
          </a:bodyPr>
          <a:lstStyle/>
          <a:p>
            <a:endParaRPr sz="1900"/>
          </a:p>
        </p:txBody>
      </p:sp>
      <p:sp>
        <p:nvSpPr>
          <p:cNvPr id="75" name="Shape 75"/>
          <p:cNvSpPr txBox="1">
            <a:spLocks noGrp="1"/>
          </p:cNvSpPr>
          <p:nvPr>
            <p:ph type="body" idx="1"/>
          </p:nvPr>
        </p:nvSpPr>
        <p:spPr>
          <a:xfrm>
            <a:off x="609441" y="1600207"/>
            <a:ext cx="10969500" cy="4526100"/>
          </a:xfrm>
          <a:prstGeom prst="rect">
            <a:avLst/>
          </a:prstGeom>
          <a:noFill/>
          <a:ln>
            <a:noFill/>
          </a:ln>
        </p:spPr>
        <p:txBody>
          <a:bodyPr spcFirstLastPara="1" wrap="square" lIns="91163" tIns="45569" rIns="91163" bIns="45569" anchor="t" anchorCtr="0"/>
          <a:lstStyle>
            <a:lvl1pPr marL="457200" marR="0" lvl="0" indent="-431800" algn="l" rtl="0">
              <a:lnSpc>
                <a:spcPct val="10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609449" y="6569115"/>
            <a:ext cx="2844001" cy="365100"/>
          </a:xfrm>
          <a:prstGeom prst="rect">
            <a:avLst/>
          </a:prstGeom>
          <a:noFill/>
          <a:ln>
            <a:noFill/>
          </a:ln>
        </p:spPr>
        <p:txBody>
          <a:bodyPr spcFirstLastPara="1" wrap="square" lIns="91163" tIns="91163" rIns="91163" bIns="91163"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cxnSp>
        <p:nvCxnSpPr>
          <p:cNvPr id="77" name="Shape 77"/>
          <p:cNvCxnSpPr/>
          <p:nvPr/>
        </p:nvCxnSpPr>
        <p:spPr>
          <a:xfrm>
            <a:off x="3" y="772883"/>
            <a:ext cx="12188400" cy="0"/>
          </a:xfrm>
          <a:prstGeom prst="straightConnector1">
            <a:avLst/>
          </a:prstGeom>
          <a:noFill/>
          <a:ln w="19050" cap="flat" cmpd="sng">
            <a:solidFill>
              <a:srgbClr val="A20000"/>
            </a:solidFill>
            <a:prstDash val="solid"/>
            <a:round/>
            <a:headEnd type="none" w="sm" len="sm"/>
            <a:tailEnd type="none" w="sm" len="sm"/>
          </a:ln>
        </p:spPr>
      </p:cxnSp>
      <p:sp>
        <p:nvSpPr>
          <p:cNvPr id="78" name="Shape 78"/>
          <p:cNvSpPr txBox="1"/>
          <p:nvPr/>
        </p:nvSpPr>
        <p:spPr>
          <a:xfrm>
            <a:off x="11698600" y="6603887"/>
            <a:ext cx="367500" cy="276900"/>
          </a:xfrm>
          <a:prstGeom prst="rect">
            <a:avLst/>
          </a:prstGeom>
          <a:noFill/>
          <a:ln>
            <a:noFill/>
          </a:ln>
        </p:spPr>
        <p:txBody>
          <a:bodyPr spcFirstLastPara="1" wrap="square" lIns="91163" tIns="45569" rIns="91163" bIns="45569" anchor="t" anchorCtr="0">
            <a:noAutofit/>
          </a:bodyPr>
          <a:lstStyle/>
          <a:p>
            <a:pPr>
              <a:buSzPts val="1200"/>
              <a:buFont typeface="Calibri"/>
              <a:buNone/>
            </a:pPr>
            <a:fld id="{00000000-1234-1234-1234-123412341234}" type="slidenum">
              <a:rPr lang="en-US" sz="1200">
                <a:latin typeface="Calibri"/>
                <a:ea typeface="Calibri"/>
                <a:cs typeface="Calibri"/>
                <a:sym typeface="Calibri"/>
              </a:rPr>
              <a:pPr>
                <a:buSzPts val="1200"/>
                <a:buFont typeface="Calibri"/>
                <a:buNone/>
              </a:pPr>
              <a:t>‹#›</a:t>
            </a:fld>
            <a:endParaRPr sz="1900">
              <a:latin typeface="Calibri"/>
              <a:ea typeface="Calibri"/>
              <a:cs typeface="Calibri"/>
              <a:sym typeface="Calibri"/>
            </a:endParaRPr>
          </a:p>
        </p:txBody>
      </p:sp>
    </p:spTree>
    <p:extLst>
      <p:ext uri="{BB962C8B-B14F-4D97-AF65-F5344CB8AC3E}">
        <p14:creationId xmlns:p14="http://schemas.microsoft.com/office/powerpoint/2010/main" xmlns="" val="3941261278"/>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6" r:id="rId3"/>
    <p:sldLayoutId id="214748371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7.xml"/><Relationship Id="rId16"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29.png"/><Relationship Id="rId3" Type="http://schemas.openxmlformats.org/officeDocument/2006/relationships/image" Target="../media/image41.png"/><Relationship Id="rId21" Type="http://schemas.openxmlformats.org/officeDocument/2006/relationships/image" Target="../media/image59.png"/><Relationship Id="rId34" Type="http://schemas.openxmlformats.org/officeDocument/2006/relationships/image" Target="../media/image70.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28.png"/><Relationship Id="rId33" Type="http://schemas.openxmlformats.org/officeDocument/2006/relationships/image" Target="../media/image69.png"/><Relationship Id="rId38" Type="http://schemas.openxmlformats.org/officeDocument/2006/relationships/image" Target="../media/image74.png"/><Relationship Id="rId2" Type="http://schemas.openxmlformats.org/officeDocument/2006/relationships/notesSlide" Target="../notesSlides/notesSlide18.xml"/><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32" Type="http://schemas.openxmlformats.org/officeDocument/2006/relationships/image" Target="../media/image68.png"/><Relationship Id="rId37" Type="http://schemas.openxmlformats.org/officeDocument/2006/relationships/image" Target="../media/image73.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4.png"/><Relationship Id="rId36" Type="http://schemas.openxmlformats.org/officeDocument/2006/relationships/image" Target="../media/image72.png"/><Relationship Id="rId10" Type="http://schemas.openxmlformats.org/officeDocument/2006/relationships/image" Target="../media/image48.png"/><Relationship Id="rId19" Type="http://schemas.openxmlformats.org/officeDocument/2006/relationships/image" Target="../media/image57.png"/><Relationship Id="rId31" Type="http://schemas.openxmlformats.org/officeDocument/2006/relationships/image" Target="../media/image6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3.png"/><Relationship Id="rId30" Type="http://schemas.openxmlformats.org/officeDocument/2006/relationships/image" Target="../media/image66.png"/><Relationship Id="rId35" Type="http://schemas.openxmlformats.org/officeDocument/2006/relationships/image" Target="../media/image71.png"/></Relationships>
</file>

<file path=ppt/slides/_rels/slide19.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27.png"/><Relationship Id="rId18" Type="http://schemas.openxmlformats.org/officeDocument/2006/relationships/image" Target="../media/image89.png"/><Relationship Id="rId26" Type="http://schemas.openxmlformats.org/officeDocument/2006/relationships/image" Target="../media/image30.png"/><Relationship Id="rId3" Type="http://schemas.openxmlformats.org/officeDocument/2006/relationships/image" Target="../media/image75.png"/><Relationship Id="rId21" Type="http://schemas.openxmlformats.org/officeDocument/2006/relationships/image" Target="../media/image28.png"/><Relationship Id="rId7"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image" Target="../media/image88.png"/><Relationship Id="rId25" Type="http://schemas.openxmlformats.org/officeDocument/2006/relationships/image" Target="../media/image90.png"/><Relationship Id="rId2" Type="http://schemas.openxmlformats.org/officeDocument/2006/relationships/notesSlide" Target="../notesSlides/notesSlide19.xml"/><Relationship Id="rId16" Type="http://schemas.openxmlformats.org/officeDocument/2006/relationships/image" Target="../media/image87.png"/><Relationship Id="rId20"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78.png"/><Relationship Id="rId11" Type="http://schemas.openxmlformats.org/officeDocument/2006/relationships/image" Target="../media/image83.png"/><Relationship Id="rId24" Type="http://schemas.openxmlformats.org/officeDocument/2006/relationships/image" Target="../media/image66.png"/><Relationship Id="rId5" Type="http://schemas.openxmlformats.org/officeDocument/2006/relationships/image" Target="../media/image77.png"/><Relationship Id="rId15" Type="http://schemas.openxmlformats.org/officeDocument/2006/relationships/image" Target="../media/image86.png"/><Relationship Id="rId23" Type="http://schemas.openxmlformats.org/officeDocument/2006/relationships/image" Target="../media/image63.png"/><Relationship Id="rId10" Type="http://schemas.openxmlformats.org/officeDocument/2006/relationships/image" Target="../media/image82.png"/><Relationship Id="rId19" Type="http://schemas.openxmlformats.org/officeDocument/2006/relationships/image" Target="../media/image51.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5.png"/><Relationship Id="rId22" Type="http://schemas.openxmlformats.org/officeDocument/2006/relationships/image" Target="../media/image29.png"/><Relationship Id="rId27" Type="http://schemas.openxmlformats.org/officeDocument/2006/relationships/image" Target="../media/image9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2.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22.xml"/><Relationship Id="rId16" Type="http://schemas.openxmlformats.org/officeDocument/2006/relationships/image" Target="../media/image109.png"/><Relationship Id="rId1" Type="http://schemas.openxmlformats.org/officeDocument/2006/relationships/slideLayout" Target="../slideLayouts/slideLayout6.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5" Type="http://schemas.openxmlformats.org/officeDocument/2006/relationships/image" Target="../media/image108.jpe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s>
</file>

<file path=ppt/slides/_rels/slide2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a:spLocks noGrp="1"/>
          </p:cNvSpPr>
          <p:nvPr>
            <p:ph type="ctrTitle"/>
          </p:nvPr>
        </p:nvSpPr>
        <p:spPr>
          <a:xfrm>
            <a:off x="914165" y="2483372"/>
            <a:ext cx="10360500" cy="1470000"/>
          </a:xfrm>
          <a:prstGeom prst="rect">
            <a:avLst/>
          </a:prstGeom>
          <a:noFill/>
          <a:ln>
            <a:noFill/>
          </a:ln>
        </p:spPr>
        <p:txBody>
          <a:bodyPr spcFirstLastPara="1" wrap="square" lIns="91413" tIns="91413" rIns="91413" bIns="91413" anchor="ctr" anchorCtr="0">
            <a:noAutofit/>
          </a:bodyPr>
          <a:lstStyle/>
          <a:p>
            <a:pPr>
              <a:buSzPts val="4800"/>
            </a:pPr>
            <a:r>
              <a:rPr lang="en-US" sz="4800" dirty="0"/>
              <a:t>MD THINK Child Support System</a:t>
            </a:r>
            <a:endParaRPr sz="6000" dirty="0"/>
          </a:p>
        </p:txBody>
      </p:sp>
      <p:sp>
        <p:nvSpPr>
          <p:cNvPr id="4" name="Google Shape;292;p45">
            <a:extLst>
              <a:ext uri="{FF2B5EF4-FFF2-40B4-BE49-F238E27FC236}">
                <a16:creationId xmlns:a16="http://schemas.microsoft.com/office/drawing/2014/main" xmlns="" id="{E86CCAB3-46C7-4C34-985F-6FC531CE1E1C}"/>
              </a:ext>
            </a:extLst>
          </p:cNvPr>
          <p:cNvSpPr txBox="1">
            <a:spLocks/>
          </p:cNvSpPr>
          <p:nvPr/>
        </p:nvSpPr>
        <p:spPr>
          <a:xfrm>
            <a:off x="73663" y="3910127"/>
            <a:ext cx="12039599" cy="1470000"/>
          </a:xfrm>
          <a:prstGeom prst="rect">
            <a:avLst/>
          </a:prstGeom>
          <a:noFill/>
          <a:ln>
            <a:noFill/>
          </a:ln>
        </p:spPr>
        <p:txBody>
          <a:bodyPr spcFirstLastPara="1" wrap="square" lIns="91163" tIns="45569" rIns="91163" bIns="45569" anchor="ctr" anchorCtr="0">
            <a:noAutofit/>
          </a:bodyPr>
          <a:lstStyle>
            <a:defPPr marR="0" lvl="0" algn="l" rtl="0">
              <a:lnSpc>
                <a:spcPct val="100000"/>
              </a:lnSpc>
              <a:spcBef>
                <a:spcPts val="0"/>
              </a:spcBef>
              <a:spcAft>
                <a:spcPts val="0"/>
              </a:spcAft>
            </a:defPPr>
            <a:lvl1pPr marL="457200" marR="0" lvl="0" indent="-431800" algn="l" rtl="0">
              <a:lnSpc>
                <a:spcPct val="10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lgn="ctr">
              <a:buNone/>
            </a:pPr>
            <a:r>
              <a:rPr lang="en-US" sz="1600" b="1" dirty="0">
                <a:solidFill>
                  <a:srgbClr val="C00000"/>
                </a:solidFill>
                <a:latin typeface="Calibri" panose="020F0502020204030204" pitchFamily="34" charset="0"/>
                <a:cs typeface="Calibri" panose="020F0502020204030204" pitchFamily="34" charset="0"/>
              </a:rPr>
              <a:t>Kevin Guistwite (Executive Director, CSA)</a:t>
            </a:r>
          </a:p>
          <a:p>
            <a:pPr marL="25400" indent="0" algn="ctr">
              <a:buFont typeface="Arial"/>
              <a:buNone/>
            </a:pPr>
            <a:r>
              <a:rPr lang="en-US" sz="1600" b="1" dirty="0">
                <a:solidFill>
                  <a:srgbClr val="C00000"/>
                </a:solidFill>
                <a:latin typeface="Calibri" panose="020F0502020204030204" pitchFamily="34" charset="0"/>
                <a:cs typeface="Calibri" panose="020F0502020204030204" pitchFamily="34" charset="0"/>
              </a:rPr>
              <a:t>Subramanian Muniasamy (CTO, MD THINK)</a:t>
            </a:r>
          </a:p>
          <a:p>
            <a:pPr marL="25400" indent="0" algn="ctr">
              <a:buFont typeface="Arial"/>
              <a:buNone/>
            </a:pPr>
            <a:r>
              <a:rPr lang="en-US" sz="1600" b="1" dirty="0">
                <a:solidFill>
                  <a:srgbClr val="C00000"/>
                </a:solidFill>
                <a:latin typeface="Calibri" panose="020F0502020204030204" pitchFamily="34" charset="0"/>
                <a:cs typeface="Calibri" panose="020F0502020204030204" pitchFamily="34" charset="0"/>
              </a:rPr>
              <a:t>Vallimanalan Thirugnanam (Applications Director, MD THINK)</a:t>
            </a:r>
          </a:p>
          <a:p>
            <a:pPr marL="25400" indent="0" algn="ctr">
              <a:buFont typeface="Arial"/>
              <a:buNone/>
            </a:pPr>
            <a:r>
              <a:rPr lang="en-US" sz="1600" b="1" dirty="0">
                <a:solidFill>
                  <a:srgbClr val="C00000"/>
                </a:solidFill>
                <a:latin typeface="Calibri" panose="020F0502020204030204" pitchFamily="34" charset="0"/>
                <a:cs typeface="Calibri" panose="020F0502020204030204" pitchFamily="34" charset="0"/>
              </a:rPr>
              <a:t>Sujatha Meenakshisundaram (Director, MD THINK)</a:t>
            </a:r>
            <a:endParaRPr lang="en-US" sz="2800" b="1" dirty="0">
              <a:solidFill>
                <a:srgbClr val="90192F"/>
              </a:solidFill>
            </a:endParaRPr>
          </a:p>
        </p:txBody>
      </p:sp>
    </p:spTree>
    <p:extLst>
      <p:ext uri="{BB962C8B-B14F-4D97-AF65-F5344CB8AC3E}">
        <p14:creationId xmlns:p14="http://schemas.microsoft.com/office/powerpoint/2010/main" xmlns="" val="428466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pSp>
        <p:nvGrpSpPr>
          <p:cNvPr id="133" name="Group 132">
            <a:extLst>
              <a:ext uri="{FF2B5EF4-FFF2-40B4-BE49-F238E27FC236}">
                <a16:creationId xmlns:a16="http://schemas.microsoft.com/office/drawing/2014/main" xmlns="" id="{BEDFC2F7-3C38-423F-9963-BE2CF6A05CCB}"/>
              </a:ext>
            </a:extLst>
          </p:cNvPr>
          <p:cNvGrpSpPr/>
          <p:nvPr/>
        </p:nvGrpSpPr>
        <p:grpSpPr>
          <a:xfrm>
            <a:off x="4126654" y="2987476"/>
            <a:ext cx="267740" cy="694657"/>
            <a:chOff x="1876194" y="2560905"/>
            <a:chExt cx="320586" cy="694657"/>
          </a:xfrm>
        </p:grpSpPr>
        <p:cxnSp>
          <p:nvCxnSpPr>
            <p:cNvPr id="134" name="Straight Connector 133">
              <a:extLst>
                <a:ext uri="{FF2B5EF4-FFF2-40B4-BE49-F238E27FC236}">
                  <a16:creationId xmlns:a16="http://schemas.microsoft.com/office/drawing/2014/main" xmlns="" id="{91EEB608-9770-478D-93F9-C71CE4B0BA64}"/>
                </a:ext>
              </a:extLst>
            </p:cNvPr>
            <p:cNvCxnSpPr/>
            <p:nvPr/>
          </p:nvCxnSpPr>
          <p:spPr>
            <a:xfrm>
              <a:off x="1876194" y="2560905"/>
              <a:ext cx="0" cy="694657"/>
            </a:xfrm>
            <a:prstGeom prst="line">
              <a:avLst/>
            </a:prstGeom>
            <a:ln/>
          </p:spPr>
          <p:style>
            <a:lnRef idx="1">
              <a:schemeClr val="accent3"/>
            </a:lnRef>
            <a:fillRef idx="0">
              <a:schemeClr val="accent3"/>
            </a:fillRef>
            <a:effectRef idx="0">
              <a:schemeClr val="accent3"/>
            </a:effectRef>
            <a:fontRef idx="minor">
              <a:schemeClr val="tx1"/>
            </a:fontRef>
          </p:style>
        </p:cxnSp>
        <p:sp>
          <p:nvSpPr>
            <p:cNvPr id="135" name="Isosceles Triangle 134">
              <a:extLst>
                <a:ext uri="{FF2B5EF4-FFF2-40B4-BE49-F238E27FC236}">
                  <a16:creationId xmlns:a16="http://schemas.microsoft.com/office/drawing/2014/main" xmlns="" id="{8C796CB2-B172-4CC3-A4F8-64ED46F75EC6}"/>
                </a:ext>
              </a:extLst>
            </p:cNvPr>
            <p:cNvSpPr/>
            <p:nvPr/>
          </p:nvSpPr>
          <p:spPr>
            <a:xfrm rot="5400000">
              <a:off x="1950579" y="2541175"/>
              <a:ext cx="207968" cy="284434"/>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latin typeface="Calibri" panose="020F0502020204030204" pitchFamily="34" charset="0"/>
                <a:cs typeface="Calibri" panose="020F0502020204030204" pitchFamily="34" charset="0"/>
              </a:endParaRPr>
            </a:p>
          </p:txBody>
        </p:sp>
      </p:grpSp>
      <p:grpSp>
        <p:nvGrpSpPr>
          <p:cNvPr id="145" name="Group 144">
            <a:extLst>
              <a:ext uri="{FF2B5EF4-FFF2-40B4-BE49-F238E27FC236}">
                <a16:creationId xmlns:a16="http://schemas.microsoft.com/office/drawing/2014/main" xmlns="" id="{49D41AD6-73C7-4AFE-979E-1C9E0A148DCD}"/>
              </a:ext>
            </a:extLst>
          </p:cNvPr>
          <p:cNvGrpSpPr/>
          <p:nvPr/>
        </p:nvGrpSpPr>
        <p:grpSpPr>
          <a:xfrm>
            <a:off x="10453859" y="1814446"/>
            <a:ext cx="267740" cy="1859160"/>
            <a:chOff x="1876194" y="2560905"/>
            <a:chExt cx="320587" cy="1859160"/>
          </a:xfrm>
        </p:grpSpPr>
        <p:cxnSp>
          <p:nvCxnSpPr>
            <p:cNvPr id="146" name="Straight Connector 145">
              <a:extLst>
                <a:ext uri="{FF2B5EF4-FFF2-40B4-BE49-F238E27FC236}">
                  <a16:creationId xmlns:a16="http://schemas.microsoft.com/office/drawing/2014/main" xmlns="" id="{CF6D8C21-B50C-4E31-84AB-4455E2A2099D}"/>
                </a:ext>
              </a:extLst>
            </p:cNvPr>
            <p:cNvCxnSpPr>
              <a:cxnSpLocks/>
            </p:cNvCxnSpPr>
            <p:nvPr/>
          </p:nvCxnSpPr>
          <p:spPr>
            <a:xfrm>
              <a:off x="1876194" y="2560905"/>
              <a:ext cx="0" cy="1859160"/>
            </a:xfrm>
            <a:prstGeom prst="line">
              <a:avLst/>
            </a:prstGeom>
            <a:ln/>
          </p:spPr>
          <p:style>
            <a:lnRef idx="1">
              <a:schemeClr val="accent3"/>
            </a:lnRef>
            <a:fillRef idx="0">
              <a:schemeClr val="accent3"/>
            </a:fillRef>
            <a:effectRef idx="0">
              <a:schemeClr val="accent3"/>
            </a:effectRef>
            <a:fontRef idx="minor">
              <a:schemeClr val="tx1"/>
            </a:fontRef>
          </p:style>
        </p:cxnSp>
        <p:sp>
          <p:nvSpPr>
            <p:cNvPr id="147" name="Isosceles Triangle 146">
              <a:extLst>
                <a:ext uri="{FF2B5EF4-FFF2-40B4-BE49-F238E27FC236}">
                  <a16:creationId xmlns:a16="http://schemas.microsoft.com/office/drawing/2014/main" xmlns="" id="{0F845732-9454-418C-8EDC-0CF9092AA854}"/>
                </a:ext>
              </a:extLst>
            </p:cNvPr>
            <p:cNvSpPr/>
            <p:nvPr/>
          </p:nvSpPr>
          <p:spPr>
            <a:xfrm rot="5400000">
              <a:off x="1950580" y="2538443"/>
              <a:ext cx="207968" cy="284434"/>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latin typeface="Calibri" panose="020F0502020204030204" pitchFamily="34" charset="0"/>
                <a:cs typeface="Calibri" panose="020F0502020204030204" pitchFamily="34" charset="0"/>
              </a:endParaRPr>
            </a:p>
          </p:txBody>
        </p:sp>
      </p:grpSp>
      <p:grpSp>
        <p:nvGrpSpPr>
          <p:cNvPr id="138" name="Group 137">
            <a:extLst>
              <a:ext uri="{FF2B5EF4-FFF2-40B4-BE49-F238E27FC236}">
                <a16:creationId xmlns:a16="http://schemas.microsoft.com/office/drawing/2014/main" xmlns="" id="{551EE1D5-0CFD-476F-865E-5611090809DA}"/>
              </a:ext>
            </a:extLst>
          </p:cNvPr>
          <p:cNvGrpSpPr/>
          <p:nvPr/>
        </p:nvGrpSpPr>
        <p:grpSpPr>
          <a:xfrm>
            <a:off x="9178018" y="1965414"/>
            <a:ext cx="267740" cy="1819821"/>
            <a:chOff x="1876194" y="2560905"/>
            <a:chExt cx="320586" cy="1819821"/>
          </a:xfrm>
        </p:grpSpPr>
        <p:cxnSp>
          <p:nvCxnSpPr>
            <p:cNvPr id="139" name="Straight Connector 138">
              <a:extLst>
                <a:ext uri="{FF2B5EF4-FFF2-40B4-BE49-F238E27FC236}">
                  <a16:creationId xmlns:a16="http://schemas.microsoft.com/office/drawing/2014/main" xmlns="" id="{50F5B003-AD01-43D3-982A-A511BB0A5804}"/>
                </a:ext>
              </a:extLst>
            </p:cNvPr>
            <p:cNvCxnSpPr>
              <a:cxnSpLocks/>
            </p:cNvCxnSpPr>
            <p:nvPr/>
          </p:nvCxnSpPr>
          <p:spPr>
            <a:xfrm>
              <a:off x="1876194" y="2560905"/>
              <a:ext cx="0" cy="1819821"/>
            </a:xfrm>
            <a:prstGeom prst="line">
              <a:avLst/>
            </a:prstGeom>
            <a:ln/>
          </p:spPr>
          <p:style>
            <a:lnRef idx="1">
              <a:schemeClr val="accent3"/>
            </a:lnRef>
            <a:fillRef idx="0">
              <a:schemeClr val="accent3"/>
            </a:fillRef>
            <a:effectRef idx="0">
              <a:schemeClr val="accent3"/>
            </a:effectRef>
            <a:fontRef idx="minor">
              <a:schemeClr val="tx1"/>
            </a:fontRef>
          </p:style>
        </p:cxnSp>
        <p:sp>
          <p:nvSpPr>
            <p:cNvPr id="140" name="Isosceles Triangle 139">
              <a:extLst>
                <a:ext uri="{FF2B5EF4-FFF2-40B4-BE49-F238E27FC236}">
                  <a16:creationId xmlns:a16="http://schemas.microsoft.com/office/drawing/2014/main" xmlns="" id="{F2F1900A-B5FF-4F2F-8B91-DD47F37392EB}"/>
                </a:ext>
              </a:extLst>
            </p:cNvPr>
            <p:cNvSpPr/>
            <p:nvPr/>
          </p:nvSpPr>
          <p:spPr>
            <a:xfrm rot="5400000">
              <a:off x="1950579" y="2541175"/>
              <a:ext cx="207968" cy="284434"/>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latin typeface="Calibri" panose="020F0502020204030204" pitchFamily="34" charset="0"/>
                <a:cs typeface="Calibri" panose="020F0502020204030204" pitchFamily="34" charset="0"/>
              </a:endParaRPr>
            </a:p>
          </p:txBody>
        </p:sp>
      </p:grpSp>
      <p:grpSp>
        <p:nvGrpSpPr>
          <p:cNvPr id="130" name="Group 129">
            <a:extLst>
              <a:ext uri="{FF2B5EF4-FFF2-40B4-BE49-F238E27FC236}">
                <a16:creationId xmlns:a16="http://schemas.microsoft.com/office/drawing/2014/main" xmlns="" id="{606846B8-3313-4F4D-BD92-4157555799F3}"/>
              </a:ext>
            </a:extLst>
          </p:cNvPr>
          <p:cNvGrpSpPr/>
          <p:nvPr/>
        </p:nvGrpSpPr>
        <p:grpSpPr>
          <a:xfrm>
            <a:off x="2714007" y="2358304"/>
            <a:ext cx="267741" cy="1315302"/>
            <a:chOff x="1876193" y="2560905"/>
            <a:chExt cx="320587" cy="1315302"/>
          </a:xfrm>
        </p:grpSpPr>
        <p:cxnSp>
          <p:nvCxnSpPr>
            <p:cNvPr id="131" name="Straight Connector 130">
              <a:extLst>
                <a:ext uri="{FF2B5EF4-FFF2-40B4-BE49-F238E27FC236}">
                  <a16:creationId xmlns:a16="http://schemas.microsoft.com/office/drawing/2014/main" xmlns="" id="{06B1A9D2-35D6-4BA3-8694-F9F2F483A79A}"/>
                </a:ext>
              </a:extLst>
            </p:cNvPr>
            <p:cNvCxnSpPr>
              <a:cxnSpLocks/>
            </p:cNvCxnSpPr>
            <p:nvPr/>
          </p:nvCxnSpPr>
          <p:spPr>
            <a:xfrm>
              <a:off x="1876193" y="2560905"/>
              <a:ext cx="9906" cy="1315302"/>
            </a:xfrm>
            <a:prstGeom prst="line">
              <a:avLst/>
            </a:prstGeom>
            <a:ln/>
          </p:spPr>
          <p:style>
            <a:lnRef idx="1">
              <a:schemeClr val="accent3"/>
            </a:lnRef>
            <a:fillRef idx="0">
              <a:schemeClr val="accent3"/>
            </a:fillRef>
            <a:effectRef idx="0">
              <a:schemeClr val="accent3"/>
            </a:effectRef>
            <a:fontRef idx="minor">
              <a:schemeClr val="tx1"/>
            </a:fontRef>
          </p:style>
        </p:cxnSp>
        <p:sp>
          <p:nvSpPr>
            <p:cNvPr id="132" name="Isosceles Triangle 131">
              <a:extLst>
                <a:ext uri="{FF2B5EF4-FFF2-40B4-BE49-F238E27FC236}">
                  <a16:creationId xmlns:a16="http://schemas.microsoft.com/office/drawing/2014/main" xmlns="" id="{B34F463E-8FEC-4699-B5A9-83A673E6514A}"/>
                </a:ext>
              </a:extLst>
            </p:cNvPr>
            <p:cNvSpPr/>
            <p:nvPr/>
          </p:nvSpPr>
          <p:spPr>
            <a:xfrm rot="5400000">
              <a:off x="1950579" y="2541175"/>
              <a:ext cx="207968" cy="284434"/>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latin typeface="Calibri" panose="020F0502020204030204" pitchFamily="34" charset="0"/>
                <a:cs typeface="Calibri" panose="020F0502020204030204" pitchFamily="34" charset="0"/>
              </a:endParaRPr>
            </a:p>
          </p:txBody>
        </p:sp>
      </p:grpSp>
      <p:grpSp>
        <p:nvGrpSpPr>
          <p:cNvPr id="127" name="Group 126">
            <a:extLst>
              <a:ext uri="{FF2B5EF4-FFF2-40B4-BE49-F238E27FC236}">
                <a16:creationId xmlns:a16="http://schemas.microsoft.com/office/drawing/2014/main" xmlns="" id="{63193CD6-D6A6-4C09-BF3E-2C505B9C0902}"/>
              </a:ext>
            </a:extLst>
          </p:cNvPr>
          <p:cNvGrpSpPr/>
          <p:nvPr/>
        </p:nvGrpSpPr>
        <p:grpSpPr>
          <a:xfrm>
            <a:off x="250772" y="2987476"/>
            <a:ext cx="267740" cy="694657"/>
            <a:chOff x="1876194" y="2560905"/>
            <a:chExt cx="320586" cy="694657"/>
          </a:xfrm>
        </p:grpSpPr>
        <p:cxnSp>
          <p:nvCxnSpPr>
            <p:cNvPr id="128" name="Straight Connector 127">
              <a:extLst>
                <a:ext uri="{FF2B5EF4-FFF2-40B4-BE49-F238E27FC236}">
                  <a16:creationId xmlns:a16="http://schemas.microsoft.com/office/drawing/2014/main" xmlns="" id="{058E8D37-655C-4077-B25D-33C2B7F966DB}"/>
                </a:ext>
              </a:extLst>
            </p:cNvPr>
            <p:cNvCxnSpPr/>
            <p:nvPr/>
          </p:nvCxnSpPr>
          <p:spPr>
            <a:xfrm>
              <a:off x="1876194" y="2560905"/>
              <a:ext cx="0" cy="694657"/>
            </a:xfrm>
            <a:prstGeom prst="line">
              <a:avLst/>
            </a:prstGeom>
            <a:ln/>
          </p:spPr>
          <p:style>
            <a:lnRef idx="1">
              <a:schemeClr val="accent3"/>
            </a:lnRef>
            <a:fillRef idx="0">
              <a:schemeClr val="accent3"/>
            </a:fillRef>
            <a:effectRef idx="0">
              <a:schemeClr val="accent3"/>
            </a:effectRef>
            <a:fontRef idx="minor">
              <a:schemeClr val="tx1"/>
            </a:fontRef>
          </p:style>
        </p:cxnSp>
        <p:sp>
          <p:nvSpPr>
            <p:cNvPr id="129" name="Isosceles Triangle 128">
              <a:extLst>
                <a:ext uri="{FF2B5EF4-FFF2-40B4-BE49-F238E27FC236}">
                  <a16:creationId xmlns:a16="http://schemas.microsoft.com/office/drawing/2014/main" xmlns="" id="{C19F6287-061B-48EA-A384-7D1AAED5E562}"/>
                </a:ext>
              </a:extLst>
            </p:cNvPr>
            <p:cNvSpPr/>
            <p:nvPr/>
          </p:nvSpPr>
          <p:spPr>
            <a:xfrm rot="5400000">
              <a:off x="1950579" y="2541175"/>
              <a:ext cx="207968" cy="284434"/>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latin typeface="Calibri" panose="020F0502020204030204" pitchFamily="34" charset="0"/>
                <a:cs typeface="Calibri" panose="020F0502020204030204" pitchFamily="34" charset="0"/>
              </a:endParaRPr>
            </a:p>
          </p:txBody>
        </p:sp>
      </p:grpSp>
      <p:grpSp>
        <p:nvGrpSpPr>
          <p:cNvPr id="105" name="Group 104">
            <a:extLst>
              <a:ext uri="{FF2B5EF4-FFF2-40B4-BE49-F238E27FC236}">
                <a16:creationId xmlns:a16="http://schemas.microsoft.com/office/drawing/2014/main" xmlns="" id="{0D7D7F7A-1BA6-4B40-BBEC-E0C7C144D030}"/>
              </a:ext>
            </a:extLst>
          </p:cNvPr>
          <p:cNvGrpSpPr/>
          <p:nvPr/>
        </p:nvGrpSpPr>
        <p:grpSpPr>
          <a:xfrm>
            <a:off x="11228528" y="1431783"/>
            <a:ext cx="575142" cy="2416614"/>
            <a:chOff x="11266747" y="1546212"/>
            <a:chExt cx="688663" cy="2784209"/>
          </a:xfrm>
        </p:grpSpPr>
        <p:cxnSp>
          <p:nvCxnSpPr>
            <p:cNvPr id="106" name="Straight Connector 105">
              <a:extLst>
                <a:ext uri="{FF2B5EF4-FFF2-40B4-BE49-F238E27FC236}">
                  <a16:creationId xmlns:a16="http://schemas.microsoft.com/office/drawing/2014/main" xmlns="" id="{3134ED0D-2CCF-43A7-8422-A10824504578}"/>
                </a:ext>
              </a:extLst>
            </p:cNvPr>
            <p:cNvCxnSpPr>
              <a:cxnSpLocks/>
            </p:cNvCxnSpPr>
            <p:nvPr/>
          </p:nvCxnSpPr>
          <p:spPr>
            <a:xfrm>
              <a:off x="11266747" y="1609088"/>
              <a:ext cx="0" cy="2721333"/>
            </a:xfrm>
            <a:prstGeom prst="line">
              <a:avLst/>
            </a:prstGeom>
            <a:ln w="28575">
              <a:solidFill>
                <a:srgbClr val="49A970"/>
              </a:solidFill>
            </a:ln>
          </p:spPr>
          <p:style>
            <a:lnRef idx="1">
              <a:schemeClr val="accent1"/>
            </a:lnRef>
            <a:fillRef idx="0">
              <a:schemeClr val="accent1"/>
            </a:fillRef>
            <a:effectRef idx="0">
              <a:schemeClr val="accent1"/>
            </a:effectRef>
            <a:fontRef idx="minor">
              <a:schemeClr val="tx1"/>
            </a:fontRef>
          </p:style>
        </p:cxnSp>
        <p:sp>
          <p:nvSpPr>
            <p:cNvPr id="107" name="Shape 1105">
              <a:extLst>
                <a:ext uri="{FF2B5EF4-FFF2-40B4-BE49-F238E27FC236}">
                  <a16:creationId xmlns:a16="http://schemas.microsoft.com/office/drawing/2014/main" xmlns="" id="{871F7F8E-CB42-49BC-8EDF-09033BFF4223}"/>
                </a:ext>
              </a:extLst>
            </p:cNvPr>
            <p:cNvSpPr/>
            <p:nvPr/>
          </p:nvSpPr>
          <p:spPr>
            <a:xfrm>
              <a:off x="11308261" y="1546212"/>
              <a:ext cx="647149" cy="568677"/>
            </a:xfrm>
            <a:prstGeom prst="flowChartPunchedTape">
              <a:avLst/>
            </a:prstGeom>
            <a:solidFill>
              <a:srgbClr val="49A970"/>
            </a:solidFill>
            <a:ln>
              <a:noFill/>
            </a:ln>
          </p:spPr>
          <p:txBody>
            <a:bodyPr spcFirstLastPara="1" wrap="square" lIns="91425" tIns="45700" rIns="91425" bIns="45700" anchor="ctr" anchorCtr="0">
              <a:noAutofit/>
            </a:bodyPr>
            <a:lstStyle/>
            <a:p>
              <a:pPr algn="ctr">
                <a:buSzPts val="1800"/>
              </a:pPr>
              <a:endParaRPr sz="1800">
                <a:solidFill>
                  <a:srgbClr val="FFFFFF"/>
                </a:solidFill>
                <a:latin typeface="Calibri" panose="020F0502020204030204" pitchFamily="34" charset="0"/>
                <a:cs typeface="Calibri" panose="020F0502020204030204" pitchFamily="34" charset="0"/>
              </a:endParaRPr>
            </a:p>
          </p:txBody>
        </p:sp>
      </p:grpSp>
      <p:grpSp>
        <p:nvGrpSpPr>
          <p:cNvPr id="91" name="Group 90">
            <a:extLst>
              <a:ext uri="{FF2B5EF4-FFF2-40B4-BE49-F238E27FC236}">
                <a16:creationId xmlns:a16="http://schemas.microsoft.com/office/drawing/2014/main" xmlns="" id="{654D34DE-4FEB-4AFF-9C59-36BBFBCACCE3}"/>
              </a:ext>
            </a:extLst>
          </p:cNvPr>
          <p:cNvGrpSpPr/>
          <p:nvPr/>
        </p:nvGrpSpPr>
        <p:grpSpPr>
          <a:xfrm>
            <a:off x="9554158" y="2987477"/>
            <a:ext cx="267740" cy="694657"/>
            <a:chOff x="1876194" y="2560905"/>
            <a:chExt cx="320586" cy="694657"/>
          </a:xfrm>
        </p:grpSpPr>
        <p:cxnSp>
          <p:nvCxnSpPr>
            <p:cNvPr id="92" name="Straight Connector 91">
              <a:extLst>
                <a:ext uri="{FF2B5EF4-FFF2-40B4-BE49-F238E27FC236}">
                  <a16:creationId xmlns:a16="http://schemas.microsoft.com/office/drawing/2014/main" xmlns="" id="{11B426C1-1C30-472D-9597-8D55975F5C1B}"/>
                </a:ext>
              </a:extLst>
            </p:cNvPr>
            <p:cNvCxnSpPr/>
            <p:nvPr/>
          </p:nvCxnSpPr>
          <p:spPr>
            <a:xfrm>
              <a:off x="1876194" y="2560905"/>
              <a:ext cx="0" cy="694657"/>
            </a:xfrm>
            <a:prstGeom prst="line">
              <a:avLst/>
            </a:prstGeom>
            <a:ln/>
          </p:spPr>
          <p:style>
            <a:lnRef idx="1">
              <a:schemeClr val="accent3"/>
            </a:lnRef>
            <a:fillRef idx="0">
              <a:schemeClr val="accent3"/>
            </a:fillRef>
            <a:effectRef idx="0">
              <a:schemeClr val="accent3"/>
            </a:effectRef>
            <a:fontRef idx="minor">
              <a:schemeClr val="tx1"/>
            </a:fontRef>
          </p:style>
        </p:cxnSp>
        <p:sp>
          <p:nvSpPr>
            <p:cNvPr id="93" name="Isosceles Triangle 92">
              <a:extLst>
                <a:ext uri="{FF2B5EF4-FFF2-40B4-BE49-F238E27FC236}">
                  <a16:creationId xmlns:a16="http://schemas.microsoft.com/office/drawing/2014/main" xmlns="" id="{4274154B-E272-41A8-B63A-6A8F05FF545A}"/>
                </a:ext>
              </a:extLst>
            </p:cNvPr>
            <p:cNvSpPr/>
            <p:nvPr/>
          </p:nvSpPr>
          <p:spPr>
            <a:xfrm rot="5400000">
              <a:off x="1950579" y="2541175"/>
              <a:ext cx="207968" cy="284434"/>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latin typeface="Calibri" panose="020F0502020204030204" pitchFamily="34" charset="0"/>
                <a:cs typeface="Calibri" panose="020F0502020204030204" pitchFamily="34" charset="0"/>
              </a:endParaRPr>
            </a:p>
          </p:txBody>
        </p:sp>
      </p:grpSp>
      <p:sp>
        <p:nvSpPr>
          <p:cNvPr id="64" name="Shape 1360">
            <a:extLst>
              <a:ext uri="{FF2B5EF4-FFF2-40B4-BE49-F238E27FC236}">
                <a16:creationId xmlns:a16="http://schemas.microsoft.com/office/drawing/2014/main" xmlns="" id="{092BAA69-880E-4FE5-A6D4-5759E9BF5744}"/>
              </a:ext>
            </a:extLst>
          </p:cNvPr>
          <p:cNvSpPr txBox="1"/>
          <p:nvPr/>
        </p:nvSpPr>
        <p:spPr>
          <a:xfrm>
            <a:off x="74886" y="194732"/>
            <a:ext cx="10625804" cy="481480"/>
          </a:xfrm>
          <a:prstGeom prst="rect">
            <a:avLst/>
          </a:prstGeom>
          <a:noFill/>
          <a:ln>
            <a:noFill/>
          </a:ln>
        </p:spPr>
        <p:txBody>
          <a:bodyPr spcFirstLastPara="1" wrap="square" lIns="91189" tIns="45583" rIns="91189" bIns="45583" anchor="ctr" anchorCtr="0">
            <a:noAutofit/>
          </a:bodyPr>
          <a:lstStyle>
            <a:defPPr marR="0" lvl="0" algn="l" rtl="0">
              <a:lnSpc>
                <a:spcPct val="100000"/>
              </a:lnSpc>
              <a:spcBef>
                <a:spcPts val="0"/>
              </a:spcBef>
              <a:spcAft>
                <a:spcPts val="0"/>
              </a:spcAft>
            </a:defPPr>
            <a:lvl1pPr>
              <a:buClr>
                <a:srgbClr val="002F8E"/>
              </a:buClr>
              <a:buSzPts val="2400"/>
              <a:defRPr sz="4000" b="1">
                <a:solidFill>
                  <a:schemeClr val="tx1"/>
                </a:solidFill>
              </a:defRPr>
            </a:lvl1pPr>
          </a:lstStyle>
          <a:p>
            <a:r>
              <a:rPr lang="en-US" sz="3600" dirty="0">
                <a:solidFill>
                  <a:srgbClr val="000000"/>
                </a:solidFill>
              </a:rPr>
              <a:t>Implementation Timeline</a:t>
            </a:r>
            <a:endParaRPr sz="3600" dirty="0">
              <a:solidFill>
                <a:srgbClr val="000000"/>
              </a:solidFill>
            </a:endParaRPr>
          </a:p>
        </p:txBody>
      </p:sp>
      <p:grpSp>
        <p:nvGrpSpPr>
          <p:cNvPr id="5" name="Group 4">
            <a:extLst>
              <a:ext uri="{FF2B5EF4-FFF2-40B4-BE49-F238E27FC236}">
                <a16:creationId xmlns:a16="http://schemas.microsoft.com/office/drawing/2014/main" xmlns="" id="{8DF08539-25A8-4025-8CC5-BC40B48B6DD2}"/>
              </a:ext>
            </a:extLst>
          </p:cNvPr>
          <p:cNvGrpSpPr/>
          <p:nvPr/>
        </p:nvGrpSpPr>
        <p:grpSpPr>
          <a:xfrm>
            <a:off x="36786" y="3646686"/>
            <a:ext cx="12113938" cy="722467"/>
            <a:chOff x="0" y="4789687"/>
            <a:chExt cx="12363688" cy="403422"/>
          </a:xfrm>
        </p:grpSpPr>
        <p:sp>
          <p:nvSpPr>
            <p:cNvPr id="32" name="Shape 1075"/>
            <p:cNvSpPr txBox="1"/>
            <p:nvPr/>
          </p:nvSpPr>
          <p:spPr>
            <a:xfrm>
              <a:off x="7040543" y="4789688"/>
              <a:ext cx="1774382" cy="403421"/>
            </a:xfrm>
            <a:prstGeom prst="rect">
              <a:avLst/>
            </a:prstGeom>
            <a:solidFill>
              <a:schemeClr val="accent3">
                <a:lumMod val="75000"/>
              </a:schemeClr>
            </a:solidFill>
            <a:ln>
              <a:noFill/>
            </a:ln>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lgn="ctr">
                <a:buClr>
                  <a:srgbClr val="FFFFFF"/>
                </a:buClr>
                <a:buSzPts val="2000"/>
                <a:buFont typeface="Calibri"/>
                <a:buNone/>
              </a:pPr>
              <a:r>
                <a:rPr lang="en-US" sz="1400" b="1" dirty="0">
                  <a:solidFill>
                    <a:srgbClr val="FFFFFF"/>
                  </a:solidFill>
                  <a:latin typeface="Calibri" panose="020F0502020204030204" pitchFamily="34" charset="0"/>
                  <a:ea typeface="Calibri"/>
                  <a:cs typeface="Calibri" panose="020F0502020204030204" pitchFamily="34" charset="0"/>
                  <a:sym typeface="Calibri"/>
                </a:rPr>
                <a:t>Oct 2019 – Mar 2020 </a:t>
              </a:r>
              <a:endParaRPr sz="1400" b="1" dirty="0">
                <a:latin typeface="Calibri" panose="020F0502020204030204" pitchFamily="34" charset="0"/>
                <a:cs typeface="Calibri" panose="020F0502020204030204" pitchFamily="34" charset="0"/>
              </a:endParaRPr>
            </a:p>
          </p:txBody>
        </p:sp>
        <p:sp>
          <p:nvSpPr>
            <p:cNvPr id="74" name="Shape 1075">
              <a:extLst>
                <a:ext uri="{FF2B5EF4-FFF2-40B4-BE49-F238E27FC236}">
                  <a16:creationId xmlns:a16="http://schemas.microsoft.com/office/drawing/2014/main" xmlns="" id="{AC89BBA3-2011-4E0B-BEE4-25EE9B753C74}"/>
                </a:ext>
              </a:extLst>
            </p:cNvPr>
            <p:cNvSpPr txBox="1"/>
            <p:nvPr/>
          </p:nvSpPr>
          <p:spPr>
            <a:xfrm>
              <a:off x="5266161" y="4792999"/>
              <a:ext cx="1774382" cy="400110"/>
            </a:xfrm>
            <a:prstGeom prst="rect">
              <a:avLst/>
            </a:prstGeom>
            <a:solidFill>
              <a:srgbClr val="E36C09"/>
            </a:solidFill>
            <a:ln>
              <a:noFill/>
            </a:ln>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lgn="ctr">
                <a:buClr>
                  <a:srgbClr val="FFFFFF"/>
                </a:buClr>
                <a:buSzPts val="2000"/>
                <a:buFont typeface="Calibri"/>
                <a:buNone/>
              </a:pPr>
              <a:r>
                <a:rPr lang="en-US" sz="1400" b="1" dirty="0">
                  <a:solidFill>
                    <a:srgbClr val="FFFFFF"/>
                  </a:solidFill>
                  <a:latin typeface="Calibri" panose="020F0502020204030204" pitchFamily="34" charset="0"/>
                  <a:ea typeface="Calibri"/>
                  <a:cs typeface="Calibri" panose="020F0502020204030204" pitchFamily="34" charset="0"/>
                  <a:sym typeface="Calibri"/>
                </a:rPr>
                <a:t>Apr 2019 - Sep 2019 </a:t>
              </a:r>
              <a:endParaRPr sz="1400" b="1" dirty="0">
                <a:latin typeface="Calibri" panose="020F0502020204030204" pitchFamily="34" charset="0"/>
                <a:cs typeface="Calibri" panose="020F0502020204030204" pitchFamily="34" charset="0"/>
              </a:endParaRPr>
            </a:p>
          </p:txBody>
        </p:sp>
        <p:sp>
          <p:nvSpPr>
            <p:cNvPr id="75" name="Shape 1094">
              <a:extLst>
                <a:ext uri="{FF2B5EF4-FFF2-40B4-BE49-F238E27FC236}">
                  <a16:creationId xmlns:a16="http://schemas.microsoft.com/office/drawing/2014/main" xmlns="" id="{12E400C1-8E2B-498F-A437-32A63EBD8B9A}"/>
                </a:ext>
              </a:extLst>
            </p:cNvPr>
            <p:cNvSpPr txBox="1"/>
            <p:nvPr/>
          </p:nvSpPr>
          <p:spPr>
            <a:xfrm>
              <a:off x="3491778" y="4792999"/>
              <a:ext cx="1774382" cy="400110"/>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lgn="ctr">
                <a:buClr>
                  <a:srgbClr val="FFFFFF"/>
                </a:buClr>
                <a:buSzPts val="2000"/>
                <a:buFont typeface="Calibri"/>
                <a:buNone/>
              </a:pPr>
              <a:r>
                <a:rPr lang="en-US" sz="1400" b="1" dirty="0">
                  <a:solidFill>
                    <a:srgbClr val="FFFFFF"/>
                  </a:solidFill>
                  <a:latin typeface="Calibri" panose="020F0502020204030204" pitchFamily="34" charset="0"/>
                  <a:ea typeface="Calibri"/>
                  <a:cs typeface="Calibri" panose="020F0502020204030204" pitchFamily="34" charset="0"/>
                  <a:sym typeface="Calibri"/>
                </a:rPr>
                <a:t>Oct 2018 - Mar 2019 </a:t>
              </a:r>
              <a:endParaRPr sz="1400" b="1" dirty="0">
                <a:latin typeface="Calibri" panose="020F0502020204030204" pitchFamily="34" charset="0"/>
                <a:cs typeface="Calibri" panose="020F0502020204030204" pitchFamily="34" charset="0"/>
              </a:endParaRPr>
            </a:p>
          </p:txBody>
        </p:sp>
        <p:sp>
          <p:nvSpPr>
            <p:cNvPr id="84" name="Shape 1073">
              <a:extLst>
                <a:ext uri="{FF2B5EF4-FFF2-40B4-BE49-F238E27FC236}">
                  <a16:creationId xmlns:a16="http://schemas.microsoft.com/office/drawing/2014/main" xmlns="" id="{B228DE99-CBFB-4CEB-8344-87D076DF8DC5}"/>
                </a:ext>
              </a:extLst>
            </p:cNvPr>
            <p:cNvSpPr txBox="1"/>
            <p:nvPr/>
          </p:nvSpPr>
          <p:spPr>
            <a:xfrm>
              <a:off x="1774383" y="4792999"/>
              <a:ext cx="1774384" cy="400110"/>
            </a:xfrm>
            <a:prstGeom prst="rect">
              <a:avLst/>
            </a:prstGeom>
            <a:solidFill>
              <a:srgbClr val="7030A0"/>
            </a:solidFill>
            <a:ln>
              <a:noFill/>
            </a:ln>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lgn="ctr">
                <a:buClr>
                  <a:srgbClr val="FFFFFF"/>
                </a:buClr>
                <a:buSzPts val="2000"/>
                <a:buFont typeface="Calibri"/>
                <a:buNone/>
              </a:pPr>
              <a:r>
                <a:rPr lang="en-US" sz="1400" b="1" dirty="0">
                  <a:solidFill>
                    <a:srgbClr val="FFFFFF"/>
                  </a:solidFill>
                  <a:latin typeface="Calibri" panose="020F0502020204030204" pitchFamily="34" charset="0"/>
                  <a:ea typeface="Calibri"/>
                  <a:cs typeface="Calibri" panose="020F0502020204030204" pitchFamily="34" charset="0"/>
                  <a:sym typeface="Calibri"/>
                </a:rPr>
                <a:t>Apr 2018 - Sep 2018</a:t>
              </a:r>
              <a:endParaRPr sz="1400" b="1" dirty="0">
                <a:latin typeface="Calibri" panose="020F0502020204030204" pitchFamily="34" charset="0"/>
                <a:cs typeface="Calibri" panose="020F0502020204030204" pitchFamily="34" charset="0"/>
              </a:endParaRPr>
            </a:p>
          </p:txBody>
        </p:sp>
        <p:sp>
          <p:nvSpPr>
            <p:cNvPr id="90" name="Shape 1074">
              <a:extLst>
                <a:ext uri="{FF2B5EF4-FFF2-40B4-BE49-F238E27FC236}">
                  <a16:creationId xmlns:a16="http://schemas.microsoft.com/office/drawing/2014/main" xmlns="" id="{A12EB391-FA60-4637-A89A-6F89B42E6394}"/>
                </a:ext>
              </a:extLst>
            </p:cNvPr>
            <p:cNvSpPr txBox="1"/>
            <p:nvPr/>
          </p:nvSpPr>
          <p:spPr>
            <a:xfrm>
              <a:off x="0" y="4792999"/>
              <a:ext cx="1774383" cy="400110"/>
            </a:xfrm>
            <a:prstGeom prst="rect">
              <a:avLst/>
            </a:prstGeom>
            <a:solidFill>
              <a:schemeClr val="accent6">
                <a:lumMod val="50000"/>
              </a:schemeClr>
            </a:solidFill>
            <a:ln>
              <a:noFill/>
            </a:ln>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lgn="ctr">
                <a:buClr>
                  <a:srgbClr val="FFFFFF"/>
                </a:buClr>
                <a:buSzPts val="2000"/>
                <a:buFont typeface="Calibri"/>
                <a:buNone/>
              </a:pPr>
              <a:r>
                <a:rPr lang="en-US" sz="1400" b="1" dirty="0">
                  <a:solidFill>
                    <a:srgbClr val="FFFFFF"/>
                  </a:solidFill>
                  <a:latin typeface="Calibri" panose="020F0502020204030204" pitchFamily="34" charset="0"/>
                  <a:ea typeface="Calibri"/>
                  <a:cs typeface="Calibri" panose="020F0502020204030204" pitchFamily="34" charset="0"/>
                  <a:sym typeface="Calibri"/>
                </a:rPr>
                <a:t>Oct 2017 – Mar 2018  </a:t>
              </a:r>
              <a:endParaRPr sz="1400" b="1" dirty="0">
                <a:latin typeface="Calibri" panose="020F0502020204030204" pitchFamily="34" charset="0"/>
                <a:cs typeface="Calibri" panose="020F0502020204030204" pitchFamily="34" charset="0"/>
              </a:endParaRPr>
            </a:p>
          </p:txBody>
        </p:sp>
        <p:sp>
          <p:nvSpPr>
            <p:cNvPr id="76" name="Shape 1075">
              <a:extLst>
                <a:ext uri="{FF2B5EF4-FFF2-40B4-BE49-F238E27FC236}">
                  <a16:creationId xmlns:a16="http://schemas.microsoft.com/office/drawing/2014/main" xmlns="" id="{F9AE14AD-3F16-4E48-AC0B-DD7ADB3EC71B}"/>
                </a:ext>
              </a:extLst>
            </p:cNvPr>
            <p:cNvSpPr txBox="1"/>
            <p:nvPr/>
          </p:nvSpPr>
          <p:spPr>
            <a:xfrm>
              <a:off x="8814925" y="4789688"/>
              <a:ext cx="1774382" cy="403421"/>
            </a:xfrm>
            <a:prstGeom prst="rect">
              <a:avLst/>
            </a:prstGeom>
            <a:solidFill>
              <a:schemeClr val="accent2">
                <a:lumMod val="75000"/>
              </a:schemeClr>
            </a:solidFill>
            <a:ln>
              <a:noFill/>
            </a:ln>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lgn="ctr">
                <a:buClr>
                  <a:srgbClr val="FFFFFF"/>
                </a:buClr>
                <a:buSzPts val="2000"/>
                <a:buFont typeface="Calibri"/>
                <a:buNone/>
              </a:pPr>
              <a:r>
                <a:rPr lang="en-US" sz="1400" b="1" dirty="0">
                  <a:solidFill>
                    <a:srgbClr val="FFFFFF"/>
                  </a:solidFill>
                  <a:latin typeface="Calibri" panose="020F0502020204030204" pitchFamily="34" charset="0"/>
                  <a:ea typeface="Calibri"/>
                  <a:cs typeface="Calibri" panose="020F0502020204030204" pitchFamily="34" charset="0"/>
                  <a:sym typeface="Calibri"/>
                </a:rPr>
                <a:t>Apr 2020 – Sep 2020 </a:t>
              </a:r>
              <a:endParaRPr sz="1400" b="1" dirty="0">
                <a:latin typeface="Calibri" panose="020F0502020204030204" pitchFamily="34" charset="0"/>
                <a:cs typeface="Calibri" panose="020F0502020204030204" pitchFamily="34" charset="0"/>
              </a:endParaRPr>
            </a:p>
          </p:txBody>
        </p:sp>
        <p:sp>
          <p:nvSpPr>
            <p:cNvPr id="81" name="Shape 1075">
              <a:extLst>
                <a:ext uri="{FF2B5EF4-FFF2-40B4-BE49-F238E27FC236}">
                  <a16:creationId xmlns:a16="http://schemas.microsoft.com/office/drawing/2014/main" xmlns="" id="{45040134-50B9-42B9-885B-8506C33746C8}"/>
                </a:ext>
              </a:extLst>
            </p:cNvPr>
            <p:cNvSpPr txBox="1"/>
            <p:nvPr/>
          </p:nvSpPr>
          <p:spPr>
            <a:xfrm>
              <a:off x="10589306" y="4789687"/>
              <a:ext cx="1774382" cy="403421"/>
            </a:xfrm>
            <a:prstGeom prst="rect">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lgn="ctr">
                <a:buClr>
                  <a:srgbClr val="FFFFFF"/>
                </a:buClr>
                <a:buSzPts val="2000"/>
                <a:buFont typeface="Calibri"/>
                <a:buNone/>
              </a:pPr>
              <a:r>
                <a:rPr lang="en-US" sz="1400" b="1" dirty="0">
                  <a:solidFill>
                    <a:srgbClr val="FFFFFF"/>
                  </a:solidFill>
                  <a:latin typeface="Calibri" panose="020F0502020204030204" pitchFamily="34" charset="0"/>
                  <a:ea typeface="Calibri"/>
                  <a:cs typeface="Calibri" panose="020F0502020204030204" pitchFamily="34" charset="0"/>
                  <a:sym typeface="Calibri"/>
                </a:rPr>
                <a:t>Oct 2020 – Mar 2021 </a:t>
              </a:r>
              <a:endParaRPr sz="1400" b="1" dirty="0">
                <a:latin typeface="Calibri" panose="020F0502020204030204" pitchFamily="34" charset="0"/>
                <a:cs typeface="Calibri" panose="020F0502020204030204" pitchFamily="34" charset="0"/>
              </a:endParaRPr>
            </a:p>
          </p:txBody>
        </p:sp>
      </p:grpSp>
      <p:sp>
        <p:nvSpPr>
          <p:cNvPr id="82" name="Shape 1090">
            <a:extLst>
              <a:ext uri="{FF2B5EF4-FFF2-40B4-BE49-F238E27FC236}">
                <a16:creationId xmlns:a16="http://schemas.microsoft.com/office/drawing/2014/main" xmlns="" id="{6DF4F009-C267-48E3-96F6-52416D23529B}"/>
              </a:ext>
            </a:extLst>
          </p:cNvPr>
          <p:cNvSpPr txBox="1"/>
          <p:nvPr/>
        </p:nvSpPr>
        <p:spPr>
          <a:xfrm>
            <a:off x="9100489" y="2296953"/>
            <a:ext cx="1353370" cy="584775"/>
          </a:xfrm>
          <a:prstGeom prst="rect">
            <a:avLst/>
          </a:prstGeom>
          <a:noFill/>
          <a:ln>
            <a:noFill/>
          </a:ln>
        </p:spPr>
        <p:txBody>
          <a:bodyPr spcFirstLastPara="1" wrap="square" lIns="91425" tIns="45700" rIns="91425" bIns="45700" anchor="t" anchorCtr="0">
            <a:noAutofit/>
          </a:bodyPr>
          <a:lstStyle/>
          <a:p>
            <a:pPr algn="ctr">
              <a:buClr>
                <a:srgbClr val="0070C0"/>
              </a:buClr>
              <a:buSzPts val="1600"/>
            </a:pPr>
            <a:r>
              <a:rPr lang="en-US" sz="1400" b="1" dirty="0">
                <a:solidFill>
                  <a:srgbClr val="0070C0"/>
                </a:solidFill>
                <a:latin typeface="Calibri" panose="020F0502020204030204" pitchFamily="34" charset="0"/>
                <a:ea typeface="Calibri"/>
                <a:cs typeface="Calibri" panose="020F0502020204030204" pitchFamily="34" charset="0"/>
                <a:sym typeface="Calibri"/>
              </a:rPr>
              <a:t>Pilot deployment</a:t>
            </a:r>
          </a:p>
          <a:p>
            <a:pPr algn="ctr">
              <a:buClr>
                <a:srgbClr val="0070C0"/>
              </a:buClr>
              <a:buSzPts val="1600"/>
            </a:pPr>
            <a:r>
              <a:rPr lang="en-US" sz="1400" b="1" dirty="0">
                <a:solidFill>
                  <a:srgbClr val="0070C0"/>
                </a:solidFill>
                <a:latin typeface="Calibri" panose="020F0502020204030204" pitchFamily="34" charset="0"/>
                <a:ea typeface="Calibri"/>
                <a:cs typeface="Calibri" panose="020F0502020204030204" pitchFamily="34" charset="0"/>
                <a:sym typeface="Calibri"/>
              </a:rPr>
              <a:t>June 2020</a:t>
            </a:r>
          </a:p>
        </p:txBody>
      </p:sp>
      <p:sp>
        <p:nvSpPr>
          <p:cNvPr id="103" name="Shape 1090">
            <a:extLst>
              <a:ext uri="{FF2B5EF4-FFF2-40B4-BE49-F238E27FC236}">
                <a16:creationId xmlns:a16="http://schemas.microsoft.com/office/drawing/2014/main" xmlns="" id="{E91926D4-60F3-4716-8E45-686E6C430D08}"/>
              </a:ext>
            </a:extLst>
          </p:cNvPr>
          <p:cNvSpPr txBox="1"/>
          <p:nvPr/>
        </p:nvSpPr>
        <p:spPr>
          <a:xfrm>
            <a:off x="10700690" y="926585"/>
            <a:ext cx="1654175" cy="493595"/>
          </a:xfrm>
          <a:prstGeom prst="rect">
            <a:avLst/>
          </a:prstGeom>
          <a:noFill/>
          <a:ln>
            <a:noFill/>
          </a:ln>
        </p:spPr>
        <p:txBody>
          <a:bodyPr spcFirstLastPara="1" wrap="square" lIns="91425" tIns="45700" rIns="91425" bIns="45700" anchor="t" anchorCtr="0">
            <a:noAutofit/>
          </a:bodyPr>
          <a:lstStyle/>
          <a:p>
            <a:pPr algn="ctr">
              <a:buClr>
                <a:srgbClr val="0070C0"/>
              </a:buClr>
              <a:buSzPts val="1600"/>
            </a:pPr>
            <a:r>
              <a:rPr lang="en-US" sz="1400" b="1" dirty="0">
                <a:solidFill>
                  <a:srgbClr val="FF0000"/>
                </a:solidFill>
                <a:latin typeface="Calibri" panose="020F0502020204030204" pitchFamily="34" charset="0"/>
                <a:ea typeface="Calibri"/>
                <a:cs typeface="Calibri" panose="020F0502020204030204" pitchFamily="34" charset="0"/>
                <a:sym typeface="Calibri"/>
              </a:rPr>
              <a:t>Statewide rollout</a:t>
            </a:r>
          </a:p>
          <a:p>
            <a:pPr algn="ctr">
              <a:buClr>
                <a:srgbClr val="0070C0"/>
              </a:buClr>
              <a:buSzPts val="1600"/>
            </a:pPr>
            <a:r>
              <a:rPr lang="en-US" sz="1400" b="1" dirty="0">
                <a:solidFill>
                  <a:srgbClr val="FF0000"/>
                </a:solidFill>
                <a:latin typeface="Calibri" panose="020F0502020204030204" pitchFamily="34" charset="0"/>
                <a:ea typeface="Calibri"/>
                <a:cs typeface="Calibri" panose="020F0502020204030204" pitchFamily="34" charset="0"/>
                <a:sym typeface="Calibri"/>
              </a:rPr>
              <a:t>Dec 2020</a:t>
            </a:r>
          </a:p>
        </p:txBody>
      </p:sp>
      <p:sp>
        <p:nvSpPr>
          <p:cNvPr id="112" name="Shape 1076">
            <a:extLst>
              <a:ext uri="{FF2B5EF4-FFF2-40B4-BE49-F238E27FC236}">
                <a16:creationId xmlns:a16="http://schemas.microsoft.com/office/drawing/2014/main" xmlns="" id="{00893746-B541-4732-BEA5-482B9140DE92}"/>
              </a:ext>
            </a:extLst>
          </p:cNvPr>
          <p:cNvSpPr txBox="1"/>
          <p:nvPr/>
        </p:nvSpPr>
        <p:spPr>
          <a:xfrm>
            <a:off x="58779" y="2544876"/>
            <a:ext cx="1468426" cy="584775"/>
          </a:xfrm>
          <a:prstGeom prst="rect">
            <a:avLst/>
          </a:prstGeom>
          <a:noFill/>
          <a:ln>
            <a:noFill/>
          </a:ln>
        </p:spPr>
        <p:txBody>
          <a:bodyPr spcFirstLastPara="1" wrap="square" lIns="91425" tIns="45700" rIns="91425" bIns="45700" anchor="t" anchorCtr="0">
            <a:noAutofit/>
          </a:bodyPr>
          <a:lstStyle/>
          <a:p>
            <a:pPr algn="ctr">
              <a:buClr>
                <a:srgbClr val="0070C0"/>
              </a:buClr>
              <a:buSzPts val="1600"/>
              <a:buFont typeface="Calibri"/>
              <a:buNone/>
            </a:pPr>
            <a:r>
              <a:rPr lang="en-US" sz="1400" b="1" dirty="0">
                <a:solidFill>
                  <a:srgbClr val="0070C0"/>
                </a:solidFill>
                <a:latin typeface="Calibri" panose="020F0502020204030204" pitchFamily="34" charset="0"/>
                <a:ea typeface="Calibri"/>
                <a:cs typeface="Calibri" panose="020F0502020204030204" pitchFamily="34" charset="0"/>
                <a:sym typeface="Calibri"/>
              </a:rPr>
              <a:t>Project Kick-off</a:t>
            </a:r>
          </a:p>
          <a:p>
            <a:pPr algn="ctr">
              <a:buClr>
                <a:srgbClr val="0070C0"/>
              </a:buClr>
              <a:buSzPts val="1600"/>
              <a:buFont typeface="Calibri"/>
              <a:buNone/>
            </a:pPr>
            <a:r>
              <a:rPr lang="en-US" sz="1400" b="1" dirty="0">
                <a:solidFill>
                  <a:srgbClr val="0070C0"/>
                </a:solidFill>
                <a:latin typeface="Calibri" panose="020F0502020204030204" pitchFamily="34" charset="0"/>
                <a:ea typeface="Calibri"/>
                <a:cs typeface="Calibri" panose="020F0502020204030204" pitchFamily="34" charset="0"/>
                <a:sym typeface="Calibri"/>
              </a:rPr>
              <a:t>October 2017</a:t>
            </a:r>
            <a:endParaRPr sz="1400" b="1" dirty="0">
              <a:solidFill>
                <a:srgbClr val="0070C0"/>
              </a:solidFill>
              <a:latin typeface="Calibri" panose="020F0502020204030204" pitchFamily="34" charset="0"/>
              <a:ea typeface="Calibri"/>
              <a:cs typeface="Calibri" panose="020F0502020204030204" pitchFamily="34" charset="0"/>
              <a:sym typeface="Calibri"/>
            </a:endParaRPr>
          </a:p>
        </p:txBody>
      </p:sp>
      <p:sp>
        <p:nvSpPr>
          <p:cNvPr id="113" name="Shape 1090">
            <a:extLst>
              <a:ext uri="{FF2B5EF4-FFF2-40B4-BE49-F238E27FC236}">
                <a16:creationId xmlns:a16="http://schemas.microsoft.com/office/drawing/2014/main" xmlns="" id="{7003ED30-9643-46B7-ACE7-92F75D505041}"/>
              </a:ext>
            </a:extLst>
          </p:cNvPr>
          <p:cNvSpPr txBox="1"/>
          <p:nvPr/>
        </p:nvSpPr>
        <p:spPr>
          <a:xfrm>
            <a:off x="1775326" y="1630335"/>
            <a:ext cx="2059823" cy="640715"/>
          </a:xfrm>
          <a:prstGeom prst="rect">
            <a:avLst/>
          </a:prstGeom>
          <a:noFill/>
          <a:ln>
            <a:noFill/>
          </a:ln>
        </p:spPr>
        <p:txBody>
          <a:bodyPr spcFirstLastPara="1" wrap="square" lIns="91425" tIns="45700" rIns="91425" bIns="45700" anchor="t" anchorCtr="0">
            <a:noAutofit/>
          </a:bodyPr>
          <a:lstStyle/>
          <a:p>
            <a:pPr algn="ctr">
              <a:buClr>
                <a:srgbClr val="0070C0"/>
              </a:buClr>
              <a:buSzPts val="1600"/>
            </a:pPr>
            <a:r>
              <a:rPr lang="en-US" sz="1400" b="1" dirty="0">
                <a:solidFill>
                  <a:srgbClr val="0070C0"/>
                </a:solidFill>
                <a:latin typeface="Calibri" panose="020F0502020204030204" pitchFamily="34" charset="0"/>
                <a:ea typeface="Calibri"/>
                <a:cs typeface="Calibri" panose="020F0502020204030204" pitchFamily="34" charset="0"/>
                <a:sym typeface="Calibri"/>
              </a:rPr>
              <a:t>Agile team onboarding</a:t>
            </a:r>
          </a:p>
          <a:p>
            <a:pPr algn="ctr">
              <a:buClr>
                <a:srgbClr val="0070C0"/>
              </a:buClr>
              <a:buSzPts val="1600"/>
            </a:pPr>
            <a:r>
              <a:rPr lang="en-US" sz="1400" b="1" dirty="0">
                <a:solidFill>
                  <a:srgbClr val="0070C0"/>
                </a:solidFill>
                <a:latin typeface="Calibri" panose="020F0502020204030204" pitchFamily="34" charset="0"/>
                <a:ea typeface="Calibri"/>
                <a:cs typeface="Calibri" panose="020F0502020204030204" pitchFamily="34" charset="0"/>
                <a:sym typeface="Calibri"/>
              </a:rPr>
              <a:t>July - Aug 2018</a:t>
            </a:r>
          </a:p>
          <a:p>
            <a:pPr algn="ctr">
              <a:buClr>
                <a:srgbClr val="0070C0"/>
              </a:buClr>
              <a:buSzPts val="1600"/>
            </a:pPr>
            <a:r>
              <a:rPr lang="en-US" sz="1400" b="1" dirty="0">
                <a:solidFill>
                  <a:srgbClr val="0070C0"/>
                </a:solidFill>
                <a:latin typeface="Calibri" panose="020F0502020204030204" pitchFamily="34" charset="0"/>
                <a:ea typeface="Calibri"/>
                <a:cs typeface="Calibri" panose="020F0502020204030204" pitchFamily="34" charset="0"/>
                <a:sym typeface="Calibri"/>
              </a:rPr>
              <a:t>Phase 1</a:t>
            </a:r>
          </a:p>
        </p:txBody>
      </p:sp>
      <p:sp>
        <p:nvSpPr>
          <p:cNvPr id="123" name="Shape 1090">
            <a:extLst>
              <a:ext uri="{FF2B5EF4-FFF2-40B4-BE49-F238E27FC236}">
                <a16:creationId xmlns:a16="http://schemas.microsoft.com/office/drawing/2014/main" xmlns="" id="{3736F122-7F18-4CC4-B338-1B5657722C6D}"/>
              </a:ext>
            </a:extLst>
          </p:cNvPr>
          <p:cNvSpPr txBox="1"/>
          <p:nvPr/>
        </p:nvSpPr>
        <p:spPr>
          <a:xfrm>
            <a:off x="4102347" y="2516907"/>
            <a:ext cx="2149351" cy="640715"/>
          </a:xfrm>
          <a:prstGeom prst="rect">
            <a:avLst/>
          </a:prstGeom>
          <a:noFill/>
          <a:ln>
            <a:noFill/>
          </a:ln>
        </p:spPr>
        <p:txBody>
          <a:bodyPr spcFirstLastPara="1" wrap="square" lIns="91425" tIns="45700" rIns="91425" bIns="45700" anchor="t" anchorCtr="0">
            <a:noAutofit/>
          </a:bodyPr>
          <a:lstStyle/>
          <a:p>
            <a:pPr algn="ctr">
              <a:buClr>
                <a:srgbClr val="0070C0"/>
              </a:buClr>
              <a:buSzPts val="1600"/>
            </a:pPr>
            <a:r>
              <a:rPr lang="en-US" sz="1400" b="1" dirty="0">
                <a:solidFill>
                  <a:srgbClr val="0070C0"/>
                </a:solidFill>
                <a:latin typeface="Calibri" panose="020F0502020204030204" pitchFamily="34" charset="0"/>
                <a:ea typeface="Calibri"/>
                <a:cs typeface="Calibri" panose="020F0502020204030204" pitchFamily="34" charset="0"/>
                <a:sym typeface="Calibri"/>
              </a:rPr>
              <a:t>Agile team onboarding</a:t>
            </a:r>
          </a:p>
          <a:p>
            <a:pPr algn="ctr">
              <a:buClr>
                <a:srgbClr val="0070C0"/>
              </a:buClr>
              <a:buSzPts val="1600"/>
            </a:pPr>
            <a:r>
              <a:rPr lang="en-US" sz="1400" b="1" dirty="0">
                <a:solidFill>
                  <a:srgbClr val="0070C0"/>
                </a:solidFill>
                <a:latin typeface="Calibri" panose="020F0502020204030204" pitchFamily="34" charset="0"/>
                <a:ea typeface="Calibri"/>
                <a:cs typeface="Calibri" panose="020F0502020204030204" pitchFamily="34" charset="0"/>
                <a:sym typeface="Calibri"/>
              </a:rPr>
              <a:t>Dec 2018 Phase 2</a:t>
            </a:r>
          </a:p>
        </p:txBody>
      </p:sp>
      <p:sp>
        <p:nvSpPr>
          <p:cNvPr id="137" name="Shape 1090">
            <a:extLst>
              <a:ext uri="{FF2B5EF4-FFF2-40B4-BE49-F238E27FC236}">
                <a16:creationId xmlns:a16="http://schemas.microsoft.com/office/drawing/2014/main" xmlns="" id="{F9C104DF-1B97-4EB0-A5F7-1C60FF750ECD}"/>
              </a:ext>
            </a:extLst>
          </p:cNvPr>
          <p:cNvSpPr txBox="1"/>
          <p:nvPr/>
        </p:nvSpPr>
        <p:spPr>
          <a:xfrm>
            <a:off x="8820520" y="1450000"/>
            <a:ext cx="1059300" cy="508432"/>
          </a:xfrm>
          <a:prstGeom prst="rect">
            <a:avLst/>
          </a:prstGeom>
          <a:noFill/>
          <a:ln>
            <a:noFill/>
          </a:ln>
        </p:spPr>
        <p:txBody>
          <a:bodyPr spcFirstLastPara="1" wrap="square" lIns="91425" tIns="45700" rIns="91425" bIns="45700" anchor="t" anchorCtr="0">
            <a:noAutofit/>
          </a:bodyPr>
          <a:lstStyle/>
          <a:p>
            <a:pPr algn="ctr">
              <a:buClr>
                <a:srgbClr val="0070C0"/>
              </a:buClr>
              <a:buSzPts val="1600"/>
            </a:pPr>
            <a:r>
              <a:rPr lang="en-US" sz="1400" b="1" dirty="0">
                <a:solidFill>
                  <a:srgbClr val="0070C0"/>
                </a:solidFill>
                <a:latin typeface="Calibri" panose="020F0502020204030204" pitchFamily="34" charset="0"/>
                <a:ea typeface="Calibri"/>
                <a:cs typeface="Calibri" panose="020F0502020204030204" pitchFamily="34" charset="0"/>
                <a:sym typeface="Calibri"/>
              </a:rPr>
              <a:t>ATO, ATC</a:t>
            </a:r>
          </a:p>
          <a:p>
            <a:pPr algn="ctr">
              <a:buClr>
                <a:srgbClr val="0070C0"/>
              </a:buClr>
              <a:buSzPts val="1600"/>
            </a:pPr>
            <a:r>
              <a:rPr lang="en-US" sz="1400" b="1" dirty="0">
                <a:solidFill>
                  <a:srgbClr val="0070C0"/>
                </a:solidFill>
                <a:latin typeface="Calibri" panose="020F0502020204030204" pitchFamily="34" charset="0"/>
                <a:ea typeface="Calibri"/>
                <a:cs typeface="Calibri" panose="020F0502020204030204" pitchFamily="34" charset="0"/>
                <a:sym typeface="Calibri"/>
              </a:rPr>
              <a:t>May 2020</a:t>
            </a:r>
          </a:p>
        </p:txBody>
      </p:sp>
      <p:sp>
        <p:nvSpPr>
          <p:cNvPr id="148" name="Shape 1090">
            <a:extLst>
              <a:ext uri="{FF2B5EF4-FFF2-40B4-BE49-F238E27FC236}">
                <a16:creationId xmlns:a16="http://schemas.microsoft.com/office/drawing/2014/main" xmlns="" id="{9E46A4BA-BF1C-422E-A901-32D53E4A34B8}"/>
              </a:ext>
            </a:extLst>
          </p:cNvPr>
          <p:cNvSpPr txBox="1"/>
          <p:nvPr/>
        </p:nvSpPr>
        <p:spPr>
          <a:xfrm>
            <a:off x="9892361" y="1312672"/>
            <a:ext cx="1164675" cy="400111"/>
          </a:xfrm>
          <a:prstGeom prst="rect">
            <a:avLst/>
          </a:prstGeom>
          <a:noFill/>
          <a:ln>
            <a:noFill/>
          </a:ln>
        </p:spPr>
        <p:txBody>
          <a:bodyPr spcFirstLastPara="1" wrap="square" lIns="91425" tIns="45700" rIns="91425" bIns="45700" anchor="t" anchorCtr="0">
            <a:noAutofit/>
          </a:bodyPr>
          <a:lstStyle/>
          <a:p>
            <a:pPr algn="ctr">
              <a:buClr>
                <a:srgbClr val="0070C0"/>
              </a:buClr>
              <a:buSzPts val="1600"/>
            </a:pPr>
            <a:r>
              <a:rPr lang="en-US" sz="1400" b="1" dirty="0">
                <a:solidFill>
                  <a:srgbClr val="0070C0"/>
                </a:solidFill>
                <a:latin typeface="Calibri" panose="020F0502020204030204" pitchFamily="34" charset="0"/>
                <a:ea typeface="Calibri"/>
                <a:cs typeface="Calibri" panose="020F0502020204030204" pitchFamily="34" charset="0"/>
                <a:sym typeface="Calibri"/>
              </a:rPr>
              <a:t>Pilot Report</a:t>
            </a:r>
          </a:p>
          <a:p>
            <a:pPr algn="ctr">
              <a:buClr>
                <a:srgbClr val="0070C0"/>
              </a:buClr>
              <a:buSzPts val="1600"/>
            </a:pPr>
            <a:r>
              <a:rPr lang="en-US" sz="1400" b="1" dirty="0">
                <a:solidFill>
                  <a:srgbClr val="0070C0"/>
                </a:solidFill>
                <a:latin typeface="Calibri" panose="020F0502020204030204" pitchFamily="34" charset="0"/>
                <a:ea typeface="Calibri"/>
                <a:cs typeface="Calibri" panose="020F0502020204030204" pitchFamily="34" charset="0"/>
                <a:sym typeface="Calibri"/>
              </a:rPr>
              <a:t>Oct 2020</a:t>
            </a:r>
          </a:p>
        </p:txBody>
      </p:sp>
      <p:sp>
        <p:nvSpPr>
          <p:cNvPr id="149" name="Shape 1080">
            <a:extLst>
              <a:ext uri="{FF2B5EF4-FFF2-40B4-BE49-F238E27FC236}">
                <a16:creationId xmlns:a16="http://schemas.microsoft.com/office/drawing/2014/main" xmlns="" id="{B8ECDE36-4F93-4F1E-BD3D-E2473AF57D6F}"/>
              </a:ext>
            </a:extLst>
          </p:cNvPr>
          <p:cNvSpPr txBox="1"/>
          <p:nvPr/>
        </p:nvSpPr>
        <p:spPr>
          <a:xfrm>
            <a:off x="3037068" y="4784641"/>
            <a:ext cx="3638255" cy="779153"/>
          </a:xfrm>
          <a:prstGeom prst="rect">
            <a:avLst/>
          </a:prstGeom>
          <a:noFill/>
          <a:ln>
            <a:noFill/>
          </a:ln>
        </p:spPr>
        <p:txBody>
          <a:bodyPr spcFirstLastPara="1" wrap="square" lIns="91425" tIns="45700" rIns="91425" bIns="45700" anchor="t" anchorCtr="0">
            <a:noAutofit/>
          </a:bodyPr>
          <a:lstStyle/>
          <a:p>
            <a:pPr algn="ctr">
              <a:buClr>
                <a:srgbClr val="C00000"/>
              </a:buClr>
              <a:buSzPts val="1600"/>
              <a:buFont typeface="Calibri"/>
              <a:buNone/>
            </a:pPr>
            <a:r>
              <a:rPr lang="en-US" sz="1400" b="1" dirty="0">
                <a:latin typeface="Calibri" panose="020F0502020204030204" pitchFamily="34" charset="0"/>
                <a:ea typeface="Calibri"/>
                <a:cs typeface="Calibri" panose="020F0502020204030204" pitchFamily="34" charset="0"/>
                <a:sym typeface="Calibri"/>
              </a:rPr>
              <a:t>Application development, System integration, </a:t>
            </a:r>
          </a:p>
          <a:p>
            <a:pPr algn="ctr">
              <a:buClr>
                <a:srgbClr val="C00000"/>
              </a:buClr>
              <a:buSzPts val="1600"/>
              <a:buFont typeface="Calibri"/>
              <a:buNone/>
            </a:pPr>
            <a:r>
              <a:rPr lang="en-US" sz="1400" b="1" dirty="0">
                <a:latin typeface="Calibri" panose="020F0502020204030204" pitchFamily="34" charset="0"/>
                <a:ea typeface="Calibri"/>
                <a:cs typeface="Calibri" panose="020F0502020204030204" pitchFamily="34" charset="0"/>
                <a:sym typeface="Calibri"/>
              </a:rPr>
              <a:t>Platform integration, </a:t>
            </a:r>
            <a:r>
              <a:rPr lang="en-US" sz="1400" b="1" dirty="0">
                <a:latin typeface="Calibri" panose="020F0502020204030204" pitchFamily="34" charset="0"/>
                <a:cs typeface="Calibri" panose="020F0502020204030204" pitchFamily="34" charset="0"/>
                <a:sym typeface="Calibri"/>
              </a:rPr>
              <a:t>Data migration, OCM, Stakeholder Engagement</a:t>
            </a:r>
            <a:endParaRPr sz="1200" dirty="0">
              <a:latin typeface="Calibri" panose="020F0502020204030204" pitchFamily="34" charset="0"/>
              <a:cs typeface="Calibri" panose="020F0502020204030204" pitchFamily="34" charset="0"/>
            </a:endParaRPr>
          </a:p>
        </p:txBody>
      </p:sp>
      <p:sp>
        <p:nvSpPr>
          <p:cNvPr id="150" name="Shape 1084">
            <a:extLst>
              <a:ext uri="{FF2B5EF4-FFF2-40B4-BE49-F238E27FC236}">
                <a16:creationId xmlns:a16="http://schemas.microsoft.com/office/drawing/2014/main" xmlns="" id="{EF0FE1A2-FEE2-4EE1-BC76-4204E42C0B6F}"/>
              </a:ext>
            </a:extLst>
          </p:cNvPr>
          <p:cNvSpPr txBox="1"/>
          <p:nvPr/>
        </p:nvSpPr>
        <p:spPr>
          <a:xfrm>
            <a:off x="8820520" y="5241925"/>
            <a:ext cx="2560483" cy="1117392"/>
          </a:xfrm>
          <a:prstGeom prst="rect">
            <a:avLst/>
          </a:prstGeom>
          <a:noFill/>
          <a:ln>
            <a:noFill/>
          </a:ln>
        </p:spPr>
        <p:txBody>
          <a:bodyPr spcFirstLastPara="1" wrap="square" lIns="91425" tIns="45700" rIns="91425" bIns="45700" anchor="t" anchorCtr="0">
            <a:noAutofit/>
          </a:bodyPr>
          <a:lstStyle/>
          <a:p>
            <a:pPr>
              <a:buClr>
                <a:srgbClr val="E36C09"/>
              </a:buClr>
              <a:buSzPts val="1600"/>
              <a:buFont typeface="Calibri"/>
              <a:buNone/>
            </a:pPr>
            <a:r>
              <a:rPr lang="en-US" sz="1400" b="1" dirty="0">
                <a:latin typeface="Calibri" panose="020F0502020204030204" pitchFamily="34" charset="0"/>
                <a:ea typeface="Calibri"/>
                <a:cs typeface="Calibri" panose="020F0502020204030204" pitchFamily="34" charset="0"/>
                <a:sym typeface="Calibri"/>
              </a:rPr>
              <a:t>Initiation of Federal Certification Process </a:t>
            </a:r>
          </a:p>
          <a:p>
            <a:pPr marL="285750" indent="-285750">
              <a:buClr>
                <a:srgbClr val="E36C09"/>
              </a:buClr>
              <a:buSzPts val="1600"/>
              <a:buFont typeface="Arial" panose="020B0604020202020204" pitchFamily="34" charset="0"/>
              <a:buChar char="•"/>
            </a:pPr>
            <a:r>
              <a:rPr lang="en-US" sz="1400" b="1" dirty="0">
                <a:latin typeface="Calibri" panose="020F0502020204030204" pitchFamily="34" charset="0"/>
                <a:cs typeface="Calibri" panose="020F0502020204030204" pitchFamily="34" charset="0"/>
                <a:sym typeface="Calibri"/>
              </a:rPr>
              <a:t>Pilot deployment in 3 counties - Phase 1 &amp; 2</a:t>
            </a:r>
          </a:p>
          <a:p>
            <a:pPr marL="285750" indent="-285750">
              <a:buClr>
                <a:srgbClr val="E36C09"/>
              </a:buClr>
              <a:buSzPts val="1600"/>
              <a:buFont typeface="Arial" panose="020B0604020202020204" pitchFamily="34" charset="0"/>
              <a:buChar char="•"/>
            </a:pPr>
            <a:r>
              <a:rPr lang="en-US" sz="1400" b="1" dirty="0">
                <a:latin typeface="Calibri" panose="020F0502020204030204" pitchFamily="34" charset="0"/>
                <a:cs typeface="Calibri" panose="020F0502020204030204" pitchFamily="34" charset="0"/>
                <a:sym typeface="Calibri"/>
              </a:rPr>
              <a:t>Review by Federal Team</a:t>
            </a:r>
            <a:endParaRPr sz="1200" dirty="0">
              <a:latin typeface="Calibri" panose="020F0502020204030204" pitchFamily="34" charset="0"/>
              <a:cs typeface="Calibri" panose="020F0502020204030204" pitchFamily="34" charset="0"/>
            </a:endParaRPr>
          </a:p>
        </p:txBody>
      </p:sp>
      <p:sp>
        <p:nvSpPr>
          <p:cNvPr id="151" name="Shape 1088">
            <a:extLst>
              <a:ext uri="{FF2B5EF4-FFF2-40B4-BE49-F238E27FC236}">
                <a16:creationId xmlns:a16="http://schemas.microsoft.com/office/drawing/2014/main" xmlns="" id="{B24AA23B-E714-482B-9D25-47AC3CABAA4C}"/>
              </a:ext>
            </a:extLst>
          </p:cNvPr>
          <p:cNvSpPr/>
          <p:nvPr/>
        </p:nvSpPr>
        <p:spPr>
          <a:xfrm rot="16200000">
            <a:off x="4918788" y="1993470"/>
            <a:ext cx="403703" cy="5181600"/>
          </a:xfrm>
          <a:prstGeom prst="leftBrace">
            <a:avLst>
              <a:gd name="adj1" fmla="val 8333"/>
              <a:gd name="adj2" fmla="val 50000"/>
            </a:avLst>
          </a:prstGeom>
          <a:noFill/>
          <a:ln w="9525" cap="flat" cmpd="sng">
            <a:solidFill>
              <a:schemeClr val="tx1"/>
            </a:solidFill>
            <a:prstDash val="solid"/>
            <a:round/>
            <a:headEnd type="none" w="sm" len="sm"/>
            <a:tailEnd type="none" w="sm" len="sm"/>
          </a:ln>
          <a:effectLst/>
        </p:spPr>
        <p:txBody>
          <a:bodyPr spcFirstLastPara="1" wrap="square" lIns="91425" tIns="45700" rIns="91425" bIns="45700" anchor="ctr" anchorCtr="0">
            <a:noAutofit/>
          </a:bodyPr>
          <a:lstStyle/>
          <a:p>
            <a:pPr algn="ctr">
              <a:buSzPts val="1800"/>
            </a:pPr>
            <a:endParaRPr sz="1800">
              <a:latin typeface="Calibri" panose="020F0502020204030204" pitchFamily="34" charset="0"/>
              <a:cs typeface="Calibri" panose="020F0502020204030204" pitchFamily="34" charset="0"/>
            </a:endParaRPr>
          </a:p>
        </p:txBody>
      </p:sp>
      <p:sp>
        <p:nvSpPr>
          <p:cNvPr id="153" name="Shape 1096">
            <a:extLst>
              <a:ext uri="{FF2B5EF4-FFF2-40B4-BE49-F238E27FC236}">
                <a16:creationId xmlns:a16="http://schemas.microsoft.com/office/drawing/2014/main" xmlns="" id="{E2595D2E-D9CE-4803-BF59-28B3E1B5C196}"/>
              </a:ext>
            </a:extLst>
          </p:cNvPr>
          <p:cNvSpPr txBox="1"/>
          <p:nvPr/>
        </p:nvSpPr>
        <p:spPr>
          <a:xfrm>
            <a:off x="6816374" y="4786023"/>
            <a:ext cx="2022392" cy="704529"/>
          </a:xfrm>
          <a:prstGeom prst="rect">
            <a:avLst/>
          </a:prstGeom>
          <a:noFill/>
          <a:ln>
            <a:noFill/>
          </a:ln>
        </p:spPr>
        <p:txBody>
          <a:bodyPr spcFirstLastPara="1" wrap="square" lIns="91425" tIns="45700" rIns="91425" bIns="45700" anchor="t" anchorCtr="0">
            <a:noAutofit/>
          </a:bodyPr>
          <a:lstStyle/>
          <a:p>
            <a:pPr algn="ctr">
              <a:buClr>
                <a:srgbClr val="C00000"/>
              </a:buClr>
              <a:buSzPts val="1600"/>
              <a:buFont typeface="Calibri"/>
              <a:buNone/>
            </a:pPr>
            <a:r>
              <a:rPr lang="en-US" sz="1400" b="1" dirty="0">
                <a:latin typeface="Calibri" panose="020F0502020204030204" pitchFamily="34" charset="0"/>
                <a:ea typeface="Calibri"/>
                <a:cs typeface="Calibri" panose="020F0502020204030204" pitchFamily="34" charset="0"/>
                <a:sym typeface="Calibri"/>
              </a:rPr>
              <a:t>Pre-certification documentation, </a:t>
            </a:r>
            <a:endParaRPr lang="en-US" sz="1400" b="1" dirty="0">
              <a:latin typeface="Calibri" panose="020F0502020204030204" pitchFamily="34" charset="0"/>
              <a:cs typeface="Calibri" panose="020F0502020204030204" pitchFamily="34" charset="0"/>
              <a:sym typeface="Calibri"/>
            </a:endParaRPr>
          </a:p>
          <a:p>
            <a:pPr algn="ctr">
              <a:buClr>
                <a:srgbClr val="C00000"/>
              </a:buClr>
              <a:buSzPts val="1600"/>
              <a:buFont typeface="Calibri"/>
              <a:buNone/>
            </a:pPr>
            <a:r>
              <a:rPr lang="en-US" sz="1400" b="1" dirty="0">
                <a:latin typeface="Calibri" panose="020F0502020204030204" pitchFamily="34" charset="0"/>
                <a:cs typeface="Calibri" panose="020F0502020204030204" pitchFamily="34" charset="0"/>
                <a:sym typeface="Calibri"/>
              </a:rPr>
              <a:t>Data migration</a:t>
            </a:r>
            <a:endParaRPr sz="1200" dirty="0">
              <a:latin typeface="Calibri" panose="020F0502020204030204" pitchFamily="34" charset="0"/>
              <a:cs typeface="Calibri" panose="020F0502020204030204" pitchFamily="34" charset="0"/>
            </a:endParaRPr>
          </a:p>
        </p:txBody>
      </p:sp>
      <p:sp>
        <p:nvSpPr>
          <p:cNvPr id="154" name="Shape 1097">
            <a:extLst>
              <a:ext uri="{FF2B5EF4-FFF2-40B4-BE49-F238E27FC236}">
                <a16:creationId xmlns:a16="http://schemas.microsoft.com/office/drawing/2014/main" xmlns="" id="{2A321CBA-A7D1-48D9-9CD3-D296888ACF87}"/>
              </a:ext>
            </a:extLst>
          </p:cNvPr>
          <p:cNvSpPr/>
          <p:nvPr/>
        </p:nvSpPr>
        <p:spPr>
          <a:xfrm rot="16200000">
            <a:off x="9925573" y="4011004"/>
            <a:ext cx="403703" cy="1146531"/>
          </a:xfrm>
          <a:prstGeom prst="leftBrace">
            <a:avLst>
              <a:gd name="adj1" fmla="val 8333"/>
              <a:gd name="adj2" fmla="val 50000"/>
            </a:avLst>
          </a:prstGeom>
          <a:noFill/>
          <a:ln w="9525" cap="flat" cmpd="sng">
            <a:solidFill>
              <a:schemeClr val="tx1"/>
            </a:solidFill>
            <a:prstDash val="solid"/>
            <a:round/>
            <a:headEnd type="none" w="sm" len="sm"/>
            <a:tailEnd type="none" w="sm" len="sm"/>
          </a:ln>
          <a:effectLst/>
        </p:spPr>
        <p:txBody>
          <a:bodyPr spcFirstLastPara="1" wrap="square" lIns="91425" tIns="45700" rIns="91425" bIns="45700" anchor="ctr" anchorCtr="0">
            <a:noAutofit/>
          </a:bodyPr>
          <a:lstStyle/>
          <a:p>
            <a:pPr algn="ctr">
              <a:buSzPts val="1800"/>
            </a:pPr>
            <a:endParaRPr sz="1800">
              <a:latin typeface="Calibri" panose="020F0502020204030204" pitchFamily="34" charset="0"/>
              <a:cs typeface="Calibri" panose="020F0502020204030204" pitchFamily="34" charset="0"/>
            </a:endParaRPr>
          </a:p>
        </p:txBody>
      </p:sp>
      <p:sp>
        <p:nvSpPr>
          <p:cNvPr id="155" name="Shape 1098">
            <a:extLst>
              <a:ext uri="{FF2B5EF4-FFF2-40B4-BE49-F238E27FC236}">
                <a16:creationId xmlns:a16="http://schemas.microsoft.com/office/drawing/2014/main" xmlns="" id="{DD1A18C6-C194-445E-8B54-7F478B1604D5}"/>
              </a:ext>
            </a:extLst>
          </p:cNvPr>
          <p:cNvSpPr/>
          <p:nvPr/>
        </p:nvSpPr>
        <p:spPr>
          <a:xfrm rot="16200000">
            <a:off x="1050561" y="3372881"/>
            <a:ext cx="403703" cy="2422780"/>
          </a:xfrm>
          <a:prstGeom prst="leftBrace">
            <a:avLst>
              <a:gd name="adj1" fmla="val 8333"/>
              <a:gd name="adj2" fmla="val 50000"/>
            </a:avLst>
          </a:prstGeom>
          <a:noFill/>
          <a:ln w="9525" cap="flat" cmpd="sng">
            <a:solidFill>
              <a:schemeClr val="tx1"/>
            </a:solidFill>
            <a:prstDash val="solid"/>
            <a:round/>
            <a:headEnd type="none" w="sm" len="sm"/>
            <a:tailEnd type="none" w="sm" len="sm"/>
          </a:ln>
          <a:effectLst/>
        </p:spPr>
        <p:txBody>
          <a:bodyPr spcFirstLastPara="1" wrap="square" lIns="91425" tIns="45700" rIns="91425" bIns="45700" anchor="ctr" anchorCtr="0">
            <a:noAutofit/>
          </a:bodyPr>
          <a:lstStyle/>
          <a:p>
            <a:pPr algn="ctr">
              <a:buSzPts val="1800"/>
            </a:pPr>
            <a:endParaRPr sz="1800">
              <a:latin typeface="Calibri" panose="020F0502020204030204" pitchFamily="34" charset="0"/>
              <a:cs typeface="Calibri" panose="020F0502020204030204" pitchFamily="34" charset="0"/>
            </a:endParaRPr>
          </a:p>
        </p:txBody>
      </p:sp>
      <p:sp>
        <p:nvSpPr>
          <p:cNvPr id="156" name="Shape 1099">
            <a:extLst>
              <a:ext uri="{FF2B5EF4-FFF2-40B4-BE49-F238E27FC236}">
                <a16:creationId xmlns:a16="http://schemas.microsoft.com/office/drawing/2014/main" xmlns="" id="{945DE607-10F5-497C-A88B-E337EE6694CC}"/>
              </a:ext>
            </a:extLst>
          </p:cNvPr>
          <p:cNvSpPr txBox="1"/>
          <p:nvPr/>
        </p:nvSpPr>
        <p:spPr>
          <a:xfrm>
            <a:off x="-5448" y="4763761"/>
            <a:ext cx="2635291" cy="722468"/>
          </a:xfrm>
          <a:prstGeom prst="rect">
            <a:avLst/>
          </a:prstGeom>
          <a:noFill/>
          <a:ln>
            <a:noFill/>
          </a:ln>
        </p:spPr>
        <p:txBody>
          <a:bodyPr spcFirstLastPara="1" wrap="square" lIns="91425" tIns="45700" rIns="91425" bIns="45700" anchor="t" anchorCtr="0">
            <a:noAutofit/>
          </a:bodyPr>
          <a:lstStyle/>
          <a:p>
            <a:pPr algn="ctr">
              <a:buClr>
                <a:srgbClr val="00B050"/>
              </a:buClr>
              <a:buSzPts val="1600"/>
            </a:pPr>
            <a:r>
              <a:rPr lang="en-US" sz="1400" b="1" dirty="0">
                <a:latin typeface="Calibri" panose="020F0502020204030204" pitchFamily="34" charset="0"/>
                <a:ea typeface="Calibri"/>
                <a:cs typeface="Calibri" panose="020F0502020204030204" pitchFamily="34" charset="0"/>
                <a:sym typeface="Calibri"/>
              </a:rPr>
              <a:t>Pre-development Documentation and Requirements</a:t>
            </a:r>
            <a:endParaRPr lang="en-US" sz="1400" dirty="0">
              <a:latin typeface="Calibri" panose="020F0502020204030204" pitchFamily="34" charset="0"/>
              <a:cs typeface="Calibri" panose="020F0502020204030204" pitchFamily="34" charset="0"/>
            </a:endParaRPr>
          </a:p>
        </p:txBody>
      </p:sp>
      <p:sp>
        <p:nvSpPr>
          <p:cNvPr id="157" name="Shape 1084">
            <a:extLst>
              <a:ext uri="{FF2B5EF4-FFF2-40B4-BE49-F238E27FC236}">
                <a16:creationId xmlns:a16="http://schemas.microsoft.com/office/drawing/2014/main" xmlns="" id="{E6CD10B2-DCD6-4D9F-B3AD-4307DEFD3D41}"/>
              </a:ext>
            </a:extLst>
          </p:cNvPr>
          <p:cNvSpPr txBox="1"/>
          <p:nvPr/>
        </p:nvSpPr>
        <p:spPr>
          <a:xfrm>
            <a:off x="10534649" y="4784641"/>
            <a:ext cx="1654175" cy="580335"/>
          </a:xfrm>
          <a:prstGeom prst="rect">
            <a:avLst/>
          </a:prstGeom>
          <a:noFill/>
          <a:ln>
            <a:noFill/>
          </a:ln>
        </p:spPr>
        <p:txBody>
          <a:bodyPr spcFirstLastPara="1" wrap="square" lIns="91425" tIns="45700" rIns="91425" bIns="45700" anchor="t" anchorCtr="0">
            <a:noAutofit/>
          </a:bodyPr>
          <a:lstStyle/>
          <a:p>
            <a:pPr algn="ctr">
              <a:buClr>
                <a:srgbClr val="E36C09"/>
              </a:buClr>
              <a:buSzPts val="1600"/>
              <a:buFont typeface="Calibri"/>
              <a:buNone/>
            </a:pPr>
            <a:r>
              <a:rPr lang="en-US" sz="1400" b="1" dirty="0">
                <a:latin typeface="Calibri" panose="020F0502020204030204" pitchFamily="34" charset="0"/>
                <a:ea typeface="Calibri"/>
                <a:cs typeface="Calibri" panose="020F0502020204030204" pitchFamily="34" charset="0"/>
                <a:sym typeface="Calibri"/>
              </a:rPr>
              <a:t>Statewide Rollout,</a:t>
            </a:r>
          </a:p>
          <a:p>
            <a:pPr algn="ctr">
              <a:buClr>
                <a:srgbClr val="E36C09"/>
              </a:buClr>
              <a:buSzPts val="1600"/>
              <a:buFont typeface="Calibri"/>
              <a:buNone/>
            </a:pPr>
            <a:r>
              <a:rPr lang="en-US" sz="1400" b="1" dirty="0">
                <a:latin typeface="Calibri" panose="020F0502020204030204" pitchFamily="34" charset="0"/>
                <a:ea typeface="Calibri"/>
                <a:cs typeface="Calibri" panose="020F0502020204030204" pitchFamily="34" charset="0"/>
                <a:sym typeface="Calibri"/>
              </a:rPr>
              <a:t>Federal Certification </a:t>
            </a:r>
          </a:p>
        </p:txBody>
      </p:sp>
      <p:sp>
        <p:nvSpPr>
          <p:cNvPr id="158" name="Shape 1097">
            <a:extLst>
              <a:ext uri="{FF2B5EF4-FFF2-40B4-BE49-F238E27FC236}">
                <a16:creationId xmlns:a16="http://schemas.microsoft.com/office/drawing/2014/main" xmlns="" id="{1A00CB74-940E-4A54-B8B1-09B764FC2D3F}"/>
              </a:ext>
            </a:extLst>
          </p:cNvPr>
          <p:cNvSpPr/>
          <p:nvPr/>
        </p:nvSpPr>
        <p:spPr>
          <a:xfrm rot="16200000">
            <a:off x="10761065" y="4340601"/>
            <a:ext cx="415579" cy="494509"/>
          </a:xfrm>
          <a:prstGeom prst="leftBrace">
            <a:avLst>
              <a:gd name="adj1" fmla="val 8333"/>
              <a:gd name="adj2" fmla="val 50000"/>
            </a:avLst>
          </a:prstGeom>
          <a:noFill/>
          <a:ln w="9525" cap="flat" cmpd="sng">
            <a:solidFill>
              <a:schemeClr val="tx1"/>
            </a:solidFill>
            <a:prstDash val="solid"/>
            <a:round/>
            <a:headEnd type="none" w="sm" len="sm"/>
            <a:tailEnd type="none" w="sm" len="sm"/>
          </a:ln>
          <a:effectLst/>
        </p:spPr>
        <p:txBody>
          <a:bodyPr spcFirstLastPara="1" wrap="square" lIns="91425" tIns="45700" rIns="91425" bIns="45700" anchor="ctr" anchorCtr="0">
            <a:noAutofit/>
          </a:bodyPr>
          <a:lstStyle/>
          <a:p>
            <a:pPr algn="ctr">
              <a:buSzPts val="1800"/>
            </a:pPr>
            <a:endParaRPr sz="1800">
              <a:latin typeface="Calibri" panose="020F050202020403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xmlns="" id="{BB7DFE41-7DAA-4A1F-B9D8-35C1DC21D98C}"/>
              </a:ext>
            </a:extLst>
          </p:cNvPr>
          <p:cNvCxnSpPr>
            <a:stCxn id="154" idx="1"/>
          </p:cNvCxnSpPr>
          <p:nvPr/>
        </p:nvCxnSpPr>
        <p:spPr>
          <a:xfrm flipH="1">
            <a:off x="10127424" y="4786121"/>
            <a:ext cx="1" cy="455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Shape 1080">
            <a:extLst>
              <a:ext uri="{FF2B5EF4-FFF2-40B4-BE49-F238E27FC236}">
                <a16:creationId xmlns:a16="http://schemas.microsoft.com/office/drawing/2014/main" xmlns="" id="{44F6A8AE-36D0-40E6-BAAB-91C4252936A9}"/>
              </a:ext>
            </a:extLst>
          </p:cNvPr>
          <p:cNvSpPr txBox="1"/>
          <p:nvPr/>
        </p:nvSpPr>
        <p:spPr>
          <a:xfrm>
            <a:off x="6796174" y="2287124"/>
            <a:ext cx="948705" cy="40011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algn="ctr">
              <a:buClr>
                <a:srgbClr val="0070C0"/>
              </a:buClr>
              <a:buSzPts val="1600"/>
              <a:defRPr sz="1200" b="1">
                <a:solidFill>
                  <a:srgbClr val="0070C0"/>
                </a:solidFill>
                <a:latin typeface="Calibri" panose="020F0502020204030204" pitchFamily="34" charset="0"/>
                <a:ea typeface="Calibri"/>
                <a:cs typeface="Calibri" panose="020F0502020204030204" pitchFamily="34" charset="0"/>
              </a:defRPr>
            </a:lvl1pPr>
          </a:lstStyle>
          <a:p>
            <a:r>
              <a:rPr lang="en-US" sz="1400" dirty="0">
                <a:sym typeface="Calibri"/>
              </a:rPr>
              <a:t>Begin UAT Testing</a:t>
            </a:r>
            <a:endParaRPr sz="1400" dirty="0"/>
          </a:p>
        </p:txBody>
      </p:sp>
      <p:grpSp>
        <p:nvGrpSpPr>
          <p:cNvPr id="56" name="Group 55">
            <a:extLst>
              <a:ext uri="{FF2B5EF4-FFF2-40B4-BE49-F238E27FC236}">
                <a16:creationId xmlns:a16="http://schemas.microsoft.com/office/drawing/2014/main" xmlns="" id="{0732C0FB-07BC-4FD5-A07F-E14D2BD2DB60}"/>
              </a:ext>
            </a:extLst>
          </p:cNvPr>
          <p:cNvGrpSpPr/>
          <p:nvPr/>
        </p:nvGrpSpPr>
        <p:grpSpPr>
          <a:xfrm>
            <a:off x="7831896" y="2376807"/>
            <a:ext cx="251382" cy="1256616"/>
            <a:chOff x="1876194" y="2560905"/>
            <a:chExt cx="320585" cy="1819821"/>
          </a:xfrm>
        </p:grpSpPr>
        <p:cxnSp>
          <p:nvCxnSpPr>
            <p:cNvPr id="57" name="Straight Connector 56">
              <a:extLst>
                <a:ext uri="{FF2B5EF4-FFF2-40B4-BE49-F238E27FC236}">
                  <a16:creationId xmlns:a16="http://schemas.microsoft.com/office/drawing/2014/main" xmlns="" id="{819C67A3-875B-4EAB-BEA1-EE5607654FDE}"/>
                </a:ext>
              </a:extLst>
            </p:cNvPr>
            <p:cNvCxnSpPr>
              <a:cxnSpLocks/>
            </p:cNvCxnSpPr>
            <p:nvPr/>
          </p:nvCxnSpPr>
          <p:spPr>
            <a:xfrm>
              <a:off x="1876194" y="2560905"/>
              <a:ext cx="0" cy="1819821"/>
            </a:xfrm>
            <a:prstGeom prst="line">
              <a:avLst/>
            </a:prstGeom>
            <a:ln/>
          </p:spPr>
          <p:style>
            <a:lnRef idx="1">
              <a:schemeClr val="accent3"/>
            </a:lnRef>
            <a:fillRef idx="0">
              <a:schemeClr val="accent3"/>
            </a:fillRef>
            <a:effectRef idx="0">
              <a:schemeClr val="accent3"/>
            </a:effectRef>
            <a:fontRef idx="minor">
              <a:schemeClr val="tx1"/>
            </a:fontRef>
          </p:style>
        </p:cxnSp>
        <p:sp>
          <p:nvSpPr>
            <p:cNvPr id="58" name="Isosceles Triangle 57">
              <a:extLst>
                <a:ext uri="{FF2B5EF4-FFF2-40B4-BE49-F238E27FC236}">
                  <a16:creationId xmlns:a16="http://schemas.microsoft.com/office/drawing/2014/main" xmlns="" id="{E3892431-793E-438C-8DBF-D018CA91DC39}"/>
                </a:ext>
              </a:extLst>
            </p:cNvPr>
            <p:cNvSpPr/>
            <p:nvPr/>
          </p:nvSpPr>
          <p:spPr>
            <a:xfrm rot="5400000">
              <a:off x="1913225" y="2578528"/>
              <a:ext cx="282674" cy="284434"/>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latin typeface="Calibri" panose="020F0502020204030204" pitchFamily="34" charset="0"/>
                <a:cs typeface="Calibri" panose="020F0502020204030204" pitchFamily="34" charset="0"/>
              </a:endParaRPr>
            </a:p>
          </p:txBody>
        </p:sp>
      </p:grpSp>
      <p:sp>
        <p:nvSpPr>
          <p:cNvPr id="59" name="Shape 1088">
            <a:extLst>
              <a:ext uri="{FF2B5EF4-FFF2-40B4-BE49-F238E27FC236}">
                <a16:creationId xmlns:a16="http://schemas.microsoft.com/office/drawing/2014/main" xmlns="" id="{1E49A179-8900-42D6-B153-0D6011CBBBA4}"/>
              </a:ext>
            </a:extLst>
          </p:cNvPr>
          <p:cNvSpPr/>
          <p:nvPr/>
        </p:nvSpPr>
        <p:spPr>
          <a:xfrm rot="16200000">
            <a:off x="8423214" y="3773104"/>
            <a:ext cx="403703" cy="1641378"/>
          </a:xfrm>
          <a:prstGeom prst="leftBrace">
            <a:avLst>
              <a:gd name="adj1" fmla="val 8333"/>
              <a:gd name="adj2" fmla="val 50000"/>
            </a:avLst>
          </a:prstGeom>
          <a:noFill/>
          <a:ln w="9525" cap="flat" cmpd="sng">
            <a:solidFill>
              <a:schemeClr val="tx1"/>
            </a:solidFill>
            <a:prstDash val="solid"/>
            <a:round/>
            <a:headEnd type="none" w="sm" len="sm"/>
            <a:tailEnd type="none" w="sm" len="sm"/>
          </a:ln>
          <a:effectLst/>
        </p:spPr>
        <p:txBody>
          <a:bodyPr spcFirstLastPara="1" wrap="square" lIns="91425" tIns="45700" rIns="91425" bIns="45700" anchor="ctr" anchorCtr="0">
            <a:noAutofit/>
          </a:bodyPr>
          <a:lstStyle/>
          <a:p>
            <a:pPr algn="ctr">
              <a:buSzPts val="1800"/>
            </a:pPr>
            <a:endParaRPr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784853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1069">
            <a:extLst>
              <a:ext uri="{FF2B5EF4-FFF2-40B4-BE49-F238E27FC236}">
                <a16:creationId xmlns:a16="http://schemas.microsoft.com/office/drawing/2014/main" xmlns="" id="{D1E1A7F6-627E-4067-9F6C-F94A4E6CC84A}"/>
              </a:ext>
            </a:extLst>
          </p:cNvPr>
          <p:cNvSpPr txBox="1"/>
          <p:nvPr/>
        </p:nvSpPr>
        <p:spPr>
          <a:xfrm>
            <a:off x="74618" y="215963"/>
            <a:ext cx="9819688" cy="481480"/>
          </a:xfrm>
          <a:prstGeom prst="rect">
            <a:avLst/>
          </a:prstGeom>
          <a:noFill/>
          <a:ln>
            <a:noFill/>
          </a:ln>
        </p:spPr>
        <p:txBody>
          <a:bodyPr spcFirstLastPara="1" wrap="square" lIns="91425" tIns="45700" rIns="91425" bIns="45700" anchor="ctr" anchorCtr="0">
            <a:noAutofit/>
          </a:bodyPr>
          <a:lstStyle/>
          <a:p>
            <a:pPr>
              <a:buClr>
                <a:srgbClr val="002F8E"/>
              </a:buClr>
              <a:buSzPts val="2400"/>
            </a:pPr>
            <a:r>
              <a:rPr lang="en-US" sz="3600" b="1" dirty="0"/>
              <a:t>Project Execution Approach</a:t>
            </a:r>
            <a:endParaRPr sz="3600" b="1" dirty="0"/>
          </a:p>
        </p:txBody>
      </p:sp>
      <p:sp>
        <p:nvSpPr>
          <p:cNvPr id="4" name="Flowchart: Process 3">
            <a:extLst>
              <a:ext uri="{FF2B5EF4-FFF2-40B4-BE49-F238E27FC236}">
                <a16:creationId xmlns:a16="http://schemas.microsoft.com/office/drawing/2014/main" xmlns="" id="{B22F24D0-11E6-403F-A3FE-38E6A3F41796}"/>
              </a:ext>
            </a:extLst>
          </p:cNvPr>
          <p:cNvSpPr/>
          <p:nvPr/>
        </p:nvSpPr>
        <p:spPr>
          <a:xfrm>
            <a:off x="301626" y="1300710"/>
            <a:ext cx="1744193" cy="3980216"/>
          </a:xfrm>
          <a:prstGeom prst="flowChartProcess">
            <a:avLst/>
          </a:prstGeom>
          <a:solidFill>
            <a:srgbClr val="BCE2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Documentation of current system from CSA Team (assisted by MD THINK Team).</a:t>
            </a:r>
          </a:p>
        </p:txBody>
      </p:sp>
      <p:sp>
        <p:nvSpPr>
          <p:cNvPr id="5" name="Flowchart: Process 4">
            <a:extLst>
              <a:ext uri="{FF2B5EF4-FFF2-40B4-BE49-F238E27FC236}">
                <a16:creationId xmlns:a16="http://schemas.microsoft.com/office/drawing/2014/main" xmlns="" id="{ADCD86D7-A206-4462-8457-AD62C65A2BF9}"/>
              </a:ext>
            </a:extLst>
          </p:cNvPr>
          <p:cNvSpPr/>
          <p:nvPr/>
        </p:nvSpPr>
        <p:spPr>
          <a:xfrm>
            <a:off x="3971355" y="1300710"/>
            <a:ext cx="1790135" cy="3980216"/>
          </a:xfrm>
          <a:prstGeom prst="flowChartProcess">
            <a:avLst/>
          </a:prstGeom>
          <a:solidFill>
            <a:srgbClr val="BCE2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Functional requirement submission from CSA Team (assisted by MD THINK team).</a:t>
            </a:r>
          </a:p>
          <a:p>
            <a:pPr marL="171450" indent="-171450">
              <a:buFont typeface="Arial" panose="020B0604020202020204" pitchFamily="34" charset="0"/>
              <a:buChar char="•"/>
            </a:pPr>
            <a:endParaRPr lang="en-US" sz="110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Technical (Platform, Security, Application, Data) requirements from MD THINK Team</a:t>
            </a:r>
          </a:p>
        </p:txBody>
      </p:sp>
      <p:sp>
        <p:nvSpPr>
          <p:cNvPr id="6" name="Flowchart: Process 5">
            <a:extLst>
              <a:ext uri="{FF2B5EF4-FFF2-40B4-BE49-F238E27FC236}">
                <a16:creationId xmlns:a16="http://schemas.microsoft.com/office/drawing/2014/main" xmlns="" id="{47D24E5B-1BC6-479E-A097-45D113CB8A4E}"/>
              </a:ext>
            </a:extLst>
          </p:cNvPr>
          <p:cNvSpPr/>
          <p:nvPr/>
        </p:nvSpPr>
        <p:spPr>
          <a:xfrm>
            <a:off x="10051312" y="1298069"/>
            <a:ext cx="1756691" cy="3980216"/>
          </a:xfrm>
          <a:prstGeom prst="flowChartProcess">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Post production support and Enhancements.</a:t>
            </a:r>
          </a:p>
        </p:txBody>
      </p:sp>
      <p:sp>
        <p:nvSpPr>
          <p:cNvPr id="7" name="Flowchart: Process 6">
            <a:extLst>
              <a:ext uri="{FF2B5EF4-FFF2-40B4-BE49-F238E27FC236}">
                <a16:creationId xmlns:a16="http://schemas.microsoft.com/office/drawing/2014/main" xmlns="" id="{19D8A6AA-91B5-43A9-B563-1A880C19F24A}"/>
              </a:ext>
            </a:extLst>
          </p:cNvPr>
          <p:cNvSpPr/>
          <p:nvPr/>
        </p:nvSpPr>
        <p:spPr>
          <a:xfrm>
            <a:off x="2088289" y="1300710"/>
            <a:ext cx="1845387" cy="3980216"/>
          </a:xfrm>
          <a:prstGeom prst="flowChartProcess">
            <a:avLst/>
          </a:prstGeom>
          <a:solidFill>
            <a:srgbClr val="BCE2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Analysis of current system by MD THINK team.</a:t>
            </a:r>
          </a:p>
          <a:p>
            <a:pPr marL="171450" indent="-171450">
              <a:buFont typeface="Arial" panose="020B0604020202020204" pitchFamily="34" charset="0"/>
              <a:buChar char="•"/>
            </a:pPr>
            <a:endParaRPr lang="en-US" sz="110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Recommendations from MD THINK team for system enhancement. </a:t>
            </a:r>
          </a:p>
          <a:p>
            <a:pPr marL="171450" indent="-171450">
              <a:buFont typeface="Arial" panose="020B0604020202020204" pitchFamily="34" charset="0"/>
              <a:buChar char="•"/>
            </a:pPr>
            <a:endParaRPr lang="en-US" sz="110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Project Execution Approach</a:t>
            </a:r>
          </a:p>
        </p:txBody>
      </p:sp>
      <p:sp>
        <p:nvSpPr>
          <p:cNvPr id="8" name="Flowchart: Process 7">
            <a:extLst>
              <a:ext uri="{FF2B5EF4-FFF2-40B4-BE49-F238E27FC236}">
                <a16:creationId xmlns:a16="http://schemas.microsoft.com/office/drawing/2014/main" xmlns="" id="{DAB1050F-330D-4D76-8337-ADF398AFBD02}"/>
              </a:ext>
            </a:extLst>
          </p:cNvPr>
          <p:cNvSpPr/>
          <p:nvPr/>
        </p:nvSpPr>
        <p:spPr>
          <a:xfrm>
            <a:off x="5803334" y="1298069"/>
            <a:ext cx="4210299" cy="3980216"/>
          </a:xfrm>
          <a:prstGeom prst="flowChartProcess">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2890" indent="-171450" fontAlgn="ctr">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Architecture: Spring Framework: Spring Boot, Spring Data, Spring Container, JPA Hibernate, Hibernate Envers, RESTful Web service/JSON, Angular JS etc.</a:t>
            </a:r>
          </a:p>
          <a:p>
            <a:pPr marL="262890" indent="-171450" fontAlgn="ctr">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Identity and Access Management: Single Sign-on using Forgerock Open AM and Sailpoint Open DJ</a:t>
            </a:r>
          </a:p>
          <a:p>
            <a:pPr marL="262890" indent="-171450" fontAlgn="ctr">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Corticon Rules Engine Integration</a:t>
            </a:r>
          </a:p>
          <a:p>
            <a:pPr marL="262890" indent="-171450" fontAlgn="ctr">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System/Interface Integration</a:t>
            </a:r>
          </a:p>
          <a:p>
            <a:pPr marL="262890" indent="-171450" fontAlgn="ctr">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Data Mapping, Conversion and Migration</a:t>
            </a:r>
          </a:p>
          <a:p>
            <a:pPr marL="262890" indent="-171450" fontAlgn="ctr">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Document Management</a:t>
            </a:r>
          </a:p>
          <a:p>
            <a:pPr marL="262890" indent="-171450" fontAlgn="ctr">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Shared Data Repository and Master Data Management</a:t>
            </a:r>
          </a:p>
          <a:p>
            <a:pPr marL="262890" indent="-171450" fontAlgn="ctr">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Analytics -  Reports</a:t>
            </a:r>
          </a:p>
          <a:p>
            <a:pPr marL="262890" indent="-171450" fontAlgn="ctr">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AWS Cloud Deployment, Secure Access Gateway, WSO2 API Manager, Network and log Management, Host based protection</a:t>
            </a:r>
          </a:p>
          <a:p>
            <a:pPr marL="262890" indent="-171450" fontAlgn="ctr">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Stakeholder testing </a:t>
            </a:r>
          </a:p>
          <a:p>
            <a:pPr marL="262890" indent="-171450" fontAlgn="ctr">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UAT Testing</a:t>
            </a:r>
          </a:p>
          <a:p>
            <a:pPr marL="262890" indent="-171450" fontAlgn="ctr">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OCM – Stakeholder Engagement/Training</a:t>
            </a:r>
          </a:p>
          <a:p>
            <a:pPr marL="262890" indent="-171450" fontAlgn="ctr">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Authorize To Operate review and Approval</a:t>
            </a:r>
          </a:p>
          <a:p>
            <a:pPr marL="262890" indent="-171450" fontAlgn="ctr">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Federal Certification</a:t>
            </a:r>
          </a:p>
        </p:txBody>
      </p:sp>
      <p:sp>
        <p:nvSpPr>
          <p:cNvPr id="9" name="Flowchart: Process 8">
            <a:extLst>
              <a:ext uri="{FF2B5EF4-FFF2-40B4-BE49-F238E27FC236}">
                <a16:creationId xmlns:a16="http://schemas.microsoft.com/office/drawing/2014/main" xmlns="" id="{3D9C4F0E-D330-4F3C-9A9D-014DE9C744DA}"/>
              </a:ext>
            </a:extLst>
          </p:cNvPr>
          <p:cNvSpPr/>
          <p:nvPr/>
        </p:nvSpPr>
        <p:spPr>
          <a:xfrm>
            <a:off x="424118" y="1387086"/>
            <a:ext cx="1499036" cy="346557"/>
          </a:xfrm>
          <a:prstGeom prst="flowChartProcess">
            <a:avLst/>
          </a:prstGeom>
          <a:solidFill>
            <a:srgbClr val="2F6B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panose="020F0502020204030204" pitchFamily="34" charset="0"/>
                <a:cs typeface="Calibri" panose="020F0502020204030204" pitchFamily="34" charset="0"/>
              </a:rPr>
              <a:t>Owner: CSA Team</a:t>
            </a:r>
          </a:p>
        </p:txBody>
      </p:sp>
      <p:sp>
        <p:nvSpPr>
          <p:cNvPr id="10" name="Flowchart: Process 9">
            <a:extLst>
              <a:ext uri="{FF2B5EF4-FFF2-40B4-BE49-F238E27FC236}">
                <a16:creationId xmlns:a16="http://schemas.microsoft.com/office/drawing/2014/main" xmlns="" id="{B1B3F5D6-8891-43B9-BEBA-027804E3ED11}"/>
              </a:ext>
            </a:extLst>
          </p:cNvPr>
          <p:cNvSpPr/>
          <p:nvPr/>
        </p:nvSpPr>
        <p:spPr>
          <a:xfrm>
            <a:off x="2175192" y="1387086"/>
            <a:ext cx="1688796" cy="346557"/>
          </a:xfrm>
          <a:prstGeom prst="flowChartProcess">
            <a:avLst/>
          </a:prstGeom>
          <a:solidFill>
            <a:srgbClr val="2F6B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panose="020F0502020204030204" pitchFamily="34" charset="0"/>
                <a:cs typeface="Calibri" panose="020F0502020204030204" pitchFamily="34" charset="0"/>
              </a:rPr>
              <a:t>Owner: MD THINK Team</a:t>
            </a:r>
          </a:p>
        </p:txBody>
      </p:sp>
      <p:sp>
        <p:nvSpPr>
          <p:cNvPr id="11" name="Flowchart: Process 10">
            <a:extLst>
              <a:ext uri="{FF2B5EF4-FFF2-40B4-BE49-F238E27FC236}">
                <a16:creationId xmlns:a16="http://schemas.microsoft.com/office/drawing/2014/main" xmlns="" id="{FA1DCEA0-1809-4C7D-8D0F-DF78D200D19F}"/>
              </a:ext>
            </a:extLst>
          </p:cNvPr>
          <p:cNvSpPr/>
          <p:nvPr/>
        </p:nvSpPr>
        <p:spPr>
          <a:xfrm>
            <a:off x="4064542" y="1364963"/>
            <a:ext cx="1594791" cy="346557"/>
          </a:xfrm>
          <a:prstGeom prst="flowChartProcess">
            <a:avLst/>
          </a:prstGeom>
          <a:solidFill>
            <a:srgbClr val="2F6B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panose="020F0502020204030204" pitchFamily="34" charset="0"/>
                <a:cs typeface="Calibri" panose="020F0502020204030204" pitchFamily="34" charset="0"/>
              </a:rPr>
              <a:t>Owner: CSA Team/ MD THINK Team</a:t>
            </a:r>
          </a:p>
        </p:txBody>
      </p:sp>
      <p:sp>
        <p:nvSpPr>
          <p:cNvPr id="12" name="Flowchart: Process 11">
            <a:extLst>
              <a:ext uri="{FF2B5EF4-FFF2-40B4-BE49-F238E27FC236}">
                <a16:creationId xmlns:a16="http://schemas.microsoft.com/office/drawing/2014/main" xmlns="" id="{81F5601E-559C-406C-ADC6-6F611A781763}"/>
              </a:ext>
            </a:extLst>
          </p:cNvPr>
          <p:cNvSpPr/>
          <p:nvPr/>
        </p:nvSpPr>
        <p:spPr>
          <a:xfrm>
            <a:off x="5874926" y="1364962"/>
            <a:ext cx="4073730" cy="346557"/>
          </a:xfrm>
          <a:prstGeom prst="flowChartProcess">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panose="020F0502020204030204" pitchFamily="34" charset="0"/>
                <a:cs typeface="Calibri" panose="020F0502020204030204" pitchFamily="34" charset="0"/>
              </a:rPr>
              <a:t>Owner: MD THINK Team</a:t>
            </a:r>
          </a:p>
        </p:txBody>
      </p:sp>
      <p:sp>
        <p:nvSpPr>
          <p:cNvPr id="13" name="Flowchart: Process 12">
            <a:extLst>
              <a:ext uri="{FF2B5EF4-FFF2-40B4-BE49-F238E27FC236}">
                <a16:creationId xmlns:a16="http://schemas.microsoft.com/office/drawing/2014/main" xmlns="" id="{929106EB-8AA5-4F7E-A1F9-F18FD2869A56}"/>
              </a:ext>
            </a:extLst>
          </p:cNvPr>
          <p:cNvSpPr/>
          <p:nvPr/>
        </p:nvSpPr>
        <p:spPr>
          <a:xfrm>
            <a:off x="10120893" y="1364962"/>
            <a:ext cx="1634441" cy="346557"/>
          </a:xfrm>
          <a:prstGeom prst="flowChartProcess">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panose="020F0502020204030204" pitchFamily="34" charset="0"/>
                <a:cs typeface="Calibri" panose="020F0502020204030204" pitchFamily="34" charset="0"/>
              </a:rPr>
              <a:t>Owner: M&amp;O Team</a:t>
            </a:r>
          </a:p>
        </p:txBody>
      </p:sp>
      <p:sp>
        <p:nvSpPr>
          <p:cNvPr id="14" name="Flowchart: Process 13">
            <a:extLst>
              <a:ext uri="{FF2B5EF4-FFF2-40B4-BE49-F238E27FC236}">
                <a16:creationId xmlns:a16="http://schemas.microsoft.com/office/drawing/2014/main" xmlns="" id="{DE2060CF-B8BA-44FE-A67B-4C1C520047FF}"/>
              </a:ext>
            </a:extLst>
          </p:cNvPr>
          <p:cNvSpPr/>
          <p:nvPr/>
        </p:nvSpPr>
        <p:spPr>
          <a:xfrm>
            <a:off x="301626" y="4977069"/>
            <a:ext cx="1744193" cy="307224"/>
          </a:xfrm>
          <a:prstGeom prst="flowChartProcess">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cs typeface="Calibri" panose="020F0502020204030204" pitchFamily="34" charset="0"/>
              </a:rPr>
              <a:t>PI – 07, 08</a:t>
            </a:r>
          </a:p>
        </p:txBody>
      </p:sp>
      <p:sp>
        <p:nvSpPr>
          <p:cNvPr id="15" name="Flowchart: Process 14">
            <a:extLst>
              <a:ext uri="{FF2B5EF4-FFF2-40B4-BE49-F238E27FC236}">
                <a16:creationId xmlns:a16="http://schemas.microsoft.com/office/drawing/2014/main" xmlns="" id="{B06BB790-CB3B-4961-8C46-D4263BB73FD9}"/>
              </a:ext>
            </a:extLst>
          </p:cNvPr>
          <p:cNvSpPr/>
          <p:nvPr/>
        </p:nvSpPr>
        <p:spPr>
          <a:xfrm>
            <a:off x="2112242" y="4977069"/>
            <a:ext cx="1821434" cy="307224"/>
          </a:xfrm>
          <a:prstGeom prst="flowChartProcess">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cs typeface="Calibri" panose="020F0502020204030204" pitchFamily="34" charset="0"/>
              </a:rPr>
              <a:t>PI - 09</a:t>
            </a:r>
          </a:p>
        </p:txBody>
      </p:sp>
      <p:sp>
        <p:nvSpPr>
          <p:cNvPr id="16" name="Flowchart: Process 15">
            <a:extLst>
              <a:ext uri="{FF2B5EF4-FFF2-40B4-BE49-F238E27FC236}">
                <a16:creationId xmlns:a16="http://schemas.microsoft.com/office/drawing/2014/main" xmlns="" id="{9B223B69-9D24-4D6A-895D-B5912A5CE1AF}"/>
              </a:ext>
            </a:extLst>
          </p:cNvPr>
          <p:cNvSpPr/>
          <p:nvPr/>
        </p:nvSpPr>
        <p:spPr>
          <a:xfrm>
            <a:off x="3971355" y="4977069"/>
            <a:ext cx="1790135" cy="307224"/>
          </a:xfrm>
          <a:prstGeom prst="flowChartProcess">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cs typeface="Calibri" panose="020F0502020204030204" pitchFamily="34" charset="0"/>
              </a:rPr>
              <a:t>PI – 09 - 14</a:t>
            </a:r>
          </a:p>
        </p:txBody>
      </p:sp>
      <p:sp>
        <p:nvSpPr>
          <p:cNvPr id="17" name="Flowchart: Process 16">
            <a:extLst>
              <a:ext uri="{FF2B5EF4-FFF2-40B4-BE49-F238E27FC236}">
                <a16:creationId xmlns:a16="http://schemas.microsoft.com/office/drawing/2014/main" xmlns="" id="{24E686E3-F539-4286-9DB6-896D260CDBE3}"/>
              </a:ext>
            </a:extLst>
          </p:cNvPr>
          <p:cNvSpPr/>
          <p:nvPr/>
        </p:nvSpPr>
        <p:spPr>
          <a:xfrm>
            <a:off x="5789612" y="4977069"/>
            <a:ext cx="4224022" cy="307224"/>
          </a:xfrm>
          <a:prstGeom prst="flowChartProcess">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cs typeface="Calibri" panose="020F0502020204030204" pitchFamily="34" charset="0"/>
              </a:rPr>
              <a:t>PI – 11 to PI - 23 </a:t>
            </a:r>
          </a:p>
        </p:txBody>
      </p:sp>
      <p:sp>
        <p:nvSpPr>
          <p:cNvPr id="18" name="Flowchart: Process 17">
            <a:extLst>
              <a:ext uri="{FF2B5EF4-FFF2-40B4-BE49-F238E27FC236}">
                <a16:creationId xmlns:a16="http://schemas.microsoft.com/office/drawing/2014/main" xmlns="" id="{A7BD19A7-F043-4165-96DF-58F6BA05F37C}"/>
              </a:ext>
            </a:extLst>
          </p:cNvPr>
          <p:cNvSpPr/>
          <p:nvPr/>
        </p:nvSpPr>
        <p:spPr>
          <a:xfrm>
            <a:off x="10051311" y="4977069"/>
            <a:ext cx="1756691" cy="307224"/>
          </a:xfrm>
          <a:prstGeom prst="flowChartProcess">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cs typeface="Calibri" panose="020F0502020204030204" pitchFamily="34" charset="0"/>
              </a:rPr>
              <a:t>Post PI -23</a:t>
            </a:r>
          </a:p>
        </p:txBody>
      </p:sp>
      <p:sp>
        <p:nvSpPr>
          <p:cNvPr id="19" name="Chevron 115">
            <a:extLst>
              <a:ext uri="{FF2B5EF4-FFF2-40B4-BE49-F238E27FC236}">
                <a16:creationId xmlns:a16="http://schemas.microsoft.com/office/drawing/2014/main" xmlns="" id="{9268330D-6F10-472B-90B6-79AED9DFE391}"/>
              </a:ext>
            </a:extLst>
          </p:cNvPr>
          <p:cNvSpPr/>
          <p:nvPr/>
        </p:nvSpPr>
        <p:spPr>
          <a:xfrm>
            <a:off x="271994" y="877172"/>
            <a:ext cx="1986699" cy="423323"/>
          </a:xfrm>
          <a:prstGeom prst="chevron">
            <a:avLst/>
          </a:prstGeom>
          <a:solidFill>
            <a:srgbClr val="00B050"/>
          </a:solidFill>
          <a:ln>
            <a:noFill/>
          </a:ln>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tIns="91440"/>
          <a:lstStyle/>
          <a:p>
            <a:pPr algn="ctr"/>
            <a:r>
              <a:rPr lang="en-US" sz="1200" b="1" dirty="0">
                <a:latin typeface="Calibri" panose="020F0502020204030204" pitchFamily="34" charset="0"/>
                <a:cs typeface="Calibri" panose="020F0502020204030204" pitchFamily="34" charset="0"/>
              </a:rPr>
              <a:t>As-Is Documentation</a:t>
            </a:r>
          </a:p>
        </p:txBody>
      </p:sp>
      <p:sp>
        <p:nvSpPr>
          <p:cNvPr id="20" name="Chevron 115">
            <a:extLst>
              <a:ext uri="{FF2B5EF4-FFF2-40B4-BE49-F238E27FC236}">
                <a16:creationId xmlns:a16="http://schemas.microsoft.com/office/drawing/2014/main" xmlns="" id="{9B57BABE-D6EE-4F1B-AE6D-10C1D684A18B}"/>
              </a:ext>
            </a:extLst>
          </p:cNvPr>
          <p:cNvSpPr/>
          <p:nvPr/>
        </p:nvSpPr>
        <p:spPr>
          <a:xfrm>
            <a:off x="3985793" y="877172"/>
            <a:ext cx="1986699" cy="423323"/>
          </a:xfrm>
          <a:prstGeom prst="chevron">
            <a:avLst/>
          </a:prstGeom>
          <a:solidFill>
            <a:srgbClr val="00B050"/>
          </a:solidFill>
          <a:ln>
            <a:noFill/>
          </a:ln>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tIns="91440"/>
          <a:lstStyle/>
          <a:p>
            <a:pPr algn="ctr"/>
            <a:r>
              <a:rPr lang="en-US" sz="1200" b="1" dirty="0">
                <a:latin typeface="Calibri" panose="020F0502020204030204" pitchFamily="34" charset="0"/>
                <a:cs typeface="Calibri" panose="020F0502020204030204" pitchFamily="34" charset="0"/>
              </a:rPr>
              <a:t>To-Be Requirements </a:t>
            </a:r>
          </a:p>
        </p:txBody>
      </p:sp>
      <p:sp>
        <p:nvSpPr>
          <p:cNvPr id="21" name="Chevron 115">
            <a:extLst>
              <a:ext uri="{FF2B5EF4-FFF2-40B4-BE49-F238E27FC236}">
                <a16:creationId xmlns:a16="http://schemas.microsoft.com/office/drawing/2014/main" xmlns="" id="{0798F7F6-059E-4353-AFA0-323DE7CADCD7}"/>
              </a:ext>
            </a:extLst>
          </p:cNvPr>
          <p:cNvSpPr/>
          <p:nvPr/>
        </p:nvSpPr>
        <p:spPr>
          <a:xfrm>
            <a:off x="10051312" y="877171"/>
            <a:ext cx="1986699" cy="423323"/>
          </a:xfrm>
          <a:prstGeom prst="chevron">
            <a:avLst/>
          </a:prstGeom>
          <a:solidFill>
            <a:schemeClr val="bg1">
              <a:lumMod val="65000"/>
            </a:schemeClr>
          </a:solidFill>
          <a:ln>
            <a:noFill/>
          </a:ln>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pPr algn="ctr"/>
            <a:r>
              <a:rPr lang="en-US" sz="1200" b="1" dirty="0">
                <a:latin typeface="Calibri" panose="020F0502020204030204" pitchFamily="34" charset="0"/>
                <a:cs typeface="Calibri" panose="020F0502020204030204" pitchFamily="34" charset="0"/>
              </a:rPr>
              <a:t>Maintenance and Operation</a:t>
            </a:r>
          </a:p>
        </p:txBody>
      </p:sp>
      <p:sp>
        <p:nvSpPr>
          <p:cNvPr id="22" name="Chevron 115">
            <a:extLst>
              <a:ext uri="{FF2B5EF4-FFF2-40B4-BE49-F238E27FC236}">
                <a16:creationId xmlns:a16="http://schemas.microsoft.com/office/drawing/2014/main" xmlns="" id="{101E88A6-598B-4868-88D0-5C80E81BFAC8}"/>
              </a:ext>
            </a:extLst>
          </p:cNvPr>
          <p:cNvSpPr/>
          <p:nvPr/>
        </p:nvSpPr>
        <p:spPr>
          <a:xfrm>
            <a:off x="2088290" y="877172"/>
            <a:ext cx="2063026" cy="423323"/>
          </a:xfrm>
          <a:prstGeom prst="chevron">
            <a:avLst/>
          </a:prstGeom>
          <a:solidFill>
            <a:srgbClr val="00B050"/>
          </a:solidFill>
          <a:ln>
            <a:noFill/>
          </a:ln>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tIns="91440"/>
          <a:lstStyle/>
          <a:p>
            <a:pPr algn="ctr"/>
            <a:r>
              <a:rPr lang="en-US" sz="1200" b="1" dirty="0">
                <a:latin typeface="Calibri" panose="020F0502020204030204" pitchFamily="34" charset="0"/>
                <a:cs typeface="Calibri" panose="020F0502020204030204" pitchFamily="34" charset="0"/>
              </a:rPr>
              <a:t>Gap Analysis</a:t>
            </a:r>
          </a:p>
        </p:txBody>
      </p:sp>
      <p:sp>
        <p:nvSpPr>
          <p:cNvPr id="23" name="Chevron 115">
            <a:extLst>
              <a:ext uri="{FF2B5EF4-FFF2-40B4-BE49-F238E27FC236}">
                <a16:creationId xmlns:a16="http://schemas.microsoft.com/office/drawing/2014/main" xmlns="" id="{064B30DC-3732-4168-89CA-FC28F138EA81}"/>
              </a:ext>
            </a:extLst>
          </p:cNvPr>
          <p:cNvSpPr/>
          <p:nvPr/>
        </p:nvSpPr>
        <p:spPr>
          <a:xfrm>
            <a:off x="5803334" y="877172"/>
            <a:ext cx="4411502" cy="423323"/>
          </a:xfrm>
          <a:prstGeom prst="chevron">
            <a:avLst/>
          </a:prstGeom>
          <a:solidFill>
            <a:schemeClr val="accent6"/>
          </a:solidFill>
          <a:ln>
            <a:noFill/>
          </a:ln>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tIns="91440" rIns="91440"/>
          <a:lstStyle/>
          <a:p>
            <a:pPr algn="ctr"/>
            <a:r>
              <a:rPr lang="en-US" sz="1200" b="1" dirty="0">
                <a:latin typeface="Calibri" panose="020F0502020204030204" pitchFamily="34" charset="0"/>
                <a:cs typeface="Calibri" panose="020F0502020204030204" pitchFamily="34" charset="0"/>
              </a:rPr>
              <a:t>Development</a:t>
            </a:r>
          </a:p>
        </p:txBody>
      </p:sp>
      <p:sp>
        <p:nvSpPr>
          <p:cNvPr id="26" name="Flowchart: Process 25">
            <a:extLst>
              <a:ext uri="{FF2B5EF4-FFF2-40B4-BE49-F238E27FC236}">
                <a16:creationId xmlns:a16="http://schemas.microsoft.com/office/drawing/2014/main" xmlns="" id="{A7F9C565-FEFF-4DD1-9953-64F36CDF3131}"/>
              </a:ext>
            </a:extLst>
          </p:cNvPr>
          <p:cNvSpPr/>
          <p:nvPr/>
        </p:nvSpPr>
        <p:spPr>
          <a:xfrm>
            <a:off x="278766" y="5410002"/>
            <a:ext cx="3654910" cy="1061476"/>
          </a:xfrm>
          <a:prstGeom prst="flowChartProcess">
            <a:avLst/>
          </a:prstGeom>
          <a:solidFill>
            <a:srgbClr val="EFD2D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cs typeface="Calibri" panose="020F0502020204030204" pitchFamily="34" charset="0"/>
              </a:rPr>
              <a:t>Methodology:</a:t>
            </a:r>
          </a:p>
          <a:p>
            <a:pPr marL="171450" indent="-171450" fontAlgn="ctr">
              <a:buFont typeface="Arial" panose="020B0604020202020204" pitchFamily="34" charset="0"/>
              <a:buChar char="•"/>
            </a:pPr>
            <a:r>
              <a:rPr lang="en-US" sz="1050" dirty="0">
                <a:solidFill>
                  <a:schemeClr val="tx1"/>
                </a:solidFill>
                <a:latin typeface="Calibri" panose="020F0502020204030204" pitchFamily="34" charset="0"/>
                <a:cs typeface="Calibri" panose="020F0502020204030204" pitchFamily="34" charset="0"/>
              </a:rPr>
              <a:t>Cutting Edge Technology for the Application and Shared services and platform - AWS</a:t>
            </a:r>
          </a:p>
          <a:p>
            <a:pPr marL="171450" indent="-171450" fontAlgn="ctr">
              <a:buFont typeface="Arial" panose="020B0604020202020204" pitchFamily="34" charset="0"/>
              <a:buChar char="•"/>
            </a:pPr>
            <a:r>
              <a:rPr lang="en-US" sz="1050" dirty="0">
                <a:solidFill>
                  <a:schemeClr val="tx1"/>
                </a:solidFill>
                <a:latin typeface="Calibri" panose="020F0502020204030204" pitchFamily="34" charset="0"/>
                <a:cs typeface="Calibri" panose="020F0502020204030204" pitchFamily="34" charset="0"/>
              </a:rPr>
              <a:t>Test Driven Continuous Development</a:t>
            </a:r>
          </a:p>
          <a:p>
            <a:pPr marL="171450" indent="-171450" fontAlgn="ctr">
              <a:buFont typeface="Arial" panose="020B0604020202020204" pitchFamily="34" charset="0"/>
              <a:buChar char="•"/>
            </a:pPr>
            <a:r>
              <a:rPr lang="en-US" sz="1050" dirty="0">
                <a:solidFill>
                  <a:schemeClr val="tx1"/>
                </a:solidFill>
                <a:latin typeface="Calibri" panose="020F0502020204030204" pitchFamily="34" charset="0"/>
                <a:cs typeface="Calibri" panose="020F0502020204030204" pitchFamily="34" charset="0"/>
              </a:rPr>
              <a:t>Built using SAFe Methodology</a:t>
            </a:r>
          </a:p>
          <a:p>
            <a:pPr algn="ctr"/>
            <a:endParaRPr lang="en-US" sz="1100" dirty="0">
              <a:solidFill>
                <a:schemeClr val="tx1"/>
              </a:solidFill>
              <a:latin typeface="Calibri" panose="020F0502020204030204" pitchFamily="34" charset="0"/>
              <a:cs typeface="Calibri" panose="020F0502020204030204" pitchFamily="34" charset="0"/>
            </a:endParaRPr>
          </a:p>
        </p:txBody>
      </p:sp>
      <p:sp>
        <p:nvSpPr>
          <p:cNvPr id="25" name="Flowchart: Process 24">
            <a:extLst>
              <a:ext uri="{FF2B5EF4-FFF2-40B4-BE49-F238E27FC236}">
                <a16:creationId xmlns:a16="http://schemas.microsoft.com/office/drawing/2014/main" xmlns="" id="{A62B3C30-3C9C-483C-8690-858699BE1466}"/>
              </a:ext>
            </a:extLst>
          </p:cNvPr>
          <p:cNvSpPr/>
          <p:nvPr/>
        </p:nvSpPr>
        <p:spPr>
          <a:xfrm>
            <a:off x="4239092" y="5410002"/>
            <a:ext cx="3654910" cy="1061476"/>
          </a:xfrm>
          <a:prstGeom prst="flowChartProcess">
            <a:avLst/>
          </a:prstGeom>
          <a:solidFill>
            <a:srgbClr val="CAE6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cs typeface="Calibri" panose="020F0502020204030204" pitchFamily="34" charset="0"/>
              </a:rPr>
              <a:t>Independent Verification &amp; Validation :</a:t>
            </a:r>
          </a:p>
          <a:p>
            <a:pPr marL="171450" indent="-171450" fontAlgn="ctr">
              <a:buFont typeface="Arial" panose="020B0604020202020204" pitchFamily="34" charset="0"/>
              <a:buChar char="•"/>
            </a:pPr>
            <a:r>
              <a:rPr lang="en-US" sz="1050" dirty="0">
                <a:solidFill>
                  <a:schemeClr val="tx1"/>
                </a:solidFill>
                <a:latin typeface="Calibri" panose="020F0502020204030204" pitchFamily="34" charset="0"/>
                <a:cs typeface="Calibri" panose="020F0502020204030204" pitchFamily="34" charset="0"/>
              </a:rPr>
              <a:t>Quality Management for product and system requirements / specifications</a:t>
            </a:r>
            <a:endParaRPr lang="en-US" sz="1100" dirty="0">
              <a:solidFill>
                <a:schemeClr val="tx1"/>
              </a:solidFill>
              <a:latin typeface="Calibri" panose="020F0502020204030204" pitchFamily="34" charset="0"/>
              <a:cs typeface="Calibri" panose="020F0502020204030204" pitchFamily="34" charset="0"/>
            </a:endParaRPr>
          </a:p>
        </p:txBody>
      </p:sp>
      <p:sp>
        <p:nvSpPr>
          <p:cNvPr id="27" name="Flowchart: Process 26">
            <a:extLst>
              <a:ext uri="{FF2B5EF4-FFF2-40B4-BE49-F238E27FC236}">
                <a16:creationId xmlns:a16="http://schemas.microsoft.com/office/drawing/2014/main" xmlns="" id="{6EB63955-A94A-4853-A93E-C0D4FA3E92E8}"/>
              </a:ext>
            </a:extLst>
          </p:cNvPr>
          <p:cNvSpPr/>
          <p:nvPr/>
        </p:nvSpPr>
        <p:spPr>
          <a:xfrm>
            <a:off x="8186178" y="5388093"/>
            <a:ext cx="3654910" cy="1061476"/>
          </a:xfrm>
          <a:prstGeom prst="flowChartProcess">
            <a:avLst/>
          </a:prstGeom>
          <a:solidFill>
            <a:srgbClr val="D9E5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cs typeface="Calibri" panose="020F0502020204030204" pitchFamily="34" charset="0"/>
              </a:rPr>
              <a:t>All Development according to Federal, State and DHS requirements, MD THINK Platform and Security standards</a:t>
            </a:r>
            <a:endParaRPr lang="en-US"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31156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 name="Rectangle 23">
            <a:extLst>
              <a:ext uri="{FF2B5EF4-FFF2-40B4-BE49-F238E27FC236}">
                <a16:creationId xmlns:a16="http://schemas.microsoft.com/office/drawing/2014/main" xmlns="" id="{3D8A99F7-9075-4E62-8C0B-F58A58A6EACC}"/>
              </a:ext>
            </a:extLst>
          </p:cNvPr>
          <p:cNvSpPr/>
          <p:nvPr/>
        </p:nvSpPr>
        <p:spPr>
          <a:xfrm>
            <a:off x="90489" y="1634183"/>
            <a:ext cx="1143244" cy="129375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7" name="Google Shape;155;p16" descr="Man"/>
          <p:cNvPicPr preferRelativeResize="0"/>
          <p:nvPr/>
        </p:nvPicPr>
        <p:blipFill rotWithShape="1">
          <a:blip r:embed="rId3">
            <a:alphaModFix/>
          </a:blip>
          <a:srcRect/>
          <a:stretch/>
        </p:blipFill>
        <p:spPr>
          <a:xfrm>
            <a:off x="358611" y="1914440"/>
            <a:ext cx="565530" cy="568046"/>
          </a:xfrm>
          <a:prstGeom prst="rect">
            <a:avLst/>
          </a:prstGeom>
          <a:noFill/>
          <a:ln>
            <a:noFill/>
          </a:ln>
        </p:spPr>
      </p:pic>
      <p:pic>
        <p:nvPicPr>
          <p:cNvPr id="19" name="Google Shape;157;p16" descr="Call center"/>
          <p:cNvPicPr preferRelativeResize="0"/>
          <p:nvPr/>
        </p:nvPicPr>
        <p:blipFill rotWithShape="1">
          <a:blip r:embed="rId4">
            <a:alphaModFix/>
          </a:blip>
          <a:srcRect/>
          <a:stretch/>
        </p:blipFill>
        <p:spPr>
          <a:xfrm>
            <a:off x="396715" y="3440751"/>
            <a:ext cx="586226" cy="595084"/>
          </a:xfrm>
          <a:prstGeom prst="rect">
            <a:avLst/>
          </a:prstGeom>
          <a:noFill/>
          <a:ln>
            <a:noFill/>
          </a:ln>
        </p:spPr>
      </p:pic>
      <p:sp>
        <p:nvSpPr>
          <p:cNvPr id="23" name="Google Shape;161;p16"/>
          <p:cNvSpPr/>
          <p:nvPr/>
        </p:nvSpPr>
        <p:spPr>
          <a:xfrm>
            <a:off x="104313" y="891474"/>
            <a:ext cx="1073072" cy="40095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dirty="0">
                <a:latin typeface="Calibri" panose="020F0502020204030204" pitchFamily="34" charset="0"/>
                <a:ea typeface="Lucida Sans"/>
                <a:cs typeface="Calibri" panose="020F0502020204030204" pitchFamily="34" charset="0"/>
                <a:sym typeface="Lucida Sans"/>
              </a:rPr>
              <a:t>User Groups</a:t>
            </a:r>
            <a:endParaRPr sz="1050" dirty="0">
              <a:latin typeface="Calibri" panose="020F0502020204030204" pitchFamily="34" charset="0"/>
              <a:cs typeface="Calibri" panose="020F0502020204030204" pitchFamily="34" charset="0"/>
            </a:endParaRPr>
          </a:p>
        </p:txBody>
      </p:sp>
      <p:sp>
        <p:nvSpPr>
          <p:cNvPr id="26" name="Google Shape;164;p16"/>
          <p:cNvSpPr/>
          <p:nvPr/>
        </p:nvSpPr>
        <p:spPr>
          <a:xfrm>
            <a:off x="69451" y="2529787"/>
            <a:ext cx="1164484" cy="5680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a:latin typeface="Calibri" panose="020F0502020204030204" pitchFamily="34" charset="0"/>
                <a:ea typeface="Lucida Sans"/>
                <a:cs typeface="Calibri" panose="020F0502020204030204" pitchFamily="34" charset="0"/>
                <a:sym typeface="Lucida Sans"/>
              </a:rPr>
              <a:t>Consumer,</a:t>
            </a:r>
            <a:endParaRPr sz="1100" dirty="0">
              <a:latin typeface="Calibri" panose="020F0502020204030204" pitchFamily="34" charset="0"/>
              <a:cs typeface="Calibri" panose="020F0502020204030204" pitchFamily="34" charset="0"/>
            </a:endParaRPr>
          </a:p>
          <a:p>
            <a:pPr algn="ctr"/>
            <a:r>
              <a:rPr lang="en-US" sz="1100" dirty="0">
                <a:latin typeface="Calibri" panose="020F0502020204030204" pitchFamily="34" charset="0"/>
                <a:ea typeface="Lucida Sans"/>
                <a:cs typeface="Calibri" panose="020F0502020204030204" pitchFamily="34" charset="0"/>
                <a:sym typeface="Lucida Sans"/>
              </a:rPr>
              <a:t>Employer</a:t>
            </a:r>
            <a:endParaRPr sz="1100" dirty="0">
              <a:latin typeface="Calibri" panose="020F0502020204030204" pitchFamily="34" charset="0"/>
              <a:cs typeface="Calibri" panose="020F0502020204030204" pitchFamily="34" charset="0"/>
            </a:endParaRPr>
          </a:p>
        </p:txBody>
      </p:sp>
      <p:sp>
        <p:nvSpPr>
          <p:cNvPr id="28" name="Google Shape;166;p16"/>
          <p:cNvSpPr/>
          <p:nvPr/>
        </p:nvSpPr>
        <p:spPr>
          <a:xfrm>
            <a:off x="103647" y="4081860"/>
            <a:ext cx="1168190" cy="113210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latin typeface="Calibri" panose="020F0502020204030204" pitchFamily="34" charset="0"/>
                <a:ea typeface="Lucida Sans"/>
                <a:cs typeface="Calibri" panose="020F0502020204030204" pitchFamily="34" charset="0"/>
                <a:sym typeface="Lucida Sans"/>
              </a:rPr>
              <a:t>Caseworker, </a:t>
            </a:r>
          </a:p>
          <a:p>
            <a:pPr algn="ctr"/>
            <a:r>
              <a:rPr lang="en-US" sz="900" dirty="0">
                <a:latin typeface="Calibri" panose="020F0502020204030204" pitchFamily="34" charset="0"/>
                <a:ea typeface="Lucida Sans"/>
                <a:cs typeface="Calibri" panose="020F0502020204030204" pitchFamily="34" charset="0"/>
                <a:sym typeface="Lucida Sans"/>
              </a:rPr>
              <a:t>Supervisor, Director,</a:t>
            </a:r>
          </a:p>
          <a:p>
            <a:pPr algn="ctr"/>
            <a:r>
              <a:rPr lang="en-US" sz="900" dirty="0">
                <a:latin typeface="Calibri" panose="020F0502020204030204" pitchFamily="34" charset="0"/>
                <a:ea typeface="Lucida Sans"/>
                <a:cs typeface="Calibri" panose="020F0502020204030204" pitchFamily="34" charset="0"/>
                <a:sym typeface="Lucida Sans"/>
              </a:rPr>
              <a:t>SDU worker, Sherriff</a:t>
            </a:r>
          </a:p>
          <a:p>
            <a:pPr algn="ctr"/>
            <a:r>
              <a:rPr lang="en-US" sz="900" dirty="0">
                <a:latin typeface="Calibri" panose="020F0502020204030204" pitchFamily="34" charset="0"/>
                <a:ea typeface="Lucida Sans"/>
                <a:cs typeface="Calibri" panose="020F0502020204030204" pitchFamily="34" charset="0"/>
                <a:sym typeface="Lucida Sans"/>
              </a:rPr>
              <a:t> Attorney, </a:t>
            </a:r>
            <a:r>
              <a:rPr lang="en-US" sz="900" dirty="0">
                <a:latin typeface="Calibri" panose="020F0502020204030204" pitchFamily="34" charset="0"/>
                <a:cs typeface="Calibri" panose="020F0502020204030204" pitchFamily="34" charset="0"/>
                <a:sym typeface="Lucida Sans"/>
              </a:rPr>
              <a:t>Call Center, Help Desk</a:t>
            </a:r>
            <a:endParaRPr sz="9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xmlns="" id="{8B04809C-2A3C-4E5D-B555-538804B8F959}"/>
              </a:ext>
            </a:extLst>
          </p:cNvPr>
          <p:cNvGrpSpPr/>
          <p:nvPr/>
        </p:nvGrpSpPr>
        <p:grpSpPr>
          <a:xfrm>
            <a:off x="9209861" y="901700"/>
            <a:ext cx="2913421" cy="5661559"/>
            <a:chOff x="9209861" y="901700"/>
            <a:chExt cx="2913421" cy="5661559"/>
          </a:xfrm>
        </p:grpSpPr>
        <p:sp>
          <p:nvSpPr>
            <p:cNvPr id="34" name="Rectangle 33">
              <a:extLst>
                <a:ext uri="{FF2B5EF4-FFF2-40B4-BE49-F238E27FC236}">
                  <a16:creationId xmlns:a16="http://schemas.microsoft.com/office/drawing/2014/main" xmlns="" id="{11F0E985-5E4B-4BC8-8A84-8EBF52C34505}"/>
                </a:ext>
              </a:extLst>
            </p:cNvPr>
            <p:cNvSpPr/>
            <p:nvPr/>
          </p:nvSpPr>
          <p:spPr>
            <a:xfrm>
              <a:off x="9209861" y="901700"/>
              <a:ext cx="2913421" cy="566155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35" name="Rectangle 34">
              <a:extLst>
                <a:ext uri="{FF2B5EF4-FFF2-40B4-BE49-F238E27FC236}">
                  <a16:creationId xmlns:a16="http://schemas.microsoft.com/office/drawing/2014/main" xmlns="" id="{E3A0F1FD-11C5-4230-8FC5-3A0E9CDBBB96}"/>
                </a:ext>
              </a:extLst>
            </p:cNvPr>
            <p:cNvSpPr/>
            <p:nvPr/>
          </p:nvSpPr>
          <p:spPr>
            <a:xfrm>
              <a:off x="9281136" y="978373"/>
              <a:ext cx="2765414" cy="1045115"/>
            </a:xfrm>
            <a:prstGeom prst="rect">
              <a:avLst/>
            </a:prstGeom>
            <a:solidFill>
              <a:schemeClr val="bg1"/>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36" name="TextBox 35">
              <a:extLst>
                <a:ext uri="{FF2B5EF4-FFF2-40B4-BE49-F238E27FC236}">
                  <a16:creationId xmlns:a16="http://schemas.microsoft.com/office/drawing/2014/main" xmlns="" id="{2C91353E-12C8-40F1-8369-886352CD385B}"/>
                </a:ext>
              </a:extLst>
            </p:cNvPr>
            <p:cNvSpPr txBox="1"/>
            <p:nvPr/>
          </p:nvSpPr>
          <p:spPr>
            <a:xfrm>
              <a:off x="9976785" y="999674"/>
              <a:ext cx="1363978" cy="226161"/>
            </a:xfrm>
            <a:prstGeom prst="rect">
              <a:avLst/>
            </a:prstGeom>
            <a:noFill/>
          </p:spPr>
          <p:txBody>
            <a:bodyPr wrap="square" lIns="90000" tIns="46800" rIns="90000" bIns="46800" rtlCol="0">
              <a:spAutoFit/>
            </a:bodyPr>
            <a:lstStyle/>
            <a:p>
              <a:pPr lvl="0" algn="ctr" fontAlgn="base">
                <a:spcBef>
                  <a:spcPct val="0"/>
                </a:spcBef>
                <a:spcAft>
                  <a:spcPct val="0"/>
                </a:spcAft>
                <a:defRPr/>
              </a:pPr>
              <a:r>
                <a:rPr lang="en-US" sz="800" b="1" dirty="0">
                  <a:latin typeface="Calibri" panose="020F0502020204030204" pitchFamily="34" charset="0"/>
                  <a:cs typeface="Calibri" panose="020F0502020204030204" pitchFamily="34" charset="0"/>
                  <a:sym typeface="Arial"/>
                </a:rPr>
                <a:t>Federal Interfaces</a:t>
              </a:r>
              <a:endParaRPr kumimoji="0" lang="en-US" sz="800" b="1"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Arial"/>
              </a:endParaRPr>
            </a:p>
          </p:txBody>
        </p:sp>
        <p:sp>
          <p:nvSpPr>
            <p:cNvPr id="37" name="Rectangle 36">
              <a:extLst>
                <a:ext uri="{FF2B5EF4-FFF2-40B4-BE49-F238E27FC236}">
                  <a16:creationId xmlns:a16="http://schemas.microsoft.com/office/drawing/2014/main" xmlns="" id="{A27E2197-CCB9-479F-BA26-0B4CC2087E4D}"/>
                </a:ext>
              </a:extLst>
            </p:cNvPr>
            <p:cNvSpPr/>
            <p:nvPr/>
          </p:nvSpPr>
          <p:spPr>
            <a:xfrm>
              <a:off x="9505071" y="1473649"/>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FCR</a:t>
              </a:r>
            </a:p>
          </p:txBody>
        </p:sp>
        <p:sp>
          <p:nvSpPr>
            <p:cNvPr id="38" name="Rectangle 37">
              <a:extLst>
                <a:ext uri="{FF2B5EF4-FFF2-40B4-BE49-F238E27FC236}">
                  <a16:creationId xmlns:a16="http://schemas.microsoft.com/office/drawing/2014/main" xmlns="" id="{6DD8A606-9F75-40BD-BA48-68B1A3995A15}"/>
                </a:ext>
              </a:extLst>
            </p:cNvPr>
            <p:cNvSpPr/>
            <p:nvPr/>
          </p:nvSpPr>
          <p:spPr>
            <a:xfrm>
              <a:off x="9281136" y="2104948"/>
              <a:ext cx="2765414" cy="597871"/>
            </a:xfrm>
            <a:prstGeom prst="rect">
              <a:avLst/>
            </a:prstGeom>
            <a:solidFill>
              <a:schemeClr val="bg1"/>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39" name="TextBox 38">
              <a:extLst>
                <a:ext uri="{FF2B5EF4-FFF2-40B4-BE49-F238E27FC236}">
                  <a16:creationId xmlns:a16="http://schemas.microsoft.com/office/drawing/2014/main" xmlns="" id="{4023F21F-015B-4E7C-8907-5FACCFD3ACA8}"/>
                </a:ext>
              </a:extLst>
            </p:cNvPr>
            <p:cNvSpPr txBox="1"/>
            <p:nvPr/>
          </p:nvSpPr>
          <p:spPr>
            <a:xfrm>
              <a:off x="9972022" y="2144744"/>
              <a:ext cx="1363978" cy="226161"/>
            </a:xfrm>
            <a:prstGeom prst="rect">
              <a:avLst/>
            </a:prstGeom>
            <a:noFill/>
          </p:spPr>
          <p:txBody>
            <a:bodyPr wrap="square" lIns="90000" tIns="46800" rIns="90000" bIns="46800" rtlCol="0">
              <a:spAutoFit/>
            </a:bodyPr>
            <a:lstStyle>
              <a:defPPr>
                <a:defRPr lang="en-US"/>
              </a:defPPr>
              <a:lvl1pPr lvl="0" algn="ctr" fontAlgn="base">
                <a:spcBef>
                  <a:spcPct val="0"/>
                </a:spcBef>
                <a:spcAft>
                  <a:spcPct val="0"/>
                </a:spcAft>
                <a:defRPr sz="800" b="1">
                  <a:solidFill>
                    <a:srgbClr val="002060"/>
                  </a:solidFill>
                  <a:latin typeface="Arial"/>
                  <a:cs typeface="Arial" pitchFamily="34" charset="0"/>
                </a:defRPr>
              </a:lvl1pPr>
            </a:lstStyle>
            <a:p>
              <a:r>
                <a:rPr lang="en-US" dirty="0">
                  <a:solidFill>
                    <a:schemeClr val="tx1"/>
                  </a:solidFill>
                  <a:latin typeface="Calibri" panose="020F0502020204030204" pitchFamily="34" charset="0"/>
                  <a:cs typeface="Calibri" panose="020F0502020204030204" pitchFamily="34" charset="0"/>
                  <a:sym typeface="Arial"/>
                </a:rPr>
                <a:t>Inter-State Interfaces</a:t>
              </a:r>
            </a:p>
          </p:txBody>
        </p:sp>
        <p:sp>
          <p:nvSpPr>
            <p:cNvPr id="40" name="Rectangle 39">
              <a:extLst>
                <a:ext uri="{FF2B5EF4-FFF2-40B4-BE49-F238E27FC236}">
                  <a16:creationId xmlns:a16="http://schemas.microsoft.com/office/drawing/2014/main" xmlns="" id="{28D33E66-598F-47FD-9DCC-6EFC9AB7C46A}"/>
                </a:ext>
              </a:extLst>
            </p:cNvPr>
            <p:cNvSpPr/>
            <p:nvPr/>
          </p:nvSpPr>
          <p:spPr>
            <a:xfrm>
              <a:off x="9502171" y="2368113"/>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CSENet</a:t>
              </a:r>
            </a:p>
          </p:txBody>
        </p:sp>
        <p:sp>
          <p:nvSpPr>
            <p:cNvPr id="41" name="Rectangle 40">
              <a:extLst>
                <a:ext uri="{FF2B5EF4-FFF2-40B4-BE49-F238E27FC236}">
                  <a16:creationId xmlns:a16="http://schemas.microsoft.com/office/drawing/2014/main" xmlns="" id="{575DB48A-49C5-4E91-AD54-1A9FD69CCA38}"/>
                </a:ext>
              </a:extLst>
            </p:cNvPr>
            <p:cNvSpPr/>
            <p:nvPr/>
          </p:nvSpPr>
          <p:spPr>
            <a:xfrm>
              <a:off x="10667866" y="2368113"/>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QUICK</a:t>
              </a:r>
            </a:p>
          </p:txBody>
        </p:sp>
        <p:sp>
          <p:nvSpPr>
            <p:cNvPr id="42" name="Rectangle 41">
              <a:extLst>
                <a:ext uri="{FF2B5EF4-FFF2-40B4-BE49-F238E27FC236}">
                  <a16:creationId xmlns:a16="http://schemas.microsoft.com/office/drawing/2014/main" xmlns="" id="{76F0C99E-C05E-40CA-9F33-9C133D01CC4C}"/>
                </a:ext>
              </a:extLst>
            </p:cNvPr>
            <p:cNvSpPr/>
            <p:nvPr/>
          </p:nvSpPr>
          <p:spPr>
            <a:xfrm>
              <a:off x="9288755" y="2784279"/>
              <a:ext cx="2748126" cy="2694740"/>
            </a:xfrm>
            <a:prstGeom prst="rect">
              <a:avLst/>
            </a:prstGeom>
            <a:solidFill>
              <a:schemeClr val="bg1"/>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3" name="TextBox 42">
              <a:extLst>
                <a:ext uri="{FF2B5EF4-FFF2-40B4-BE49-F238E27FC236}">
                  <a16:creationId xmlns:a16="http://schemas.microsoft.com/office/drawing/2014/main" xmlns="" id="{03933CF8-9BB0-4CB1-BE05-F4C9D67B182B}"/>
                </a:ext>
              </a:extLst>
            </p:cNvPr>
            <p:cNvSpPr txBox="1"/>
            <p:nvPr/>
          </p:nvSpPr>
          <p:spPr>
            <a:xfrm>
              <a:off x="9993294" y="2830030"/>
              <a:ext cx="1363978" cy="226161"/>
            </a:xfrm>
            <a:prstGeom prst="rect">
              <a:avLst/>
            </a:prstGeom>
            <a:noFill/>
          </p:spPr>
          <p:txBody>
            <a:bodyPr wrap="square" lIns="90000" tIns="46800" rIns="90000" bIns="468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sym typeface="Arial"/>
                </a:rPr>
                <a:t>State</a:t>
              </a:r>
              <a:r>
                <a:rPr kumimoji="0" lang="en-US" sz="800" b="1" i="0" u="none" strike="noStrike" kern="1200" cap="none" spc="0" normalizeH="0" noProof="0" dirty="0">
                  <a:ln>
                    <a:noFill/>
                  </a:ln>
                  <a:effectLst/>
                  <a:uLnTx/>
                  <a:uFillTx/>
                  <a:latin typeface="Calibri" panose="020F0502020204030204" pitchFamily="34" charset="0"/>
                  <a:ea typeface="+mn-ea"/>
                  <a:cs typeface="Calibri" panose="020F0502020204030204" pitchFamily="34" charset="0"/>
                  <a:sym typeface="Arial"/>
                </a:rPr>
                <a:t> </a:t>
              </a:r>
              <a:r>
                <a:rPr kumimoji="0" lang="en-US" sz="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sym typeface="Arial"/>
                </a:rPr>
                <a:t>Interfaces</a:t>
              </a:r>
            </a:p>
          </p:txBody>
        </p:sp>
        <p:sp>
          <p:nvSpPr>
            <p:cNvPr id="44" name="Rectangle 43">
              <a:extLst>
                <a:ext uri="{FF2B5EF4-FFF2-40B4-BE49-F238E27FC236}">
                  <a16:creationId xmlns:a16="http://schemas.microsoft.com/office/drawing/2014/main" xmlns="" id="{67451366-C4A6-4163-8A69-FDB88C22E37D}"/>
                </a:ext>
              </a:extLst>
            </p:cNvPr>
            <p:cNvSpPr/>
            <p:nvPr/>
          </p:nvSpPr>
          <p:spPr>
            <a:xfrm>
              <a:off x="9519782" y="3605623"/>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MDH-PLS</a:t>
              </a:r>
            </a:p>
          </p:txBody>
        </p:sp>
        <p:sp>
          <p:nvSpPr>
            <p:cNvPr id="45" name="Rectangle 44">
              <a:extLst>
                <a:ext uri="{FF2B5EF4-FFF2-40B4-BE49-F238E27FC236}">
                  <a16:creationId xmlns:a16="http://schemas.microsoft.com/office/drawing/2014/main" xmlns="" id="{45CDC130-3BAF-4C28-961A-C9BB2F8E93FF}"/>
                </a:ext>
              </a:extLst>
            </p:cNvPr>
            <p:cNvSpPr/>
            <p:nvPr/>
          </p:nvSpPr>
          <p:spPr>
            <a:xfrm>
              <a:off x="9519782" y="4105702"/>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DPSCS</a:t>
              </a:r>
            </a:p>
          </p:txBody>
        </p:sp>
        <p:sp>
          <p:nvSpPr>
            <p:cNvPr id="46" name="Rectangle 45">
              <a:extLst>
                <a:ext uri="{FF2B5EF4-FFF2-40B4-BE49-F238E27FC236}">
                  <a16:creationId xmlns:a16="http://schemas.microsoft.com/office/drawing/2014/main" xmlns="" id="{6C2FA2C0-8E67-4D50-86C7-EE9A1C2BAF5E}"/>
                </a:ext>
              </a:extLst>
            </p:cNvPr>
            <p:cNvSpPr/>
            <p:nvPr/>
          </p:nvSpPr>
          <p:spPr>
            <a:xfrm>
              <a:off x="9519782" y="3357233"/>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MVA</a:t>
              </a:r>
            </a:p>
          </p:txBody>
        </p:sp>
        <p:sp>
          <p:nvSpPr>
            <p:cNvPr id="47" name="Rectangle 46">
              <a:extLst>
                <a:ext uri="{FF2B5EF4-FFF2-40B4-BE49-F238E27FC236}">
                  <a16:creationId xmlns:a16="http://schemas.microsoft.com/office/drawing/2014/main" xmlns="" id="{10107F82-BBAE-43CE-9175-EA6187A565F6}"/>
                </a:ext>
              </a:extLst>
            </p:cNvPr>
            <p:cNvSpPr/>
            <p:nvPr/>
          </p:nvSpPr>
          <p:spPr>
            <a:xfrm>
              <a:off x="9519782" y="3108844"/>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DVR</a:t>
              </a:r>
            </a:p>
          </p:txBody>
        </p:sp>
        <p:sp>
          <p:nvSpPr>
            <p:cNvPr id="48" name="Rectangle 47">
              <a:extLst>
                <a:ext uri="{FF2B5EF4-FFF2-40B4-BE49-F238E27FC236}">
                  <a16:creationId xmlns:a16="http://schemas.microsoft.com/office/drawing/2014/main" xmlns="" id="{E24535D6-A494-480A-947D-0C68607E79C0}"/>
                </a:ext>
              </a:extLst>
            </p:cNvPr>
            <p:cNvSpPr/>
            <p:nvPr/>
          </p:nvSpPr>
          <p:spPr>
            <a:xfrm>
              <a:off x="9506700" y="1719866"/>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NDNH</a:t>
              </a:r>
            </a:p>
          </p:txBody>
        </p:sp>
        <p:sp>
          <p:nvSpPr>
            <p:cNvPr id="49" name="Rectangle 48">
              <a:extLst>
                <a:ext uri="{FF2B5EF4-FFF2-40B4-BE49-F238E27FC236}">
                  <a16:creationId xmlns:a16="http://schemas.microsoft.com/office/drawing/2014/main" xmlns="" id="{E0A617AE-37CF-4798-9D6A-23DA1AD7F088}"/>
                </a:ext>
              </a:extLst>
            </p:cNvPr>
            <p:cNvSpPr/>
            <p:nvPr/>
          </p:nvSpPr>
          <p:spPr>
            <a:xfrm>
              <a:off x="10671930" y="1719866"/>
              <a:ext cx="1131019"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SSA</a:t>
              </a:r>
            </a:p>
          </p:txBody>
        </p:sp>
        <p:sp>
          <p:nvSpPr>
            <p:cNvPr id="50" name="Rectangle 49">
              <a:extLst>
                <a:ext uri="{FF2B5EF4-FFF2-40B4-BE49-F238E27FC236}">
                  <a16:creationId xmlns:a16="http://schemas.microsoft.com/office/drawing/2014/main" xmlns="" id="{38231D7D-D899-4C43-8FE1-1EFC2A02A024}"/>
                </a:ext>
              </a:extLst>
            </p:cNvPr>
            <p:cNvSpPr/>
            <p:nvPr/>
          </p:nvSpPr>
          <p:spPr>
            <a:xfrm>
              <a:off x="9502596" y="1230785"/>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lang="en-US" sz="800" b="1" dirty="0">
                  <a:solidFill>
                    <a:schemeClr val="bg1"/>
                  </a:solidFill>
                  <a:latin typeface="Calibri" panose="020F0502020204030204" pitchFamily="34" charset="0"/>
                  <a:cs typeface="Calibri" panose="020F0502020204030204" pitchFamily="34" charset="0"/>
                  <a:sym typeface="Arial"/>
                </a:rPr>
                <a:t>E-FPLS</a:t>
              </a:r>
              <a:endParaRPr kumimoji="0" lang="en-US" sz="8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endParaRPr>
            </a:p>
          </p:txBody>
        </p:sp>
        <p:sp>
          <p:nvSpPr>
            <p:cNvPr id="51" name="Rectangle 50">
              <a:extLst>
                <a:ext uri="{FF2B5EF4-FFF2-40B4-BE49-F238E27FC236}">
                  <a16:creationId xmlns:a16="http://schemas.microsoft.com/office/drawing/2014/main" xmlns="" id="{8247D818-EE41-41AD-B3C8-551B9269D227}"/>
                </a:ext>
              </a:extLst>
            </p:cNvPr>
            <p:cNvSpPr/>
            <p:nvPr/>
          </p:nvSpPr>
          <p:spPr>
            <a:xfrm>
              <a:off x="9519782" y="3856387"/>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Comptroller’s Office</a:t>
              </a:r>
            </a:p>
          </p:txBody>
        </p:sp>
        <p:sp>
          <p:nvSpPr>
            <p:cNvPr id="52" name="Rectangle 51">
              <a:extLst>
                <a:ext uri="{FF2B5EF4-FFF2-40B4-BE49-F238E27FC236}">
                  <a16:creationId xmlns:a16="http://schemas.microsoft.com/office/drawing/2014/main" xmlns="" id="{228551B0-F451-46C5-A2C3-CBA0D0C2B9BC}"/>
                </a:ext>
              </a:extLst>
            </p:cNvPr>
            <p:cNvSpPr/>
            <p:nvPr/>
          </p:nvSpPr>
          <p:spPr>
            <a:xfrm>
              <a:off x="9281136" y="5580843"/>
              <a:ext cx="2750729" cy="903983"/>
            </a:xfrm>
            <a:prstGeom prst="rect">
              <a:avLst/>
            </a:prstGeom>
            <a:solidFill>
              <a:schemeClr val="bg1"/>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53" name="TextBox 52">
              <a:extLst>
                <a:ext uri="{FF2B5EF4-FFF2-40B4-BE49-F238E27FC236}">
                  <a16:creationId xmlns:a16="http://schemas.microsoft.com/office/drawing/2014/main" xmlns="" id="{1C0AD96D-FF8B-449B-A398-FB83FAA15DA2}"/>
                </a:ext>
              </a:extLst>
            </p:cNvPr>
            <p:cNvSpPr txBox="1"/>
            <p:nvPr/>
          </p:nvSpPr>
          <p:spPr>
            <a:xfrm>
              <a:off x="9971861" y="5631967"/>
              <a:ext cx="1363978" cy="226161"/>
            </a:xfrm>
            <a:prstGeom prst="rect">
              <a:avLst/>
            </a:prstGeom>
            <a:noFill/>
          </p:spPr>
          <p:txBody>
            <a:bodyPr wrap="square" lIns="90000" tIns="46800" rIns="90000" bIns="468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Private</a:t>
              </a:r>
              <a:r>
                <a:rPr kumimoji="0" lang="en-US" sz="8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Interfaces</a:t>
              </a:r>
            </a:p>
          </p:txBody>
        </p:sp>
        <p:sp>
          <p:nvSpPr>
            <p:cNvPr id="54" name="Rectangle 53">
              <a:extLst>
                <a:ext uri="{FF2B5EF4-FFF2-40B4-BE49-F238E27FC236}">
                  <a16:creationId xmlns:a16="http://schemas.microsoft.com/office/drawing/2014/main" xmlns="" id="{1B104179-F2C3-4953-8F1F-7C64F00039A3}"/>
                </a:ext>
              </a:extLst>
            </p:cNvPr>
            <p:cNvSpPr/>
            <p:nvPr/>
          </p:nvSpPr>
          <p:spPr>
            <a:xfrm>
              <a:off x="9500738" y="5858869"/>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lvl="0" algn="ctr" eaLnBrk="0" fontAlgn="base" hangingPunct="0">
                <a:spcBef>
                  <a:spcPct val="0"/>
                </a:spcBef>
                <a:spcAft>
                  <a:spcPts val="200"/>
                </a:spcAft>
                <a:buClr>
                  <a:srgbClr val="000000"/>
                </a:buClr>
                <a:defRPr/>
              </a:pPr>
              <a:r>
                <a:rPr lang="en-US" sz="800" b="1" dirty="0">
                  <a:solidFill>
                    <a:srgbClr val="FFFFFF"/>
                  </a:solidFill>
                  <a:latin typeface="Calibri" panose="020F0502020204030204" pitchFamily="34" charset="0"/>
                  <a:cs typeface="Calibri" panose="020F0502020204030204" pitchFamily="34" charset="0"/>
                  <a:sym typeface="Arial"/>
                </a:rPr>
                <a:t>BofA</a:t>
              </a:r>
              <a:endPar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55" name="Rectangle 54">
              <a:extLst>
                <a:ext uri="{FF2B5EF4-FFF2-40B4-BE49-F238E27FC236}">
                  <a16:creationId xmlns:a16="http://schemas.microsoft.com/office/drawing/2014/main" xmlns="" id="{54470DD6-10CF-44E9-81D6-B26183BD4404}"/>
                </a:ext>
              </a:extLst>
            </p:cNvPr>
            <p:cNvSpPr/>
            <p:nvPr/>
          </p:nvSpPr>
          <p:spPr>
            <a:xfrm>
              <a:off x="9500738" y="6111670"/>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lvl="0" algn="ctr" eaLnBrk="0" fontAlgn="base" hangingPunct="0">
                <a:spcBef>
                  <a:spcPct val="0"/>
                </a:spcBef>
                <a:spcAft>
                  <a:spcPts val="200"/>
                </a:spcAft>
                <a:buClr>
                  <a:srgbClr val="000000"/>
                </a:buClr>
                <a:defRPr/>
              </a:pPr>
              <a:r>
                <a:rPr lang="en-US" sz="800" b="1" dirty="0">
                  <a:solidFill>
                    <a:srgbClr val="FFFFFF"/>
                  </a:solidFill>
                  <a:latin typeface="Calibri" panose="020F0502020204030204" pitchFamily="34" charset="0"/>
                  <a:cs typeface="Calibri" panose="020F0502020204030204" pitchFamily="34" charset="0"/>
                  <a:sym typeface="Arial"/>
                </a:rPr>
                <a:t>NiC</a:t>
              </a:r>
              <a:endPar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56" name="Rectangle 55">
              <a:extLst>
                <a:ext uri="{FF2B5EF4-FFF2-40B4-BE49-F238E27FC236}">
                  <a16:creationId xmlns:a16="http://schemas.microsoft.com/office/drawing/2014/main" xmlns="" id="{56F771D6-8110-4D17-A856-067B337A0BD0}"/>
                </a:ext>
              </a:extLst>
            </p:cNvPr>
            <p:cNvSpPr/>
            <p:nvPr/>
          </p:nvSpPr>
          <p:spPr>
            <a:xfrm>
              <a:off x="10685357" y="5855146"/>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lvl="0" algn="ctr" eaLnBrk="0" fontAlgn="base" hangingPunct="0">
                <a:spcBef>
                  <a:spcPct val="0"/>
                </a:spcBef>
                <a:spcAft>
                  <a:spcPts val="200"/>
                </a:spcAft>
                <a:buClr>
                  <a:srgbClr val="000000"/>
                </a:buClr>
                <a:defRPr/>
              </a:pPr>
              <a:r>
                <a:rPr lang="en-US" sz="800" b="1" dirty="0">
                  <a:solidFill>
                    <a:srgbClr val="FFFFFF"/>
                  </a:solidFill>
                  <a:latin typeface="Calibri" panose="020F0502020204030204" pitchFamily="34" charset="0"/>
                  <a:cs typeface="Calibri" panose="020F0502020204030204" pitchFamily="34" charset="0"/>
                  <a:sym typeface="Arial"/>
                </a:rPr>
                <a:t>Credit Bureaus</a:t>
              </a:r>
              <a:endPar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57" name="Rectangle 56">
              <a:extLst>
                <a:ext uri="{FF2B5EF4-FFF2-40B4-BE49-F238E27FC236}">
                  <a16:creationId xmlns:a16="http://schemas.microsoft.com/office/drawing/2014/main" xmlns="" id="{183A2B03-EDB2-4384-A5EA-9340EB30F3EC}"/>
                </a:ext>
              </a:extLst>
            </p:cNvPr>
            <p:cNvSpPr/>
            <p:nvPr/>
          </p:nvSpPr>
          <p:spPr>
            <a:xfrm>
              <a:off x="10667866" y="1473649"/>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Federal Tax Offset</a:t>
              </a:r>
            </a:p>
          </p:txBody>
        </p:sp>
        <p:sp>
          <p:nvSpPr>
            <p:cNvPr id="58" name="Rectangle 57">
              <a:extLst>
                <a:ext uri="{FF2B5EF4-FFF2-40B4-BE49-F238E27FC236}">
                  <a16:creationId xmlns:a16="http://schemas.microsoft.com/office/drawing/2014/main" xmlns="" id="{30BE5273-7A72-442D-925E-FE310CC81C16}"/>
                </a:ext>
              </a:extLst>
            </p:cNvPr>
            <p:cNvSpPr/>
            <p:nvPr/>
          </p:nvSpPr>
          <p:spPr>
            <a:xfrm>
              <a:off x="10665391" y="1230785"/>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lang="en-US" sz="800" b="1" dirty="0">
                  <a:solidFill>
                    <a:schemeClr val="bg1"/>
                  </a:solidFill>
                  <a:latin typeface="Calibri" panose="020F0502020204030204" pitchFamily="34" charset="0"/>
                  <a:cs typeface="Calibri" panose="020F0502020204030204" pitchFamily="34" charset="0"/>
                  <a:sym typeface="Arial"/>
                </a:rPr>
                <a:t>NFIDM</a:t>
              </a:r>
              <a:endParaRPr kumimoji="0" lang="en-US" sz="8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endParaRPr>
            </a:p>
          </p:txBody>
        </p:sp>
        <p:sp>
          <p:nvSpPr>
            <p:cNvPr id="59" name="Rectangle 58">
              <a:extLst>
                <a:ext uri="{FF2B5EF4-FFF2-40B4-BE49-F238E27FC236}">
                  <a16:creationId xmlns:a16="http://schemas.microsoft.com/office/drawing/2014/main" xmlns="" id="{DC160422-370B-4DEF-A08A-070318D01588}"/>
                </a:ext>
              </a:extLst>
            </p:cNvPr>
            <p:cNvSpPr/>
            <p:nvPr/>
          </p:nvSpPr>
          <p:spPr>
            <a:xfrm>
              <a:off x="9519782" y="4849860"/>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DLLR</a:t>
              </a:r>
            </a:p>
          </p:txBody>
        </p:sp>
        <p:sp>
          <p:nvSpPr>
            <p:cNvPr id="60" name="Rectangle 59">
              <a:extLst>
                <a:ext uri="{FF2B5EF4-FFF2-40B4-BE49-F238E27FC236}">
                  <a16:creationId xmlns:a16="http://schemas.microsoft.com/office/drawing/2014/main" xmlns="" id="{78B76FFC-BC21-4ECF-8E0F-41A3B18CD68F}"/>
                </a:ext>
              </a:extLst>
            </p:cNvPr>
            <p:cNvSpPr/>
            <p:nvPr/>
          </p:nvSpPr>
          <p:spPr>
            <a:xfrm>
              <a:off x="9519782" y="4601469"/>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State Treasurer Office</a:t>
              </a:r>
            </a:p>
          </p:txBody>
        </p:sp>
        <p:sp>
          <p:nvSpPr>
            <p:cNvPr id="61" name="Rectangle 60">
              <a:extLst>
                <a:ext uri="{FF2B5EF4-FFF2-40B4-BE49-F238E27FC236}">
                  <a16:creationId xmlns:a16="http://schemas.microsoft.com/office/drawing/2014/main" xmlns="" id="{9F6ECE26-3C65-4AC0-B29C-A2FAB2411087}"/>
                </a:ext>
              </a:extLst>
            </p:cNvPr>
            <p:cNvSpPr/>
            <p:nvPr/>
          </p:nvSpPr>
          <p:spPr>
            <a:xfrm>
              <a:off x="9519782" y="4353080"/>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MLGCA</a:t>
              </a:r>
            </a:p>
          </p:txBody>
        </p:sp>
        <p:sp>
          <p:nvSpPr>
            <p:cNvPr id="62" name="Rectangle 61">
              <a:extLst>
                <a:ext uri="{FF2B5EF4-FFF2-40B4-BE49-F238E27FC236}">
                  <a16:creationId xmlns:a16="http://schemas.microsoft.com/office/drawing/2014/main" xmlns="" id="{78B995D3-D3CE-42BD-9646-32A46D4E50D8}"/>
                </a:ext>
              </a:extLst>
            </p:cNvPr>
            <p:cNvSpPr/>
            <p:nvPr/>
          </p:nvSpPr>
          <p:spPr>
            <a:xfrm>
              <a:off x="9519782" y="5100624"/>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MD PSC</a:t>
              </a:r>
            </a:p>
          </p:txBody>
        </p:sp>
        <p:sp>
          <p:nvSpPr>
            <p:cNvPr id="63" name="Rectangle 62">
              <a:extLst>
                <a:ext uri="{FF2B5EF4-FFF2-40B4-BE49-F238E27FC236}">
                  <a16:creationId xmlns:a16="http://schemas.microsoft.com/office/drawing/2014/main" xmlns="" id="{FC383FC8-F612-457B-9EC6-210445C4579C}"/>
                </a:ext>
              </a:extLst>
            </p:cNvPr>
            <p:cNvSpPr/>
            <p:nvPr/>
          </p:nvSpPr>
          <p:spPr>
            <a:xfrm>
              <a:off x="10692656" y="3596681"/>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SDNH</a:t>
              </a:r>
            </a:p>
          </p:txBody>
        </p:sp>
        <p:sp>
          <p:nvSpPr>
            <p:cNvPr id="64" name="Rectangle 63">
              <a:extLst>
                <a:ext uri="{FF2B5EF4-FFF2-40B4-BE49-F238E27FC236}">
                  <a16:creationId xmlns:a16="http://schemas.microsoft.com/office/drawing/2014/main" xmlns="" id="{3D07F1DE-E019-4F5E-A411-66BA6BE01F1C}"/>
                </a:ext>
              </a:extLst>
            </p:cNvPr>
            <p:cNvSpPr/>
            <p:nvPr/>
          </p:nvSpPr>
          <p:spPr>
            <a:xfrm>
              <a:off x="10692656" y="4096759"/>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DRAFS</a:t>
              </a:r>
            </a:p>
          </p:txBody>
        </p:sp>
        <p:sp>
          <p:nvSpPr>
            <p:cNvPr id="65" name="Rectangle 64">
              <a:extLst>
                <a:ext uri="{FF2B5EF4-FFF2-40B4-BE49-F238E27FC236}">
                  <a16:creationId xmlns:a16="http://schemas.microsoft.com/office/drawing/2014/main" xmlns="" id="{13ED4BFF-96C5-49AC-B8A1-B8FD7F98E01A}"/>
                </a:ext>
              </a:extLst>
            </p:cNvPr>
            <p:cNvSpPr/>
            <p:nvPr/>
          </p:nvSpPr>
          <p:spPr>
            <a:xfrm>
              <a:off x="10692656" y="3348290"/>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MD DNR</a:t>
              </a:r>
            </a:p>
          </p:txBody>
        </p:sp>
        <p:sp>
          <p:nvSpPr>
            <p:cNvPr id="66" name="Rectangle 65">
              <a:extLst>
                <a:ext uri="{FF2B5EF4-FFF2-40B4-BE49-F238E27FC236}">
                  <a16:creationId xmlns:a16="http://schemas.microsoft.com/office/drawing/2014/main" xmlns="" id="{D4B46774-4EFB-4A9A-8FD0-4C88815B22AE}"/>
                </a:ext>
              </a:extLst>
            </p:cNvPr>
            <p:cNvSpPr/>
            <p:nvPr/>
          </p:nvSpPr>
          <p:spPr>
            <a:xfrm>
              <a:off x="10692656" y="3099901"/>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MD OAG</a:t>
              </a:r>
            </a:p>
          </p:txBody>
        </p:sp>
        <p:sp>
          <p:nvSpPr>
            <p:cNvPr id="67" name="Rectangle 66">
              <a:extLst>
                <a:ext uri="{FF2B5EF4-FFF2-40B4-BE49-F238E27FC236}">
                  <a16:creationId xmlns:a16="http://schemas.microsoft.com/office/drawing/2014/main" xmlns="" id="{84ADD957-65B1-486E-BE8F-7841918757EA}"/>
                </a:ext>
              </a:extLst>
            </p:cNvPr>
            <p:cNvSpPr/>
            <p:nvPr/>
          </p:nvSpPr>
          <p:spPr>
            <a:xfrm>
              <a:off x="10692656" y="3847445"/>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MDEC</a:t>
              </a:r>
            </a:p>
          </p:txBody>
        </p:sp>
        <p:sp>
          <p:nvSpPr>
            <p:cNvPr id="68" name="Rectangle 67">
              <a:extLst>
                <a:ext uri="{FF2B5EF4-FFF2-40B4-BE49-F238E27FC236}">
                  <a16:creationId xmlns:a16="http://schemas.microsoft.com/office/drawing/2014/main" xmlns="" id="{5604AB9C-D774-4F5A-90F8-850C796506AB}"/>
                </a:ext>
              </a:extLst>
            </p:cNvPr>
            <p:cNvSpPr/>
            <p:nvPr/>
          </p:nvSpPr>
          <p:spPr>
            <a:xfrm>
              <a:off x="10692656" y="4975272"/>
              <a:ext cx="1137558" cy="345583"/>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MD Insurance Administration</a:t>
              </a:r>
            </a:p>
          </p:txBody>
        </p:sp>
        <p:sp>
          <p:nvSpPr>
            <p:cNvPr id="69" name="Rectangle 68">
              <a:extLst>
                <a:ext uri="{FF2B5EF4-FFF2-40B4-BE49-F238E27FC236}">
                  <a16:creationId xmlns:a16="http://schemas.microsoft.com/office/drawing/2014/main" xmlns="" id="{95AC24A7-8E8E-4EC0-830C-CE323072D4FF}"/>
                </a:ext>
              </a:extLst>
            </p:cNvPr>
            <p:cNvSpPr/>
            <p:nvPr/>
          </p:nvSpPr>
          <p:spPr>
            <a:xfrm>
              <a:off x="10692656" y="4592527"/>
              <a:ext cx="1137558" cy="345583"/>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MDH Boards and Commissions</a:t>
              </a:r>
            </a:p>
          </p:txBody>
        </p:sp>
        <p:sp>
          <p:nvSpPr>
            <p:cNvPr id="70" name="Rectangle 69">
              <a:extLst>
                <a:ext uri="{FF2B5EF4-FFF2-40B4-BE49-F238E27FC236}">
                  <a16:creationId xmlns:a16="http://schemas.microsoft.com/office/drawing/2014/main" xmlns="" id="{F428474D-D6D4-4613-8A91-C213FC66A838}"/>
                </a:ext>
              </a:extLst>
            </p:cNvPr>
            <p:cNvSpPr/>
            <p:nvPr/>
          </p:nvSpPr>
          <p:spPr>
            <a:xfrm>
              <a:off x="10692656" y="4344137"/>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SDU</a:t>
              </a:r>
            </a:p>
          </p:txBody>
        </p:sp>
        <p:sp>
          <p:nvSpPr>
            <p:cNvPr id="71" name="Rectangle 70">
              <a:extLst>
                <a:ext uri="{FF2B5EF4-FFF2-40B4-BE49-F238E27FC236}">
                  <a16:creationId xmlns:a16="http://schemas.microsoft.com/office/drawing/2014/main" xmlns="" id="{1BDE4198-4725-44A1-ADED-3BAA9611369C}"/>
                </a:ext>
              </a:extLst>
            </p:cNvPr>
            <p:cNvSpPr/>
            <p:nvPr/>
          </p:nvSpPr>
          <p:spPr>
            <a:xfrm>
              <a:off x="10685357" y="6111670"/>
              <a:ext cx="1137558" cy="220209"/>
            </a:xfrm>
            <a:prstGeom prst="rect">
              <a:avLst/>
            </a:prstGeom>
            <a:solidFill>
              <a:srgbClr val="9B7CBE"/>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lvl="0" algn="ctr" eaLnBrk="0" fontAlgn="base" hangingPunct="0">
                <a:spcBef>
                  <a:spcPct val="0"/>
                </a:spcBef>
                <a:spcAft>
                  <a:spcPts val="200"/>
                </a:spcAft>
                <a:buClr>
                  <a:srgbClr val="000000"/>
                </a:buClr>
                <a:defRPr/>
              </a:pPr>
              <a:r>
                <a:rPr lang="en-US" sz="800" b="1" dirty="0">
                  <a:solidFill>
                    <a:srgbClr val="FFFFFF"/>
                  </a:solidFill>
                  <a:latin typeface="Calibri" panose="020F0502020204030204" pitchFamily="34" charset="0"/>
                  <a:cs typeface="Calibri" panose="020F0502020204030204" pitchFamily="34" charset="0"/>
                  <a:sym typeface="Arial"/>
                </a:rPr>
                <a:t>Casinos</a:t>
              </a:r>
              <a:endPar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grpSp>
      <p:grpSp>
        <p:nvGrpSpPr>
          <p:cNvPr id="2" name="Group 1">
            <a:extLst>
              <a:ext uri="{FF2B5EF4-FFF2-40B4-BE49-F238E27FC236}">
                <a16:creationId xmlns:a16="http://schemas.microsoft.com/office/drawing/2014/main" xmlns="" id="{97E65EF8-511B-4C07-8259-71189078830A}"/>
              </a:ext>
            </a:extLst>
          </p:cNvPr>
          <p:cNvGrpSpPr/>
          <p:nvPr/>
        </p:nvGrpSpPr>
        <p:grpSpPr>
          <a:xfrm>
            <a:off x="1709184" y="5304606"/>
            <a:ext cx="7352902" cy="1230739"/>
            <a:chOff x="1709184" y="5304606"/>
            <a:chExt cx="7352902" cy="1230739"/>
          </a:xfrm>
        </p:grpSpPr>
        <p:sp>
          <p:nvSpPr>
            <p:cNvPr id="7" name="Google Shape;145;p16"/>
            <p:cNvSpPr/>
            <p:nvPr/>
          </p:nvSpPr>
          <p:spPr>
            <a:xfrm>
              <a:off x="1710294" y="5793367"/>
              <a:ext cx="1008482" cy="741978"/>
            </a:xfrm>
            <a:prstGeom prst="rect">
              <a:avLst/>
            </a:prstGeom>
            <a:solidFill>
              <a:schemeClr val="accent1">
                <a:lumMod val="60000"/>
                <a:lumOff val="40000"/>
              </a:schemeClr>
            </a:solidFill>
            <a:ln w="15875" cap="flat" cmpd="sng">
              <a:no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300" b="1" dirty="0">
                  <a:latin typeface="Calibri" panose="020F0502020204030204" pitchFamily="34" charset="0"/>
                  <a:ea typeface="Lucida Sans"/>
                  <a:cs typeface="Calibri" panose="020F0502020204030204" pitchFamily="34" charset="0"/>
                  <a:sym typeface="Lucida Sans"/>
                </a:rPr>
                <a:t>Enterprise Search</a:t>
              </a:r>
              <a:endParaRPr b="1" dirty="0">
                <a:latin typeface="Calibri" panose="020F0502020204030204" pitchFamily="34" charset="0"/>
                <a:cs typeface="Calibri" panose="020F0502020204030204" pitchFamily="34" charset="0"/>
              </a:endParaRPr>
            </a:p>
          </p:txBody>
        </p:sp>
        <p:sp>
          <p:nvSpPr>
            <p:cNvPr id="8" name="Google Shape;146;p16"/>
            <p:cNvSpPr/>
            <p:nvPr/>
          </p:nvSpPr>
          <p:spPr>
            <a:xfrm>
              <a:off x="3596357" y="5793367"/>
              <a:ext cx="1308348" cy="741978"/>
            </a:xfrm>
            <a:prstGeom prst="rect">
              <a:avLst/>
            </a:prstGeom>
            <a:solidFill>
              <a:schemeClr val="accent1">
                <a:lumMod val="60000"/>
                <a:lumOff val="40000"/>
              </a:schemeClr>
            </a:solidFill>
            <a:ln w="15875" cap="flat" cmpd="sng">
              <a:no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300" b="1" dirty="0">
                  <a:latin typeface="Calibri" panose="020F0502020204030204" pitchFamily="34" charset="0"/>
                  <a:ea typeface="Lucida Sans"/>
                  <a:cs typeface="Calibri" panose="020F0502020204030204" pitchFamily="34" charset="0"/>
                  <a:sym typeface="Lucida Sans"/>
                </a:rPr>
                <a:t>Master Data Management</a:t>
              </a:r>
              <a:endParaRPr b="1" dirty="0">
                <a:latin typeface="Calibri" panose="020F0502020204030204" pitchFamily="34" charset="0"/>
                <a:cs typeface="Calibri" panose="020F0502020204030204" pitchFamily="34" charset="0"/>
              </a:endParaRPr>
            </a:p>
          </p:txBody>
        </p:sp>
        <p:sp>
          <p:nvSpPr>
            <p:cNvPr id="10" name="Google Shape;148;p16"/>
            <p:cNvSpPr/>
            <p:nvPr/>
          </p:nvSpPr>
          <p:spPr>
            <a:xfrm>
              <a:off x="7708709" y="5793367"/>
              <a:ext cx="1336865" cy="741977"/>
            </a:xfrm>
            <a:prstGeom prst="rect">
              <a:avLst/>
            </a:prstGeom>
            <a:solidFill>
              <a:srgbClr val="D5E9F5"/>
            </a:solidFill>
            <a:ln w="15875" cap="flat" cmpd="sng">
              <a:no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300" b="1" dirty="0">
                  <a:latin typeface="Calibri" panose="020F0502020204030204" pitchFamily="34" charset="0"/>
                  <a:ea typeface="Lucida Sans"/>
                  <a:cs typeface="Calibri" panose="020F0502020204030204" pitchFamily="34" charset="0"/>
                  <a:sym typeface="Lucida Sans"/>
                </a:rPr>
                <a:t>Enterprise Content Management</a:t>
              </a:r>
              <a:endParaRPr b="1" dirty="0">
                <a:latin typeface="Calibri" panose="020F0502020204030204" pitchFamily="34" charset="0"/>
                <a:cs typeface="Calibri" panose="020F0502020204030204" pitchFamily="34" charset="0"/>
              </a:endParaRPr>
            </a:p>
          </p:txBody>
        </p:sp>
        <p:sp>
          <p:nvSpPr>
            <p:cNvPr id="20" name="Google Shape;158;p16"/>
            <p:cNvSpPr/>
            <p:nvPr/>
          </p:nvSpPr>
          <p:spPr>
            <a:xfrm>
              <a:off x="6118668" y="5793367"/>
              <a:ext cx="1606553" cy="741978"/>
            </a:xfrm>
            <a:prstGeom prst="rect">
              <a:avLst/>
            </a:prstGeom>
            <a:solidFill>
              <a:schemeClr val="accent1">
                <a:lumMod val="60000"/>
                <a:lumOff val="40000"/>
              </a:schemeClr>
            </a:solidFill>
            <a:ln w="15875" cap="flat" cmpd="sng">
              <a:no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300" b="1" dirty="0">
                  <a:latin typeface="Calibri" panose="020F0502020204030204" pitchFamily="34" charset="0"/>
                  <a:ea typeface="Lucida Sans"/>
                  <a:cs typeface="Calibri" panose="020F0502020204030204" pitchFamily="34" charset="0"/>
                  <a:sym typeface="Lucida Sans"/>
                </a:rPr>
                <a:t>Login, Security, Account, and Role Management</a:t>
              </a:r>
              <a:endParaRPr b="1" dirty="0">
                <a:latin typeface="Calibri" panose="020F0502020204030204" pitchFamily="34" charset="0"/>
                <a:cs typeface="Calibri" panose="020F0502020204030204" pitchFamily="34" charset="0"/>
              </a:endParaRPr>
            </a:p>
          </p:txBody>
        </p:sp>
        <p:sp>
          <p:nvSpPr>
            <p:cNvPr id="29" name="Google Shape;167;p16"/>
            <p:cNvSpPr/>
            <p:nvPr/>
          </p:nvSpPr>
          <p:spPr>
            <a:xfrm>
              <a:off x="2718650" y="5793367"/>
              <a:ext cx="877705" cy="741978"/>
            </a:xfrm>
            <a:prstGeom prst="rect">
              <a:avLst/>
            </a:prstGeom>
            <a:solidFill>
              <a:srgbClr val="D5E9F5"/>
            </a:solidFill>
            <a:ln w="15875" cap="flat" cmpd="sng">
              <a:no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300" b="1" dirty="0">
                  <a:latin typeface="Calibri" panose="020F0502020204030204" pitchFamily="34" charset="0"/>
                  <a:ea typeface="Lucida Sans"/>
                  <a:cs typeface="Calibri" panose="020F0502020204030204" pitchFamily="34" charset="0"/>
                  <a:sym typeface="Lucida Sans"/>
                </a:rPr>
                <a:t>BI Reports &amp; Analytics</a:t>
              </a:r>
              <a:endParaRPr b="1" dirty="0">
                <a:latin typeface="Calibri" panose="020F0502020204030204" pitchFamily="34" charset="0"/>
                <a:cs typeface="Calibri" panose="020F0502020204030204" pitchFamily="34" charset="0"/>
              </a:endParaRPr>
            </a:p>
          </p:txBody>
        </p:sp>
        <p:sp>
          <p:nvSpPr>
            <p:cNvPr id="30" name="Google Shape;169;p16"/>
            <p:cNvSpPr/>
            <p:nvPr/>
          </p:nvSpPr>
          <p:spPr>
            <a:xfrm>
              <a:off x="4911618" y="5793367"/>
              <a:ext cx="1221067" cy="741978"/>
            </a:xfrm>
            <a:prstGeom prst="rect">
              <a:avLst/>
            </a:prstGeom>
            <a:solidFill>
              <a:srgbClr val="D5E9F5"/>
            </a:solidFill>
            <a:ln w="15875" cap="flat" cmpd="sng">
              <a:no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300" b="1" dirty="0">
                  <a:latin typeface="Calibri" panose="020F0502020204030204" pitchFamily="34" charset="0"/>
                  <a:ea typeface="Lucida Sans"/>
                  <a:cs typeface="Calibri" panose="020F0502020204030204" pitchFamily="34" charset="0"/>
                  <a:sym typeface="Lucida Sans"/>
                </a:rPr>
                <a:t>Shared Data Repository</a:t>
              </a:r>
              <a:endParaRPr b="1" dirty="0">
                <a:latin typeface="Calibri" panose="020F0502020204030204" pitchFamily="34" charset="0"/>
                <a:cs typeface="Calibri" panose="020F0502020204030204" pitchFamily="34" charset="0"/>
              </a:endParaRPr>
            </a:p>
          </p:txBody>
        </p:sp>
        <p:sp>
          <p:nvSpPr>
            <p:cNvPr id="150" name="Google Shape;142;p16">
              <a:extLst>
                <a:ext uri="{FF2B5EF4-FFF2-40B4-BE49-F238E27FC236}">
                  <a16:creationId xmlns:a16="http://schemas.microsoft.com/office/drawing/2014/main" xmlns="" id="{78353BF9-94FB-4BF8-B99E-FDF2970081ED}"/>
                </a:ext>
              </a:extLst>
            </p:cNvPr>
            <p:cNvSpPr/>
            <p:nvPr/>
          </p:nvSpPr>
          <p:spPr>
            <a:xfrm>
              <a:off x="1709184" y="5304606"/>
              <a:ext cx="7352902" cy="518862"/>
            </a:xfrm>
            <a:prstGeom prst="rect">
              <a:avLst/>
            </a:prstGeom>
            <a:solidFill>
              <a:schemeClr val="accent1"/>
            </a:solidFill>
            <a:ln w="15875"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solidFill>
                    <a:srgbClr val="FFFFFF"/>
                  </a:solidFill>
                  <a:latin typeface="Calibri" panose="020F0502020204030204" pitchFamily="34" charset="0"/>
                  <a:ea typeface="Lucida Sans"/>
                  <a:cs typeface="Calibri" panose="020F0502020204030204" pitchFamily="34" charset="0"/>
                  <a:sym typeface="Lucida Sans"/>
                </a:rPr>
                <a:t>Enterprise Functions</a:t>
              </a:r>
              <a:endParaRPr sz="1800" dirty="0">
                <a:solidFill>
                  <a:srgbClr val="FFFFFF"/>
                </a:solidFill>
                <a:latin typeface="Calibri" panose="020F0502020204030204" pitchFamily="34" charset="0"/>
                <a:ea typeface="Lucida Sans"/>
                <a:cs typeface="Calibri" panose="020F0502020204030204" pitchFamily="34" charset="0"/>
                <a:sym typeface="Lucida Sans"/>
              </a:endParaRPr>
            </a:p>
          </p:txBody>
        </p:sp>
      </p:grpSp>
      <p:sp>
        <p:nvSpPr>
          <p:cNvPr id="165" name="Google Shape;154;p16">
            <a:extLst>
              <a:ext uri="{FF2B5EF4-FFF2-40B4-BE49-F238E27FC236}">
                <a16:creationId xmlns:a16="http://schemas.microsoft.com/office/drawing/2014/main" xmlns="" id="{C45737FB-E532-472D-A8F7-56EF29C667EF}"/>
              </a:ext>
            </a:extLst>
          </p:cNvPr>
          <p:cNvSpPr/>
          <p:nvPr/>
        </p:nvSpPr>
        <p:spPr>
          <a:xfrm>
            <a:off x="151943" y="5812358"/>
            <a:ext cx="1468891" cy="746739"/>
          </a:xfrm>
          <a:prstGeom prst="rect">
            <a:avLst/>
          </a:prstGeom>
          <a:solidFill>
            <a:srgbClr val="D5E9F5"/>
          </a:solidFill>
          <a:ln w="15875" cap="flat" cmpd="sng">
            <a:no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300" dirty="0">
                <a:latin typeface="Calibri" panose="020F0502020204030204" pitchFamily="34" charset="0"/>
                <a:ea typeface="Lucida Sans"/>
                <a:cs typeface="Calibri" panose="020F0502020204030204" pitchFamily="34" charset="0"/>
                <a:sym typeface="Lucida Sans"/>
              </a:rPr>
              <a:t>Application, Case Financial, Documents</a:t>
            </a:r>
            <a:endParaRPr dirty="0">
              <a:latin typeface="Calibri" panose="020F0502020204030204" pitchFamily="34" charset="0"/>
              <a:cs typeface="Calibri" panose="020F0502020204030204" pitchFamily="34" charset="0"/>
            </a:endParaRPr>
          </a:p>
        </p:txBody>
      </p:sp>
      <p:sp>
        <p:nvSpPr>
          <p:cNvPr id="167" name="Google Shape;152;p16">
            <a:extLst>
              <a:ext uri="{FF2B5EF4-FFF2-40B4-BE49-F238E27FC236}">
                <a16:creationId xmlns:a16="http://schemas.microsoft.com/office/drawing/2014/main" xmlns="" id="{A9C73E37-0561-41DF-8F37-17CA5ED5CF6A}"/>
              </a:ext>
            </a:extLst>
          </p:cNvPr>
          <p:cNvSpPr/>
          <p:nvPr/>
        </p:nvSpPr>
        <p:spPr>
          <a:xfrm>
            <a:off x="151943" y="5304607"/>
            <a:ext cx="1468891" cy="507751"/>
          </a:xfrm>
          <a:prstGeom prst="rect">
            <a:avLst/>
          </a:prstGeom>
          <a:solidFill>
            <a:schemeClr val="accent1"/>
          </a:solidFill>
          <a:ln w="15875"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solidFill>
                  <a:srgbClr val="FFFFFF"/>
                </a:solidFill>
                <a:latin typeface="Calibri" panose="020F0502020204030204" pitchFamily="34" charset="0"/>
                <a:cs typeface="Calibri" panose="020F0502020204030204" pitchFamily="34" charset="0"/>
                <a:sym typeface="Lucida Sans"/>
              </a:rPr>
              <a:t>Conversion</a:t>
            </a:r>
            <a:endParaRPr sz="1800" dirty="0">
              <a:solidFill>
                <a:srgbClr val="FFFFFF"/>
              </a:solidFill>
              <a:latin typeface="Calibri" panose="020F0502020204030204" pitchFamily="34" charset="0"/>
              <a:cs typeface="Calibri" panose="020F0502020204030204" pitchFamily="34" charset="0"/>
              <a:sym typeface="Lucida Sans"/>
            </a:endParaRPr>
          </a:p>
        </p:txBody>
      </p:sp>
      <p:sp>
        <p:nvSpPr>
          <p:cNvPr id="101" name="Rectangle 100">
            <a:extLst>
              <a:ext uri="{FF2B5EF4-FFF2-40B4-BE49-F238E27FC236}">
                <a16:creationId xmlns:a16="http://schemas.microsoft.com/office/drawing/2014/main" xmlns="" id="{A3DD4090-014A-454D-9D4D-6EB4DB19651D}"/>
              </a:ext>
            </a:extLst>
          </p:cNvPr>
          <p:cNvSpPr/>
          <p:nvPr/>
        </p:nvSpPr>
        <p:spPr>
          <a:xfrm>
            <a:off x="97310" y="3374279"/>
            <a:ext cx="1143244" cy="147558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27" name="Connector: Elbow 26">
            <a:extLst>
              <a:ext uri="{FF2B5EF4-FFF2-40B4-BE49-F238E27FC236}">
                <a16:creationId xmlns:a16="http://schemas.microsoft.com/office/drawing/2014/main" xmlns="" id="{2AEA0B89-FDBF-4378-BD0B-1EBAA64E3F88}"/>
              </a:ext>
            </a:extLst>
          </p:cNvPr>
          <p:cNvCxnSpPr>
            <a:cxnSpLocks/>
            <a:stCxn id="24" idx="3"/>
            <a:endCxn id="127" idx="1"/>
          </p:cNvCxnSpPr>
          <p:nvPr/>
        </p:nvCxnSpPr>
        <p:spPr>
          <a:xfrm flipV="1">
            <a:off x="1233733" y="2149554"/>
            <a:ext cx="253244" cy="13150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03">
            <a:extLst>
              <a:ext uri="{FF2B5EF4-FFF2-40B4-BE49-F238E27FC236}">
                <a16:creationId xmlns:a16="http://schemas.microsoft.com/office/drawing/2014/main" xmlns="" id="{2D134CE9-843A-4534-83C7-F4BEC5919E07}"/>
              </a:ext>
            </a:extLst>
          </p:cNvPr>
          <p:cNvCxnSpPr>
            <a:cxnSpLocks/>
            <a:stCxn id="101" idx="3"/>
            <a:endCxn id="97" idx="1"/>
          </p:cNvCxnSpPr>
          <p:nvPr/>
        </p:nvCxnSpPr>
        <p:spPr>
          <a:xfrm>
            <a:off x="1240554" y="4112070"/>
            <a:ext cx="247978" cy="722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Google Shape;305;p46">
            <a:extLst>
              <a:ext uri="{FF2B5EF4-FFF2-40B4-BE49-F238E27FC236}">
                <a16:creationId xmlns:a16="http://schemas.microsoft.com/office/drawing/2014/main" xmlns="" id="{40209A90-96F9-4C08-AB49-958CCBB54FF9}"/>
              </a:ext>
            </a:extLst>
          </p:cNvPr>
          <p:cNvSpPr txBox="1">
            <a:spLocks/>
          </p:cNvSpPr>
          <p:nvPr/>
        </p:nvSpPr>
        <p:spPr>
          <a:xfrm>
            <a:off x="136480" y="73025"/>
            <a:ext cx="10709320" cy="650875"/>
          </a:xfrm>
          <a:prstGeom prst="rect">
            <a:avLst/>
          </a:prstGeom>
          <a:noFill/>
          <a:ln>
            <a:noFill/>
          </a:ln>
        </p:spPr>
        <p:txBody>
          <a:bodyPr spcFirstLastPara="1" wrap="square" lIns="91409" tIns="45693" rIns="91409" bIns="45693" anchor="ctr" anchorCtr="0">
            <a:noAutofit/>
          </a:bodyPr>
          <a:lstStyle>
            <a:defPPr marR="0" lvl="0" algn="l" rtl="0">
              <a:lnSpc>
                <a:spcPct val="100000"/>
              </a:lnSpc>
              <a:spcBef>
                <a:spcPts val="0"/>
              </a:spcBef>
              <a:spcAft>
                <a:spcPts val="0"/>
              </a:spcAft>
              <a:defRPr/>
            </a:defPPr>
            <a:lvl1pPr>
              <a:buClr>
                <a:srgbClr val="002F8E"/>
              </a:buClr>
              <a:buSzPts val="2400"/>
              <a:defRPr sz="3600" b="1"/>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a:lstStyle>
          <a:p>
            <a:r>
              <a:rPr lang="en-US" dirty="0">
                <a:sym typeface="Raleway"/>
              </a:rPr>
              <a:t>Child Support System (CSS) Overview</a:t>
            </a:r>
          </a:p>
        </p:txBody>
      </p:sp>
      <p:sp>
        <p:nvSpPr>
          <p:cNvPr id="97" name="Rectangle 96">
            <a:extLst>
              <a:ext uri="{FF2B5EF4-FFF2-40B4-BE49-F238E27FC236}">
                <a16:creationId xmlns:a16="http://schemas.microsoft.com/office/drawing/2014/main" xmlns="" id="{B54C9E93-73A8-4EBD-858E-1A5EEA3EB647}"/>
              </a:ext>
            </a:extLst>
          </p:cNvPr>
          <p:cNvSpPr/>
          <p:nvPr/>
        </p:nvSpPr>
        <p:spPr>
          <a:xfrm>
            <a:off x="1488532" y="3184037"/>
            <a:ext cx="7544215" cy="2000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xmlns="" id="{23E7EE17-C2A0-4F4B-B615-963882C0FF49}"/>
              </a:ext>
            </a:extLst>
          </p:cNvPr>
          <p:cNvSpPr/>
          <p:nvPr/>
        </p:nvSpPr>
        <p:spPr>
          <a:xfrm>
            <a:off x="3208564" y="1123555"/>
            <a:ext cx="5824184" cy="20906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28" name="Rectangle 127">
            <a:extLst>
              <a:ext uri="{FF2B5EF4-FFF2-40B4-BE49-F238E27FC236}">
                <a16:creationId xmlns:a16="http://schemas.microsoft.com/office/drawing/2014/main" xmlns="" id="{448D321A-D1B2-48B0-8081-F4C6DA66E6E7}"/>
              </a:ext>
            </a:extLst>
          </p:cNvPr>
          <p:cNvSpPr/>
          <p:nvPr/>
        </p:nvSpPr>
        <p:spPr>
          <a:xfrm>
            <a:off x="3285216" y="2019695"/>
            <a:ext cx="1366333" cy="10433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50" b="1">
                <a:solidFill>
                  <a:schemeClr val="tx1"/>
                </a:solidFill>
                <a:latin typeface="Calibri" panose="020F0502020204030204" pitchFamily="34" charset="0"/>
                <a:cs typeface="Calibri" panose="020F0502020204030204" pitchFamily="34" charset="0"/>
              </a:rPr>
              <a:t>IV-D, IV-A, IV-E, </a:t>
            </a:r>
            <a:r>
              <a:rPr lang="en-US" sz="1050" b="1" dirty="0">
                <a:solidFill>
                  <a:schemeClr val="tx1"/>
                </a:solidFill>
                <a:latin typeface="Calibri" panose="020F0502020204030204" pitchFamily="34" charset="0"/>
                <a:cs typeface="Calibri" panose="020F0502020204030204" pitchFamily="34" charset="0"/>
              </a:rPr>
              <a:t>Intergovt.  Case Registration</a:t>
            </a:r>
          </a:p>
        </p:txBody>
      </p:sp>
      <p:sp>
        <p:nvSpPr>
          <p:cNvPr id="129" name="Rectangle 128">
            <a:extLst>
              <a:ext uri="{FF2B5EF4-FFF2-40B4-BE49-F238E27FC236}">
                <a16:creationId xmlns:a16="http://schemas.microsoft.com/office/drawing/2014/main" xmlns="" id="{BD0A6B22-4333-49D2-A050-2F2A901DAD0A}"/>
              </a:ext>
            </a:extLst>
          </p:cNvPr>
          <p:cNvSpPr/>
          <p:nvPr/>
        </p:nvSpPr>
        <p:spPr>
          <a:xfrm>
            <a:off x="4716304" y="2019695"/>
            <a:ext cx="1366333" cy="1043380"/>
          </a:xfrm>
          <a:prstGeom prst="rect">
            <a:avLst/>
          </a:prstGeom>
          <a:solidFill>
            <a:srgbClr val="F9E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b="1" dirty="0">
                <a:solidFill>
                  <a:schemeClr val="tx1"/>
                </a:solidFill>
                <a:latin typeface="Calibri" panose="020F0502020204030204" pitchFamily="34" charset="0"/>
                <a:cs typeface="Calibri" panose="020F0502020204030204" pitchFamily="34" charset="0"/>
              </a:rPr>
              <a:t>Dashboard</a:t>
            </a:r>
          </a:p>
          <a:p>
            <a:pPr marL="171450" indent="-171450">
              <a:buFont typeface="Arial" panose="020B0604020202020204" pitchFamily="34" charset="0"/>
              <a:buChar char="•"/>
            </a:pPr>
            <a:r>
              <a:rPr lang="en-US" sz="1100" b="1" dirty="0">
                <a:solidFill>
                  <a:schemeClr val="tx1"/>
                </a:solidFill>
                <a:latin typeface="Calibri" panose="020F0502020204030204" pitchFamily="34" charset="0"/>
                <a:cs typeface="Calibri" panose="020F0502020204030204" pitchFamily="34" charset="0"/>
              </a:rPr>
              <a:t>Workload prioritization</a:t>
            </a:r>
          </a:p>
        </p:txBody>
      </p:sp>
      <p:sp>
        <p:nvSpPr>
          <p:cNvPr id="130" name="Rectangle 129">
            <a:extLst>
              <a:ext uri="{FF2B5EF4-FFF2-40B4-BE49-F238E27FC236}">
                <a16:creationId xmlns:a16="http://schemas.microsoft.com/office/drawing/2014/main" xmlns="" id="{50FF1FCF-03A6-40B2-A0F0-DD76D5671542}"/>
              </a:ext>
            </a:extLst>
          </p:cNvPr>
          <p:cNvSpPr/>
          <p:nvPr/>
        </p:nvSpPr>
        <p:spPr>
          <a:xfrm>
            <a:off x="6159874" y="2019695"/>
            <a:ext cx="1366333" cy="1043380"/>
          </a:xfrm>
          <a:prstGeom prst="rect">
            <a:avLst/>
          </a:prstGeom>
          <a:solidFill>
            <a:srgbClr val="D3F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b="1" dirty="0">
                <a:solidFill>
                  <a:schemeClr val="tx1"/>
                </a:solidFill>
                <a:latin typeface="Calibri" panose="020F0502020204030204" pitchFamily="34" charset="0"/>
                <a:cs typeface="Calibri" panose="020F0502020204030204" pitchFamily="34" charset="0"/>
              </a:rPr>
              <a:t>NCP/CU Locate</a:t>
            </a:r>
          </a:p>
        </p:txBody>
      </p:sp>
      <p:sp>
        <p:nvSpPr>
          <p:cNvPr id="131" name="Rectangle 130">
            <a:extLst>
              <a:ext uri="{FF2B5EF4-FFF2-40B4-BE49-F238E27FC236}">
                <a16:creationId xmlns:a16="http://schemas.microsoft.com/office/drawing/2014/main" xmlns="" id="{0C6EF140-FBE2-4693-9162-BA37D3659A6A}"/>
              </a:ext>
            </a:extLst>
          </p:cNvPr>
          <p:cNvSpPr/>
          <p:nvPr/>
        </p:nvSpPr>
        <p:spPr>
          <a:xfrm>
            <a:off x="7603443" y="2019695"/>
            <a:ext cx="1366333" cy="10433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b="1" dirty="0">
                <a:solidFill>
                  <a:schemeClr val="tx1"/>
                </a:solidFill>
                <a:latin typeface="Calibri" panose="020F0502020204030204" pitchFamily="34" charset="0"/>
                <a:cs typeface="Calibri" panose="020F0502020204030204" pitchFamily="34" charset="0"/>
              </a:rPr>
              <a:t>Paternity Establishment</a:t>
            </a:r>
          </a:p>
          <a:p>
            <a:pPr marL="171450" indent="-171450">
              <a:buFont typeface="Arial" panose="020B0604020202020204" pitchFamily="34" charset="0"/>
              <a:buChar char="•"/>
            </a:pPr>
            <a:r>
              <a:rPr lang="en-US" sz="1100" b="1" dirty="0">
                <a:solidFill>
                  <a:schemeClr val="tx1"/>
                </a:solidFill>
                <a:latin typeface="Calibri" panose="020F0502020204030204" pitchFamily="34" charset="0"/>
                <a:cs typeface="Calibri" panose="020F0502020204030204" pitchFamily="34" charset="0"/>
              </a:rPr>
              <a:t>Support order establishment</a:t>
            </a:r>
          </a:p>
        </p:txBody>
      </p:sp>
      <p:sp>
        <p:nvSpPr>
          <p:cNvPr id="132" name="Rectangle 131">
            <a:extLst>
              <a:ext uri="{FF2B5EF4-FFF2-40B4-BE49-F238E27FC236}">
                <a16:creationId xmlns:a16="http://schemas.microsoft.com/office/drawing/2014/main" xmlns="" id="{D60310D8-314B-4E15-B8AF-E1C471696B05}"/>
              </a:ext>
            </a:extLst>
          </p:cNvPr>
          <p:cNvSpPr/>
          <p:nvPr/>
        </p:nvSpPr>
        <p:spPr>
          <a:xfrm>
            <a:off x="1833568" y="4007961"/>
            <a:ext cx="1366275" cy="108948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b="1" dirty="0">
                <a:solidFill>
                  <a:schemeClr val="tx1"/>
                </a:solidFill>
                <a:latin typeface="Calibri" panose="020F0502020204030204" pitchFamily="34" charset="0"/>
                <a:cs typeface="Calibri" panose="020F0502020204030204" pitchFamily="34" charset="0"/>
              </a:rPr>
              <a:t>Enforcement actions</a:t>
            </a:r>
          </a:p>
        </p:txBody>
      </p:sp>
      <p:sp>
        <p:nvSpPr>
          <p:cNvPr id="133" name="Rectangle 132">
            <a:extLst>
              <a:ext uri="{FF2B5EF4-FFF2-40B4-BE49-F238E27FC236}">
                <a16:creationId xmlns:a16="http://schemas.microsoft.com/office/drawing/2014/main" xmlns="" id="{B97055FF-B2D3-45DC-8B3C-8E1F5B25A15E}"/>
              </a:ext>
            </a:extLst>
          </p:cNvPr>
          <p:cNvSpPr/>
          <p:nvPr/>
        </p:nvSpPr>
        <p:spPr>
          <a:xfrm>
            <a:off x="3264131" y="4007961"/>
            <a:ext cx="1366275" cy="10894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b="1" dirty="0">
                <a:solidFill>
                  <a:schemeClr val="tx1"/>
                </a:solidFill>
                <a:latin typeface="Calibri" panose="020F0502020204030204" pitchFamily="34" charset="0"/>
                <a:cs typeface="Calibri" panose="020F0502020204030204" pitchFamily="34" charset="0"/>
              </a:rPr>
              <a:t>Case Management</a:t>
            </a:r>
          </a:p>
          <a:p>
            <a:pPr marL="171450" indent="-171450">
              <a:buFont typeface="Arial" panose="020B0604020202020204" pitchFamily="34" charset="0"/>
              <a:buChar char="•"/>
            </a:pPr>
            <a:r>
              <a:rPr lang="en-US" sz="1100" b="1" dirty="0">
                <a:solidFill>
                  <a:schemeClr val="tx1"/>
                </a:solidFill>
                <a:latin typeface="Calibri" panose="020F0502020204030204" pitchFamily="34" charset="0"/>
                <a:cs typeface="Calibri" panose="020F0502020204030204" pitchFamily="34" charset="0"/>
              </a:rPr>
              <a:t>Case modification</a:t>
            </a:r>
          </a:p>
        </p:txBody>
      </p:sp>
      <p:sp>
        <p:nvSpPr>
          <p:cNvPr id="134" name="Rectangle 133">
            <a:extLst>
              <a:ext uri="{FF2B5EF4-FFF2-40B4-BE49-F238E27FC236}">
                <a16:creationId xmlns:a16="http://schemas.microsoft.com/office/drawing/2014/main" xmlns="" id="{AA4ACDBE-2536-4A63-A7FC-886E339C8A28}"/>
              </a:ext>
            </a:extLst>
          </p:cNvPr>
          <p:cNvSpPr/>
          <p:nvPr/>
        </p:nvSpPr>
        <p:spPr>
          <a:xfrm>
            <a:off x="4715895" y="4007961"/>
            <a:ext cx="1366275" cy="10894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b="1" dirty="0">
                <a:solidFill>
                  <a:schemeClr val="tx1"/>
                </a:solidFill>
                <a:latin typeface="Calibri" panose="020F0502020204030204" pitchFamily="34" charset="0"/>
                <a:cs typeface="Calibri" panose="020F0502020204030204" pitchFamily="34" charset="0"/>
              </a:rPr>
              <a:t>CSENet</a:t>
            </a:r>
          </a:p>
          <a:p>
            <a:pPr marL="171450" indent="-171450">
              <a:buFont typeface="Arial" panose="020B0604020202020204" pitchFamily="34" charset="0"/>
              <a:buChar char="•"/>
            </a:pPr>
            <a:r>
              <a:rPr lang="en-US" sz="1100" b="1" dirty="0">
                <a:solidFill>
                  <a:schemeClr val="tx1"/>
                </a:solidFill>
                <a:latin typeface="Calibri" panose="020F0502020204030204" pitchFamily="34" charset="0"/>
                <a:cs typeface="Calibri" panose="020F0502020204030204" pitchFamily="34" charset="0"/>
              </a:rPr>
              <a:t>Transmittal 1, 2, 3</a:t>
            </a:r>
          </a:p>
        </p:txBody>
      </p:sp>
      <p:sp>
        <p:nvSpPr>
          <p:cNvPr id="135" name="Rectangle 134">
            <a:extLst>
              <a:ext uri="{FF2B5EF4-FFF2-40B4-BE49-F238E27FC236}">
                <a16:creationId xmlns:a16="http://schemas.microsoft.com/office/drawing/2014/main" xmlns="" id="{661F01C1-C0AE-427A-BDFC-885B150D37FF}"/>
              </a:ext>
            </a:extLst>
          </p:cNvPr>
          <p:cNvSpPr/>
          <p:nvPr/>
        </p:nvSpPr>
        <p:spPr>
          <a:xfrm>
            <a:off x="6148787" y="4007961"/>
            <a:ext cx="1366275" cy="108948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b="1" dirty="0">
                <a:solidFill>
                  <a:schemeClr val="tx1"/>
                </a:solidFill>
                <a:latin typeface="Calibri" panose="020F0502020204030204" pitchFamily="34" charset="0"/>
                <a:cs typeface="Calibri" panose="020F0502020204030204" pitchFamily="34" charset="0"/>
              </a:rPr>
              <a:t>Financial accounts</a:t>
            </a:r>
          </a:p>
        </p:txBody>
      </p:sp>
      <p:sp>
        <p:nvSpPr>
          <p:cNvPr id="136" name="Rectangle 135">
            <a:extLst>
              <a:ext uri="{FF2B5EF4-FFF2-40B4-BE49-F238E27FC236}">
                <a16:creationId xmlns:a16="http://schemas.microsoft.com/office/drawing/2014/main" xmlns="" id="{FA14291E-535F-4C9F-A0E8-24A8DC42F69F}"/>
              </a:ext>
            </a:extLst>
          </p:cNvPr>
          <p:cNvSpPr/>
          <p:nvPr/>
        </p:nvSpPr>
        <p:spPr>
          <a:xfrm>
            <a:off x="7586887" y="4007961"/>
            <a:ext cx="1366275" cy="10894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b="1" dirty="0">
                <a:solidFill>
                  <a:schemeClr val="tx1"/>
                </a:solidFill>
                <a:latin typeface="Calibri" panose="020F0502020204030204" pitchFamily="34" charset="0"/>
                <a:cs typeface="Calibri" panose="020F0502020204030204" pitchFamily="34" charset="0"/>
              </a:rPr>
              <a:t>Notices, letters Generation</a:t>
            </a:r>
          </a:p>
        </p:txBody>
      </p:sp>
      <p:sp>
        <p:nvSpPr>
          <p:cNvPr id="127" name="Rectangle 126">
            <a:extLst>
              <a:ext uri="{FF2B5EF4-FFF2-40B4-BE49-F238E27FC236}">
                <a16:creationId xmlns:a16="http://schemas.microsoft.com/office/drawing/2014/main" xmlns="" id="{D6F2C358-F821-49DB-AED2-9F48390DF23B}"/>
              </a:ext>
            </a:extLst>
          </p:cNvPr>
          <p:cNvSpPr/>
          <p:nvPr/>
        </p:nvSpPr>
        <p:spPr>
          <a:xfrm>
            <a:off x="1486977" y="1170517"/>
            <a:ext cx="1678975" cy="195807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50" b="1" dirty="0">
                <a:solidFill>
                  <a:schemeClr val="tx1"/>
                </a:solidFill>
                <a:latin typeface="Calibri" panose="020F0502020204030204" pitchFamily="34" charset="0"/>
                <a:cs typeface="Calibri" panose="020F0502020204030204" pitchFamily="34" charset="0"/>
              </a:rPr>
              <a:t>Application submission</a:t>
            </a:r>
          </a:p>
          <a:p>
            <a:pPr marL="171450" indent="-171450">
              <a:buFont typeface="Arial" panose="020B0604020202020204" pitchFamily="34" charset="0"/>
              <a:buChar char="•"/>
            </a:pPr>
            <a:r>
              <a:rPr lang="en-US" sz="1050" b="1" dirty="0">
                <a:solidFill>
                  <a:schemeClr val="tx1"/>
                </a:solidFill>
                <a:latin typeface="Calibri" panose="020F0502020204030204" pitchFamily="34" charset="0"/>
                <a:cs typeface="Calibri" panose="020F0502020204030204" pitchFamily="34" charset="0"/>
              </a:rPr>
              <a:t>Payment processing</a:t>
            </a:r>
          </a:p>
          <a:p>
            <a:pPr marL="171450" indent="-171450">
              <a:buFont typeface="Arial" panose="020B0604020202020204" pitchFamily="34" charset="0"/>
              <a:buChar char="•"/>
            </a:pPr>
            <a:r>
              <a:rPr lang="en-US" sz="1050" b="1" dirty="0">
                <a:solidFill>
                  <a:schemeClr val="tx1"/>
                </a:solidFill>
                <a:latin typeface="Calibri" panose="020F0502020204030204" pitchFamily="34" charset="0"/>
                <a:cs typeface="Calibri" panose="020F0502020204030204" pitchFamily="34" charset="0"/>
              </a:rPr>
              <a:t>Appeals</a:t>
            </a:r>
          </a:p>
          <a:p>
            <a:pPr marL="171450" indent="-171450">
              <a:buFont typeface="Arial" panose="020B0604020202020204" pitchFamily="34" charset="0"/>
              <a:buChar char="•"/>
            </a:pPr>
            <a:r>
              <a:rPr lang="en-US" sz="1050" b="1" dirty="0">
                <a:solidFill>
                  <a:schemeClr val="tx1"/>
                </a:solidFill>
                <a:latin typeface="Calibri" panose="020F0502020204030204" pitchFamily="34" charset="0"/>
                <a:cs typeface="Calibri" panose="020F0502020204030204" pitchFamily="34" charset="0"/>
              </a:rPr>
              <a:t>Consumer Dashboard</a:t>
            </a:r>
          </a:p>
          <a:p>
            <a:pPr marL="171450" indent="-171450">
              <a:buFont typeface="Arial" panose="020B0604020202020204" pitchFamily="34" charset="0"/>
              <a:buChar char="•"/>
            </a:pPr>
            <a:r>
              <a:rPr lang="en-US" sz="1050" b="1" dirty="0">
                <a:solidFill>
                  <a:schemeClr val="tx1"/>
                </a:solidFill>
                <a:latin typeface="Calibri" panose="020F0502020204030204" pitchFamily="34" charset="0"/>
                <a:cs typeface="Calibri" panose="020F0502020204030204" pitchFamily="34" charset="0"/>
              </a:rPr>
              <a:t>Document upload</a:t>
            </a:r>
          </a:p>
          <a:p>
            <a:pPr marL="171450" indent="-171450">
              <a:buFont typeface="Arial" panose="020B0604020202020204" pitchFamily="34" charset="0"/>
              <a:buChar char="•"/>
            </a:pPr>
            <a:r>
              <a:rPr lang="en-US" sz="1050" b="1" dirty="0">
                <a:solidFill>
                  <a:schemeClr val="tx1"/>
                </a:solidFill>
                <a:latin typeface="Calibri" panose="020F0502020204030204" pitchFamily="34" charset="0"/>
                <a:cs typeface="Calibri" panose="020F0502020204030204" pitchFamily="34" charset="0"/>
              </a:rPr>
              <a:t>Notices</a:t>
            </a:r>
          </a:p>
          <a:p>
            <a:pPr marL="171450" indent="-171450">
              <a:buFont typeface="Arial" panose="020B0604020202020204" pitchFamily="34" charset="0"/>
              <a:buChar char="•"/>
            </a:pPr>
            <a:r>
              <a:rPr lang="en-US" sz="1050" b="1" dirty="0">
                <a:solidFill>
                  <a:schemeClr val="tx1"/>
                </a:solidFill>
                <a:latin typeface="Calibri" panose="020F0502020204030204" pitchFamily="34" charset="0"/>
                <a:cs typeface="Calibri" panose="020F0502020204030204" pitchFamily="34" charset="0"/>
              </a:rPr>
              <a:t>Online payment</a:t>
            </a:r>
          </a:p>
          <a:p>
            <a:pPr marL="171450" indent="-171450">
              <a:buFont typeface="Arial" panose="020B0604020202020204" pitchFamily="34" charset="0"/>
              <a:buChar char="•"/>
            </a:pPr>
            <a:r>
              <a:rPr lang="en-US" sz="1050" b="1" dirty="0">
                <a:solidFill>
                  <a:schemeClr val="tx1"/>
                </a:solidFill>
                <a:latin typeface="Calibri" panose="020F0502020204030204" pitchFamily="34" charset="0"/>
                <a:cs typeface="Calibri" panose="020F0502020204030204" pitchFamily="34" charset="0"/>
              </a:rPr>
              <a:t>Employer portal – Report employee termination, Request NMSN, IWO notice</a:t>
            </a:r>
          </a:p>
        </p:txBody>
      </p:sp>
      <p:sp>
        <p:nvSpPr>
          <p:cNvPr id="138" name="Rectangle 137">
            <a:extLst>
              <a:ext uri="{FF2B5EF4-FFF2-40B4-BE49-F238E27FC236}">
                <a16:creationId xmlns:a16="http://schemas.microsoft.com/office/drawing/2014/main" xmlns="" id="{36E400FB-5BA7-42DF-A39A-B0A0DD3BAA96}"/>
              </a:ext>
            </a:extLst>
          </p:cNvPr>
          <p:cNvSpPr/>
          <p:nvPr/>
        </p:nvSpPr>
        <p:spPr>
          <a:xfrm>
            <a:off x="1486977" y="901701"/>
            <a:ext cx="1678975" cy="30519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Consumer Portal</a:t>
            </a:r>
          </a:p>
        </p:txBody>
      </p:sp>
      <p:sp>
        <p:nvSpPr>
          <p:cNvPr id="139" name="Rectangle 138">
            <a:extLst>
              <a:ext uri="{FF2B5EF4-FFF2-40B4-BE49-F238E27FC236}">
                <a16:creationId xmlns:a16="http://schemas.microsoft.com/office/drawing/2014/main" xmlns="" id="{1FED68BD-39E7-4273-B473-76724BF94593}"/>
              </a:ext>
            </a:extLst>
          </p:cNvPr>
          <p:cNvSpPr/>
          <p:nvPr/>
        </p:nvSpPr>
        <p:spPr>
          <a:xfrm>
            <a:off x="3286950" y="1326855"/>
            <a:ext cx="1366333" cy="76005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Case Registration</a:t>
            </a:r>
          </a:p>
        </p:txBody>
      </p:sp>
      <p:sp>
        <p:nvSpPr>
          <p:cNvPr id="140" name="Rectangle 139">
            <a:extLst>
              <a:ext uri="{FF2B5EF4-FFF2-40B4-BE49-F238E27FC236}">
                <a16:creationId xmlns:a16="http://schemas.microsoft.com/office/drawing/2014/main" xmlns="" id="{BB2AF753-E853-4B09-A1D0-11BB72014D3C}"/>
              </a:ext>
            </a:extLst>
          </p:cNvPr>
          <p:cNvSpPr/>
          <p:nvPr/>
        </p:nvSpPr>
        <p:spPr>
          <a:xfrm>
            <a:off x="4718038" y="1326855"/>
            <a:ext cx="1366333" cy="760058"/>
          </a:xfrm>
          <a:prstGeom prst="rect">
            <a:avLst/>
          </a:prstGeom>
          <a:solidFill>
            <a:srgbClr val="EDB31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Workload Management</a:t>
            </a:r>
          </a:p>
        </p:txBody>
      </p:sp>
      <p:sp>
        <p:nvSpPr>
          <p:cNvPr id="141" name="Rectangle 140">
            <a:extLst>
              <a:ext uri="{FF2B5EF4-FFF2-40B4-BE49-F238E27FC236}">
                <a16:creationId xmlns:a16="http://schemas.microsoft.com/office/drawing/2014/main" xmlns="" id="{01E59A18-0AE5-49EE-B25B-5283CFC4B4E8}"/>
              </a:ext>
            </a:extLst>
          </p:cNvPr>
          <p:cNvSpPr/>
          <p:nvPr/>
        </p:nvSpPr>
        <p:spPr>
          <a:xfrm>
            <a:off x="6161607" y="1326855"/>
            <a:ext cx="1366333" cy="760058"/>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Locate</a:t>
            </a:r>
          </a:p>
        </p:txBody>
      </p:sp>
      <p:sp>
        <p:nvSpPr>
          <p:cNvPr id="142" name="Rectangle 141">
            <a:extLst>
              <a:ext uri="{FF2B5EF4-FFF2-40B4-BE49-F238E27FC236}">
                <a16:creationId xmlns:a16="http://schemas.microsoft.com/office/drawing/2014/main" xmlns="" id="{C794D96E-CF22-4F7C-9DB6-5CC4B2BB946C}"/>
              </a:ext>
            </a:extLst>
          </p:cNvPr>
          <p:cNvSpPr/>
          <p:nvPr/>
        </p:nvSpPr>
        <p:spPr>
          <a:xfrm>
            <a:off x="7605176" y="1326855"/>
            <a:ext cx="1366333" cy="760058"/>
          </a:xfrm>
          <a:prstGeom prst="rect">
            <a:avLst/>
          </a:prstGeom>
          <a:solidFill>
            <a:srgbClr val="5A70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Establishment</a:t>
            </a:r>
          </a:p>
        </p:txBody>
      </p:sp>
      <p:sp>
        <p:nvSpPr>
          <p:cNvPr id="144" name="Rectangle 143">
            <a:extLst>
              <a:ext uri="{FF2B5EF4-FFF2-40B4-BE49-F238E27FC236}">
                <a16:creationId xmlns:a16="http://schemas.microsoft.com/office/drawing/2014/main" xmlns="" id="{6FDB3E26-6526-4BF7-A982-3EB2F79EA89B}"/>
              </a:ext>
            </a:extLst>
          </p:cNvPr>
          <p:cNvSpPr/>
          <p:nvPr/>
        </p:nvSpPr>
        <p:spPr>
          <a:xfrm>
            <a:off x="1842288" y="3256016"/>
            <a:ext cx="1366275" cy="760058"/>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Enforcement</a:t>
            </a:r>
          </a:p>
        </p:txBody>
      </p:sp>
      <p:sp>
        <p:nvSpPr>
          <p:cNvPr id="145" name="Rectangle 144">
            <a:extLst>
              <a:ext uri="{FF2B5EF4-FFF2-40B4-BE49-F238E27FC236}">
                <a16:creationId xmlns:a16="http://schemas.microsoft.com/office/drawing/2014/main" xmlns="" id="{5D1CE693-3988-40B1-BEAE-7F3EC3DF7983}"/>
              </a:ext>
            </a:extLst>
          </p:cNvPr>
          <p:cNvSpPr/>
          <p:nvPr/>
        </p:nvSpPr>
        <p:spPr>
          <a:xfrm>
            <a:off x="3272851" y="3256016"/>
            <a:ext cx="1366275" cy="760058"/>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Case Management</a:t>
            </a:r>
          </a:p>
        </p:txBody>
      </p:sp>
      <p:sp>
        <p:nvSpPr>
          <p:cNvPr id="146" name="Rectangle 145">
            <a:extLst>
              <a:ext uri="{FF2B5EF4-FFF2-40B4-BE49-F238E27FC236}">
                <a16:creationId xmlns:a16="http://schemas.microsoft.com/office/drawing/2014/main" xmlns="" id="{72E34AD0-DC25-48A7-A767-282BAB07229B}"/>
              </a:ext>
            </a:extLst>
          </p:cNvPr>
          <p:cNvSpPr/>
          <p:nvPr/>
        </p:nvSpPr>
        <p:spPr>
          <a:xfrm>
            <a:off x="4724615" y="3256016"/>
            <a:ext cx="1366275" cy="760058"/>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Intergovt.</a:t>
            </a:r>
          </a:p>
        </p:txBody>
      </p:sp>
      <p:sp>
        <p:nvSpPr>
          <p:cNvPr id="147" name="Rectangle 146">
            <a:extLst>
              <a:ext uri="{FF2B5EF4-FFF2-40B4-BE49-F238E27FC236}">
                <a16:creationId xmlns:a16="http://schemas.microsoft.com/office/drawing/2014/main" xmlns="" id="{7DC869C2-5245-4C22-AF07-CC5CC92D6D07}"/>
              </a:ext>
            </a:extLst>
          </p:cNvPr>
          <p:cNvSpPr/>
          <p:nvPr/>
        </p:nvSpPr>
        <p:spPr>
          <a:xfrm>
            <a:off x="6157507" y="3256016"/>
            <a:ext cx="1366275" cy="760058"/>
          </a:xfrm>
          <a:prstGeom prst="rect">
            <a:avLst/>
          </a:prstGeom>
          <a:solidFill>
            <a:srgbClr val="C55E5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Financial Management</a:t>
            </a:r>
          </a:p>
        </p:txBody>
      </p:sp>
      <p:sp>
        <p:nvSpPr>
          <p:cNvPr id="148" name="Rectangle 147">
            <a:extLst>
              <a:ext uri="{FF2B5EF4-FFF2-40B4-BE49-F238E27FC236}">
                <a16:creationId xmlns:a16="http://schemas.microsoft.com/office/drawing/2014/main" xmlns="" id="{4373A5DD-8D8F-4651-B6A9-833B09D51033}"/>
              </a:ext>
            </a:extLst>
          </p:cNvPr>
          <p:cNvSpPr/>
          <p:nvPr/>
        </p:nvSpPr>
        <p:spPr>
          <a:xfrm>
            <a:off x="7595608" y="3256016"/>
            <a:ext cx="1366275" cy="760058"/>
          </a:xfrm>
          <a:prstGeom prst="rect">
            <a:avLst/>
          </a:prstGeom>
          <a:solidFill>
            <a:srgbClr val="3F3F3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Document Generation</a:t>
            </a:r>
          </a:p>
        </p:txBody>
      </p:sp>
      <p:sp>
        <p:nvSpPr>
          <p:cNvPr id="99" name="Rectangle 98">
            <a:extLst>
              <a:ext uri="{FF2B5EF4-FFF2-40B4-BE49-F238E27FC236}">
                <a16:creationId xmlns:a16="http://schemas.microsoft.com/office/drawing/2014/main" xmlns="" id="{5C8D7BEF-E9C8-42D6-9ECD-B782AF5F6738}"/>
              </a:ext>
            </a:extLst>
          </p:cNvPr>
          <p:cNvSpPr/>
          <p:nvPr/>
        </p:nvSpPr>
        <p:spPr>
          <a:xfrm>
            <a:off x="3194090" y="901699"/>
            <a:ext cx="5838657" cy="305196"/>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Worker Portal</a:t>
            </a:r>
          </a:p>
        </p:txBody>
      </p:sp>
    </p:spTree>
    <p:extLst>
      <p:ext uri="{BB962C8B-B14F-4D97-AF65-F5344CB8AC3E}">
        <p14:creationId xmlns:p14="http://schemas.microsoft.com/office/powerpoint/2010/main" xmlns="" val="1284612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64" name="Rounded Rectangle 87">
            <a:extLst>
              <a:ext uri="{FF2B5EF4-FFF2-40B4-BE49-F238E27FC236}">
                <a16:creationId xmlns:a16="http://schemas.microsoft.com/office/drawing/2014/main" xmlns="" id="{E3D09AE5-37D3-4930-B0FE-367440987781}"/>
              </a:ext>
            </a:extLst>
          </p:cNvPr>
          <p:cNvSpPr/>
          <p:nvPr/>
        </p:nvSpPr>
        <p:spPr>
          <a:xfrm>
            <a:off x="96415" y="4670400"/>
            <a:ext cx="2709798" cy="1656700"/>
          </a:xfrm>
          <a:prstGeom prst="round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65" name="Rectangle 64">
            <a:extLst>
              <a:ext uri="{FF2B5EF4-FFF2-40B4-BE49-F238E27FC236}">
                <a16:creationId xmlns:a16="http://schemas.microsoft.com/office/drawing/2014/main" xmlns="" id="{4544E9B1-6561-4AAA-ADB4-88BCB5E329B6}"/>
              </a:ext>
            </a:extLst>
          </p:cNvPr>
          <p:cNvSpPr/>
          <p:nvPr/>
        </p:nvSpPr>
        <p:spPr>
          <a:xfrm>
            <a:off x="3365323" y="834422"/>
            <a:ext cx="5136968" cy="4947956"/>
          </a:xfrm>
          <a:prstGeom prst="rect">
            <a:avLst/>
          </a:prstGeom>
          <a:solidFill>
            <a:schemeClr val="accent1">
              <a:lumMod val="20000"/>
              <a:lumOff val="80000"/>
            </a:schemeClr>
          </a:solidFill>
          <a:ln>
            <a:noFill/>
          </a:ln>
        </p:spPr>
        <p:txBody>
          <a:bodyPr vert="horz" wrap="square" lIns="73152" tIns="73152" rIns="73152" bIns="73152" numCol="1" anchor="t" anchorCtr="0" compatLnSpc="1">
            <a:prstTxWarp prst="textNoShape">
              <a:avLst/>
            </a:prstTxWarp>
            <a:noAutofit/>
          </a:bodyPr>
          <a:lstStyle/>
          <a:p>
            <a:pPr marL="171450" marR="0" lvl="0" indent="-171450" algn="l" defTabSz="914400" rtl="0" eaLnBrk="0" fontAlgn="auto" latinLnBrk="0" hangingPunct="0">
              <a:lnSpc>
                <a:spcPct val="100000"/>
              </a:lnSpc>
              <a:spcBef>
                <a:spcPts val="4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66" name="Rectangle 65">
            <a:extLst>
              <a:ext uri="{FF2B5EF4-FFF2-40B4-BE49-F238E27FC236}">
                <a16:creationId xmlns:a16="http://schemas.microsoft.com/office/drawing/2014/main" xmlns="" id="{A3D54B72-E4B1-4D53-B598-528DF98A99BD}"/>
              </a:ext>
            </a:extLst>
          </p:cNvPr>
          <p:cNvSpPr/>
          <p:nvPr/>
        </p:nvSpPr>
        <p:spPr>
          <a:xfrm>
            <a:off x="6228758" y="1560884"/>
            <a:ext cx="2057399" cy="4140667"/>
          </a:xfrm>
          <a:prstGeom prst="rect">
            <a:avLst/>
          </a:prstGeom>
          <a:solidFill>
            <a:schemeClr val="accent5">
              <a:lumMod val="60000"/>
              <a:lumOff val="40000"/>
            </a:schemeClr>
          </a:solid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86" name="Can 187">
            <a:extLst>
              <a:ext uri="{FF2B5EF4-FFF2-40B4-BE49-F238E27FC236}">
                <a16:creationId xmlns:a16="http://schemas.microsoft.com/office/drawing/2014/main" xmlns="" id="{281F3652-280A-4B61-BFB2-4153D6480166}"/>
              </a:ext>
            </a:extLst>
          </p:cNvPr>
          <p:cNvSpPr/>
          <p:nvPr/>
        </p:nvSpPr>
        <p:spPr>
          <a:xfrm>
            <a:off x="6504681" y="3975829"/>
            <a:ext cx="1505552" cy="611314"/>
          </a:xfrm>
          <a:prstGeom prst="can">
            <a:avLst/>
          </a:prstGeom>
          <a:solidFill>
            <a:schemeClr val="bg2"/>
          </a:solid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Data Lake</a:t>
            </a:r>
          </a:p>
        </p:txBody>
      </p:sp>
      <p:sp>
        <p:nvSpPr>
          <p:cNvPr id="88" name="Can 188">
            <a:extLst>
              <a:ext uri="{FF2B5EF4-FFF2-40B4-BE49-F238E27FC236}">
                <a16:creationId xmlns:a16="http://schemas.microsoft.com/office/drawing/2014/main" xmlns="" id="{092F4DDD-F799-47ED-A37F-F4B3C1BAB8CD}"/>
              </a:ext>
            </a:extLst>
          </p:cNvPr>
          <p:cNvSpPr/>
          <p:nvPr/>
        </p:nvSpPr>
        <p:spPr>
          <a:xfrm>
            <a:off x="6504681" y="1815599"/>
            <a:ext cx="1505552" cy="611314"/>
          </a:xfrm>
          <a:prstGeom prst="can">
            <a:avLst/>
          </a:prstGeom>
          <a:solidFill>
            <a:schemeClr val="accent2">
              <a:lumMod val="75000"/>
            </a:schemeClr>
          </a:solid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MDM</a:t>
            </a:r>
          </a:p>
        </p:txBody>
      </p:sp>
      <p:sp>
        <p:nvSpPr>
          <p:cNvPr id="89" name="Can 189">
            <a:extLst>
              <a:ext uri="{FF2B5EF4-FFF2-40B4-BE49-F238E27FC236}">
                <a16:creationId xmlns:a16="http://schemas.microsoft.com/office/drawing/2014/main" xmlns="" id="{C34B1DDF-6F5E-4559-845A-10CABC30CCEE}"/>
              </a:ext>
            </a:extLst>
          </p:cNvPr>
          <p:cNvSpPr/>
          <p:nvPr/>
        </p:nvSpPr>
        <p:spPr>
          <a:xfrm>
            <a:off x="6504681" y="4937854"/>
            <a:ext cx="1505552" cy="611314"/>
          </a:xfrm>
          <a:prstGeom prst="can">
            <a:avLst/>
          </a:prstGeom>
          <a:solidFill>
            <a:schemeClr val="accent3">
              <a:lumMod val="75000"/>
            </a:schemeClr>
          </a:solid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Enterprise Content Management</a:t>
            </a:r>
          </a:p>
        </p:txBody>
      </p:sp>
      <p:sp>
        <p:nvSpPr>
          <p:cNvPr id="101" name="Can 190">
            <a:extLst>
              <a:ext uri="{FF2B5EF4-FFF2-40B4-BE49-F238E27FC236}">
                <a16:creationId xmlns:a16="http://schemas.microsoft.com/office/drawing/2014/main" xmlns="" id="{CA738DD0-4FE7-4F26-A106-D42A19F40010}"/>
              </a:ext>
            </a:extLst>
          </p:cNvPr>
          <p:cNvSpPr/>
          <p:nvPr/>
        </p:nvSpPr>
        <p:spPr>
          <a:xfrm>
            <a:off x="6504681" y="2880454"/>
            <a:ext cx="1505552" cy="611314"/>
          </a:xfrm>
          <a:prstGeom prst="can">
            <a:avLst/>
          </a:prstGeom>
          <a:solidFill>
            <a:schemeClr val="accent5">
              <a:lumMod val="75000"/>
            </a:schemeClr>
          </a:solid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Shared Data Repository </a:t>
            </a:r>
          </a:p>
        </p:txBody>
      </p:sp>
      <p:sp>
        <p:nvSpPr>
          <p:cNvPr id="102" name="TextBox 101">
            <a:extLst>
              <a:ext uri="{FF2B5EF4-FFF2-40B4-BE49-F238E27FC236}">
                <a16:creationId xmlns:a16="http://schemas.microsoft.com/office/drawing/2014/main" xmlns="" id="{E6A80072-B823-4C48-9EAC-F2F9669006CC}"/>
              </a:ext>
            </a:extLst>
          </p:cNvPr>
          <p:cNvSpPr txBox="1"/>
          <p:nvPr/>
        </p:nvSpPr>
        <p:spPr>
          <a:xfrm rot="16200000">
            <a:off x="7167875" y="2954683"/>
            <a:ext cx="204100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sym typeface="Arial"/>
              </a:rPr>
              <a:t>Shared Data Platform</a:t>
            </a:r>
          </a:p>
        </p:txBody>
      </p:sp>
      <p:cxnSp>
        <p:nvCxnSpPr>
          <p:cNvPr id="103" name="Straight Arrow Connector 102">
            <a:extLst>
              <a:ext uri="{FF2B5EF4-FFF2-40B4-BE49-F238E27FC236}">
                <a16:creationId xmlns:a16="http://schemas.microsoft.com/office/drawing/2014/main" xmlns="" id="{B8E208A5-28E6-402F-82AC-EA1B70F54C19}"/>
              </a:ext>
            </a:extLst>
          </p:cNvPr>
          <p:cNvCxnSpPr>
            <a:cxnSpLocks/>
            <a:stCxn id="86" idx="1"/>
            <a:endCxn id="101" idx="3"/>
          </p:cNvCxnSpPr>
          <p:nvPr/>
        </p:nvCxnSpPr>
        <p:spPr>
          <a:xfrm flipV="1">
            <a:off x="7257457" y="3491768"/>
            <a:ext cx="0" cy="4840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xmlns="" id="{7EDD2754-A600-4E1E-99EC-876AF3CD1AE1}"/>
              </a:ext>
            </a:extLst>
          </p:cNvPr>
          <p:cNvCxnSpPr>
            <a:cxnSpLocks/>
            <a:stCxn id="89" idx="1"/>
            <a:endCxn id="86" idx="3"/>
          </p:cNvCxnSpPr>
          <p:nvPr/>
        </p:nvCxnSpPr>
        <p:spPr>
          <a:xfrm flipV="1">
            <a:off x="7257457" y="4587143"/>
            <a:ext cx="0" cy="350711"/>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xmlns="" id="{F6F34D43-5BB2-4ED9-9A9F-47F7B7540A4C}"/>
              </a:ext>
            </a:extLst>
          </p:cNvPr>
          <p:cNvCxnSpPr>
            <a:cxnSpLocks/>
            <a:stCxn id="88" idx="3"/>
            <a:endCxn id="101" idx="1"/>
          </p:cNvCxnSpPr>
          <p:nvPr/>
        </p:nvCxnSpPr>
        <p:spPr>
          <a:xfrm>
            <a:off x="7257457" y="2426913"/>
            <a:ext cx="0" cy="4535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7" name="Rounded Rectangle 141">
            <a:extLst>
              <a:ext uri="{FF2B5EF4-FFF2-40B4-BE49-F238E27FC236}">
                <a16:creationId xmlns:a16="http://schemas.microsoft.com/office/drawing/2014/main" xmlns="" id="{DF1668FD-54FF-4E1A-A002-25A963693B4E}"/>
              </a:ext>
            </a:extLst>
          </p:cNvPr>
          <p:cNvSpPr/>
          <p:nvPr/>
        </p:nvSpPr>
        <p:spPr>
          <a:xfrm>
            <a:off x="96416" y="824378"/>
            <a:ext cx="2726231" cy="1828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08" name="TextBox 107">
            <a:extLst>
              <a:ext uri="{FF2B5EF4-FFF2-40B4-BE49-F238E27FC236}">
                <a16:creationId xmlns:a16="http://schemas.microsoft.com/office/drawing/2014/main" xmlns="" id="{B89759C7-6C81-47A9-96D4-290DCA5B9906}"/>
              </a:ext>
            </a:extLst>
          </p:cNvPr>
          <p:cNvSpPr txBox="1"/>
          <p:nvPr/>
        </p:nvSpPr>
        <p:spPr>
          <a:xfrm>
            <a:off x="96415" y="1901845"/>
            <a:ext cx="2733674" cy="70788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Identity</a:t>
            </a:r>
            <a:r>
              <a:rPr kumimoji="0" lang="en-US" sz="1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Access Management- Consumer and Employer</a:t>
            </a: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Application Intake,</a:t>
            </a:r>
            <a:r>
              <a:rPr kumimoji="0" lang="en-US" sz="1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Employer Services, Online Payment </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myMDTHINK.gov</a:t>
            </a:r>
          </a:p>
        </p:txBody>
      </p:sp>
      <p:sp>
        <p:nvSpPr>
          <p:cNvPr id="109" name="TextBox 108">
            <a:extLst>
              <a:ext uri="{FF2B5EF4-FFF2-40B4-BE49-F238E27FC236}">
                <a16:creationId xmlns:a16="http://schemas.microsoft.com/office/drawing/2014/main" xmlns="" id="{5E1DF8DD-EBCE-49CA-9814-39FF01FA7A5F}"/>
              </a:ext>
            </a:extLst>
          </p:cNvPr>
          <p:cNvSpPr txBox="1"/>
          <p:nvPr/>
        </p:nvSpPr>
        <p:spPr>
          <a:xfrm>
            <a:off x="-32109" y="848900"/>
            <a:ext cx="29754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Client/Consumer Portal</a:t>
            </a:r>
          </a:p>
        </p:txBody>
      </p:sp>
      <p:pic>
        <p:nvPicPr>
          <p:cNvPr id="110" name="Picture 109" descr="user1.eps">
            <a:extLst>
              <a:ext uri="{FF2B5EF4-FFF2-40B4-BE49-F238E27FC236}">
                <a16:creationId xmlns:a16="http://schemas.microsoft.com/office/drawing/2014/main" xmlns="" id="{2631CD19-C1A3-4414-A002-819DDDE02CAA}"/>
              </a:ext>
            </a:extLst>
          </p:cNvPr>
          <p:cNvPicPr>
            <a:picLocks noChangeAspect="1"/>
          </p:cNvPicPr>
          <p:nvPr/>
        </p:nvPicPr>
        <p:blipFill>
          <a:blip r:embed="rId3" cstate="print"/>
          <a:stretch>
            <a:fillRect/>
          </a:stretch>
        </p:blipFill>
        <p:spPr>
          <a:xfrm>
            <a:off x="484003" y="1221700"/>
            <a:ext cx="400686" cy="281441"/>
          </a:xfrm>
          <a:prstGeom prst="rect">
            <a:avLst/>
          </a:prstGeom>
        </p:spPr>
      </p:pic>
      <p:pic>
        <p:nvPicPr>
          <p:cNvPr id="111" name="Picture 110" descr="user2.eps">
            <a:extLst>
              <a:ext uri="{FF2B5EF4-FFF2-40B4-BE49-F238E27FC236}">
                <a16:creationId xmlns:a16="http://schemas.microsoft.com/office/drawing/2014/main" xmlns="" id="{AC4EBC44-9B84-4AA8-B5CB-68F97B6292D3}"/>
              </a:ext>
            </a:extLst>
          </p:cNvPr>
          <p:cNvPicPr>
            <a:picLocks noChangeAspect="1"/>
          </p:cNvPicPr>
          <p:nvPr/>
        </p:nvPicPr>
        <p:blipFill>
          <a:blip r:embed="rId4" cstate="print"/>
          <a:stretch>
            <a:fillRect/>
          </a:stretch>
        </p:blipFill>
        <p:spPr>
          <a:xfrm>
            <a:off x="1008726" y="1221700"/>
            <a:ext cx="400686" cy="281441"/>
          </a:xfrm>
          <a:prstGeom prst="rect">
            <a:avLst/>
          </a:prstGeom>
        </p:spPr>
      </p:pic>
      <p:pic>
        <p:nvPicPr>
          <p:cNvPr id="112" name="Picture 111" descr="user3.eps">
            <a:extLst>
              <a:ext uri="{FF2B5EF4-FFF2-40B4-BE49-F238E27FC236}">
                <a16:creationId xmlns:a16="http://schemas.microsoft.com/office/drawing/2014/main" xmlns="" id="{07C0ED85-C3C0-4FA8-80FC-6231287AAD5F}"/>
              </a:ext>
            </a:extLst>
          </p:cNvPr>
          <p:cNvPicPr>
            <a:picLocks noChangeAspect="1"/>
          </p:cNvPicPr>
          <p:nvPr/>
        </p:nvPicPr>
        <p:blipFill>
          <a:blip r:embed="rId5" cstate="print"/>
          <a:stretch>
            <a:fillRect/>
          </a:stretch>
        </p:blipFill>
        <p:spPr>
          <a:xfrm>
            <a:off x="1533450" y="1221700"/>
            <a:ext cx="400686" cy="281441"/>
          </a:xfrm>
          <a:prstGeom prst="rect">
            <a:avLst/>
          </a:prstGeom>
        </p:spPr>
      </p:pic>
      <p:pic>
        <p:nvPicPr>
          <p:cNvPr id="113" name="Picture 112" descr="user4.eps">
            <a:extLst>
              <a:ext uri="{FF2B5EF4-FFF2-40B4-BE49-F238E27FC236}">
                <a16:creationId xmlns:a16="http://schemas.microsoft.com/office/drawing/2014/main" xmlns="" id="{4F47F5EB-23E9-46A1-8AE3-B3B9E80692C4}"/>
              </a:ext>
            </a:extLst>
          </p:cNvPr>
          <p:cNvPicPr>
            <a:picLocks noChangeAspect="1"/>
          </p:cNvPicPr>
          <p:nvPr/>
        </p:nvPicPr>
        <p:blipFill>
          <a:blip r:embed="rId6" cstate="print"/>
          <a:stretch>
            <a:fillRect/>
          </a:stretch>
        </p:blipFill>
        <p:spPr>
          <a:xfrm>
            <a:off x="2058172" y="1221700"/>
            <a:ext cx="400686" cy="281441"/>
          </a:xfrm>
          <a:prstGeom prst="rect">
            <a:avLst/>
          </a:prstGeom>
        </p:spPr>
      </p:pic>
      <p:pic>
        <p:nvPicPr>
          <p:cNvPr id="114" name="Picture 3">
            <a:extLst>
              <a:ext uri="{FF2B5EF4-FFF2-40B4-BE49-F238E27FC236}">
                <a16:creationId xmlns:a16="http://schemas.microsoft.com/office/drawing/2014/main" xmlns="" id="{56EEEBD9-E1ED-4631-858A-5192474808FE}"/>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1595" y="1508636"/>
            <a:ext cx="484677" cy="3138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5" name="Picture 3">
            <a:extLst>
              <a:ext uri="{FF2B5EF4-FFF2-40B4-BE49-F238E27FC236}">
                <a16:creationId xmlns:a16="http://schemas.microsoft.com/office/drawing/2014/main" xmlns="" id="{62FBFC9F-9317-4777-A5A9-DB0ABC829CD5}"/>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66730" y="1515954"/>
            <a:ext cx="484677" cy="3138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6" name="Picture 3">
            <a:extLst>
              <a:ext uri="{FF2B5EF4-FFF2-40B4-BE49-F238E27FC236}">
                <a16:creationId xmlns:a16="http://schemas.microsoft.com/office/drawing/2014/main" xmlns="" id="{93864172-3EB4-4A02-908C-E7A49599BE8B}"/>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01040" y="1515734"/>
            <a:ext cx="484677" cy="3138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7" name="Picture 3">
            <a:extLst>
              <a:ext uri="{FF2B5EF4-FFF2-40B4-BE49-F238E27FC236}">
                <a16:creationId xmlns:a16="http://schemas.microsoft.com/office/drawing/2014/main" xmlns="" id="{6F11149D-FC05-4282-9208-5EA464F876ED}"/>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16175" y="1523053"/>
            <a:ext cx="484677" cy="3138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8" name="Rounded Rectangle 157">
            <a:extLst>
              <a:ext uri="{FF2B5EF4-FFF2-40B4-BE49-F238E27FC236}">
                <a16:creationId xmlns:a16="http://schemas.microsoft.com/office/drawing/2014/main" xmlns="" id="{8A2588B6-DB8B-480F-A2B4-D35F0D7D6479}"/>
              </a:ext>
            </a:extLst>
          </p:cNvPr>
          <p:cNvSpPr/>
          <p:nvPr/>
        </p:nvSpPr>
        <p:spPr>
          <a:xfrm>
            <a:off x="96415" y="2731439"/>
            <a:ext cx="2726233" cy="185767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119" name="Picture 118">
            <a:extLst>
              <a:ext uri="{FF2B5EF4-FFF2-40B4-BE49-F238E27FC236}">
                <a16:creationId xmlns:a16="http://schemas.microsoft.com/office/drawing/2014/main" xmlns="" id="{61DF2305-BA4B-41B4-80A3-9822714925CC}"/>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271" y="3309755"/>
            <a:ext cx="993279" cy="579545"/>
          </a:xfrm>
          <a:prstGeom prst="rect">
            <a:avLst/>
          </a:prstGeom>
        </p:spPr>
      </p:pic>
      <p:pic>
        <p:nvPicPr>
          <p:cNvPr id="120" name="Picture 119">
            <a:extLst>
              <a:ext uri="{FF2B5EF4-FFF2-40B4-BE49-F238E27FC236}">
                <a16:creationId xmlns:a16="http://schemas.microsoft.com/office/drawing/2014/main" xmlns="" id="{3CF99D96-035F-411B-AA86-4DE0A5DD63AA}"/>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638030" y="3309755"/>
            <a:ext cx="993279" cy="579545"/>
          </a:xfrm>
          <a:prstGeom prst="rect">
            <a:avLst/>
          </a:prstGeom>
        </p:spPr>
      </p:pic>
      <p:sp>
        <p:nvSpPr>
          <p:cNvPr id="121" name="TextBox 120">
            <a:extLst>
              <a:ext uri="{FF2B5EF4-FFF2-40B4-BE49-F238E27FC236}">
                <a16:creationId xmlns:a16="http://schemas.microsoft.com/office/drawing/2014/main" xmlns="" id="{57F631E9-3E10-48CB-86D3-16C8322AE08C}"/>
              </a:ext>
            </a:extLst>
          </p:cNvPr>
          <p:cNvSpPr txBox="1"/>
          <p:nvPr/>
        </p:nvSpPr>
        <p:spPr>
          <a:xfrm>
            <a:off x="468410" y="2929013"/>
            <a:ext cx="193788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Case Workers Portal</a:t>
            </a:r>
          </a:p>
        </p:txBody>
      </p:sp>
      <p:sp>
        <p:nvSpPr>
          <p:cNvPr id="122" name="TextBox 121">
            <a:extLst>
              <a:ext uri="{FF2B5EF4-FFF2-40B4-BE49-F238E27FC236}">
                <a16:creationId xmlns:a16="http://schemas.microsoft.com/office/drawing/2014/main" xmlns="" id="{50D50D4B-78F3-4839-B19C-F40D6CB30A61}"/>
              </a:ext>
            </a:extLst>
          </p:cNvPr>
          <p:cNvSpPr txBox="1"/>
          <p:nvPr/>
        </p:nvSpPr>
        <p:spPr>
          <a:xfrm>
            <a:off x="186489" y="3972695"/>
            <a:ext cx="25856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Process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Manage Case Lifecycle</a:t>
            </a:r>
            <a:endParaRPr kumimoji="0" lang="en-US" sz="1000" b="1" i="0" u="sng"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123" name="TextBox 122">
            <a:extLst>
              <a:ext uri="{FF2B5EF4-FFF2-40B4-BE49-F238E27FC236}">
                <a16:creationId xmlns:a16="http://schemas.microsoft.com/office/drawing/2014/main" xmlns="" id="{AF0B3BC2-485B-4442-9C9A-8D309CBC9227}"/>
              </a:ext>
            </a:extLst>
          </p:cNvPr>
          <p:cNvSpPr txBox="1"/>
          <p:nvPr/>
        </p:nvSpPr>
        <p:spPr>
          <a:xfrm>
            <a:off x="501291" y="4726901"/>
            <a:ext cx="1813845" cy="307777"/>
          </a:xfrm>
          <a:prstGeom prst="rect">
            <a:avLst/>
          </a:prstGeom>
          <a:noFill/>
          <a:ln>
            <a:no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Mobile Application</a:t>
            </a:r>
          </a:p>
        </p:txBody>
      </p:sp>
      <p:sp>
        <p:nvSpPr>
          <p:cNvPr id="124" name="Rectangle 123">
            <a:extLst>
              <a:ext uri="{FF2B5EF4-FFF2-40B4-BE49-F238E27FC236}">
                <a16:creationId xmlns:a16="http://schemas.microsoft.com/office/drawing/2014/main" xmlns="" id="{7BBC5603-BBE4-4550-A40E-E6C9921D8758}"/>
              </a:ext>
            </a:extLst>
          </p:cNvPr>
          <p:cNvSpPr/>
          <p:nvPr/>
        </p:nvSpPr>
        <p:spPr>
          <a:xfrm>
            <a:off x="3544720" y="1149203"/>
            <a:ext cx="1471816" cy="4552364"/>
          </a:xfrm>
          <a:prstGeom prst="rect">
            <a:avLst/>
          </a:prstGeom>
          <a:solidFill>
            <a:schemeClr val="accent1">
              <a:alpha val="70000"/>
            </a:schemeClr>
          </a:solid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25" name="Rounded Rectangle 170">
            <a:extLst>
              <a:ext uri="{FF2B5EF4-FFF2-40B4-BE49-F238E27FC236}">
                <a16:creationId xmlns:a16="http://schemas.microsoft.com/office/drawing/2014/main" xmlns="" id="{6CFF3F6F-49A6-49E9-B6F0-110E65ECC51B}"/>
              </a:ext>
            </a:extLst>
          </p:cNvPr>
          <p:cNvSpPr/>
          <p:nvPr/>
        </p:nvSpPr>
        <p:spPr>
          <a:xfrm>
            <a:off x="3682956" y="1806345"/>
            <a:ext cx="1225082" cy="313823"/>
          </a:xfrm>
          <a:prstGeom prst="roundRect">
            <a:avLst/>
          </a:prstGeom>
          <a:solidFill>
            <a:srgbClr val="E4F0FA"/>
          </a:solid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Workload and Case Management</a:t>
            </a:r>
          </a:p>
        </p:txBody>
      </p:sp>
      <p:sp>
        <p:nvSpPr>
          <p:cNvPr id="126" name="Rounded Rectangle 171">
            <a:extLst>
              <a:ext uri="{FF2B5EF4-FFF2-40B4-BE49-F238E27FC236}">
                <a16:creationId xmlns:a16="http://schemas.microsoft.com/office/drawing/2014/main" xmlns="" id="{18FFF079-9059-4C9A-BD1D-BA985E3B0430}"/>
              </a:ext>
            </a:extLst>
          </p:cNvPr>
          <p:cNvSpPr/>
          <p:nvPr/>
        </p:nvSpPr>
        <p:spPr>
          <a:xfrm>
            <a:off x="3682956" y="2163740"/>
            <a:ext cx="1225082" cy="397306"/>
          </a:xfrm>
          <a:prstGeom prst="roundRect">
            <a:avLst/>
          </a:prstGeom>
          <a:solidFill>
            <a:srgbClr val="E4F0FA"/>
          </a:solid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defRPr/>
            </a:pPr>
            <a:r>
              <a:rPr lang="en-US" sz="800" b="1" dirty="0">
                <a:solidFill>
                  <a:srgbClr val="000000"/>
                </a:solidFill>
                <a:latin typeface="Calibri" panose="020F0502020204030204" pitchFamily="34" charset="0"/>
                <a:cs typeface="Calibri" panose="020F0502020204030204" pitchFamily="34" charset="0"/>
                <a:sym typeface="Arial"/>
              </a:rPr>
              <a:t>Locate, Establishment and Enforcement</a:t>
            </a:r>
          </a:p>
        </p:txBody>
      </p:sp>
      <p:sp>
        <p:nvSpPr>
          <p:cNvPr id="127" name="Rounded Rectangle 172">
            <a:extLst>
              <a:ext uri="{FF2B5EF4-FFF2-40B4-BE49-F238E27FC236}">
                <a16:creationId xmlns:a16="http://schemas.microsoft.com/office/drawing/2014/main" xmlns="" id="{1E0B2E93-2F8E-4D78-8B76-C215911F04F2}"/>
              </a:ext>
            </a:extLst>
          </p:cNvPr>
          <p:cNvSpPr/>
          <p:nvPr/>
        </p:nvSpPr>
        <p:spPr>
          <a:xfrm>
            <a:off x="3682956" y="1452046"/>
            <a:ext cx="1225082" cy="313823"/>
          </a:xfrm>
          <a:prstGeom prst="roundRect">
            <a:avLst/>
          </a:prstGeom>
          <a:solidFill>
            <a:srgbClr val="E4F0FA"/>
          </a:solid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Application &amp; Case  Registration</a:t>
            </a:r>
          </a:p>
        </p:txBody>
      </p:sp>
      <p:sp>
        <p:nvSpPr>
          <p:cNvPr id="128" name="Rounded Rectangle 173">
            <a:extLst>
              <a:ext uri="{FF2B5EF4-FFF2-40B4-BE49-F238E27FC236}">
                <a16:creationId xmlns:a16="http://schemas.microsoft.com/office/drawing/2014/main" xmlns="" id="{B0BF1BF3-FD5D-4320-A939-A260030B3118}"/>
              </a:ext>
            </a:extLst>
          </p:cNvPr>
          <p:cNvSpPr/>
          <p:nvPr/>
        </p:nvSpPr>
        <p:spPr>
          <a:xfrm>
            <a:off x="3682956" y="3404235"/>
            <a:ext cx="1225082" cy="332534"/>
          </a:xfrm>
          <a:prstGeom prst="roundRect">
            <a:avLst/>
          </a:prstGeom>
          <a:solidFill>
            <a:srgbClr val="E4F0FA"/>
          </a:solid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lvl="0" algn="ctr">
              <a:buClrTx/>
              <a:defRPr/>
            </a:pPr>
            <a:r>
              <a:rPr lang="en-US" sz="800" b="1" kern="1200" dirty="0">
                <a:solidFill>
                  <a:srgbClr val="000000"/>
                </a:solidFill>
                <a:latin typeface="Calibri" panose="020F0502020204030204" pitchFamily="34" charset="0"/>
                <a:cs typeface="Calibri" panose="020F0502020204030204" pitchFamily="34" charset="0"/>
              </a:rPr>
              <a:t>Document Generation</a:t>
            </a:r>
            <a:endParaRPr kumimoji="0" lang="en-US" sz="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29" name="Rounded Rectangle 174">
            <a:extLst>
              <a:ext uri="{FF2B5EF4-FFF2-40B4-BE49-F238E27FC236}">
                <a16:creationId xmlns:a16="http://schemas.microsoft.com/office/drawing/2014/main" xmlns="" id="{7D1BEC9A-BA7C-40BC-AA8C-DEF1B65298A7}"/>
              </a:ext>
            </a:extLst>
          </p:cNvPr>
          <p:cNvSpPr/>
          <p:nvPr/>
        </p:nvSpPr>
        <p:spPr>
          <a:xfrm>
            <a:off x="3682956" y="2959592"/>
            <a:ext cx="1225082" cy="391172"/>
          </a:xfrm>
          <a:prstGeom prst="roundRect">
            <a:avLst/>
          </a:prstGeom>
          <a:solidFill>
            <a:srgbClr val="E4F0FA"/>
          </a:solid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Interfaces, Notices and Batch Framework</a:t>
            </a:r>
          </a:p>
        </p:txBody>
      </p:sp>
      <p:sp>
        <p:nvSpPr>
          <p:cNvPr id="130" name="Rounded Rectangle 175">
            <a:extLst>
              <a:ext uri="{FF2B5EF4-FFF2-40B4-BE49-F238E27FC236}">
                <a16:creationId xmlns:a16="http://schemas.microsoft.com/office/drawing/2014/main" xmlns="" id="{9E107E4A-9B88-4464-A801-BD8DCE450436}"/>
              </a:ext>
            </a:extLst>
          </p:cNvPr>
          <p:cNvSpPr/>
          <p:nvPr/>
        </p:nvSpPr>
        <p:spPr>
          <a:xfrm>
            <a:off x="3682956" y="2603407"/>
            <a:ext cx="1225082" cy="313823"/>
          </a:xfrm>
          <a:prstGeom prst="roundRect">
            <a:avLst/>
          </a:prstGeom>
          <a:solidFill>
            <a:srgbClr val="E4F0FA"/>
          </a:solidFill>
          <a:ln>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Financial Management</a:t>
            </a:r>
          </a:p>
        </p:txBody>
      </p:sp>
      <p:sp>
        <p:nvSpPr>
          <p:cNvPr id="131" name="TextBox 130">
            <a:extLst>
              <a:ext uri="{FF2B5EF4-FFF2-40B4-BE49-F238E27FC236}">
                <a16:creationId xmlns:a16="http://schemas.microsoft.com/office/drawing/2014/main" xmlns="" id="{96EBD8DE-A136-47F5-8045-DFBB71DD2DB4}"/>
              </a:ext>
            </a:extLst>
          </p:cNvPr>
          <p:cNvSpPr txBox="1"/>
          <p:nvPr/>
        </p:nvSpPr>
        <p:spPr>
          <a:xfrm>
            <a:off x="4038804" y="1183841"/>
            <a:ext cx="462027" cy="279180"/>
          </a:xfrm>
          <a:prstGeom prst="rect">
            <a:avLst/>
          </a:prstGeom>
          <a:noFill/>
        </p:spPr>
        <p:txBody>
          <a:bodyPr wrap="none" lIns="90000" tIns="46800" rIns="90000" b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CSA </a:t>
            </a:r>
          </a:p>
        </p:txBody>
      </p:sp>
      <p:sp>
        <p:nvSpPr>
          <p:cNvPr id="132" name="Can 177">
            <a:extLst>
              <a:ext uri="{FF2B5EF4-FFF2-40B4-BE49-F238E27FC236}">
                <a16:creationId xmlns:a16="http://schemas.microsoft.com/office/drawing/2014/main" xmlns="" id="{CDBCC8DA-7D33-4B68-9C53-B2BB355FFD1D}"/>
              </a:ext>
            </a:extLst>
          </p:cNvPr>
          <p:cNvSpPr/>
          <p:nvPr/>
        </p:nvSpPr>
        <p:spPr>
          <a:xfrm>
            <a:off x="3672657" y="4708600"/>
            <a:ext cx="1225082" cy="840568"/>
          </a:xfrm>
          <a:prstGeom prst="can">
            <a:avLst/>
          </a:prstGeom>
          <a:solidFill>
            <a:schemeClr val="accent4"/>
          </a:solid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Application Database</a:t>
            </a:r>
          </a:p>
        </p:txBody>
      </p:sp>
      <p:sp>
        <p:nvSpPr>
          <p:cNvPr id="133" name="TextBox 132">
            <a:extLst>
              <a:ext uri="{FF2B5EF4-FFF2-40B4-BE49-F238E27FC236}">
                <a16:creationId xmlns:a16="http://schemas.microsoft.com/office/drawing/2014/main" xmlns="" id="{C53767B6-FEBB-429B-A1CB-B51B24F6D618}"/>
              </a:ext>
            </a:extLst>
          </p:cNvPr>
          <p:cNvSpPr txBox="1"/>
          <p:nvPr/>
        </p:nvSpPr>
        <p:spPr>
          <a:xfrm>
            <a:off x="5091291" y="2944293"/>
            <a:ext cx="102784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Enterprise Search</a:t>
            </a:r>
          </a:p>
        </p:txBody>
      </p:sp>
      <p:cxnSp>
        <p:nvCxnSpPr>
          <p:cNvPr id="134" name="Straight Arrow Connector 133">
            <a:extLst>
              <a:ext uri="{FF2B5EF4-FFF2-40B4-BE49-F238E27FC236}">
                <a16:creationId xmlns:a16="http://schemas.microsoft.com/office/drawing/2014/main" xmlns="" id="{050CFDD0-C1D3-4903-8A5B-17B615794FA7}"/>
              </a:ext>
            </a:extLst>
          </p:cNvPr>
          <p:cNvCxnSpPr/>
          <p:nvPr/>
        </p:nvCxnSpPr>
        <p:spPr>
          <a:xfrm>
            <a:off x="5004708" y="3218030"/>
            <a:ext cx="1508760" cy="0"/>
          </a:xfrm>
          <a:prstGeom prst="straightConnector1">
            <a:avLst/>
          </a:prstGeom>
          <a:ln w="28575">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xmlns="" id="{29124549-88B6-468C-8677-C98FED850C3B}"/>
              </a:ext>
            </a:extLst>
          </p:cNvPr>
          <p:cNvSpPr txBox="1"/>
          <p:nvPr/>
        </p:nvSpPr>
        <p:spPr>
          <a:xfrm>
            <a:off x="4989467" y="3474475"/>
            <a:ext cx="66075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Reporting</a:t>
            </a:r>
          </a:p>
        </p:txBody>
      </p:sp>
      <p:sp>
        <p:nvSpPr>
          <p:cNvPr id="136" name="TextBox 135">
            <a:extLst>
              <a:ext uri="{FF2B5EF4-FFF2-40B4-BE49-F238E27FC236}">
                <a16:creationId xmlns:a16="http://schemas.microsoft.com/office/drawing/2014/main" xmlns="" id="{10FE368A-D546-4806-A21D-C82869AE0EFF}"/>
              </a:ext>
            </a:extLst>
          </p:cNvPr>
          <p:cNvSpPr txBox="1"/>
          <p:nvPr/>
        </p:nvSpPr>
        <p:spPr>
          <a:xfrm>
            <a:off x="5002030" y="1728320"/>
            <a:ext cx="15515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Master Data 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Create &amp; Update</a:t>
            </a:r>
          </a:p>
        </p:txBody>
      </p:sp>
      <p:sp>
        <p:nvSpPr>
          <p:cNvPr id="137" name="TextBox 136">
            <a:extLst>
              <a:ext uri="{FF2B5EF4-FFF2-40B4-BE49-F238E27FC236}">
                <a16:creationId xmlns:a16="http://schemas.microsoft.com/office/drawing/2014/main" xmlns="" id="{7411331F-C273-45E8-8986-D764129CA10B}"/>
              </a:ext>
            </a:extLst>
          </p:cNvPr>
          <p:cNvSpPr txBox="1"/>
          <p:nvPr/>
        </p:nvSpPr>
        <p:spPr>
          <a:xfrm>
            <a:off x="5034551" y="4423947"/>
            <a:ext cx="7001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Change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Capture (CDC)</a:t>
            </a:r>
          </a:p>
        </p:txBody>
      </p:sp>
      <p:pic>
        <p:nvPicPr>
          <p:cNvPr id="151" name="Picture 2" descr="Related image">
            <a:extLst>
              <a:ext uri="{FF2B5EF4-FFF2-40B4-BE49-F238E27FC236}">
                <a16:creationId xmlns:a16="http://schemas.microsoft.com/office/drawing/2014/main" xmlns="" id="{00E6BA73-4B70-4E4F-8507-5916AC526591}"/>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73571" y="5071371"/>
            <a:ext cx="1492311" cy="1100620"/>
          </a:xfrm>
          <a:prstGeom prst="rect">
            <a:avLst/>
          </a:prstGeom>
          <a:noFill/>
          <a:extLst>
            <a:ext uri="{909E8E84-426E-40DD-AFC4-6F175D3DCCD1}">
              <a14:hiddenFill xmlns:a14="http://schemas.microsoft.com/office/drawing/2010/main" xmlns="">
                <a:solidFill>
                  <a:srgbClr val="FFFFFF"/>
                </a:solidFill>
              </a14:hiddenFill>
            </a:ext>
          </a:extLst>
        </p:spPr>
      </p:pic>
      <p:sp>
        <p:nvSpPr>
          <p:cNvPr id="152" name="Rectangle 151">
            <a:extLst>
              <a:ext uri="{FF2B5EF4-FFF2-40B4-BE49-F238E27FC236}">
                <a16:creationId xmlns:a16="http://schemas.microsoft.com/office/drawing/2014/main" xmlns="" id="{5AD07EF5-9971-4A92-A565-96B0B635F8AC}"/>
              </a:ext>
            </a:extLst>
          </p:cNvPr>
          <p:cNvSpPr/>
          <p:nvPr/>
        </p:nvSpPr>
        <p:spPr>
          <a:xfrm>
            <a:off x="6228757" y="900968"/>
            <a:ext cx="2057400" cy="5414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Interface/Integration</a:t>
            </a:r>
          </a:p>
        </p:txBody>
      </p:sp>
      <p:sp>
        <p:nvSpPr>
          <p:cNvPr id="153" name="TextBox 152">
            <a:extLst>
              <a:ext uri="{FF2B5EF4-FFF2-40B4-BE49-F238E27FC236}">
                <a16:creationId xmlns:a16="http://schemas.microsoft.com/office/drawing/2014/main" xmlns="" id="{7830B894-D238-428B-91A6-3ADC169290F5}"/>
              </a:ext>
            </a:extLst>
          </p:cNvPr>
          <p:cNvSpPr txBox="1"/>
          <p:nvPr/>
        </p:nvSpPr>
        <p:spPr>
          <a:xfrm>
            <a:off x="4993884" y="5322735"/>
            <a:ext cx="14032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Document Upload,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Search &amp; Retrieval</a:t>
            </a:r>
          </a:p>
        </p:txBody>
      </p:sp>
      <p:cxnSp>
        <p:nvCxnSpPr>
          <p:cNvPr id="154" name="Straight Arrow Connector 153">
            <a:extLst>
              <a:ext uri="{FF2B5EF4-FFF2-40B4-BE49-F238E27FC236}">
                <a16:creationId xmlns:a16="http://schemas.microsoft.com/office/drawing/2014/main" xmlns="" id="{4315078F-5A89-4550-A332-3AD3CD8DBCE5}"/>
              </a:ext>
            </a:extLst>
          </p:cNvPr>
          <p:cNvCxnSpPr/>
          <p:nvPr/>
        </p:nvCxnSpPr>
        <p:spPr>
          <a:xfrm flipH="1">
            <a:off x="4989467" y="2121256"/>
            <a:ext cx="1508760" cy="0"/>
          </a:xfrm>
          <a:prstGeom prst="straightConnector1">
            <a:avLst/>
          </a:prstGeom>
          <a:ln w="28575">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Elbow Connector 7">
            <a:extLst>
              <a:ext uri="{FF2B5EF4-FFF2-40B4-BE49-F238E27FC236}">
                <a16:creationId xmlns:a16="http://schemas.microsoft.com/office/drawing/2014/main" xmlns="" id="{BF51E5BA-9F10-44C8-A21F-F471175FE995}"/>
              </a:ext>
            </a:extLst>
          </p:cNvPr>
          <p:cNvCxnSpPr/>
          <p:nvPr/>
        </p:nvCxnSpPr>
        <p:spPr>
          <a:xfrm flipV="1">
            <a:off x="5021105" y="1186839"/>
            <a:ext cx="1234440" cy="323428"/>
          </a:xfrm>
          <a:prstGeom prst="bentConnector3">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xmlns="" id="{C33C412E-B106-4E0B-9B30-917908E428DF}"/>
              </a:ext>
            </a:extLst>
          </p:cNvPr>
          <p:cNvCxnSpPr>
            <a:cxnSpLocks/>
            <a:stCxn id="88" idx="1"/>
            <a:endCxn id="152" idx="2"/>
          </p:cNvCxnSpPr>
          <p:nvPr/>
        </p:nvCxnSpPr>
        <p:spPr>
          <a:xfrm flipV="1">
            <a:off x="7257457" y="1442449"/>
            <a:ext cx="0" cy="373150"/>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6" name="Connector: Elbow 165">
            <a:extLst>
              <a:ext uri="{FF2B5EF4-FFF2-40B4-BE49-F238E27FC236}">
                <a16:creationId xmlns:a16="http://schemas.microsoft.com/office/drawing/2014/main" xmlns="" id="{B1EFB647-4B00-4820-9AD3-F29EA04AE1C6}"/>
              </a:ext>
            </a:extLst>
          </p:cNvPr>
          <p:cNvCxnSpPr>
            <a:cxnSpLocks/>
            <a:stCxn id="124" idx="1"/>
            <a:endCxn id="107" idx="3"/>
          </p:cNvCxnSpPr>
          <p:nvPr/>
        </p:nvCxnSpPr>
        <p:spPr>
          <a:xfrm rot="10800000">
            <a:off x="2822648" y="1738779"/>
            <a:ext cx="722073" cy="1686607"/>
          </a:xfrm>
          <a:prstGeom prst="bentConnector3">
            <a:avLst>
              <a:gd name="adj1" fmla="val 5000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7" name="Connector: Elbow 166">
            <a:extLst>
              <a:ext uri="{FF2B5EF4-FFF2-40B4-BE49-F238E27FC236}">
                <a16:creationId xmlns:a16="http://schemas.microsoft.com/office/drawing/2014/main" xmlns="" id="{A95FAE9F-921E-4632-8080-FB1A695DBD53}"/>
              </a:ext>
            </a:extLst>
          </p:cNvPr>
          <p:cNvCxnSpPr>
            <a:cxnSpLocks/>
            <a:stCxn id="124" idx="1"/>
            <a:endCxn id="118" idx="3"/>
          </p:cNvCxnSpPr>
          <p:nvPr/>
        </p:nvCxnSpPr>
        <p:spPr>
          <a:xfrm rot="10800000" flipV="1">
            <a:off x="2822648" y="3425385"/>
            <a:ext cx="722072" cy="234890"/>
          </a:xfrm>
          <a:prstGeom prst="bent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8" name="Connector: Elbow 167">
            <a:extLst>
              <a:ext uri="{FF2B5EF4-FFF2-40B4-BE49-F238E27FC236}">
                <a16:creationId xmlns:a16="http://schemas.microsoft.com/office/drawing/2014/main" xmlns="" id="{E176A4DC-E396-42D4-BA0D-FAB94C0D4786}"/>
              </a:ext>
            </a:extLst>
          </p:cNvPr>
          <p:cNvCxnSpPr>
            <a:cxnSpLocks/>
            <a:stCxn id="124" idx="1"/>
            <a:endCxn id="64" idx="3"/>
          </p:cNvCxnSpPr>
          <p:nvPr/>
        </p:nvCxnSpPr>
        <p:spPr>
          <a:xfrm rot="10800000" flipV="1">
            <a:off x="2806214" y="3425384"/>
            <a:ext cx="738507" cy="2073365"/>
          </a:xfrm>
          <a:prstGeom prst="bentConnector3">
            <a:avLst>
              <a:gd name="adj1" fmla="val 5000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9" name="Connector: Elbow 168">
            <a:extLst>
              <a:ext uri="{FF2B5EF4-FFF2-40B4-BE49-F238E27FC236}">
                <a16:creationId xmlns:a16="http://schemas.microsoft.com/office/drawing/2014/main" xmlns="" id="{70E87C41-B500-4304-95D2-13969EF391C0}"/>
              </a:ext>
            </a:extLst>
          </p:cNvPr>
          <p:cNvCxnSpPr>
            <a:cxnSpLocks/>
            <a:stCxn id="132" idx="4"/>
            <a:endCxn id="86" idx="2"/>
          </p:cNvCxnSpPr>
          <p:nvPr/>
        </p:nvCxnSpPr>
        <p:spPr>
          <a:xfrm flipV="1">
            <a:off x="4897739" y="4281486"/>
            <a:ext cx="1606942" cy="847398"/>
          </a:xfrm>
          <a:prstGeom prst="bentConnector3">
            <a:avLst/>
          </a:prstGeom>
          <a:ln w="28575">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0" name="Connector: Elbow 169">
            <a:extLst>
              <a:ext uri="{FF2B5EF4-FFF2-40B4-BE49-F238E27FC236}">
                <a16:creationId xmlns:a16="http://schemas.microsoft.com/office/drawing/2014/main" xmlns="" id="{F2B2B487-39E0-4384-BE0D-A46456AE1057}"/>
              </a:ext>
            </a:extLst>
          </p:cNvPr>
          <p:cNvCxnSpPr>
            <a:cxnSpLocks/>
            <a:stCxn id="124" idx="3"/>
          </p:cNvCxnSpPr>
          <p:nvPr/>
        </p:nvCxnSpPr>
        <p:spPr>
          <a:xfrm>
            <a:off x="5016536" y="3425385"/>
            <a:ext cx="1472141" cy="732324"/>
          </a:xfrm>
          <a:prstGeom prst="bentConnector3">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xmlns="" id="{68D75DAC-38BE-4FCA-B9A7-2E4A20EA370F}"/>
              </a:ext>
            </a:extLst>
          </p:cNvPr>
          <p:cNvCxnSpPr/>
          <p:nvPr/>
        </p:nvCxnSpPr>
        <p:spPr>
          <a:xfrm>
            <a:off x="4989467" y="5313530"/>
            <a:ext cx="1508760"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4" name="Rounded Rectangle 173">
            <a:extLst>
              <a:ext uri="{FF2B5EF4-FFF2-40B4-BE49-F238E27FC236}">
                <a16:creationId xmlns:a16="http://schemas.microsoft.com/office/drawing/2014/main" xmlns="" id="{EBAED919-059B-4F6E-B5DA-B5F9D7BC3DAB}"/>
              </a:ext>
            </a:extLst>
          </p:cNvPr>
          <p:cNvSpPr/>
          <p:nvPr/>
        </p:nvSpPr>
        <p:spPr>
          <a:xfrm>
            <a:off x="3689731" y="3794761"/>
            <a:ext cx="1225082" cy="332534"/>
          </a:xfrm>
          <a:prstGeom prst="roundRect">
            <a:avLst/>
          </a:prstGeom>
          <a:solidFill>
            <a:srgbClr val="E4F0FA"/>
          </a:solid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buClrTx/>
              <a:defRPr/>
            </a:pPr>
            <a:r>
              <a:rPr lang="en-US" sz="800" b="1" kern="1200" dirty="0">
                <a:solidFill>
                  <a:srgbClr val="000000"/>
                </a:solidFill>
                <a:latin typeface="Calibri" panose="020F0502020204030204" pitchFamily="34" charset="0"/>
                <a:cs typeface="Calibri" panose="020F0502020204030204" pitchFamily="34" charset="0"/>
              </a:rPr>
              <a:t>Mail Processing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Affidavits</a:t>
            </a:r>
          </a:p>
        </p:txBody>
      </p:sp>
      <p:sp>
        <p:nvSpPr>
          <p:cNvPr id="175" name="Rounded Rectangle 173">
            <a:extLst>
              <a:ext uri="{FF2B5EF4-FFF2-40B4-BE49-F238E27FC236}">
                <a16:creationId xmlns:a16="http://schemas.microsoft.com/office/drawing/2014/main" xmlns="" id="{FEBC442C-B755-4423-AF4C-A1AF38F0C39F}"/>
              </a:ext>
            </a:extLst>
          </p:cNvPr>
          <p:cNvSpPr/>
          <p:nvPr/>
        </p:nvSpPr>
        <p:spPr>
          <a:xfrm>
            <a:off x="3697832" y="4186149"/>
            <a:ext cx="1225082" cy="332534"/>
          </a:xfrm>
          <a:prstGeom prst="roundRect">
            <a:avLst/>
          </a:prstGeom>
          <a:solidFill>
            <a:srgbClr val="E4F0FA"/>
          </a:solid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buClrTx/>
              <a:defRPr/>
            </a:pPr>
            <a:r>
              <a:rPr lang="en-US" sz="800" b="1" kern="1200" dirty="0">
                <a:solidFill>
                  <a:srgbClr val="000000"/>
                </a:solidFill>
                <a:latin typeface="Calibri" panose="020F0502020204030204" pitchFamily="34" charset="0"/>
                <a:cs typeface="Calibri" panose="020F0502020204030204" pitchFamily="34" charset="0"/>
              </a:rPr>
              <a:t>Reports and Analytics</a:t>
            </a:r>
            <a:endParaRPr kumimoji="0" lang="en-US" sz="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88" name="TextBox 187">
            <a:extLst>
              <a:ext uri="{FF2B5EF4-FFF2-40B4-BE49-F238E27FC236}">
                <a16:creationId xmlns:a16="http://schemas.microsoft.com/office/drawing/2014/main" xmlns="" id="{BAFFA608-F0F5-4DC5-9491-2954F53FDB48}"/>
              </a:ext>
            </a:extLst>
          </p:cNvPr>
          <p:cNvSpPr txBox="1"/>
          <p:nvPr/>
        </p:nvSpPr>
        <p:spPr>
          <a:xfrm>
            <a:off x="8346114" y="905213"/>
            <a:ext cx="9144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sym typeface="Arial"/>
              </a:rPr>
              <a:t>Interfaces</a:t>
            </a:r>
          </a:p>
        </p:txBody>
      </p:sp>
      <p:cxnSp>
        <p:nvCxnSpPr>
          <p:cNvPr id="189" name="Straight Arrow Connector 188">
            <a:extLst>
              <a:ext uri="{FF2B5EF4-FFF2-40B4-BE49-F238E27FC236}">
                <a16:creationId xmlns:a16="http://schemas.microsoft.com/office/drawing/2014/main" xmlns="" id="{E017FB7A-B715-46BD-92C1-F475B4304D4E}"/>
              </a:ext>
            </a:extLst>
          </p:cNvPr>
          <p:cNvCxnSpPr>
            <a:cxnSpLocks/>
          </p:cNvCxnSpPr>
          <p:nvPr/>
        </p:nvCxnSpPr>
        <p:spPr>
          <a:xfrm>
            <a:off x="8286157" y="1183841"/>
            <a:ext cx="841796"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C207747C-5B41-49A0-95CC-E10138A68D6C}"/>
              </a:ext>
            </a:extLst>
          </p:cNvPr>
          <p:cNvGrpSpPr/>
          <p:nvPr/>
        </p:nvGrpSpPr>
        <p:grpSpPr>
          <a:xfrm>
            <a:off x="9137291" y="831624"/>
            <a:ext cx="2913421" cy="5447865"/>
            <a:chOff x="9137291" y="1026494"/>
            <a:chExt cx="2913421" cy="5447865"/>
          </a:xfrm>
        </p:grpSpPr>
        <p:sp>
          <p:nvSpPr>
            <p:cNvPr id="106" name="Rectangle 105">
              <a:extLst>
                <a:ext uri="{FF2B5EF4-FFF2-40B4-BE49-F238E27FC236}">
                  <a16:creationId xmlns:a16="http://schemas.microsoft.com/office/drawing/2014/main" xmlns="" id="{8867109B-75DD-4ACE-AA86-B7B421F0B49C}"/>
                </a:ext>
              </a:extLst>
            </p:cNvPr>
            <p:cNvSpPr/>
            <p:nvPr/>
          </p:nvSpPr>
          <p:spPr>
            <a:xfrm>
              <a:off x="9137291" y="1026494"/>
              <a:ext cx="2913421" cy="544786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138" name="Rectangle 137">
              <a:extLst>
                <a:ext uri="{FF2B5EF4-FFF2-40B4-BE49-F238E27FC236}">
                  <a16:creationId xmlns:a16="http://schemas.microsoft.com/office/drawing/2014/main" xmlns="" id="{76873A6A-D3FF-44FF-BE94-8DDFE3499C76}"/>
                </a:ext>
              </a:extLst>
            </p:cNvPr>
            <p:cNvSpPr/>
            <p:nvPr/>
          </p:nvSpPr>
          <p:spPr>
            <a:xfrm>
              <a:off x="9208566" y="1100273"/>
              <a:ext cx="2765414" cy="1005667"/>
            </a:xfrm>
            <a:prstGeom prst="rect">
              <a:avLst/>
            </a:prstGeom>
            <a:solidFill>
              <a:schemeClr val="bg1"/>
            </a:solidFill>
            <a:ln w="9525" cap="flat" cmpd="sng" algn="ctr">
              <a:solidFill>
                <a:schemeClr val="accent5">
                  <a:lumMod val="75000"/>
                </a:schemeClr>
              </a:solid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39" name="TextBox 138">
              <a:extLst>
                <a:ext uri="{FF2B5EF4-FFF2-40B4-BE49-F238E27FC236}">
                  <a16:creationId xmlns:a16="http://schemas.microsoft.com/office/drawing/2014/main" xmlns="" id="{FB5ABC8E-E9F8-42FB-B045-786C2BAEC630}"/>
                </a:ext>
              </a:extLst>
            </p:cNvPr>
            <p:cNvSpPr txBox="1"/>
            <p:nvPr/>
          </p:nvSpPr>
          <p:spPr>
            <a:xfrm>
              <a:off x="9904215" y="1120770"/>
              <a:ext cx="1363978" cy="217625"/>
            </a:xfrm>
            <a:prstGeom prst="rect">
              <a:avLst/>
            </a:prstGeom>
            <a:noFill/>
          </p:spPr>
          <p:txBody>
            <a:bodyPr wrap="square" lIns="90000" tIns="46800" rIns="90000" bIns="46800" rtlCol="0">
              <a:spAutoFit/>
            </a:bodyPr>
            <a:lstStyle/>
            <a:p>
              <a:pPr lvl="0" algn="ctr" fontAlgn="base">
                <a:spcBef>
                  <a:spcPct val="0"/>
                </a:spcBef>
                <a:spcAft>
                  <a:spcPct val="0"/>
                </a:spcAft>
                <a:defRPr/>
              </a:pPr>
              <a:r>
                <a:rPr lang="en-US" sz="800" b="1" dirty="0">
                  <a:latin typeface="Calibri" panose="020F0502020204030204" pitchFamily="34" charset="0"/>
                  <a:cs typeface="Calibri" panose="020F0502020204030204" pitchFamily="34" charset="0"/>
                  <a:sym typeface="Arial"/>
                </a:rPr>
                <a:t>Federal Interfaces</a:t>
              </a:r>
              <a:endParaRPr kumimoji="0" lang="en-US" sz="800" b="1"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Arial"/>
              </a:endParaRPr>
            </a:p>
          </p:txBody>
        </p:sp>
        <p:sp>
          <p:nvSpPr>
            <p:cNvPr id="140" name="Rectangle 139">
              <a:extLst>
                <a:ext uri="{FF2B5EF4-FFF2-40B4-BE49-F238E27FC236}">
                  <a16:creationId xmlns:a16="http://schemas.microsoft.com/office/drawing/2014/main" xmlns="" id="{3270348F-215A-47AD-9D1E-FD29038EDF5A}"/>
                </a:ext>
              </a:extLst>
            </p:cNvPr>
            <p:cNvSpPr/>
            <p:nvPr/>
          </p:nvSpPr>
          <p:spPr>
            <a:xfrm>
              <a:off x="9432501" y="1576855"/>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FCR</a:t>
              </a:r>
            </a:p>
          </p:txBody>
        </p:sp>
        <p:sp>
          <p:nvSpPr>
            <p:cNvPr id="141" name="Rectangle 140">
              <a:extLst>
                <a:ext uri="{FF2B5EF4-FFF2-40B4-BE49-F238E27FC236}">
                  <a16:creationId xmlns:a16="http://schemas.microsoft.com/office/drawing/2014/main" xmlns="" id="{4EB5E4CA-19C0-4C81-893E-564339E983EE}"/>
                </a:ext>
              </a:extLst>
            </p:cNvPr>
            <p:cNvSpPr/>
            <p:nvPr/>
          </p:nvSpPr>
          <p:spPr>
            <a:xfrm>
              <a:off x="9208566" y="2184326"/>
              <a:ext cx="2765414" cy="575305"/>
            </a:xfrm>
            <a:prstGeom prst="rect">
              <a:avLst/>
            </a:prstGeom>
            <a:solidFill>
              <a:schemeClr val="bg1"/>
            </a:solidFill>
            <a:ln w="9525" cap="flat" cmpd="sng" algn="ctr">
              <a:solidFill>
                <a:schemeClr val="accent5">
                  <a:lumMod val="75000"/>
                </a:schemeClr>
              </a:solid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42" name="TextBox 141">
              <a:extLst>
                <a:ext uri="{FF2B5EF4-FFF2-40B4-BE49-F238E27FC236}">
                  <a16:creationId xmlns:a16="http://schemas.microsoft.com/office/drawing/2014/main" xmlns="" id="{356A461E-F9BD-4F92-BEAC-0B261879A144}"/>
                </a:ext>
              </a:extLst>
            </p:cNvPr>
            <p:cNvSpPr txBox="1"/>
            <p:nvPr/>
          </p:nvSpPr>
          <p:spPr>
            <a:xfrm>
              <a:off x="9899452" y="2236586"/>
              <a:ext cx="1363978" cy="217625"/>
            </a:xfrm>
            <a:prstGeom prst="rect">
              <a:avLst/>
            </a:prstGeom>
            <a:noFill/>
          </p:spPr>
          <p:txBody>
            <a:bodyPr wrap="square" lIns="90000" tIns="46800" rIns="90000" bIns="46800" rtlCol="0">
              <a:spAutoFit/>
            </a:bodyPr>
            <a:lstStyle>
              <a:defPPr>
                <a:defRPr lang="en-US"/>
              </a:defPPr>
              <a:lvl1pPr lvl="0" algn="ctr" fontAlgn="base">
                <a:spcBef>
                  <a:spcPct val="0"/>
                </a:spcBef>
                <a:spcAft>
                  <a:spcPct val="0"/>
                </a:spcAft>
                <a:defRPr sz="800" b="1">
                  <a:solidFill>
                    <a:srgbClr val="002060"/>
                  </a:solidFill>
                  <a:latin typeface="Arial"/>
                  <a:cs typeface="Arial" pitchFamily="34" charset="0"/>
                </a:defRPr>
              </a:lvl1pPr>
            </a:lstStyle>
            <a:p>
              <a:r>
                <a:rPr lang="en-US" dirty="0">
                  <a:solidFill>
                    <a:schemeClr val="tx1"/>
                  </a:solidFill>
                  <a:latin typeface="Calibri" panose="020F0502020204030204" pitchFamily="34" charset="0"/>
                  <a:cs typeface="Calibri" panose="020F0502020204030204" pitchFamily="34" charset="0"/>
                  <a:sym typeface="Arial"/>
                </a:rPr>
                <a:t>Inter-State Interfaces</a:t>
              </a:r>
            </a:p>
          </p:txBody>
        </p:sp>
        <p:sp>
          <p:nvSpPr>
            <p:cNvPr id="143" name="Rectangle 142">
              <a:extLst>
                <a:ext uri="{FF2B5EF4-FFF2-40B4-BE49-F238E27FC236}">
                  <a16:creationId xmlns:a16="http://schemas.microsoft.com/office/drawing/2014/main" xmlns="" id="{641BBD14-FF24-4BCC-B037-5754EB86DCDD}"/>
                </a:ext>
              </a:extLst>
            </p:cNvPr>
            <p:cNvSpPr/>
            <p:nvPr/>
          </p:nvSpPr>
          <p:spPr>
            <a:xfrm>
              <a:off x="9429601" y="2451524"/>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CSENet</a:t>
              </a:r>
            </a:p>
          </p:txBody>
        </p:sp>
        <p:sp>
          <p:nvSpPr>
            <p:cNvPr id="144" name="Rectangle 143">
              <a:extLst>
                <a:ext uri="{FF2B5EF4-FFF2-40B4-BE49-F238E27FC236}">
                  <a16:creationId xmlns:a16="http://schemas.microsoft.com/office/drawing/2014/main" xmlns="" id="{5E3D959C-F83F-4646-B7E3-7E5656AC4427}"/>
                </a:ext>
              </a:extLst>
            </p:cNvPr>
            <p:cNvSpPr/>
            <p:nvPr/>
          </p:nvSpPr>
          <p:spPr>
            <a:xfrm>
              <a:off x="10595296" y="2451524"/>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QUICK</a:t>
              </a:r>
            </a:p>
          </p:txBody>
        </p:sp>
        <p:sp>
          <p:nvSpPr>
            <p:cNvPr id="145" name="Rectangle 144">
              <a:extLst>
                <a:ext uri="{FF2B5EF4-FFF2-40B4-BE49-F238E27FC236}">
                  <a16:creationId xmlns:a16="http://schemas.microsoft.com/office/drawing/2014/main" xmlns="" id="{1099F602-85FD-4F36-A640-8085E3A005C5}"/>
                </a:ext>
              </a:extLst>
            </p:cNvPr>
            <p:cNvSpPr/>
            <p:nvPr/>
          </p:nvSpPr>
          <p:spPr>
            <a:xfrm>
              <a:off x="9216185" y="2838016"/>
              <a:ext cx="2748126" cy="2593028"/>
            </a:xfrm>
            <a:prstGeom prst="rect">
              <a:avLst/>
            </a:prstGeom>
            <a:solidFill>
              <a:schemeClr val="bg1"/>
            </a:solidFill>
            <a:ln w="9525" cap="flat" cmpd="sng" algn="ctr">
              <a:solidFill>
                <a:schemeClr val="accent5">
                  <a:lumMod val="75000"/>
                </a:schemeClr>
              </a:solid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46" name="TextBox 145">
              <a:extLst>
                <a:ext uri="{FF2B5EF4-FFF2-40B4-BE49-F238E27FC236}">
                  <a16:creationId xmlns:a16="http://schemas.microsoft.com/office/drawing/2014/main" xmlns="" id="{88D7EA0D-BC95-4609-858F-D88097C2DCAE}"/>
                </a:ext>
              </a:extLst>
            </p:cNvPr>
            <p:cNvSpPr txBox="1"/>
            <p:nvPr/>
          </p:nvSpPr>
          <p:spPr>
            <a:xfrm>
              <a:off x="9920724" y="2923938"/>
              <a:ext cx="1363978" cy="217625"/>
            </a:xfrm>
            <a:prstGeom prst="rect">
              <a:avLst/>
            </a:prstGeom>
            <a:noFill/>
          </p:spPr>
          <p:txBody>
            <a:bodyPr wrap="square" lIns="90000" tIns="46800" rIns="90000" bIns="468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sym typeface="Arial"/>
                </a:rPr>
                <a:t>State</a:t>
              </a:r>
              <a:r>
                <a:rPr kumimoji="0" lang="en-US" sz="800" b="1" i="0" u="none" strike="noStrike" kern="1200" cap="none" spc="0" normalizeH="0" noProof="0" dirty="0">
                  <a:ln>
                    <a:noFill/>
                  </a:ln>
                  <a:effectLst/>
                  <a:uLnTx/>
                  <a:uFillTx/>
                  <a:latin typeface="Calibri" panose="020F0502020204030204" pitchFamily="34" charset="0"/>
                  <a:ea typeface="+mn-ea"/>
                  <a:cs typeface="Calibri" panose="020F0502020204030204" pitchFamily="34" charset="0"/>
                  <a:sym typeface="Arial"/>
                </a:rPr>
                <a:t> </a:t>
              </a:r>
              <a:r>
                <a:rPr kumimoji="0" lang="en-US" sz="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sym typeface="Arial"/>
                </a:rPr>
                <a:t>Interfaces</a:t>
              </a:r>
            </a:p>
          </p:txBody>
        </p:sp>
        <p:sp>
          <p:nvSpPr>
            <p:cNvPr id="147" name="Rectangle 146">
              <a:extLst>
                <a:ext uri="{FF2B5EF4-FFF2-40B4-BE49-F238E27FC236}">
                  <a16:creationId xmlns:a16="http://schemas.microsoft.com/office/drawing/2014/main" xmlns="" id="{402B1AB5-0C95-45A9-8811-21E05EE14F32}"/>
                </a:ext>
              </a:extLst>
            </p:cNvPr>
            <p:cNvSpPr/>
            <p:nvPr/>
          </p:nvSpPr>
          <p:spPr>
            <a:xfrm>
              <a:off x="9447212" y="3670257"/>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MDH-PLS</a:t>
              </a:r>
            </a:p>
          </p:txBody>
        </p:sp>
        <p:sp>
          <p:nvSpPr>
            <p:cNvPr id="148" name="Rectangle 147">
              <a:extLst>
                <a:ext uri="{FF2B5EF4-FFF2-40B4-BE49-F238E27FC236}">
                  <a16:creationId xmlns:a16="http://schemas.microsoft.com/office/drawing/2014/main" xmlns="" id="{34EAECD7-EC65-4334-A7B1-EF76A3309ECC}"/>
                </a:ext>
              </a:extLst>
            </p:cNvPr>
            <p:cNvSpPr/>
            <p:nvPr/>
          </p:nvSpPr>
          <p:spPr>
            <a:xfrm>
              <a:off x="9447212" y="4151460"/>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DPSCS</a:t>
              </a:r>
            </a:p>
          </p:txBody>
        </p:sp>
        <p:sp>
          <p:nvSpPr>
            <p:cNvPr id="149" name="Rectangle 148">
              <a:extLst>
                <a:ext uri="{FF2B5EF4-FFF2-40B4-BE49-F238E27FC236}">
                  <a16:creationId xmlns:a16="http://schemas.microsoft.com/office/drawing/2014/main" xmlns="" id="{50D6D59E-E8BC-4CAD-BA6E-B17B037B5C40}"/>
                </a:ext>
              </a:extLst>
            </p:cNvPr>
            <p:cNvSpPr/>
            <p:nvPr/>
          </p:nvSpPr>
          <p:spPr>
            <a:xfrm>
              <a:off x="9447212" y="3431242"/>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MVA</a:t>
              </a:r>
            </a:p>
          </p:txBody>
        </p:sp>
        <p:sp>
          <p:nvSpPr>
            <p:cNvPr id="150" name="Rectangle 149">
              <a:extLst>
                <a:ext uri="{FF2B5EF4-FFF2-40B4-BE49-F238E27FC236}">
                  <a16:creationId xmlns:a16="http://schemas.microsoft.com/office/drawing/2014/main" xmlns="" id="{95373E09-1ABE-494E-9475-D2BE82945614}"/>
                </a:ext>
              </a:extLst>
            </p:cNvPr>
            <p:cNvSpPr/>
            <p:nvPr/>
          </p:nvSpPr>
          <p:spPr>
            <a:xfrm>
              <a:off x="9447212" y="3192228"/>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DVR</a:t>
              </a:r>
            </a:p>
          </p:txBody>
        </p:sp>
        <p:sp>
          <p:nvSpPr>
            <p:cNvPr id="157" name="Rectangle 156">
              <a:extLst>
                <a:ext uri="{FF2B5EF4-FFF2-40B4-BE49-F238E27FC236}">
                  <a16:creationId xmlns:a16="http://schemas.microsoft.com/office/drawing/2014/main" xmlns="" id="{4C4A9E7E-C796-4F61-BC5F-F1AF0715D90E}"/>
                </a:ext>
              </a:extLst>
            </p:cNvPr>
            <p:cNvSpPr/>
            <p:nvPr/>
          </p:nvSpPr>
          <p:spPr>
            <a:xfrm>
              <a:off x="9434130" y="1813779"/>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NDNH</a:t>
              </a:r>
            </a:p>
          </p:txBody>
        </p:sp>
        <p:sp>
          <p:nvSpPr>
            <p:cNvPr id="158" name="Rectangle 157">
              <a:extLst>
                <a:ext uri="{FF2B5EF4-FFF2-40B4-BE49-F238E27FC236}">
                  <a16:creationId xmlns:a16="http://schemas.microsoft.com/office/drawing/2014/main" xmlns="" id="{DBAEA40B-99BE-466D-BF44-F34044830044}"/>
                </a:ext>
              </a:extLst>
            </p:cNvPr>
            <p:cNvSpPr/>
            <p:nvPr/>
          </p:nvSpPr>
          <p:spPr>
            <a:xfrm>
              <a:off x="10599360" y="1813779"/>
              <a:ext cx="1131019"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SSA</a:t>
              </a:r>
            </a:p>
          </p:txBody>
        </p:sp>
        <p:sp>
          <p:nvSpPr>
            <p:cNvPr id="159" name="Rectangle 158">
              <a:extLst>
                <a:ext uri="{FF2B5EF4-FFF2-40B4-BE49-F238E27FC236}">
                  <a16:creationId xmlns:a16="http://schemas.microsoft.com/office/drawing/2014/main" xmlns="" id="{6F71C6D5-0EBD-4EAA-92F2-61D0106A55B6}"/>
                </a:ext>
              </a:extLst>
            </p:cNvPr>
            <p:cNvSpPr/>
            <p:nvPr/>
          </p:nvSpPr>
          <p:spPr>
            <a:xfrm>
              <a:off x="9430026" y="1343158"/>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lang="en-US" sz="800" b="1" dirty="0">
                  <a:solidFill>
                    <a:schemeClr val="bg1"/>
                  </a:solidFill>
                  <a:latin typeface="Calibri" panose="020F0502020204030204" pitchFamily="34" charset="0"/>
                  <a:cs typeface="Calibri" panose="020F0502020204030204" pitchFamily="34" charset="0"/>
                  <a:sym typeface="Arial"/>
                </a:rPr>
                <a:t>E-FPLS</a:t>
              </a:r>
              <a:endParaRPr kumimoji="0" lang="en-US" sz="8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endParaRPr>
            </a:p>
          </p:txBody>
        </p:sp>
        <p:sp>
          <p:nvSpPr>
            <p:cNvPr id="160" name="Rectangle 159">
              <a:extLst>
                <a:ext uri="{FF2B5EF4-FFF2-40B4-BE49-F238E27FC236}">
                  <a16:creationId xmlns:a16="http://schemas.microsoft.com/office/drawing/2014/main" xmlns="" id="{EAFCF1B3-BD0B-43A4-B207-A245E8E7354C}"/>
                </a:ext>
              </a:extLst>
            </p:cNvPr>
            <p:cNvSpPr/>
            <p:nvPr/>
          </p:nvSpPr>
          <p:spPr>
            <a:xfrm>
              <a:off x="9447212" y="3911556"/>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Comptroller’s Office</a:t>
              </a:r>
            </a:p>
          </p:txBody>
        </p:sp>
        <p:sp>
          <p:nvSpPr>
            <p:cNvPr id="161" name="Rectangle 160">
              <a:extLst>
                <a:ext uri="{FF2B5EF4-FFF2-40B4-BE49-F238E27FC236}">
                  <a16:creationId xmlns:a16="http://schemas.microsoft.com/office/drawing/2014/main" xmlns="" id="{12E37E21-9DD3-470C-B3DB-063D3E882AA3}"/>
                </a:ext>
              </a:extLst>
            </p:cNvPr>
            <p:cNvSpPr/>
            <p:nvPr/>
          </p:nvSpPr>
          <p:spPr>
            <a:xfrm>
              <a:off x="9208566" y="5529024"/>
              <a:ext cx="2750729" cy="869862"/>
            </a:xfrm>
            <a:prstGeom prst="rect">
              <a:avLst/>
            </a:prstGeom>
            <a:solidFill>
              <a:schemeClr val="bg1"/>
            </a:solidFill>
            <a:ln w="9525" cap="flat" cmpd="sng" algn="ctr">
              <a:solidFill>
                <a:schemeClr val="accent5">
                  <a:lumMod val="75000"/>
                </a:schemeClr>
              </a:solid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62" name="TextBox 161">
              <a:extLst>
                <a:ext uri="{FF2B5EF4-FFF2-40B4-BE49-F238E27FC236}">
                  <a16:creationId xmlns:a16="http://schemas.microsoft.com/office/drawing/2014/main" xmlns="" id="{EBDE7DB6-3BDA-4078-A2EC-1C0A4E417C46}"/>
                </a:ext>
              </a:extLst>
            </p:cNvPr>
            <p:cNvSpPr txBox="1"/>
            <p:nvPr/>
          </p:nvSpPr>
          <p:spPr>
            <a:xfrm>
              <a:off x="9899291" y="5578218"/>
              <a:ext cx="1363978" cy="217625"/>
            </a:xfrm>
            <a:prstGeom prst="rect">
              <a:avLst/>
            </a:prstGeom>
            <a:noFill/>
          </p:spPr>
          <p:txBody>
            <a:bodyPr wrap="square" lIns="90000" tIns="46800" rIns="90000" bIns="468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Private</a:t>
              </a:r>
              <a:r>
                <a:rPr kumimoji="0" lang="en-US" sz="8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Interfaces</a:t>
              </a:r>
            </a:p>
          </p:txBody>
        </p:sp>
        <p:sp>
          <p:nvSpPr>
            <p:cNvPr id="163" name="Rectangle 162">
              <a:extLst>
                <a:ext uri="{FF2B5EF4-FFF2-40B4-BE49-F238E27FC236}">
                  <a16:creationId xmlns:a16="http://schemas.microsoft.com/office/drawing/2014/main" xmlns="" id="{D1F957BD-D5DD-4637-B60D-01503BCE9C38}"/>
                </a:ext>
              </a:extLst>
            </p:cNvPr>
            <p:cNvSpPr/>
            <p:nvPr/>
          </p:nvSpPr>
          <p:spPr>
            <a:xfrm>
              <a:off x="9428168" y="5796556"/>
              <a:ext cx="1137558" cy="211897"/>
            </a:xfrm>
            <a:prstGeom prst="rect">
              <a:avLst/>
            </a:prstGeom>
            <a:solidFill>
              <a:srgbClr val="9B7CBE"/>
            </a:solidFill>
            <a:ln w="9525">
              <a:solidFill>
                <a:srgbClr val="B393BF">
                  <a:alpha val="69804"/>
                </a:srgbClr>
              </a:solidFill>
              <a:miter lim="800000"/>
              <a:headEnd/>
              <a:tailEnd/>
            </a:ln>
            <a:effectLst/>
          </p:spPr>
          <p:txBody>
            <a:bodyPr lIns="18000" tIns="18000" rIns="18000" bIns="18000" anchor="ctr"/>
            <a:lstStyle/>
            <a:p>
              <a:pPr lvl="0" algn="ctr" eaLnBrk="0" fontAlgn="base" hangingPunct="0">
                <a:spcBef>
                  <a:spcPct val="0"/>
                </a:spcBef>
                <a:spcAft>
                  <a:spcPts val="200"/>
                </a:spcAft>
                <a:buClr>
                  <a:srgbClr val="000000"/>
                </a:buClr>
                <a:defRPr/>
              </a:pPr>
              <a:r>
                <a:rPr lang="en-US" sz="800" b="1" dirty="0">
                  <a:solidFill>
                    <a:srgbClr val="FFFFFF"/>
                  </a:solidFill>
                  <a:latin typeface="Calibri" panose="020F0502020204030204" pitchFamily="34" charset="0"/>
                  <a:cs typeface="Calibri" panose="020F0502020204030204" pitchFamily="34" charset="0"/>
                  <a:sym typeface="Arial"/>
                </a:rPr>
                <a:t>BofA</a:t>
              </a:r>
              <a:endPar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64" name="Rectangle 163">
              <a:extLst>
                <a:ext uri="{FF2B5EF4-FFF2-40B4-BE49-F238E27FC236}">
                  <a16:creationId xmlns:a16="http://schemas.microsoft.com/office/drawing/2014/main" xmlns="" id="{6AC8D7CE-9C29-43A1-92A7-682A31FCCD52}"/>
                </a:ext>
              </a:extLst>
            </p:cNvPr>
            <p:cNvSpPr/>
            <p:nvPr/>
          </p:nvSpPr>
          <p:spPr>
            <a:xfrm>
              <a:off x="9428168" y="6039815"/>
              <a:ext cx="1137558" cy="211897"/>
            </a:xfrm>
            <a:prstGeom prst="rect">
              <a:avLst/>
            </a:prstGeom>
            <a:solidFill>
              <a:srgbClr val="9B7CBE"/>
            </a:solidFill>
            <a:ln w="9525">
              <a:solidFill>
                <a:srgbClr val="B393BF">
                  <a:alpha val="69804"/>
                </a:srgbClr>
              </a:solidFill>
              <a:miter lim="800000"/>
              <a:headEnd/>
              <a:tailEnd/>
            </a:ln>
            <a:effectLst/>
          </p:spPr>
          <p:txBody>
            <a:bodyPr lIns="18000" tIns="18000" rIns="18000" bIns="18000" anchor="ctr"/>
            <a:lstStyle/>
            <a:p>
              <a:pPr lvl="0" algn="ctr" eaLnBrk="0" fontAlgn="base" hangingPunct="0">
                <a:spcBef>
                  <a:spcPct val="0"/>
                </a:spcBef>
                <a:spcAft>
                  <a:spcPts val="200"/>
                </a:spcAft>
                <a:buClr>
                  <a:srgbClr val="000000"/>
                </a:buClr>
                <a:defRPr/>
              </a:pPr>
              <a:r>
                <a:rPr lang="en-US" sz="800" b="1" dirty="0">
                  <a:solidFill>
                    <a:srgbClr val="FFFFFF"/>
                  </a:solidFill>
                  <a:latin typeface="Calibri" panose="020F0502020204030204" pitchFamily="34" charset="0"/>
                  <a:cs typeface="Calibri" panose="020F0502020204030204" pitchFamily="34" charset="0"/>
                  <a:sym typeface="Arial"/>
                </a:rPr>
                <a:t>NiC</a:t>
              </a:r>
              <a:endPar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65" name="Rectangle 164">
              <a:extLst>
                <a:ext uri="{FF2B5EF4-FFF2-40B4-BE49-F238E27FC236}">
                  <a16:creationId xmlns:a16="http://schemas.microsoft.com/office/drawing/2014/main" xmlns="" id="{56EC68F1-7B03-4328-AFCD-5B70B0896130}"/>
                </a:ext>
              </a:extLst>
            </p:cNvPr>
            <p:cNvSpPr/>
            <p:nvPr/>
          </p:nvSpPr>
          <p:spPr>
            <a:xfrm>
              <a:off x="10612787" y="5792974"/>
              <a:ext cx="1137558" cy="211897"/>
            </a:xfrm>
            <a:prstGeom prst="rect">
              <a:avLst/>
            </a:prstGeom>
            <a:solidFill>
              <a:srgbClr val="9B7CBE"/>
            </a:solidFill>
            <a:ln w="9525">
              <a:solidFill>
                <a:srgbClr val="B393BF">
                  <a:alpha val="69804"/>
                </a:srgbClr>
              </a:solidFill>
              <a:miter lim="800000"/>
              <a:headEnd/>
              <a:tailEnd/>
            </a:ln>
            <a:effectLst/>
          </p:spPr>
          <p:txBody>
            <a:bodyPr lIns="18000" tIns="18000" rIns="18000" bIns="18000" anchor="ctr"/>
            <a:lstStyle/>
            <a:p>
              <a:pPr lvl="0" algn="ctr" eaLnBrk="0" fontAlgn="base" hangingPunct="0">
                <a:spcBef>
                  <a:spcPct val="0"/>
                </a:spcBef>
                <a:spcAft>
                  <a:spcPts val="200"/>
                </a:spcAft>
                <a:buClr>
                  <a:srgbClr val="000000"/>
                </a:buClr>
                <a:defRPr/>
              </a:pPr>
              <a:r>
                <a:rPr lang="en-US" sz="800" b="1" dirty="0">
                  <a:solidFill>
                    <a:srgbClr val="FFFFFF"/>
                  </a:solidFill>
                  <a:latin typeface="Calibri" panose="020F0502020204030204" pitchFamily="34" charset="0"/>
                  <a:cs typeface="Calibri" panose="020F0502020204030204" pitchFamily="34" charset="0"/>
                  <a:sym typeface="Arial"/>
                </a:rPr>
                <a:t>Credit Bureaus</a:t>
              </a:r>
              <a:endPar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72" name="Rectangle 171">
              <a:extLst>
                <a:ext uri="{FF2B5EF4-FFF2-40B4-BE49-F238E27FC236}">
                  <a16:creationId xmlns:a16="http://schemas.microsoft.com/office/drawing/2014/main" xmlns="" id="{97A06B4D-1197-4163-8485-F55D724E91B9}"/>
                </a:ext>
              </a:extLst>
            </p:cNvPr>
            <p:cNvSpPr/>
            <p:nvPr/>
          </p:nvSpPr>
          <p:spPr>
            <a:xfrm>
              <a:off x="10595296" y="1576855"/>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Federal Tax Offset</a:t>
              </a:r>
            </a:p>
          </p:txBody>
        </p:sp>
        <p:sp>
          <p:nvSpPr>
            <p:cNvPr id="173" name="Rectangle 172">
              <a:extLst>
                <a:ext uri="{FF2B5EF4-FFF2-40B4-BE49-F238E27FC236}">
                  <a16:creationId xmlns:a16="http://schemas.microsoft.com/office/drawing/2014/main" xmlns="" id="{2B975B50-7FBD-480D-A67E-62CA9AB55A5F}"/>
                </a:ext>
              </a:extLst>
            </p:cNvPr>
            <p:cNvSpPr/>
            <p:nvPr/>
          </p:nvSpPr>
          <p:spPr>
            <a:xfrm>
              <a:off x="10592821" y="1343158"/>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lang="en-US" sz="800" b="1" dirty="0">
                  <a:solidFill>
                    <a:schemeClr val="bg1"/>
                  </a:solidFill>
                  <a:latin typeface="Calibri" panose="020F0502020204030204" pitchFamily="34" charset="0"/>
                  <a:cs typeface="Calibri" panose="020F0502020204030204" pitchFamily="34" charset="0"/>
                  <a:sym typeface="Arial"/>
                </a:rPr>
                <a:t>NFIDM</a:t>
              </a:r>
              <a:endParaRPr kumimoji="0" lang="en-US" sz="8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endParaRPr>
            </a:p>
          </p:txBody>
        </p:sp>
        <p:sp>
          <p:nvSpPr>
            <p:cNvPr id="176" name="Rectangle 175">
              <a:extLst>
                <a:ext uri="{FF2B5EF4-FFF2-40B4-BE49-F238E27FC236}">
                  <a16:creationId xmlns:a16="http://schemas.microsoft.com/office/drawing/2014/main" xmlns="" id="{C1854DB7-CEA3-4456-AF46-370883F23F4C}"/>
                </a:ext>
              </a:extLst>
            </p:cNvPr>
            <p:cNvSpPr/>
            <p:nvPr/>
          </p:nvSpPr>
          <p:spPr>
            <a:xfrm>
              <a:off x="9447212" y="4867530"/>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DLLR</a:t>
              </a:r>
            </a:p>
          </p:txBody>
        </p:sp>
        <p:sp>
          <p:nvSpPr>
            <p:cNvPr id="177" name="Rectangle 176">
              <a:extLst>
                <a:ext uri="{FF2B5EF4-FFF2-40B4-BE49-F238E27FC236}">
                  <a16:creationId xmlns:a16="http://schemas.microsoft.com/office/drawing/2014/main" xmlns="" id="{B3545525-6713-4CF0-96F5-64A4ABF2F43B}"/>
                </a:ext>
              </a:extLst>
            </p:cNvPr>
            <p:cNvSpPr/>
            <p:nvPr/>
          </p:nvSpPr>
          <p:spPr>
            <a:xfrm>
              <a:off x="9447212" y="4628515"/>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State Treasurer Office</a:t>
              </a:r>
            </a:p>
          </p:txBody>
        </p:sp>
        <p:sp>
          <p:nvSpPr>
            <p:cNvPr id="178" name="Rectangle 177">
              <a:extLst>
                <a:ext uri="{FF2B5EF4-FFF2-40B4-BE49-F238E27FC236}">
                  <a16:creationId xmlns:a16="http://schemas.microsoft.com/office/drawing/2014/main" xmlns="" id="{C825F55D-FB49-4D84-B284-EF174F457F43}"/>
                </a:ext>
              </a:extLst>
            </p:cNvPr>
            <p:cNvSpPr/>
            <p:nvPr/>
          </p:nvSpPr>
          <p:spPr>
            <a:xfrm>
              <a:off x="9447212" y="4389501"/>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MLGCA</a:t>
              </a:r>
            </a:p>
          </p:txBody>
        </p:sp>
        <p:sp>
          <p:nvSpPr>
            <p:cNvPr id="179" name="Rectangle 178">
              <a:extLst>
                <a:ext uri="{FF2B5EF4-FFF2-40B4-BE49-F238E27FC236}">
                  <a16:creationId xmlns:a16="http://schemas.microsoft.com/office/drawing/2014/main" xmlns="" id="{0CC7CB19-12EA-4163-BBB6-7047520433C8}"/>
                </a:ext>
              </a:extLst>
            </p:cNvPr>
            <p:cNvSpPr/>
            <p:nvPr/>
          </p:nvSpPr>
          <p:spPr>
            <a:xfrm>
              <a:off x="9447212" y="5108829"/>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MD PSC</a:t>
              </a:r>
            </a:p>
          </p:txBody>
        </p:sp>
        <p:sp>
          <p:nvSpPr>
            <p:cNvPr id="180" name="Rectangle 179">
              <a:extLst>
                <a:ext uri="{FF2B5EF4-FFF2-40B4-BE49-F238E27FC236}">
                  <a16:creationId xmlns:a16="http://schemas.microsoft.com/office/drawing/2014/main" xmlns="" id="{903A5604-8C2D-4D62-B33D-9720B052ABA8}"/>
                </a:ext>
              </a:extLst>
            </p:cNvPr>
            <p:cNvSpPr/>
            <p:nvPr/>
          </p:nvSpPr>
          <p:spPr>
            <a:xfrm>
              <a:off x="10620086" y="3661652"/>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SDNH</a:t>
              </a:r>
            </a:p>
          </p:txBody>
        </p:sp>
        <p:sp>
          <p:nvSpPr>
            <p:cNvPr id="181" name="Rectangle 180">
              <a:extLst>
                <a:ext uri="{FF2B5EF4-FFF2-40B4-BE49-F238E27FC236}">
                  <a16:creationId xmlns:a16="http://schemas.microsoft.com/office/drawing/2014/main" xmlns="" id="{8983D76E-1E99-4234-95B8-454348110ACA}"/>
                </a:ext>
              </a:extLst>
            </p:cNvPr>
            <p:cNvSpPr/>
            <p:nvPr/>
          </p:nvSpPr>
          <p:spPr>
            <a:xfrm>
              <a:off x="10620086" y="4142855"/>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DRAFS</a:t>
              </a:r>
            </a:p>
          </p:txBody>
        </p:sp>
        <p:sp>
          <p:nvSpPr>
            <p:cNvPr id="182" name="Rectangle 181">
              <a:extLst>
                <a:ext uri="{FF2B5EF4-FFF2-40B4-BE49-F238E27FC236}">
                  <a16:creationId xmlns:a16="http://schemas.microsoft.com/office/drawing/2014/main" xmlns="" id="{CC13D513-FD40-4180-ACD1-744A9CEE3E77}"/>
                </a:ext>
              </a:extLst>
            </p:cNvPr>
            <p:cNvSpPr/>
            <p:nvPr/>
          </p:nvSpPr>
          <p:spPr>
            <a:xfrm>
              <a:off x="10620086" y="3422637"/>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MD DNR</a:t>
              </a:r>
            </a:p>
          </p:txBody>
        </p:sp>
        <p:sp>
          <p:nvSpPr>
            <p:cNvPr id="183" name="Rectangle 182">
              <a:extLst>
                <a:ext uri="{FF2B5EF4-FFF2-40B4-BE49-F238E27FC236}">
                  <a16:creationId xmlns:a16="http://schemas.microsoft.com/office/drawing/2014/main" xmlns="" id="{5358978B-9F61-4E42-A12A-7D71CD7B5CBF}"/>
                </a:ext>
              </a:extLst>
            </p:cNvPr>
            <p:cNvSpPr/>
            <p:nvPr/>
          </p:nvSpPr>
          <p:spPr>
            <a:xfrm>
              <a:off x="10620086" y="3183623"/>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MD OAG</a:t>
              </a:r>
            </a:p>
          </p:txBody>
        </p:sp>
        <p:sp>
          <p:nvSpPr>
            <p:cNvPr id="184" name="Rectangle 183">
              <a:extLst>
                <a:ext uri="{FF2B5EF4-FFF2-40B4-BE49-F238E27FC236}">
                  <a16:creationId xmlns:a16="http://schemas.microsoft.com/office/drawing/2014/main" xmlns="" id="{F780C144-A277-4394-8AB4-EF1A7A48655E}"/>
                </a:ext>
              </a:extLst>
            </p:cNvPr>
            <p:cNvSpPr/>
            <p:nvPr/>
          </p:nvSpPr>
          <p:spPr>
            <a:xfrm>
              <a:off x="10620086" y="3902951"/>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MDEC</a:t>
              </a:r>
            </a:p>
          </p:txBody>
        </p:sp>
        <p:sp>
          <p:nvSpPr>
            <p:cNvPr id="185" name="Rectangle 184">
              <a:extLst>
                <a:ext uri="{FF2B5EF4-FFF2-40B4-BE49-F238E27FC236}">
                  <a16:creationId xmlns:a16="http://schemas.microsoft.com/office/drawing/2014/main" xmlns="" id="{E7BE179A-6580-4522-80EE-667BBC481600}"/>
                </a:ext>
              </a:extLst>
            </p:cNvPr>
            <p:cNvSpPr/>
            <p:nvPr/>
          </p:nvSpPr>
          <p:spPr>
            <a:xfrm>
              <a:off x="10620086" y="4988209"/>
              <a:ext cx="1137558" cy="332539"/>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MD Insurance Administration</a:t>
              </a:r>
            </a:p>
          </p:txBody>
        </p:sp>
        <p:sp>
          <p:nvSpPr>
            <p:cNvPr id="186" name="Rectangle 185">
              <a:extLst>
                <a:ext uri="{FF2B5EF4-FFF2-40B4-BE49-F238E27FC236}">
                  <a16:creationId xmlns:a16="http://schemas.microsoft.com/office/drawing/2014/main" xmlns="" id="{C4A8D71B-E393-4241-9EFB-7BF44EC541D3}"/>
                </a:ext>
              </a:extLst>
            </p:cNvPr>
            <p:cNvSpPr/>
            <p:nvPr/>
          </p:nvSpPr>
          <p:spPr>
            <a:xfrm>
              <a:off x="10620086" y="4619910"/>
              <a:ext cx="1137558" cy="332539"/>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MDH Boards and Commissions</a:t>
              </a:r>
            </a:p>
          </p:txBody>
        </p:sp>
        <p:sp>
          <p:nvSpPr>
            <p:cNvPr id="187" name="Rectangle 186">
              <a:extLst>
                <a:ext uri="{FF2B5EF4-FFF2-40B4-BE49-F238E27FC236}">
                  <a16:creationId xmlns:a16="http://schemas.microsoft.com/office/drawing/2014/main" xmlns="" id="{970A1C47-7847-4512-888B-D0E1E638F601}"/>
                </a:ext>
              </a:extLst>
            </p:cNvPr>
            <p:cNvSpPr/>
            <p:nvPr/>
          </p:nvSpPr>
          <p:spPr>
            <a:xfrm>
              <a:off x="10620086" y="4380896"/>
              <a:ext cx="1137558" cy="211897"/>
            </a:xfrm>
            <a:prstGeom prst="rect">
              <a:avLst/>
            </a:prstGeom>
            <a:solidFill>
              <a:srgbClr val="9B7CBE"/>
            </a:solidFill>
            <a:ln w="9525">
              <a:noFill/>
              <a:miter lim="800000"/>
              <a:headEnd/>
              <a:tailEnd/>
            </a:ln>
            <a:effectLst/>
          </p:spPr>
          <p:txBody>
            <a:bodyPr lIns="18000" tIns="18000" rIns="18000" bIns="18000" anchor="ctr"/>
            <a:lstStyle/>
            <a:p>
              <a:pPr marL="0" marR="0" lvl="0" indent="0" algn="ctr" defTabSz="914400" rtl="0" eaLnBrk="0" fontAlgn="base" latinLnBrk="0" hangingPunct="0">
                <a:lnSpc>
                  <a:spcPct val="100000"/>
                </a:lnSpc>
                <a:spcBef>
                  <a:spcPct val="0"/>
                </a:spcBef>
                <a:spcAft>
                  <a:spcPts val="200"/>
                </a:spcAft>
                <a:buClr>
                  <a:srgbClr val="000000"/>
                </a:buClr>
                <a:buSzTx/>
                <a:buFontTx/>
                <a:buNone/>
                <a:tabLst/>
                <a:defRPr/>
              </a:pPr>
              <a:r>
                <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SDU</a:t>
              </a:r>
            </a:p>
          </p:txBody>
        </p:sp>
        <p:sp>
          <p:nvSpPr>
            <p:cNvPr id="190" name="Rectangle 189">
              <a:extLst>
                <a:ext uri="{FF2B5EF4-FFF2-40B4-BE49-F238E27FC236}">
                  <a16:creationId xmlns:a16="http://schemas.microsoft.com/office/drawing/2014/main" xmlns="" id="{106DC272-E514-4B43-8176-6A52B983BE89}"/>
                </a:ext>
              </a:extLst>
            </p:cNvPr>
            <p:cNvSpPr/>
            <p:nvPr/>
          </p:nvSpPr>
          <p:spPr>
            <a:xfrm>
              <a:off x="10612787" y="6039815"/>
              <a:ext cx="1137558" cy="211897"/>
            </a:xfrm>
            <a:prstGeom prst="rect">
              <a:avLst/>
            </a:prstGeom>
            <a:solidFill>
              <a:srgbClr val="9B7CBE"/>
            </a:solidFill>
            <a:ln w="9525">
              <a:solidFill>
                <a:srgbClr val="B393BF">
                  <a:alpha val="69804"/>
                </a:srgbClr>
              </a:solidFill>
              <a:miter lim="800000"/>
              <a:headEnd/>
              <a:tailEnd/>
            </a:ln>
            <a:effectLst/>
          </p:spPr>
          <p:txBody>
            <a:bodyPr lIns="18000" tIns="18000" rIns="18000" bIns="18000" anchor="ctr"/>
            <a:lstStyle/>
            <a:p>
              <a:pPr lvl="0" algn="ctr" eaLnBrk="0" fontAlgn="base" hangingPunct="0">
                <a:spcBef>
                  <a:spcPct val="0"/>
                </a:spcBef>
                <a:spcAft>
                  <a:spcPts val="200"/>
                </a:spcAft>
                <a:buClr>
                  <a:srgbClr val="000000"/>
                </a:buClr>
                <a:defRPr/>
              </a:pPr>
              <a:r>
                <a:rPr lang="en-US" sz="800" b="1" dirty="0">
                  <a:solidFill>
                    <a:srgbClr val="FFFFFF"/>
                  </a:solidFill>
                  <a:latin typeface="Calibri" panose="020F0502020204030204" pitchFamily="34" charset="0"/>
                  <a:cs typeface="Calibri" panose="020F0502020204030204" pitchFamily="34" charset="0"/>
                  <a:sym typeface="Arial"/>
                </a:rPr>
                <a:t>Casinos</a:t>
              </a:r>
              <a:endPar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grpSp>
      <p:sp>
        <p:nvSpPr>
          <p:cNvPr id="2" name="TextBox 1"/>
          <p:cNvSpPr txBox="1"/>
          <p:nvPr/>
        </p:nvSpPr>
        <p:spPr>
          <a:xfrm>
            <a:off x="2760852" y="5505380"/>
            <a:ext cx="606256" cy="276999"/>
          </a:xfrm>
          <a:prstGeom prst="rect">
            <a:avLst/>
          </a:prstGeom>
          <a:noFill/>
        </p:spPr>
        <p:txBody>
          <a:bodyPr wrap="none" rtlCol="0">
            <a:spAutoFit/>
          </a:bodyPr>
          <a:lstStyle/>
          <a:p>
            <a:r>
              <a:rPr lang="en-US" sz="1200" b="1" dirty="0">
                <a:latin typeface="Calibri" panose="020F0502020204030204" pitchFamily="34" charset="0"/>
                <a:cs typeface="Calibri" panose="020F0502020204030204" pitchFamily="34" charset="0"/>
              </a:rPr>
              <a:t>Future</a:t>
            </a:r>
          </a:p>
        </p:txBody>
      </p:sp>
      <p:sp>
        <p:nvSpPr>
          <p:cNvPr id="191" name="Google Shape;305;p46">
            <a:extLst>
              <a:ext uri="{FF2B5EF4-FFF2-40B4-BE49-F238E27FC236}">
                <a16:creationId xmlns:a16="http://schemas.microsoft.com/office/drawing/2014/main" xmlns="" id="{C42755B9-077A-496F-8897-6C96A347753F}"/>
              </a:ext>
            </a:extLst>
          </p:cNvPr>
          <p:cNvSpPr txBox="1">
            <a:spLocks/>
          </p:cNvSpPr>
          <p:nvPr/>
        </p:nvSpPr>
        <p:spPr>
          <a:xfrm>
            <a:off x="136480" y="73025"/>
            <a:ext cx="10709320" cy="650875"/>
          </a:xfrm>
          <a:prstGeom prst="rect">
            <a:avLst/>
          </a:prstGeom>
          <a:noFill/>
          <a:ln>
            <a:noFill/>
          </a:ln>
        </p:spPr>
        <p:txBody>
          <a:bodyPr spcFirstLastPara="1" wrap="square" lIns="91409" tIns="45693" rIns="91409" bIns="45693" anchor="ctr" anchorCtr="0">
            <a:noAutofit/>
          </a:bodyPr>
          <a:lstStyle>
            <a:defPPr marR="0" lvl="0" algn="l" rtl="0">
              <a:lnSpc>
                <a:spcPct val="100000"/>
              </a:lnSpc>
              <a:spcBef>
                <a:spcPts val="0"/>
              </a:spcBef>
              <a:spcAft>
                <a:spcPts val="0"/>
              </a:spcAft>
              <a:defRPr/>
            </a:defPPr>
            <a:lvl1pPr>
              <a:buClr>
                <a:srgbClr val="002F8E"/>
              </a:buClr>
              <a:buSzPts val="2400"/>
              <a:defRPr sz="3600" b="1"/>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a:lstStyle>
          <a:p>
            <a:r>
              <a:rPr lang="en-US" dirty="0">
                <a:sym typeface="Raleway"/>
              </a:rPr>
              <a:t>CSS Reference Architecture</a:t>
            </a:r>
          </a:p>
        </p:txBody>
      </p:sp>
      <p:sp>
        <p:nvSpPr>
          <p:cNvPr id="4" name="Rectangle 3">
            <a:extLst>
              <a:ext uri="{FF2B5EF4-FFF2-40B4-BE49-F238E27FC236}">
                <a16:creationId xmlns:a16="http://schemas.microsoft.com/office/drawing/2014/main" xmlns="" id="{7C16F95B-C717-420D-B27F-49D7F6ECC8C1}"/>
              </a:ext>
            </a:extLst>
          </p:cNvPr>
          <p:cNvSpPr/>
          <p:nvPr/>
        </p:nvSpPr>
        <p:spPr>
          <a:xfrm>
            <a:off x="3043159" y="5835903"/>
            <a:ext cx="5848238" cy="769441"/>
          </a:xfrm>
          <a:prstGeom prst="rect">
            <a:avLst/>
          </a:prstGeom>
          <a:solidFill>
            <a:schemeClr val="accent1">
              <a:lumMod val="20000"/>
              <a:lumOff val="80000"/>
            </a:schemeClr>
          </a:solidFill>
          <a:ln>
            <a:solidFill>
              <a:schemeClr val="bg2"/>
            </a:solidFill>
          </a:ln>
        </p:spPr>
        <p:txBody>
          <a:bodyPr wrap="square">
            <a:spAutoFit/>
          </a:bodyPr>
          <a:lstStyle/>
          <a:p>
            <a:pPr algn="ctr"/>
            <a:r>
              <a:rPr lang="en-US" sz="1100" b="1" dirty="0">
                <a:solidFill>
                  <a:schemeClr val="accent4">
                    <a:lumMod val="75000"/>
                  </a:schemeClr>
                </a:solidFill>
                <a:latin typeface="Calibri" panose="020F0502020204030204" pitchFamily="34" charset="0"/>
                <a:cs typeface="Calibri" panose="020F0502020204030204" pitchFamily="34" charset="0"/>
              </a:rPr>
              <a:t>MD THINK Shared Services: </a:t>
            </a:r>
          </a:p>
          <a:p>
            <a:r>
              <a:rPr lang="en-US" sz="1100" dirty="0">
                <a:latin typeface="Calibri" panose="020F0502020204030204" pitchFamily="34" charset="0"/>
                <a:cs typeface="Calibri" panose="020F0502020204030204" pitchFamily="34" charset="0"/>
              </a:rPr>
              <a:t>Identity Access Management, Shared Data Repository (SDR), Master Data Management (MDM), Enterprise Content Management (ECM), Rules Engine, Integration Services (Notification framework and batch framework)</a:t>
            </a:r>
          </a:p>
        </p:txBody>
      </p:sp>
    </p:spTree>
    <p:extLst>
      <p:ext uri="{BB962C8B-B14F-4D97-AF65-F5344CB8AC3E}">
        <p14:creationId xmlns:p14="http://schemas.microsoft.com/office/powerpoint/2010/main" xmlns="" val="217992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7" name="Rectangle 6">
            <a:extLst>
              <a:ext uri="{FF2B5EF4-FFF2-40B4-BE49-F238E27FC236}">
                <a16:creationId xmlns:a16="http://schemas.microsoft.com/office/drawing/2014/main" xmlns="" id="{2D2DA31F-2312-470E-A8A5-3E61F2EB3DC5}"/>
              </a:ext>
            </a:extLst>
          </p:cNvPr>
          <p:cNvSpPr/>
          <p:nvPr/>
        </p:nvSpPr>
        <p:spPr>
          <a:xfrm>
            <a:off x="10820400" y="854075"/>
            <a:ext cx="1218428" cy="157426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cs typeface="Calibri" panose="020F0502020204030204" pitchFamily="34" charset="0"/>
            </a:endParaRPr>
          </a:p>
        </p:txBody>
      </p:sp>
      <p:sp>
        <p:nvSpPr>
          <p:cNvPr id="229" name="Rectangle 228">
            <a:extLst>
              <a:ext uri="{FF2B5EF4-FFF2-40B4-BE49-F238E27FC236}">
                <a16:creationId xmlns:a16="http://schemas.microsoft.com/office/drawing/2014/main" xmlns="" id="{918BB5ED-DDE3-4877-9B7F-EAB8A49E9D01}"/>
              </a:ext>
            </a:extLst>
          </p:cNvPr>
          <p:cNvSpPr/>
          <p:nvPr/>
        </p:nvSpPr>
        <p:spPr>
          <a:xfrm>
            <a:off x="9180555" y="3115596"/>
            <a:ext cx="1566960" cy="2286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ACH Clearinghouse via State Treasurer’s Office</a:t>
            </a:r>
          </a:p>
        </p:txBody>
      </p:sp>
      <p:sp>
        <p:nvSpPr>
          <p:cNvPr id="232" name="Rectangle 231">
            <a:extLst>
              <a:ext uri="{FF2B5EF4-FFF2-40B4-BE49-F238E27FC236}">
                <a16:creationId xmlns:a16="http://schemas.microsoft.com/office/drawing/2014/main" xmlns="" id="{6C4395D7-7AA7-4219-8557-A94AAFCAFF47}"/>
              </a:ext>
            </a:extLst>
          </p:cNvPr>
          <p:cNvSpPr/>
          <p:nvPr/>
        </p:nvSpPr>
        <p:spPr>
          <a:xfrm>
            <a:off x="139824" y="2022230"/>
            <a:ext cx="1090546" cy="2286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000000"/>
                </a:solidFill>
                <a:latin typeface="Calibri" panose="020F0502020204030204" pitchFamily="34" charset="0"/>
                <a:cs typeface="Calibri" panose="020F0502020204030204" pitchFamily="34" charset="0"/>
              </a:rPr>
              <a:t>TCA (TANF) - IV A</a:t>
            </a: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p:txBody>
      </p:sp>
      <p:sp>
        <p:nvSpPr>
          <p:cNvPr id="234" name="Rectangle 233">
            <a:extLst>
              <a:ext uri="{FF2B5EF4-FFF2-40B4-BE49-F238E27FC236}">
                <a16:creationId xmlns:a16="http://schemas.microsoft.com/office/drawing/2014/main" xmlns="" id="{453C00F5-60CD-4F78-80B3-B84FC5D6119F}"/>
              </a:ext>
            </a:extLst>
          </p:cNvPr>
          <p:cNvSpPr/>
          <p:nvPr/>
        </p:nvSpPr>
        <p:spPr>
          <a:xfrm>
            <a:off x="139824" y="2281352"/>
            <a:ext cx="1090546" cy="228353"/>
          </a:xfrm>
          <a:prstGeom prst="rect">
            <a:avLst/>
          </a:prstGeom>
          <a:solidFill>
            <a:srgbClr val="00B05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000000"/>
                </a:solidFill>
                <a:latin typeface="Calibri" panose="020F0502020204030204" pitchFamily="34" charset="0"/>
                <a:cs typeface="Calibri" panose="020F0502020204030204" pitchFamily="34" charset="0"/>
              </a:rPr>
              <a:t>Bank of America</a:t>
            </a: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p:txBody>
      </p:sp>
      <p:sp>
        <p:nvSpPr>
          <p:cNvPr id="235" name="Rectangle 234">
            <a:extLst>
              <a:ext uri="{FF2B5EF4-FFF2-40B4-BE49-F238E27FC236}">
                <a16:creationId xmlns:a16="http://schemas.microsoft.com/office/drawing/2014/main" xmlns="" id="{09D7A4CA-CEE4-48E4-BD15-7F566D86087A}"/>
              </a:ext>
            </a:extLst>
          </p:cNvPr>
          <p:cNvSpPr/>
          <p:nvPr/>
        </p:nvSpPr>
        <p:spPr>
          <a:xfrm>
            <a:off x="139824" y="2556329"/>
            <a:ext cx="1090546" cy="228600"/>
          </a:xfrm>
          <a:prstGeom prst="rect">
            <a:avLst/>
          </a:prstGeom>
          <a:solidFill>
            <a:srgbClr val="00B05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000000"/>
                </a:solidFill>
                <a:latin typeface="Calibri" panose="020F0502020204030204" pitchFamily="34" charset="0"/>
                <a:cs typeface="Calibri" panose="020F0502020204030204" pitchFamily="34" charset="0"/>
              </a:rPr>
              <a:t>Bank of America-EPIC</a:t>
            </a: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p:txBody>
      </p:sp>
      <p:sp>
        <p:nvSpPr>
          <p:cNvPr id="335" name="Rectangle 334">
            <a:extLst>
              <a:ext uri="{FF2B5EF4-FFF2-40B4-BE49-F238E27FC236}">
                <a16:creationId xmlns:a16="http://schemas.microsoft.com/office/drawing/2014/main" xmlns="" id="{C076B126-B1C3-4B1A-8D19-8EBD956548D3}"/>
              </a:ext>
            </a:extLst>
          </p:cNvPr>
          <p:cNvSpPr/>
          <p:nvPr/>
        </p:nvSpPr>
        <p:spPr>
          <a:xfrm>
            <a:off x="139824" y="2829860"/>
            <a:ext cx="1090546" cy="228600"/>
          </a:xfrm>
          <a:prstGeom prst="rect">
            <a:avLst/>
          </a:prstGeom>
          <a:solidFill>
            <a:schemeClr val="accent5"/>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000000"/>
                </a:solidFill>
                <a:latin typeface="Calibri" panose="020F0502020204030204" pitchFamily="34" charset="0"/>
                <a:cs typeface="Calibri" panose="020F0502020204030204" pitchFamily="34" charset="0"/>
              </a:rPr>
              <a:t>OCSE- QUICK</a:t>
            </a: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p:txBody>
      </p:sp>
      <p:sp>
        <p:nvSpPr>
          <p:cNvPr id="336" name="Rectangle 335">
            <a:extLst>
              <a:ext uri="{FF2B5EF4-FFF2-40B4-BE49-F238E27FC236}">
                <a16:creationId xmlns:a16="http://schemas.microsoft.com/office/drawing/2014/main" xmlns="" id="{FCC0EB59-CBF8-449A-A55D-6C3516DEF150}"/>
              </a:ext>
            </a:extLst>
          </p:cNvPr>
          <p:cNvSpPr/>
          <p:nvPr/>
        </p:nvSpPr>
        <p:spPr>
          <a:xfrm>
            <a:off x="139824" y="3099319"/>
            <a:ext cx="1090546" cy="180244"/>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000000"/>
                </a:solidFill>
                <a:latin typeface="Calibri" panose="020F0502020204030204" pitchFamily="34" charset="0"/>
                <a:cs typeface="Calibri" panose="020F0502020204030204" pitchFamily="34" charset="0"/>
              </a:rPr>
              <a:t>DLLR</a:t>
            </a: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p:txBody>
      </p:sp>
      <p:sp>
        <p:nvSpPr>
          <p:cNvPr id="337" name="Rectangle 336">
            <a:extLst>
              <a:ext uri="{FF2B5EF4-FFF2-40B4-BE49-F238E27FC236}">
                <a16:creationId xmlns:a16="http://schemas.microsoft.com/office/drawing/2014/main" xmlns="" id="{0871D3D2-F0B6-4CD3-BF83-DBDF4A2058E1}"/>
              </a:ext>
            </a:extLst>
          </p:cNvPr>
          <p:cNvSpPr/>
          <p:nvPr/>
        </p:nvSpPr>
        <p:spPr>
          <a:xfrm>
            <a:off x="139824" y="3347395"/>
            <a:ext cx="1072087" cy="228600"/>
          </a:xfrm>
          <a:prstGeom prst="rect">
            <a:avLst/>
          </a:prstGeom>
          <a:solidFill>
            <a:schemeClr val="accent5"/>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000000"/>
                </a:solidFill>
                <a:latin typeface="Calibri" panose="020F0502020204030204" pitchFamily="34" charset="0"/>
                <a:cs typeface="Calibri" panose="020F0502020204030204" pitchFamily="34" charset="0"/>
              </a:rPr>
              <a:t>TOP(FMS)</a:t>
            </a: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p:txBody>
      </p:sp>
      <p:sp>
        <p:nvSpPr>
          <p:cNvPr id="338" name="Rectangle 337">
            <a:extLst>
              <a:ext uri="{FF2B5EF4-FFF2-40B4-BE49-F238E27FC236}">
                <a16:creationId xmlns:a16="http://schemas.microsoft.com/office/drawing/2014/main" xmlns="" id="{1215CF8B-8E82-4196-B180-709D84160399}"/>
              </a:ext>
            </a:extLst>
          </p:cNvPr>
          <p:cNvSpPr/>
          <p:nvPr/>
        </p:nvSpPr>
        <p:spPr>
          <a:xfrm>
            <a:off x="139824" y="3626366"/>
            <a:ext cx="1090546" cy="220845"/>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000000"/>
                </a:solidFill>
                <a:latin typeface="Calibri" panose="020F0502020204030204" pitchFamily="34" charset="0"/>
                <a:cs typeface="Calibri" panose="020F0502020204030204" pitchFamily="34" charset="0"/>
              </a:rPr>
              <a:t>CJAMS - IVE</a:t>
            </a: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p:txBody>
      </p:sp>
      <p:sp>
        <p:nvSpPr>
          <p:cNvPr id="339" name="Rectangle 338">
            <a:extLst>
              <a:ext uri="{FF2B5EF4-FFF2-40B4-BE49-F238E27FC236}">
                <a16:creationId xmlns:a16="http://schemas.microsoft.com/office/drawing/2014/main" xmlns="" id="{D2ACBB11-985A-4838-B196-36AA1BAAE015}"/>
              </a:ext>
            </a:extLst>
          </p:cNvPr>
          <p:cNvSpPr/>
          <p:nvPr/>
        </p:nvSpPr>
        <p:spPr>
          <a:xfrm>
            <a:off x="139824" y="3898187"/>
            <a:ext cx="1090546" cy="226287"/>
          </a:xfrm>
          <a:prstGeom prst="rect">
            <a:avLst/>
          </a:prstGeom>
          <a:solidFill>
            <a:schemeClr val="accent5"/>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OCSE – </a:t>
            </a:r>
            <a:r>
              <a:rPr lang="en-US" sz="800" kern="1200" dirty="0">
                <a:solidFill>
                  <a:srgbClr val="000000"/>
                </a:solidFill>
                <a:latin typeface="Calibri" panose="020F0502020204030204" pitchFamily="34" charset="0"/>
                <a:cs typeface="Calibri" panose="020F0502020204030204" pitchFamily="34" charset="0"/>
              </a:rPr>
              <a:t>CSENet</a:t>
            </a: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p:txBody>
      </p:sp>
      <p:sp>
        <p:nvSpPr>
          <p:cNvPr id="340" name="Rectangle 339">
            <a:extLst>
              <a:ext uri="{FF2B5EF4-FFF2-40B4-BE49-F238E27FC236}">
                <a16:creationId xmlns:a16="http://schemas.microsoft.com/office/drawing/2014/main" xmlns="" id="{AD1C8D29-523F-438E-AEF9-83E350F892BC}"/>
              </a:ext>
            </a:extLst>
          </p:cNvPr>
          <p:cNvSpPr/>
          <p:nvPr/>
        </p:nvSpPr>
        <p:spPr>
          <a:xfrm>
            <a:off x="139824" y="4170777"/>
            <a:ext cx="1090546" cy="237628"/>
          </a:xfrm>
          <a:prstGeom prst="rect">
            <a:avLst/>
          </a:prstGeom>
          <a:solidFill>
            <a:schemeClr val="accent5"/>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000000"/>
                </a:solidFill>
                <a:latin typeface="Calibri" panose="020F0502020204030204" pitchFamily="34" charset="0"/>
                <a:cs typeface="Calibri" panose="020F0502020204030204" pitchFamily="34" charset="0"/>
              </a:rPr>
              <a:t>OCSE- e - IWO</a:t>
            </a: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p:txBody>
      </p:sp>
      <p:sp>
        <p:nvSpPr>
          <p:cNvPr id="341" name="Rectangle 340">
            <a:extLst>
              <a:ext uri="{FF2B5EF4-FFF2-40B4-BE49-F238E27FC236}">
                <a16:creationId xmlns:a16="http://schemas.microsoft.com/office/drawing/2014/main" xmlns="" id="{731B52B6-F09F-4E3A-8952-2B70659E7E28}"/>
              </a:ext>
            </a:extLst>
          </p:cNvPr>
          <p:cNvSpPr/>
          <p:nvPr/>
        </p:nvSpPr>
        <p:spPr>
          <a:xfrm>
            <a:off x="139824" y="4468796"/>
            <a:ext cx="1090546" cy="252634"/>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Motor Vehicle Administration</a:t>
            </a:r>
          </a:p>
        </p:txBody>
      </p:sp>
      <p:sp>
        <p:nvSpPr>
          <p:cNvPr id="342" name="Rectangle 341">
            <a:extLst>
              <a:ext uri="{FF2B5EF4-FFF2-40B4-BE49-F238E27FC236}">
                <a16:creationId xmlns:a16="http://schemas.microsoft.com/office/drawing/2014/main" xmlns="" id="{371AD695-6DEF-4A6A-AB35-FA58054F7B24}"/>
              </a:ext>
            </a:extLst>
          </p:cNvPr>
          <p:cNvSpPr/>
          <p:nvPr/>
        </p:nvSpPr>
        <p:spPr>
          <a:xfrm>
            <a:off x="139824" y="4794692"/>
            <a:ext cx="1077887" cy="213098"/>
          </a:xfrm>
          <a:prstGeom prst="rect">
            <a:avLst/>
          </a:prstGeom>
          <a:solidFill>
            <a:schemeClr val="accent5"/>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000000"/>
                </a:solidFill>
                <a:latin typeface="Calibri" panose="020F0502020204030204" pitchFamily="34" charset="0"/>
                <a:cs typeface="Calibri" panose="020F0502020204030204" pitchFamily="34" charset="0"/>
              </a:rPr>
              <a:t>FCR (Federal Case Registry)</a:t>
            </a: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p:txBody>
      </p:sp>
      <p:sp>
        <p:nvSpPr>
          <p:cNvPr id="343" name="Rectangle 342">
            <a:extLst>
              <a:ext uri="{FF2B5EF4-FFF2-40B4-BE49-F238E27FC236}">
                <a16:creationId xmlns:a16="http://schemas.microsoft.com/office/drawing/2014/main" xmlns="" id="{888647C7-DA37-48F6-AE88-8616937BE6A6}"/>
              </a:ext>
            </a:extLst>
          </p:cNvPr>
          <p:cNvSpPr/>
          <p:nvPr/>
        </p:nvSpPr>
        <p:spPr>
          <a:xfrm>
            <a:off x="9180555" y="2095245"/>
            <a:ext cx="1566960"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Maryland Department of Health (MDH) (Super Board)</a:t>
            </a:r>
          </a:p>
        </p:txBody>
      </p:sp>
      <p:sp>
        <p:nvSpPr>
          <p:cNvPr id="344" name="Rectangle 343">
            <a:extLst>
              <a:ext uri="{FF2B5EF4-FFF2-40B4-BE49-F238E27FC236}">
                <a16:creationId xmlns:a16="http://schemas.microsoft.com/office/drawing/2014/main" xmlns="" id="{2E826091-159B-4DFC-88F5-0AFD4F5891E4}"/>
              </a:ext>
            </a:extLst>
          </p:cNvPr>
          <p:cNvSpPr/>
          <p:nvPr/>
        </p:nvSpPr>
        <p:spPr>
          <a:xfrm>
            <a:off x="9180555" y="2432431"/>
            <a:ext cx="1566960"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MDH Board of Occupational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Therapy Practice </a:t>
            </a:r>
          </a:p>
        </p:txBody>
      </p:sp>
      <p:sp>
        <p:nvSpPr>
          <p:cNvPr id="345" name="Rectangle 344">
            <a:extLst>
              <a:ext uri="{FF2B5EF4-FFF2-40B4-BE49-F238E27FC236}">
                <a16:creationId xmlns:a16="http://schemas.microsoft.com/office/drawing/2014/main" xmlns="" id="{8357A8D9-6E28-40BE-8EF2-AFCCFB59A6E2}"/>
              </a:ext>
            </a:extLst>
          </p:cNvPr>
          <p:cNvSpPr/>
          <p:nvPr/>
        </p:nvSpPr>
        <p:spPr>
          <a:xfrm>
            <a:off x="9180555" y="2773201"/>
            <a:ext cx="1566960"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Dept. of Public Safety &amp; Correctional Services (DPSCS)</a:t>
            </a:r>
          </a:p>
        </p:txBody>
      </p:sp>
      <p:sp>
        <p:nvSpPr>
          <p:cNvPr id="346" name="Rectangle 345">
            <a:extLst>
              <a:ext uri="{FF2B5EF4-FFF2-40B4-BE49-F238E27FC236}">
                <a16:creationId xmlns:a16="http://schemas.microsoft.com/office/drawing/2014/main" xmlns="" id="{53A87D57-0235-4401-B396-EA797E180950}"/>
              </a:ext>
            </a:extLst>
          </p:cNvPr>
          <p:cNvSpPr/>
          <p:nvPr/>
        </p:nvSpPr>
        <p:spPr>
          <a:xfrm>
            <a:off x="9180555" y="3387037"/>
            <a:ext cx="1566960" cy="2286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FIDM – In State (outside vendor – Informatix Inc.)</a:t>
            </a:r>
          </a:p>
        </p:txBody>
      </p:sp>
      <p:sp>
        <p:nvSpPr>
          <p:cNvPr id="347" name="Rectangle 346">
            <a:extLst>
              <a:ext uri="{FF2B5EF4-FFF2-40B4-BE49-F238E27FC236}">
                <a16:creationId xmlns:a16="http://schemas.microsoft.com/office/drawing/2014/main" xmlns="" id="{587FED0A-93DC-45B1-BEBF-9A3181640C03}"/>
              </a:ext>
            </a:extLst>
          </p:cNvPr>
          <p:cNvSpPr/>
          <p:nvPr/>
        </p:nvSpPr>
        <p:spPr>
          <a:xfrm>
            <a:off x="9180555" y="3659051"/>
            <a:ext cx="1566960" cy="2286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FCR ICR (Interstate Case Reconciliation)</a:t>
            </a:r>
          </a:p>
        </p:txBody>
      </p:sp>
      <p:sp>
        <p:nvSpPr>
          <p:cNvPr id="348" name="Rectangle 347">
            <a:extLst>
              <a:ext uri="{FF2B5EF4-FFF2-40B4-BE49-F238E27FC236}">
                <a16:creationId xmlns:a16="http://schemas.microsoft.com/office/drawing/2014/main" xmlns="" id="{CA45D495-E03E-459C-8BDE-ADD87606AE26}"/>
              </a:ext>
            </a:extLst>
          </p:cNvPr>
          <p:cNvSpPr/>
          <p:nvPr/>
        </p:nvSpPr>
        <p:spPr>
          <a:xfrm>
            <a:off x="9180555" y="3929919"/>
            <a:ext cx="1566960" cy="266767"/>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Maryland Lottery &amp; Gaming Control Agency (MLGCA)</a:t>
            </a:r>
          </a:p>
        </p:txBody>
      </p:sp>
      <p:sp>
        <p:nvSpPr>
          <p:cNvPr id="349" name="Rectangle 348">
            <a:extLst>
              <a:ext uri="{FF2B5EF4-FFF2-40B4-BE49-F238E27FC236}">
                <a16:creationId xmlns:a16="http://schemas.microsoft.com/office/drawing/2014/main" xmlns="" id="{14D36A1C-DBC3-4B25-86AC-ABBEDD2E9C08}"/>
              </a:ext>
            </a:extLst>
          </p:cNvPr>
          <p:cNvSpPr/>
          <p:nvPr/>
        </p:nvSpPr>
        <p:spPr>
          <a:xfrm>
            <a:off x="9180555" y="4238954"/>
            <a:ext cx="1566960" cy="266767"/>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Comptroller of MD (State Comptroller’s Office)</a:t>
            </a:r>
          </a:p>
        </p:txBody>
      </p:sp>
      <p:sp>
        <p:nvSpPr>
          <p:cNvPr id="350" name="Rectangle 349">
            <a:extLst>
              <a:ext uri="{FF2B5EF4-FFF2-40B4-BE49-F238E27FC236}">
                <a16:creationId xmlns:a16="http://schemas.microsoft.com/office/drawing/2014/main" xmlns="" id="{C81BC7DB-6790-49AB-814B-EA030B07BB91}"/>
              </a:ext>
            </a:extLst>
          </p:cNvPr>
          <p:cNvSpPr/>
          <p:nvPr/>
        </p:nvSpPr>
        <p:spPr>
          <a:xfrm>
            <a:off x="9180555" y="4544462"/>
            <a:ext cx="1566960" cy="266767"/>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Workers Compensation Commission</a:t>
            </a:r>
          </a:p>
        </p:txBody>
      </p:sp>
      <p:sp>
        <p:nvSpPr>
          <p:cNvPr id="351" name="Rectangle 350">
            <a:extLst>
              <a:ext uri="{FF2B5EF4-FFF2-40B4-BE49-F238E27FC236}">
                <a16:creationId xmlns:a16="http://schemas.microsoft.com/office/drawing/2014/main" xmlns="" id="{82262029-C101-4405-89CD-AE19E0A18FE0}"/>
              </a:ext>
            </a:extLst>
          </p:cNvPr>
          <p:cNvSpPr/>
          <p:nvPr/>
        </p:nvSpPr>
        <p:spPr>
          <a:xfrm>
            <a:off x="1708875" y="5691967"/>
            <a:ext cx="1090546" cy="213098"/>
          </a:xfrm>
          <a:prstGeom prst="rect">
            <a:avLst/>
          </a:prstGeom>
          <a:solidFill>
            <a:srgbClr val="00B05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Horseshoe Casino</a:t>
            </a:r>
          </a:p>
        </p:txBody>
      </p:sp>
      <p:sp>
        <p:nvSpPr>
          <p:cNvPr id="352" name="Rectangle 351">
            <a:extLst>
              <a:ext uri="{FF2B5EF4-FFF2-40B4-BE49-F238E27FC236}">
                <a16:creationId xmlns:a16="http://schemas.microsoft.com/office/drawing/2014/main" xmlns="" id="{EFB0804D-8BE1-4F3E-8D2A-A4D4D546C170}"/>
              </a:ext>
            </a:extLst>
          </p:cNvPr>
          <p:cNvSpPr/>
          <p:nvPr/>
        </p:nvSpPr>
        <p:spPr>
          <a:xfrm>
            <a:off x="3328999" y="5691967"/>
            <a:ext cx="1090546" cy="213098"/>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Court of Appeals</a:t>
            </a:r>
          </a:p>
        </p:txBody>
      </p:sp>
      <p:sp>
        <p:nvSpPr>
          <p:cNvPr id="353" name="Rectangle 352">
            <a:extLst>
              <a:ext uri="{FF2B5EF4-FFF2-40B4-BE49-F238E27FC236}">
                <a16:creationId xmlns:a16="http://schemas.microsoft.com/office/drawing/2014/main" xmlns="" id="{FCCA62B9-7685-45B6-B9D6-00A709CEE5AA}"/>
              </a:ext>
            </a:extLst>
          </p:cNvPr>
          <p:cNvSpPr/>
          <p:nvPr/>
        </p:nvSpPr>
        <p:spPr>
          <a:xfrm>
            <a:off x="4593471" y="5691967"/>
            <a:ext cx="1090546" cy="213098"/>
          </a:xfrm>
          <a:prstGeom prst="rect">
            <a:avLst/>
          </a:prstGeom>
          <a:solidFill>
            <a:srgbClr val="00B05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Rocky Gap</a:t>
            </a:r>
          </a:p>
        </p:txBody>
      </p:sp>
      <p:sp>
        <p:nvSpPr>
          <p:cNvPr id="354" name="Rectangle 353">
            <a:extLst>
              <a:ext uri="{FF2B5EF4-FFF2-40B4-BE49-F238E27FC236}">
                <a16:creationId xmlns:a16="http://schemas.microsoft.com/office/drawing/2014/main" xmlns="" id="{6270C64D-2B0B-405D-A70E-740F388B9979}"/>
              </a:ext>
            </a:extLst>
          </p:cNvPr>
          <p:cNvSpPr/>
          <p:nvPr/>
        </p:nvSpPr>
        <p:spPr>
          <a:xfrm>
            <a:off x="5864583" y="5691967"/>
            <a:ext cx="1090546" cy="213098"/>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SDNH-Maximus</a:t>
            </a:r>
          </a:p>
        </p:txBody>
      </p:sp>
      <p:sp>
        <p:nvSpPr>
          <p:cNvPr id="355" name="Rectangle 354">
            <a:extLst>
              <a:ext uri="{FF2B5EF4-FFF2-40B4-BE49-F238E27FC236}">
                <a16:creationId xmlns:a16="http://schemas.microsoft.com/office/drawing/2014/main" xmlns="" id="{F798075A-0B2B-427C-9854-D34FA46767BC}"/>
              </a:ext>
            </a:extLst>
          </p:cNvPr>
          <p:cNvSpPr/>
          <p:nvPr/>
        </p:nvSpPr>
        <p:spPr>
          <a:xfrm>
            <a:off x="7088339" y="5691967"/>
            <a:ext cx="1090546" cy="213098"/>
          </a:xfrm>
          <a:prstGeom prst="rect">
            <a:avLst/>
          </a:prstGeom>
          <a:solidFill>
            <a:srgbClr val="00B05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Ocean Downs</a:t>
            </a:r>
          </a:p>
        </p:txBody>
      </p:sp>
      <p:sp>
        <p:nvSpPr>
          <p:cNvPr id="356" name="Rectangle 355">
            <a:extLst>
              <a:ext uri="{FF2B5EF4-FFF2-40B4-BE49-F238E27FC236}">
                <a16:creationId xmlns:a16="http://schemas.microsoft.com/office/drawing/2014/main" xmlns="" id="{FFB2822A-2E42-4A6D-912E-B04308FE9ED8}"/>
              </a:ext>
            </a:extLst>
          </p:cNvPr>
          <p:cNvSpPr/>
          <p:nvPr/>
        </p:nvSpPr>
        <p:spPr>
          <a:xfrm>
            <a:off x="8302063" y="5691967"/>
            <a:ext cx="1090546" cy="213098"/>
          </a:xfrm>
          <a:prstGeom prst="rect">
            <a:avLst/>
          </a:prstGeom>
          <a:solidFill>
            <a:srgbClr val="00B05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Maryland Live</a:t>
            </a:r>
          </a:p>
        </p:txBody>
      </p:sp>
      <p:sp>
        <p:nvSpPr>
          <p:cNvPr id="357" name="Rectangle 356">
            <a:extLst>
              <a:ext uri="{FF2B5EF4-FFF2-40B4-BE49-F238E27FC236}">
                <a16:creationId xmlns:a16="http://schemas.microsoft.com/office/drawing/2014/main" xmlns="" id="{660807B5-F965-4F96-800F-A9173603B240}"/>
              </a:ext>
            </a:extLst>
          </p:cNvPr>
          <p:cNvSpPr/>
          <p:nvPr/>
        </p:nvSpPr>
        <p:spPr>
          <a:xfrm>
            <a:off x="9566535" y="5691967"/>
            <a:ext cx="1090546" cy="213098"/>
          </a:xfrm>
          <a:prstGeom prst="rect">
            <a:avLst/>
          </a:prstGeom>
          <a:solidFill>
            <a:srgbClr val="00B05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Hollywood Casino</a:t>
            </a:r>
          </a:p>
        </p:txBody>
      </p:sp>
      <p:sp>
        <p:nvSpPr>
          <p:cNvPr id="358" name="Rectangle 357">
            <a:extLst>
              <a:ext uri="{FF2B5EF4-FFF2-40B4-BE49-F238E27FC236}">
                <a16:creationId xmlns:a16="http://schemas.microsoft.com/office/drawing/2014/main" xmlns="" id="{6EAD12A7-298A-4AC0-82EF-02532973206A}"/>
              </a:ext>
            </a:extLst>
          </p:cNvPr>
          <p:cNvSpPr/>
          <p:nvPr/>
        </p:nvSpPr>
        <p:spPr>
          <a:xfrm>
            <a:off x="3330094" y="6123054"/>
            <a:ext cx="1090546" cy="213098"/>
          </a:xfrm>
          <a:prstGeom prst="rect">
            <a:avLst/>
          </a:prstGeom>
          <a:solidFill>
            <a:srgbClr val="00B05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Innovis</a:t>
            </a:r>
          </a:p>
        </p:txBody>
      </p:sp>
      <p:sp>
        <p:nvSpPr>
          <p:cNvPr id="359" name="Rectangle 358">
            <a:extLst>
              <a:ext uri="{FF2B5EF4-FFF2-40B4-BE49-F238E27FC236}">
                <a16:creationId xmlns:a16="http://schemas.microsoft.com/office/drawing/2014/main" xmlns="" id="{19F4A017-6D85-41FC-92D5-98A9F5DBE660}"/>
              </a:ext>
            </a:extLst>
          </p:cNvPr>
          <p:cNvSpPr/>
          <p:nvPr/>
        </p:nvSpPr>
        <p:spPr>
          <a:xfrm>
            <a:off x="4594566" y="6123053"/>
            <a:ext cx="1090546" cy="258099"/>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000000"/>
                </a:solidFill>
                <a:latin typeface="Calibri" panose="020F0502020204030204" pitchFamily="34" charset="0"/>
                <a:cs typeface="Calibri" panose="020F0502020204030204" pitchFamily="34" charset="0"/>
              </a:rPr>
              <a:t>State Disbursement Unit-SMI Inc</a:t>
            </a: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p:txBody>
      </p:sp>
      <p:sp>
        <p:nvSpPr>
          <p:cNvPr id="360" name="Rectangle 359">
            <a:extLst>
              <a:ext uri="{FF2B5EF4-FFF2-40B4-BE49-F238E27FC236}">
                <a16:creationId xmlns:a16="http://schemas.microsoft.com/office/drawing/2014/main" xmlns="" id="{1AD2A726-754C-4F7A-A480-580D33AE299D}"/>
              </a:ext>
            </a:extLst>
          </p:cNvPr>
          <p:cNvSpPr/>
          <p:nvPr/>
        </p:nvSpPr>
        <p:spPr>
          <a:xfrm>
            <a:off x="5872646" y="6134841"/>
            <a:ext cx="1090546" cy="213098"/>
          </a:xfrm>
          <a:prstGeom prst="rect">
            <a:avLst/>
          </a:prstGeom>
          <a:solidFill>
            <a:srgbClr val="00B05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Equifax</a:t>
            </a:r>
          </a:p>
        </p:txBody>
      </p:sp>
      <p:sp>
        <p:nvSpPr>
          <p:cNvPr id="361" name="Rectangle 360">
            <a:extLst>
              <a:ext uri="{FF2B5EF4-FFF2-40B4-BE49-F238E27FC236}">
                <a16:creationId xmlns:a16="http://schemas.microsoft.com/office/drawing/2014/main" xmlns="" id="{B0D327C6-D497-4CA9-A261-BFE78862BF4B}"/>
              </a:ext>
            </a:extLst>
          </p:cNvPr>
          <p:cNvSpPr/>
          <p:nvPr/>
        </p:nvSpPr>
        <p:spPr>
          <a:xfrm>
            <a:off x="7089434" y="6118493"/>
            <a:ext cx="1090546" cy="268293"/>
          </a:xfrm>
          <a:prstGeom prst="rect">
            <a:avLst/>
          </a:prstGeom>
          <a:solidFill>
            <a:srgbClr val="00B05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MGM National Harbor</a:t>
            </a:r>
          </a:p>
        </p:txBody>
      </p:sp>
      <p:sp>
        <p:nvSpPr>
          <p:cNvPr id="362" name="Rectangle 361">
            <a:extLst>
              <a:ext uri="{FF2B5EF4-FFF2-40B4-BE49-F238E27FC236}">
                <a16:creationId xmlns:a16="http://schemas.microsoft.com/office/drawing/2014/main" xmlns="" id="{7CCC08BD-AABB-4F38-B1C9-297577F915DE}"/>
              </a:ext>
            </a:extLst>
          </p:cNvPr>
          <p:cNvSpPr/>
          <p:nvPr/>
        </p:nvSpPr>
        <p:spPr>
          <a:xfrm>
            <a:off x="8277036" y="6118494"/>
            <a:ext cx="1412534" cy="376336"/>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Division of Recoveries and Financial Services (DRAFS)</a:t>
            </a:r>
          </a:p>
        </p:txBody>
      </p:sp>
      <p:sp>
        <p:nvSpPr>
          <p:cNvPr id="363" name="Rectangle 362">
            <a:extLst>
              <a:ext uri="{FF2B5EF4-FFF2-40B4-BE49-F238E27FC236}">
                <a16:creationId xmlns:a16="http://schemas.microsoft.com/office/drawing/2014/main" xmlns="" id="{DCDD7737-E208-4345-8E90-F51270F1AA2A}"/>
              </a:ext>
            </a:extLst>
          </p:cNvPr>
          <p:cNvSpPr/>
          <p:nvPr/>
        </p:nvSpPr>
        <p:spPr>
          <a:xfrm>
            <a:off x="4592113" y="3110166"/>
            <a:ext cx="1537009" cy="683615"/>
          </a:xfrm>
          <a:prstGeom prst="rect">
            <a:avLst/>
          </a:prstGeom>
          <a:solidFill>
            <a:schemeClr val="accent4">
              <a:lumMod val="40000"/>
              <a:lumOff val="60000"/>
            </a:schemeClr>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CSS</a:t>
            </a:r>
          </a:p>
        </p:txBody>
      </p:sp>
      <p:cxnSp>
        <p:nvCxnSpPr>
          <p:cNvPr id="364" name="Straight Connector 363">
            <a:extLst>
              <a:ext uri="{FF2B5EF4-FFF2-40B4-BE49-F238E27FC236}">
                <a16:creationId xmlns:a16="http://schemas.microsoft.com/office/drawing/2014/main" xmlns="" id="{D43C3D9D-5A84-4D1D-8D1E-673EEA788F21}"/>
              </a:ext>
            </a:extLst>
          </p:cNvPr>
          <p:cNvCxnSpPr>
            <a:cxnSpLocks/>
          </p:cNvCxnSpPr>
          <p:nvPr/>
        </p:nvCxnSpPr>
        <p:spPr>
          <a:xfrm>
            <a:off x="695809" y="1980156"/>
            <a:ext cx="8993761" cy="24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xmlns="" id="{FF387954-8FB3-4A38-876B-C4B807B6D707}"/>
              </a:ext>
            </a:extLst>
          </p:cNvPr>
          <p:cNvCxnSpPr>
            <a:cxnSpLocks/>
          </p:cNvCxnSpPr>
          <p:nvPr/>
        </p:nvCxnSpPr>
        <p:spPr>
          <a:xfrm>
            <a:off x="2254148" y="5462903"/>
            <a:ext cx="7857660" cy="3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xmlns="" id="{641FCFAD-3354-44E7-B15C-5279E306545E}"/>
              </a:ext>
            </a:extLst>
          </p:cNvPr>
          <p:cNvCxnSpPr>
            <a:cxnSpLocks/>
          </p:cNvCxnSpPr>
          <p:nvPr/>
        </p:nvCxnSpPr>
        <p:spPr>
          <a:xfrm>
            <a:off x="1665840" y="2118018"/>
            <a:ext cx="6449" cy="3096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Arrow Connector 366">
            <a:extLst>
              <a:ext uri="{FF2B5EF4-FFF2-40B4-BE49-F238E27FC236}">
                <a16:creationId xmlns:a16="http://schemas.microsoft.com/office/drawing/2014/main" xmlns="" id="{9D295FBC-FA7A-4FFB-BF26-2EC8FD55C539}"/>
              </a:ext>
            </a:extLst>
          </p:cNvPr>
          <p:cNvCxnSpPr>
            <a:cxnSpLocks/>
          </p:cNvCxnSpPr>
          <p:nvPr/>
        </p:nvCxnSpPr>
        <p:spPr>
          <a:xfrm>
            <a:off x="5313138" y="1979206"/>
            <a:ext cx="7689" cy="11309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8" name="Straight Arrow Connector 367">
            <a:extLst>
              <a:ext uri="{FF2B5EF4-FFF2-40B4-BE49-F238E27FC236}">
                <a16:creationId xmlns:a16="http://schemas.microsoft.com/office/drawing/2014/main" xmlns="" id="{9D06C43D-F2E7-4C61-A41F-84AE7B4A70A8}"/>
              </a:ext>
            </a:extLst>
          </p:cNvPr>
          <p:cNvCxnSpPr>
            <a:cxnSpLocks/>
          </p:cNvCxnSpPr>
          <p:nvPr/>
        </p:nvCxnSpPr>
        <p:spPr>
          <a:xfrm>
            <a:off x="5351093" y="3784256"/>
            <a:ext cx="0" cy="16748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9" name="Straight Arrow Connector 368">
            <a:extLst>
              <a:ext uri="{FF2B5EF4-FFF2-40B4-BE49-F238E27FC236}">
                <a16:creationId xmlns:a16="http://schemas.microsoft.com/office/drawing/2014/main" xmlns="" id="{E9B0B5D8-D008-4425-8DE4-D9C0CDBA8814}"/>
              </a:ext>
            </a:extLst>
          </p:cNvPr>
          <p:cNvCxnSpPr>
            <a:cxnSpLocks/>
          </p:cNvCxnSpPr>
          <p:nvPr/>
        </p:nvCxnSpPr>
        <p:spPr>
          <a:xfrm>
            <a:off x="1665751" y="3478556"/>
            <a:ext cx="292636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0" name="Straight Arrow Connector 369">
            <a:extLst>
              <a:ext uri="{FF2B5EF4-FFF2-40B4-BE49-F238E27FC236}">
                <a16:creationId xmlns:a16="http://schemas.microsoft.com/office/drawing/2014/main" xmlns="" id="{E668BCC0-1E76-477E-9601-BB1D48F6F066}"/>
              </a:ext>
            </a:extLst>
          </p:cNvPr>
          <p:cNvCxnSpPr>
            <a:cxnSpLocks/>
          </p:cNvCxnSpPr>
          <p:nvPr/>
        </p:nvCxnSpPr>
        <p:spPr>
          <a:xfrm>
            <a:off x="2261400" y="5462903"/>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1" name="Straight Arrow Connector 370">
            <a:extLst>
              <a:ext uri="{FF2B5EF4-FFF2-40B4-BE49-F238E27FC236}">
                <a16:creationId xmlns:a16="http://schemas.microsoft.com/office/drawing/2014/main" xmlns="" id="{9C7FD320-69E6-4B02-9B70-A9F7391FA73A}"/>
              </a:ext>
            </a:extLst>
          </p:cNvPr>
          <p:cNvCxnSpPr>
            <a:cxnSpLocks/>
          </p:cNvCxnSpPr>
          <p:nvPr/>
        </p:nvCxnSpPr>
        <p:spPr>
          <a:xfrm>
            <a:off x="3867280" y="5462903"/>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2" name="Straight Arrow Connector 371">
            <a:extLst>
              <a:ext uri="{FF2B5EF4-FFF2-40B4-BE49-F238E27FC236}">
                <a16:creationId xmlns:a16="http://schemas.microsoft.com/office/drawing/2014/main" xmlns="" id="{7A9FF95F-DC7B-45A0-A2B7-7F8E2184BFBC}"/>
              </a:ext>
            </a:extLst>
          </p:cNvPr>
          <p:cNvCxnSpPr>
            <a:cxnSpLocks/>
          </p:cNvCxnSpPr>
          <p:nvPr/>
        </p:nvCxnSpPr>
        <p:spPr>
          <a:xfrm>
            <a:off x="5032313" y="5462903"/>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3" name="Straight Arrow Connector 372">
            <a:extLst>
              <a:ext uri="{FF2B5EF4-FFF2-40B4-BE49-F238E27FC236}">
                <a16:creationId xmlns:a16="http://schemas.microsoft.com/office/drawing/2014/main" xmlns="" id="{3A71AB4A-F999-4417-B19B-477DFCB88EDE}"/>
              </a:ext>
            </a:extLst>
          </p:cNvPr>
          <p:cNvCxnSpPr>
            <a:cxnSpLocks/>
          </p:cNvCxnSpPr>
          <p:nvPr/>
        </p:nvCxnSpPr>
        <p:spPr>
          <a:xfrm>
            <a:off x="6393571" y="5462903"/>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4" name="Straight Arrow Connector 373">
            <a:extLst>
              <a:ext uri="{FF2B5EF4-FFF2-40B4-BE49-F238E27FC236}">
                <a16:creationId xmlns:a16="http://schemas.microsoft.com/office/drawing/2014/main" xmlns="" id="{48A61D09-F197-45BE-92F6-AD75027F67E3}"/>
              </a:ext>
            </a:extLst>
          </p:cNvPr>
          <p:cNvCxnSpPr>
            <a:cxnSpLocks/>
          </p:cNvCxnSpPr>
          <p:nvPr/>
        </p:nvCxnSpPr>
        <p:spPr>
          <a:xfrm>
            <a:off x="7568005" y="5462903"/>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5" name="Straight Arrow Connector 374">
            <a:extLst>
              <a:ext uri="{FF2B5EF4-FFF2-40B4-BE49-F238E27FC236}">
                <a16:creationId xmlns:a16="http://schemas.microsoft.com/office/drawing/2014/main" xmlns="" id="{48D38C99-510E-4323-968F-B7E8BB2C55FD}"/>
              </a:ext>
            </a:extLst>
          </p:cNvPr>
          <p:cNvCxnSpPr>
            <a:cxnSpLocks/>
          </p:cNvCxnSpPr>
          <p:nvPr/>
        </p:nvCxnSpPr>
        <p:spPr>
          <a:xfrm>
            <a:off x="8742439" y="5462903"/>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6" name="Straight Arrow Connector 375">
            <a:extLst>
              <a:ext uri="{FF2B5EF4-FFF2-40B4-BE49-F238E27FC236}">
                <a16:creationId xmlns:a16="http://schemas.microsoft.com/office/drawing/2014/main" xmlns="" id="{5EFCFE83-C728-4548-A6F2-F8CA9AE6EB5C}"/>
              </a:ext>
            </a:extLst>
          </p:cNvPr>
          <p:cNvCxnSpPr>
            <a:cxnSpLocks/>
          </p:cNvCxnSpPr>
          <p:nvPr/>
        </p:nvCxnSpPr>
        <p:spPr>
          <a:xfrm>
            <a:off x="10110060" y="5462903"/>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7" name="Straight Arrow Connector 376">
            <a:extLst>
              <a:ext uri="{FF2B5EF4-FFF2-40B4-BE49-F238E27FC236}">
                <a16:creationId xmlns:a16="http://schemas.microsoft.com/office/drawing/2014/main" xmlns="" id="{1B6165C0-E854-4BF2-83D7-BAED146CAA1E}"/>
              </a:ext>
            </a:extLst>
          </p:cNvPr>
          <p:cNvCxnSpPr>
            <a:cxnSpLocks/>
          </p:cNvCxnSpPr>
          <p:nvPr/>
        </p:nvCxnSpPr>
        <p:spPr>
          <a:xfrm>
            <a:off x="708731" y="1756439"/>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8" name="Straight Arrow Connector 377">
            <a:extLst>
              <a:ext uri="{FF2B5EF4-FFF2-40B4-BE49-F238E27FC236}">
                <a16:creationId xmlns:a16="http://schemas.microsoft.com/office/drawing/2014/main" xmlns="" id="{25EE5AC2-6CB7-42C3-8CC1-8382F7218E72}"/>
              </a:ext>
            </a:extLst>
          </p:cNvPr>
          <p:cNvCxnSpPr>
            <a:cxnSpLocks/>
          </p:cNvCxnSpPr>
          <p:nvPr/>
        </p:nvCxnSpPr>
        <p:spPr>
          <a:xfrm>
            <a:off x="2037481" y="1750606"/>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9" name="Straight Arrow Connector 378">
            <a:extLst>
              <a:ext uri="{FF2B5EF4-FFF2-40B4-BE49-F238E27FC236}">
                <a16:creationId xmlns:a16="http://schemas.microsoft.com/office/drawing/2014/main" xmlns="" id="{5961BC34-C127-4EED-89A2-582185A6DF80}"/>
              </a:ext>
            </a:extLst>
          </p:cNvPr>
          <p:cNvCxnSpPr>
            <a:cxnSpLocks/>
          </p:cNvCxnSpPr>
          <p:nvPr/>
        </p:nvCxnSpPr>
        <p:spPr>
          <a:xfrm>
            <a:off x="3191246" y="1754533"/>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0" name="Straight Arrow Connector 379">
            <a:extLst>
              <a:ext uri="{FF2B5EF4-FFF2-40B4-BE49-F238E27FC236}">
                <a16:creationId xmlns:a16="http://schemas.microsoft.com/office/drawing/2014/main" xmlns="" id="{61609DBA-3E8F-4E8F-AE78-D80FF83A68AD}"/>
              </a:ext>
            </a:extLst>
          </p:cNvPr>
          <p:cNvCxnSpPr>
            <a:cxnSpLocks/>
          </p:cNvCxnSpPr>
          <p:nvPr/>
        </p:nvCxnSpPr>
        <p:spPr>
          <a:xfrm>
            <a:off x="4210968" y="1753904"/>
            <a:ext cx="0" cy="215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1" name="Straight Arrow Connector 380">
            <a:extLst>
              <a:ext uri="{FF2B5EF4-FFF2-40B4-BE49-F238E27FC236}">
                <a16:creationId xmlns:a16="http://schemas.microsoft.com/office/drawing/2014/main" xmlns="" id="{746D45D7-5303-47DB-BD11-A23DAF06DA71}"/>
              </a:ext>
            </a:extLst>
          </p:cNvPr>
          <p:cNvCxnSpPr>
            <a:cxnSpLocks/>
          </p:cNvCxnSpPr>
          <p:nvPr/>
        </p:nvCxnSpPr>
        <p:spPr>
          <a:xfrm>
            <a:off x="5419569" y="1747685"/>
            <a:ext cx="0" cy="256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xmlns="" id="{A62DA3F0-2CBA-441E-B36E-7E36BA1DE774}"/>
              </a:ext>
            </a:extLst>
          </p:cNvPr>
          <p:cNvCxnSpPr>
            <a:cxnSpLocks/>
          </p:cNvCxnSpPr>
          <p:nvPr/>
        </p:nvCxnSpPr>
        <p:spPr>
          <a:xfrm>
            <a:off x="6405086" y="1754533"/>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3" name="Straight Arrow Connector 382">
            <a:extLst>
              <a:ext uri="{FF2B5EF4-FFF2-40B4-BE49-F238E27FC236}">
                <a16:creationId xmlns:a16="http://schemas.microsoft.com/office/drawing/2014/main" xmlns="" id="{94544FBF-C115-4178-B843-481EC8194758}"/>
              </a:ext>
            </a:extLst>
          </p:cNvPr>
          <p:cNvCxnSpPr>
            <a:cxnSpLocks/>
          </p:cNvCxnSpPr>
          <p:nvPr/>
        </p:nvCxnSpPr>
        <p:spPr>
          <a:xfrm>
            <a:off x="7509297" y="1746464"/>
            <a:ext cx="0" cy="2271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4" name="Straight Arrow Connector 383">
            <a:extLst>
              <a:ext uri="{FF2B5EF4-FFF2-40B4-BE49-F238E27FC236}">
                <a16:creationId xmlns:a16="http://schemas.microsoft.com/office/drawing/2014/main" xmlns="" id="{E3557270-F715-40C8-BE0C-B87B52E0AB43}"/>
              </a:ext>
            </a:extLst>
          </p:cNvPr>
          <p:cNvCxnSpPr>
            <a:cxnSpLocks/>
          </p:cNvCxnSpPr>
          <p:nvPr/>
        </p:nvCxnSpPr>
        <p:spPr>
          <a:xfrm>
            <a:off x="8647758" y="1740375"/>
            <a:ext cx="1" cy="2397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5" name="Rectangle 384">
            <a:extLst>
              <a:ext uri="{FF2B5EF4-FFF2-40B4-BE49-F238E27FC236}">
                <a16:creationId xmlns:a16="http://schemas.microsoft.com/office/drawing/2014/main" xmlns="" id="{1ABE365D-5282-4F68-9EEF-2F538BAEDCAE}"/>
              </a:ext>
            </a:extLst>
          </p:cNvPr>
          <p:cNvSpPr/>
          <p:nvPr/>
        </p:nvSpPr>
        <p:spPr>
          <a:xfrm>
            <a:off x="149997" y="1452534"/>
            <a:ext cx="1022347"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Department of Vital Records (DVR)</a:t>
            </a:r>
          </a:p>
        </p:txBody>
      </p:sp>
      <p:sp>
        <p:nvSpPr>
          <p:cNvPr id="386" name="Rectangle 385">
            <a:extLst>
              <a:ext uri="{FF2B5EF4-FFF2-40B4-BE49-F238E27FC236}">
                <a16:creationId xmlns:a16="http://schemas.microsoft.com/office/drawing/2014/main" xmlns="" id="{D8F06FA6-17D3-47FB-87DF-6C92D5C7C541}"/>
              </a:ext>
            </a:extLst>
          </p:cNvPr>
          <p:cNvSpPr/>
          <p:nvPr/>
        </p:nvSpPr>
        <p:spPr>
          <a:xfrm>
            <a:off x="1462925" y="1452534"/>
            <a:ext cx="1015002"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DHMH Dental Board</a:t>
            </a:r>
          </a:p>
        </p:txBody>
      </p:sp>
      <p:sp>
        <p:nvSpPr>
          <p:cNvPr id="387" name="Rectangle 386">
            <a:extLst>
              <a:ext uri="{FF2B5EF4-FFF2-40B4-BE49-F238E27FC236}">
                <a16:creationId xmlns:a16="http://schemas.microsoft.com/office/drawing/2014/main" xmlns="" id="{142939DE-7069-4BDA-8046-1180DAF6ADE0}"/>
              </a:ext>
            </a:extLst>
          </p:cNvPr>
          <p:cNvSpPr/>
          <p:nvPr/>
        </p:nvSpPr>
        <p:spPr>
          <a:xfrm>
            <a:off x="2662930" y="1452534"/>
            <a:ext cx="988764" cy="3048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MD Dept. of Transportation</a:t>
            </a:r>
          </a:p>
        </p:txBody>
      </p:sp>
      <p:sp>
        <p:nvSpPr>
          <p:cNvPr id="388" name="Rectangle 387">
            <a:extLst>
              <a:ext uri="{FF2B5EF4-FFF2-40B4-BE49-F238E27FC236}">
                <a16:creationId xmlns:a16="http://schemas.microsoft.com/office/drawing/2014/main" xmlns="" id="{5C5917DC-25C0-4A36-A2FF-891EE8E46B51}"/>
              </a:ext>
            </a:extLst>
          </p:cNvPr>
          <p:cNvSpPr/>
          <p:nvPr/>
        </p:nvSpPr>
        <p:spPr>
          <a:xfrm>
            <a:off x="3773868" y="1452534"/>
            <a:ext cx="1090546"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MD Dept. of Agriculture </a:t>
            </a:r>
          </a:p>
        </p:txBody>
      </p:sp>
      <p:sp>
        <p:nvSpPr>
          <p:cNvPr id="389" name="Rectangle 388">
            <a:extLst>
              <a:ext uri="{FF2B5EF4-FFF2-40B4-BE49-F238E27FC236}">
                <a16:creationId xmlns:a16="http://schemas.microsoft.com/office/drawing/2014/main" xmlns="" id="{748E929E-FB78-4808-A5FC-922C22B74478}"/>
              </a:ext>
            </a:extLst>
          </p:cNvPr>
          <p:cNvSpPr/>
          <p:nvPr/>
        </p:nvSpPr>
        <p:spPr>
          <a:xfrm>
            <a:off x="5058489" y="1452534"/>
            <a:ext cx="793684"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DLLR - UIC</a:t>
            </a:r>
          </a:p>
        </p:txBody>
      </p:sp>
      <p:sp>
        <p:nvSpPr>
          <p:cNvPr id="390" name="Rectangle 389">
            <a:extLst>
              <a:ext uri="{FF2B5EF4-FFF2-40B4-BE49-F238E27FC236}">
                <a16:creationId xmlns:a16="http://schemas.microsoft.com/office/drawing/2014/main" xmlns="" id="{C4C82C71-D56E-4E2F-B354-803017D8E0B1}"/>
              </a:ext>
            </a:extLst>
          </p:cNvPr>
          <p:cNvSpPr/>
          <p:nvPr/>
        </p:nvSpPr>
        <p:spPr>
          <a:xfrm>
            <a:off x="6019675" y="1452534"/>
            <a:ext cx="912267"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MDH Boards &amp; Commissions</a:t>
            </a:r>
          </a:p>
        </p:txBody>
      </p:sp>
      <p:sp>
        <p:nvSpPr>
          <p:cNvPr id="391" name="Rectangle 390">
            <a:extLst>
              <a:ext uri="{FF2B5EF4-FFF2-40B4-BE49-F238E27FC236}">
                <a16:creationId xmlns:a16="http://schemas.microsoft.com/office/drawing/2014/main" xmlns="" id="{3120D559-21AE-4DDA-B28E-72B552B5A187}"/>
              </a:ext>
            </a:extLst>
          </p:cNvPr>
          <p:cNvSpPr/>
          <p:nvPr/>
        </p:nvSpPr>
        <p:spPr>
          <a:xfrm>
            <a:off x="7065481" y="1452534"/>
            <a:ext cx="1010399"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MD Secretary of State</a:t>
            </a:r>
          </a:p>
        </p:txBody>
      </p:sp>
      <p:sp>
        <p:nvSpPr>
          <p:cNvPr id="392" name="Rectangle 391">
            <a:extLst>
              <a:ext uri="{FF2B5EF4-FFF2-40B4-BE49-F238E27FC236}">
                <a16:creationId xmlns:a16="http://schemas.microsoft.com/office/drawing/2014/main" xmlns="" id="{0DC0CF15-E5F6-489A-AC3A-7B11E99549C4}"/>
              </a:ext>
            </a:extLst>
          </p:cNvPr>
          <p:cNvSpPr/>
          <p:nvPr/>
        </p:nvSpPr>
        <p:spPr>
          <a:xfrm>
            <a:off x="8183296" y="1452534"/>
            <a:ext cx="963550"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MD Public Service Commissions</a:t>
            </a:r>
          </a:p>
        </p:txBody>
      </p:sp>
      <p:cxnSp>
        <p:nvCxnSpPr>
          <p:cNvPr id="393" name="Straight Arrow Connector 392">
            <a:extLst>
              <a:ext uri="{FF2B5EF4-FFF2-40B4-BE49-F238E27FC236}">
                <a16:creationId xmlns:a16="http://schemas.microsoft.com/office/drawing/2014/main" xmlns="" id="{389C0F13-2982-4174-9598-6A0899B0F620}"/>
              </a:ext>
            </a:extLst>
          </p:cNvPr>
          <p:cNvCxnSpPr/>
          <p:nvPr/>
        </p:nvCxnSpPr>
        <p:spPr>
          <a:xfrm>
            <a:off x="1239423" y="2136530"/>
            <a:ext cx="41944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4" name="Straight Arrow Connector 393">
            <a:extLst>
              <a:ext uri="{FF2B5EF4-FFF2-40B4-BE49-F238E27FC236}">
                <a16:creationId xmlns:a16="http://schemas.microsoft.com/office/drawing/2014/main" xmlns="" id="{4C55C09C-FB7D-4341-B4D8-329E1D182224}"/>
              </a:ext>
            </a:extLst>
          </p:cNvPr>
          <p:cNvCxnSpPr/>
          <p:nvPr/>
        </p:nvCxnSpPr>
        <p:spPr>
          <a:xfrm>
            <a:off x="1239423" y="2390425"/>
            <a:ext cx="41944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5" name="Straight Arrow Connector 394">
            <a:extLst>
              <a:ext uri="{FF2B5EF4-FFF2-40B4-BE49-F238E27FC236}">
                <a16:creationId xmlns:a16="http://schemas.microsoft.com/office/drawing/2014/main" xmlns="" id="{B6850231-3666-4391-909C-46D6812DAB28}"/>
              </a:ext>
            </a:extLst>
          </p:cNvPr>
          <p:cNvCxnSpPr/>
          <p:nvPr/>
        </p:nvCxnSpPr>
        <p:spPr>
          <a:xfrm>
            <a:off x="1239423" y="2659764"/>
            <a:ext cx="41944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6" name="Straight Arrow Connector 395">
            <a:extLst>
              <a:ext uri="{FF2B5EF4-FFF2-40B4-BE49-F238E27FC236}">
                <a16:creationId xmlns:a16="http://schemas.microsoft.com/office/drawing/2014/main" xmlns="" id="{735F5F77-B558-423E-A238-6E4D906957FD}"/>
              </a:ext>
            </a:extLst>
          </p:cNvPr>
          <p:cNvCxnSpPr/>
          <p:nvPr/>
        </p:nvCxnSpPr>
        <p:spPr>
          <a:xfrm>
            <a:off x="1239423" y="2935683"/>
            <a:ext cx="41944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7" name="Straight Arrow Connector 396">
            <a:extLst>
              <a:ext uri="{FF2B5EF4-FFF2-40B4-BE49-F238E27FC236}">
                <a16:creationId xmlns:a16="http://schemas.microsoft.com/office/drawing/2014/main" xmlns="" id="{665F5DE5-AF9C-4711-BA32-B7784BCDC1A4}"/>
              </a:ext>
            </a:extLst>
          </p:cNvPr>
          <p:cNvCxnSpPr/>
          <p:nvPr/>
        </p:nvCxnSpPr>
        <p:spPr>
          <a:xfrm>
            <a:off x="1239423" y="3213619"/>
            <a:ext cx="41944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8" name="Straight Arrow Connector 397">
            <a:extLst>
              <a:ext uri="{FF2B5EF4-FFF2-40B4-BE49-F238E27FC236}">
                <a16:creationId xmlns:a16="http://schemas.microsoft.com/office/drawing/2014/main" xmlns="" id="{E230076A-72EE-48AC-89C0-B2104543E844}"/>
              </a:ext>
            </a:extLst>
          </p:cNvPr>
          <p:cNvCxnSpPr/>
          <p:nvPr/>
        </p:nvCxnSpPr>
        <p:spPr>
          <a:xfrm>
            <a:off x="1239423" y="3482989"/>
            <a:ext cx="41944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9" name="Straight Arrow Connector 398">
            <a:extLst>
              <a:ext uri="{FF2B5EF4-FFF2-40B4-BE49-F238E27FC236}">
                <a16:creationId xmlns:a16="http://schemas.microsoft.com/office/drawing/2014/main" xmlns="" id="{7C668D11-D47E-4BE7-8112-BCA2B8D77866}"/>
              </a:ext>
            </a:extLst>
          </p:cNvPr>
          <p:cNvCxnSpPr/>
          <p:nvPr/>
        </p:nvCxnSpPr>
        <p:spPr>
          <a:xfrm>
            <a:off x="1239423" y="3753792"/>
            <a:ext cx="41944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0" name="Straight Arrow Connector 399">
            <a:extLst>
              <a:ext uri="{FF2B5EF4-FFF2-40B4-BE49-F238E27FC236}">
                <a16:creationId xmlns:a16="http://schemas.microsoft.com/office/drawing/2014/main" xmlns="" id="{4759F75C-3157-4C50-8DDD-A892D93CDA27}"/>
              </a:ext>
            </a:extLst>
          </p:cNvPr>
          <p:cNvCxnSpPr/>
          <p:nvPr/>
        </p:nvCxnSpPr>
        <p:spPr>
          <a:xfrm>
            <a:off x="1239423" y="4008128"/>
            <a:ext cx="41944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1" name="Straight Arrow Connector 400">
            <a:extLst>
              <a:ext uri="{FF2B5EF4-FFF2-40B4-BE49-F238E27FC236}">
                <a16:creationId xmlns:a16="http://schemas.microsoft.com/office/drawing/2014/main" xmlns="" id="{0F66AC04-997E-4176-8397-5E498230887E}"/>
              </a:ext>
            </a:extLst>
          </p:cNvPr>
          <p:cNvCxnSpPr/>
          <p:nvPr/>
        </p:nvCxnSpPr>
        <p:spPr>
          <a:xfrm>
            <a:off x="1239423" y="4294098"/>
            <a:ext cx="41944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xmlns="" id="{854489DA-9EBD-4C1F-AFF6-A1FBA469CFF8}"/>
              </a:ext>
            </a:extLst>
          </p:cNvPr>
          <p:cNvCxnSpPr/>
          <p:nvPr/>
        </p:nvCxnSpPr>
        <p:spPr>
          <a:xfrm>
            <a:off x="1239423" y="4620276"/>
            <a:ext cx="41944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xmlns="" id="{5623801A-474A-4988-93DA-5F4914711AD6}"/>
              </a:ext>
            </a:extLst>
          </p:cNvPr>
          <p:cNvCxnSpPr/>
          <p:nvPr/>
        </p:nvCxnSpPr>
        <p:spPr>
          <a:xfrm>
            <a:off x="1252848" y="4911350"/>
            <a:ext cx="41944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04" name="Group 403">
            <a:extLst>
              <a:ext uri="{FF2B5EF4-FFF2-40B4-BE49-F238E27FC236}">
                <a16:creationId xmlns:a16="http://schemas.microsoft.com/office/drawing/2014/main" xmlns="" id="{4127258F-5D50-4AB9-8248-08780E0CA995}"/>
              </a:ext>
            </a:extLst>
          </p:cNvPr>
          <p:cNvGrpSpPr/>
          <p:nvPr/>
        </p:nvGrpSpPr>
        <p:grpSpPr>
          <a:xfrm>
            <a:off x="734068" y="1145635"/>
            <a:ext cx="639642" cy="842527"/>
            <a:chOff x="812802" y="1143000"/>
            <a:chExt cx="581020" cy="842527"/>
          </a:xfrm>
          <a:solidFill>
            <a:srgbClr val="FFC000"/>
          </a:solidFill>
        </p:grpSpPr>
        <p:cxnSp>
          <p:nvCxnSpPr>
            <p:cNvPr id="405" name="Straight Arrow Connector 404">
              <a:extLst>
                <a:ext uri="{FF2B5EF4-FFF2-40B4-BE49-F238E27FC236}">
                  <a16:creationId xmlns:a16="http://schemas.microsoft.com/office/drawing/2014/main" xmlns="" id="{E63B2553-5AD5-40A3-A6B3-7A2F82FA536F}"/>
                </a:ext>
              </a:extLst>
            </p:cNvPr>
            <p:cNvCxnSpPr>
              <a:cxnSpLocks/>
            </p:cNvCxnSpPr>
            <p:nvPr/>
          </p:nvCxnSpPr>
          <p:spPr>
            <a:xfrm>
              <a:off x="1393822" y="1371600"/>
              <a:ext cx="0" cy="61392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xmlns="" id="{6684E571-3F7D-4C8E-A0E8-2DF671705D2C}"/>
                </a:ext>
              </a:extLst>
            </p:cNvPr>
            <p:cNvCxnSpPr/>
            <p:nvPr/>
          </p:nvCxnSpPr>
          <p:spPr>
            <a:xfrm flipH="1">
              <a:off x="812802" y="1371600"/>
              <a:ext cx="5802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xmlns="" id="{3E950404-1BC7-4EEC-8391-B6D07D35153F}"/>
                </a:ext>
              </a:extLst>
            </p:cNvPr>
            <p:cNvCxnSpPr/>
            <p:nvPr/>
          </p:nvCxnSpPr>
          <p:spPr>
            <a:xfrm flipV="1">
              <a:off x="819945" y="1143000"/>
              <a:ext cx="0" cy="2286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8" name="Group 407">
            <a:extLst>
              <a:ext uri="{FF2B5EF4-FFF2-40B4-BE49-F238E27FC236}">
                <a16:creationId xmlns:a16="http://schemas.microsoft.com/office/drawing/2014/main" xmlns="" id="{467AD7C9-FC4F-4E4E-BEEF-C8113C153C18}"/>
              </a:ext>
            </a:extLst>
          </p:cNvPr>
          <p:cNvGrpSpPr/>
          <p:nvPr/>
        </p:nvGrpSpPr>
        <p:grpSpPr>
          <a:xfrm>
            <a:off x="1875385" y="1136068"/>
            <a:ext cx="638765" cy="843136"/>
            <a:chOff x="812802" y="1143000"/>
            <a:chExt cx="581020" cy="842527"/>
          </a:xfrm>
          <a:solidFill>
            <a:srgbClr val="FFC000"/>
          </a:solidFill>
        </p:grpSpPr>
        <p:cxnSp>
          <p:nvCxnSpPr>
            <p:cNvPr id="409" name="Straight Arrow Connector 408">
              <a:extLst>
                <a:ext uri="{FF2B5EF4-FFF2-40B4-BE49-F238E27FC236}">
                  <a16:creationId xmlns:a16="http://schemas.microsoft.com/office/drawing/2014/main" xmlns="" id="{F025F63D-6BB1-4FDF-AEF6-B6D5FCF3AD56}"/>
                </a:ext>
              </a:extLst>
            </p:cNvPr>
            <p:cNvCxnSpPr>
              <a:cxnSpLocks/>
            </p:cNvCxnSpPr>
            <p:nvPr/>
          </p:nvCxnSpPr>
          <p:spPr>
            <a:xfrm>
              <a:off x="1393822" y="1371600"/>
              <a:ext cx="0" cy="61392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xmlns="" id="{09E4E2D3-7EA4-416A-B4F2-167C95CA050B}"/>
                </a:ext>
              </a:extLst>
            </p:cNvPr>
            <p:cNvCxnSpPr/>
            <p:nvPr/>
          </p:nvCxnSpPr>
          <p:spPr>
            <a:xfrm flipH="1">
              <a:off x="812802" y="1371600"/>
              <a:ext cx="5802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xmlns="" id="{22E338EF-F54D-41B5-8CA5-B31A9BFF20EE}"/>
                </a:ext>
              </a:extLst>
            </p:cNvPr>
            <p:cNvCxnSpPr/>
            <p:nvPr/>
          </p:nvCxnSpPr>
          <p:spPr>
            <a:xfrm flipV="1">
              <a:off x="819945" y="1143000"/>
              <a:ext cx="0" cy="2286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6" name="Rectangle 415">
            <a:extLst>
              <a:ext uri="{FF2B5EF4-FFF2-40B4-BE49-F238E27FC236}">
                <a16:creationId xmlns:a16="http://schemas.microsoft.com/office/drawing/2014/main" xmlns="" id="{E7E73230-1DC7-4283-B77C-9F0D6F615865}"/>
              </a:ext>
            </a:extLst>
          </p:cNvPr>
          <p:cNvSpPr/>
          <p:nvPr/>
        </p:nvSpPr>
        <p:spPr>
          <a:xfrm>
            <a:off x="149997" y="905846"/>
            <a:ext cx="1022347" cy="338601"/>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Office of the Attorney General</a:t>
            </a:r>
          </a:p>
        </p:txBody>
      </p:sp>
      <p:sp>
        <p:nvSpPr>
          <p:cNvPr id="417" name="Rectangle 416">
            <a:extLst>
              <a:ext uri="{FF2B5EF4-FFF2-40B4-BE49-F238E27FC236}">
                <a16:creationId xmlns:a16="http://schemas.microsoft.com/office/drawing/2014/main" xmlns="" id="{99E24C67-8F6A-4120-8A92-9775A8C2297D}"/>
              </a:ext>
            </a:extLst>
          </p:cNvPr>
          <p:cNvSpPr/>
          <p:nvPr/>
        </p:nvSpPr>
        <p:spPr>
          <a:xfrm>
            <a:off x="1428286" y="905846"/>
            <a:ext cx="1029724"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MD Insurance Administration</a:t>
            </a:r>
          </a:p>
        </p:txBody>
      </p:sp>
      <p:grpSp>
        <p:nvGrpSpPr>
          <p:cNvPr id="419" name="Group 418">
            <a:extLst>
              <a:ext uri="{FF2B5EF4-FFF2-40B4-BE49-F238E27FC236}">
                <a16:creationId xmlns:a16="http://schemas.microsoft.com/office/drawing/2014/main" xmlns="" id="{BC698CBE-5D84-4707-B909-1C67C33C9597}"/>
              </a:ext>
            </a:extLst>
          </p:cNvPr>
          <p:cNvGrpSpPr/>
          <p:nvPr/>
        </p:nvGrpSpPr>
        <p:grpSpPr>
          <a:xfrm flipH="1">
            <a:off x="3694578" y="1165887"/>
            <a:ext cx="509364" cy="807730"/>
            <a:chOff x="812802" y="1143000"/>
            <a:chExt cx="581020" cy="842527"/>
          </a:xfrm>
          <a:solidFill>
            <a:srgbClr val="FFC000"/>
          </a:solidFill>
        </p:grpSpPr>
        <p:cxnSp>
          <p:nvCxnSpPr>
            <p:cNvPr id="420" name="Straight Arrow Connector 419">
              <a:extLst>
                <a:ext uri="{FF2B5EF4-FFF2-40B4-BE49-F238E27FC236}">
                  <a16:creationId xmlns:a16="http://schemas.microsoft.com/office/drawing/2014/main" xmlns="" id="{7DB6FC6C-BD1F-49A2-880B-1638DFBCAF34}"/>
                </a:ext>
              </a:extLst>
            </p:cNvPr>
            <p:cNvCxnSpPr>
              <a:cxnSpLocks/>
            </p:cNvCxnSpPr>
            <p:nvPr/>
          </p:nvCxnSpPr>
          <p:spPr>
            <a:xfrm>
              <a:off x="1393822" y="1371600"/>
              <a:ext cx="0" cy="61392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xmlns="" id="{E0C97594-163B-4B02-9E4D-C92D3DC5A195}"/>
                </a:ext>
              </a:extLst>
            </p:cNvPr>
            <p:cNvCxnSpPr/>
            <p:nvPr/>
          </p:nvCxnSpPr>
          <p:spPr>
            <a:xfrm flipH="1">
              <a:off x="812802" y="1371600"/>
              <a:ext cx="5802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xmlns="" id="{C14AA8B2-0B0D-4A77-A219-E2ECCEB30AAA}"/>
                </a:ext>
              </a:extLst>
            </p:cNvPr>
            <p:cNvCxnSpPr/>
            <p:nvPr/>
          </p:nvCxnSpPr>
          <p:spPr>
            <a:xfrm flipV="1">
              <a:off x="819945" y="1143000"/>
              <a:ext cx="0" cy="2286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3" name="Group 422">
            <a:extLst>
              <a:ext uri="{FF2B5EF4-FFF2-40B4-BE49-F238E27FC236}">
                <a16:creationId xmlns:a16="http://schemas.microsoft.com/office/drawing/2014/main" xmlns="" id="{DC54E4A7-EF69-4D43-9B99-4F86A2DDE6FC}"/>
              </a:ext>
            </a:extLst>
          </p:cNvPr>
          <p:cNvGrpSpPr/>
          <p:nvPr/>
        </p:nvGrpSpPr>
        <p:grpSpPr>
          <a:xfrm flipH="1">
            <a:off x="4940629" y="1132905"/>
            <a:ext cx="509364" cy="832079"/>
            <a:chOff x="812802" y="1143000"/>
            <a:chExt cx="581020" cy="842527"/>
          </a:xfrm>
          <a:solidFill>
            <a:srgbClr val="FFC000"/>
          </a:solidFill>
        </p:grpSpPr>
        <p:cxnSp>
          <p:nvCxnSpPr>
            <p:cNvPr id="424" name="Straight Arrow Connector 423">
              <a:extLst>
                <a:ext uri="{FF2B5EF4-FFF2-40B4-BE49-F238E27FC236}">
                  <a16:creationId xmlns:a16="http://schemas.microsoft.com/office/drawing/2014/main" xmlns="" id="{CCF1C79B-BA89-41C4-8800-ED9B3E53E4AF}"/>
                </a:ext>
              </a:extLst>
            </p:cNvPr>
            <p:cNvCxnSpPr>
              <a:cxnSpLocks/>
            </p:cNvCxnSpPr>
            <p:nvPr/>
          </p:nvCxnSpPr>
          <p:spPr>
            <a:xfrm>
              <a:off x="1393822" y="1371600"/>
              <a:ext cx="0" cy="61392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xmlns="" id="{FBE8B0D0-2361-402C-8033-0E391D8E3FB4}"/>
                </a:ext>
              </a:extLst>
            </p:cNvPr>
            <p:cNvCxnSpPr/>
            <p:nvPr/>
          </p:nvCxnSpPr>
          <p:spPr>
            <a:xfrm flipH="1">
              <a:off x="812802" y="1371600"/>
              <a:ext cx="5802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xmlns="" id="{113EA67F-7D72-4CF4-AF81-F600DE7489A1}"/>
                </a:ext>
              </a:extLst>
            </p:cNvPr>
            <p:cNvCxnSpPr/>
            <p:nvPr/>
          </p:nvCxnSpPr>
          <p:spPr>
            <a:xfrm flipV="1">
              <a:off x="819945" y="1143000"/>
              <a:ext cx="0" cy="2286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7" name="Group 426">
            <a:extLst>
              <a:ext uri="{FF2B5EF4-FFF2-40B4-BE49-F238E27FC236}">
                <a16:creationId xmlns:a16="http://schemas.microsoft.com/office/drawing/2014/main" xmlns="" id="{3905FD30-CBE7-4DA5-A8F6-886A5244A940}"/>
              </a:ext>
            </a:extLst>
          </p:cNvPr>
          <p:cNvGrpSpPr/>
          <p:nvPr/>
        </p:nvGrpSpPr>
        <p:grpSpPr>
          <a:xfrm flipH="1">
            <a:off x="5901984" y="1150794"/>
            <a:ext cx="509364" cy="822824"/>
            <a:chOff x="812802" y="1143000"/>
            <a:chExt cx="581020" cy="842527"/>
          </a:xfrm>
          <a:solidFill>
            <a:srgbClr val="FFC000"/>
          </a:solidFill>
        </p:grpSpPr>
        <p:cxnSp>
          <p:nvCxnSpPr>
            <p:cNvPr id="428" name="Straight Arrow Connector 427">
              <a:extLst>
                <a:ext uri="{FF2B5EF4-FFF2-40B4-BE49-F238E27FC236}">
                  <a16:creationId xmlns:a16="http://schemas.microsoft.com/office/drawing/2014/main" xmlns="" id="{53AE5D4E-6683-408F-B3BA-EE7B81603575}"/>
                </a:ext>
              </a:extLst>
            </p:cNvPr>
            <p:cNvCxnSpPr>
              <a:cxnSpLocks/>
            </p:cNvCxnSpPr>
            <p:nvPr/>
          </p:nvCxnSpPr>
          <p:spPr>
            <a:xfrm>
              <a:off x="1393822" y="1371600"/>
              <a:ext cx="0" cy="61392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xmlns="" id="{F9CE9078-672B-40C4-955A-3ECF91F7AB11}"/>
                </a:ext>
              </a:extLst>
            </p:cNvPr>
            <p:cNvCxnSpPr/>
            <p:nvPr/>
          </p:nvCxnSpPr>
          <p:spPr>
            <a:xfrm flipH="1">
              <a:off x="812802" y="1371600"/>
              <a:ext cx="5802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xmlns="" id="{9393544A-3FE7-4350-ADDD-F706D78355AF}"/>
                </a:ext>
              </a:extLst>
            </p:cNvPr>
            <p:cNvCxnSpPr/>
            <p:nvPr/>
          </p:nvCxnSpPr>
          <p:spPr>
            <a:xfrm flipV="1">
              <a:off x="819945" y="1143000"/>
              <a:ext cx="0" cy="2286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1" name="Group 430">
            <a:extLst>
              <a:ext uri="{FF2B5EF4-FFF2-40B4-BE49-F238E27FC236}">
                <a16:creationId xmlns:a16="http://schemas.microsoft.com/office/drawing/2014/main" xmlns="" id="{205A11C2-7E5B-4E53-88DB-310537FBB933}"/>
              </a:ext>
            </a:extLst>
          </p:cNvPr>
          <p:cNvGrpSpPr/>
          <p:nvPr/>
        </p:nvGrpSpPr>
        <p:grpSpPr>
          <a:xfrm flipH="1">
            <a:off x="6972123" y="1109487"/>
            <a:ext cx="509364" cy="868480"/>
            <a:chOff x="812802" y="1143000"/>
            <a:chExt cx="581020" cy="842527"/>
          </a:xfrm>
          <a:solidFill>
            <a:srgbClr val="FFC000"/>
          </a:solidFill>
        </p:grpSpPr>
        <p:cxnSp>
          <p:nvCxnSpPr>
            <p:cNvPr id="432" name="Straight Arrow Connector 431">
              <a:extLst>
                <a:ext uri="{FF2B5EF4-FFF2-40B4-BE49-F238E27FC236}">
                  <a16:creationId xmlns:a16="http://schemas.microsoft.com/office/drawing/2014/main" xmlns="" id="{A27FA61A-DD38-4CBB-A377-A5DF2A8116E6}"/>
                </a:ext>
              </a:extLst>
            </p:cNvPr>
            <p:cNvCxnSpPr>
              <a:cxnSpLocks/>
            </p:cNvCxnSpPr>
            <p:nvPr/>
          </p:nvCxnSpPr>
          <p:spPr>
            <a:xfrm>
              <a:off x="1393822" y="1371600"/>
              <a:ext cx="0" cy="61392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xmlns="" id="{DD671CF0-E985-4A8C-A034-5E000AC088EF}"/>
                </a:ext>
              </a:extLst>
            </p:cNvPr>
            <p:cNvCxnSpPr/>
            <p:nvPr/>
          </p:nvCxnSpPr>
          <p:spPr>
            <a:xfrm flipH="1">
              <a:off x="812802" y="1371600"/>
              <a:ext cx="5802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xmlns="" id="{C03EF659-FDE5-42B9-83C7-A9D08D3C9179}"/>
                </a:ext>
              </a:extLst>
            </p:cNvPr>
            <p:cNvCxnSpPr/>
            <p:nvPr/>
          </p:nvCxnSpPr>
          <p:spPr>
            <a:xfrm flipV="1">
              <a:off x="819945" y="1143000"/>
              <a:ext cx="0" cy="2286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5" name="Group 434">
            <a:extLst>
              <a:ext uri="{FF2B5EF4-FFF2-40B4-BE49-F238E27FC236}">
                <a16:creationId xmlns:a16="http://schemas.microsoft.com/office/drawing/2014/main" xmlns="" id="{B1BDBEB9-40D1-4AFC-9C19-05BD19E98114}"/>
              </a:ext>
            </a:extLst>
          </p:cNvPr>
          <p:cNvGrpSpPr/>
          <p:nvPr/>
        </p:nvGrpSpPr>
        <p:grpSpPr>
          <a:xfrm flipH="1">
            <a:off x="9180206" y="1136003"/>
            <a:ext cx="509364" cy="828981"/>
            <a:chOff x="812802" y="1143000"/>
            <a:chExt cx="581020" cy="842527"/>
          </a:xfrm>
          <a:solidFill>
            <a:srgbClr val="FFC000"/>
          </a:solidFill>
        </p:grpSpPr>
        <p:cxnSp>
          <p:nvCxnSpPr>
            <p:cNvPr id="436" name="Straight Arrow Connector 435">
              <a:extLst>
                <a:ext uri="{FF2B5EF4-FFF2-40B4-BE49-F238E27FC236}">
                  <a16:creationId xmlns:a16="http://schemas.microsoft.com/office/drawing/2014/main" xmlns="" id="{63B55ADF-F892-46F6-8E07-81EF461B8B22}"/>
                </a:ext>
              </a:extLst>
            </p:cNvPr>
            <p:cNvCxnSpPr>
              <a:cxnSpLocks/>
            </p:cNvCxnSpPr>
            <p:nvPr/>
          </p:nvCxnSpPr>
          <p:spPr>
            <a:xfrm>
              <a:off x="1393822" y="1371600"/>
              <a:ext cx="0" cy="61392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xmlns="" id="{1765DF14-8E89-4D9A-9FF7-2227D172AE39}"/>
                </a:ext>
              </a:extLst>
            </p:cNvPr>
            <p:cNvCxnSpPr/>
            <p:nvPr/>
          </p:nvCxnSpPr>
          <p:spPr>
            <a:xfrm flipH="1">
              <a:off x="812802" y="1371600"/>
              <a:ext cx="5802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xmlns="" id="{BF5D93B3-C9C5-4506-89C5-2413E4919847}"/>
                </a:ext>
              </a:extLst>
            </p:cNvPr>
            <p:cNvCxnSpPr/>
            <p:nvPr/>
          </p:nvCxnSpPr>
          <p:spPr>
            <a:xfrm flipV="1">
              <a:off x="819945" y="1143000"/>
              <a:ext cx="0" cy="2286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9" name="Rectangle 438">
            <a:extLst>
              <a:ext uri="{FF2B5EF4-FFF2-40B4-BE49-F238E27FC236}">
                <a16:creationId xmlns:a16="http://schemas.microsoft.com/office/drawing/2014/main" xmlns="" id="{FA78C684-FEE4-4EB3-A845-7D2019D6D8DE}"/>
              </a:ext>
            </a:extLst>
          </p:cNvPr>
          <p:cNvSpPr/>
          <p:nvPr/>
        </p:nvSpPr>
        <p:spPr>
          <a:xfrm>
            <a:off x="3726553" y="905846"/>
            <a:ext cx="1090546"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MD Department of Environment</a:t>
            </a:r>
          </a:p>
        </p:txBody>
      </p:sp>
      <p:sp>
        <p:nvSpPr>
          <p:cNvPr id="440" name="Rectangle 439">
            <a:extLst>
              <a:ext uri="{FF2B5EF4-FFF2-40B4-BE49-F238E27FC236}">
                <a16:creationId xmlns:a16="http://schemas.microsoft.com/office/drawing/2014/main" xmlns="" id="{CAFDEC9F-065B-42F0-8BBD-468EB4A6E454}"/>
              </a:ext>
            </a:extLst>
          </p:cNvPr>
          <p:cNvSpPr/>
          <p:nvPr/>
        </p:nvSpPr>
        <p:spPr>
          <a:xfrm>
            <a:off x="5032422" y="905846"/>
            <a:ext cx="827440"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MDH Board of Nursing</a:t>
            </a:r>
          </a:p>
        </p:txBody>
      </p:sp>
      <p:sp>
        <p:nvSpPr>
          <p:cNvPr id="441" name="Rectangle 440">
            <a:extLst>
              <a:ext uri="{FF2B5EF4-FFF2-40B4-BE49-F238E27FC236}">
                <a16:creationId xmlns:a16="http://schemas.microsoft.com/office/drawing/2014/main" xmlns="" id="{89CBDF78-AA43-4252-99CD-5084CF8892D4}"/>
              </a:ext>
            </a:extLst>
          </p:cNvPr>
          <p:cNvSpPr/>
          <p:nvPr/>
        </p:nvSpPr>
        <p:spPr>
          <a:xfrm>
            <a:off x="5990356" y="905846"/>
            <a:ext cx="912268"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MDH Board of Pharmacy</a:t>
            </a:r>
          </a:p>
        </p:txBody>
      </p:sp>
      <p:sp>
        <p:nvSpPr>
          <p:cNvPr id="442" name="Rectangle 441">
            <a:extLst>
              <a:ext uri="{FF2B5EF4-FFF2-40B4-BE49-F238E27FC236}">
                <a16:creationId xmlns:a16="http://schemas.microsoft.com/office/drawing/2014/main" xmlns="" id="{243497F5-C793-40C8-ADD5-3CF25595F329}"/>
              </a:ext>
            </a:extLst>
          </p:cNvPr>
          <p:cNvSpPr/>
          <p:nvPr/>
        </p:nvSpPr>
        <p:spPr>
          <a:xfrm>
            <a:off x="7061980" y="905846"/>
            <a:ext cx="1013902"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Md. State Dept. of Education</a:t>
            </a:r>
          </a:p>
        </p:txBody>
      </p:sp>
      <p:grpSp>
        <p:nvGrpSpPr>
          <p:cNvPr id="444" name="Group 443">
            <a:extLst>
              <a:ext uri="{FF2B5EF4-FFF2-40B4-BE49-F238E27FC236}">
                <a16:creationId xmlns:a16="http://schemas.microsoft.com/office/drawing/2014/main" xmlns="" id="{579433AD-5F8B-4F9D-9DC3-76F80BB4D8F1}"/>
              </a:ext>
            </a:extLst>
          </p:cNvPr>
          <p:cNvGrpSpPr/>
          <p:nvPr/>
        </p:nvGrpSpPr>
        <p:grpSpPr>
          <a:xfrm>
            <a:off x="4050991" y="5462903"/>
            <a:ext cx="464011" cy="655590"/>
            <a:chOff x="2436812" y="5367338"/>
            <a:chExt cx="421485" cy="655590"/>
          </a:xfrm>
          <a:solidFill>
            <a:srgbClr val="FFC000"/>
          </a:solidFill>
        </p:grpSpPr>
        <p:cxnSp>
          <p:nvCxnSpPr>
            <p:cNvPr id="445" name="Straight Connector 444">
              <a:extLst>
                <a:ext uri="{FF2B5EF4-FFF2-40B4-BE49-F238E27FC236}">
                  <a16:creationId xmlns:a16="http://schemas.microsoft.com/office/drawing/2014/main" xmlns="" id="{1D2C06B0-C641-42EC-BA70-66E99FFC719A}"/>
                </a:ext>
              </a:extLst>
            </p:cNvPr>
            <p:cNvCxnSpPr>
              <a:cxnSpLocks/>
            </p:cNvCxnSpPr>
            <p:nvPr/>
          </p:nvCxnSpPr>
          <p:spPr>
            <a:xfrm>
              <a:off x="2855916" y="5367338"/>
              <a:ext cx="0" cy="50006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xmlns="" id="{05F4D4A9-FB83-4A4F-94E6-058AC83A1048}"/>
                </a:ext>
              </a:extLst>
            </p:cNvPr>
            <p:cNvCxnSpPr>
              <a:cxnSpLocks/>
            </p:cNvCxnSpPr>
            <p:nvPr/>
          </p:nvCxnSpPr>
          <p:spPr>
            <a:xfrm flipH="1">
              <a:off x="2436812" y="5867400"/>
              <a:ext cx="42148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Straight Arrow Connector 446">
              <a:extLst>
                <a:ext uri="{FF2B5EF4-FFF2-40B4-BE49-F238E27FC236}">
                  <a16:creationId xmlns:a16="http://schemas.microsoft.com/office/drawing/2014/main" xmlns="" id="{C33419B8-45F7-4149-B73C-5DCE678197B2}"/>
                </a:ext>
              </a:extLst>
            </p:cNvPr>
            <p:cNvCxnSpPr/>
            <p:nvPr/>
          </p:nvCxnSpPr>
          <p:spPr>
            <a:xfrm>
              <a:off x="2436812" y="5867400"/>
              <a:ext cx="0" cy="155528"/>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8" name="Group 447">
            <a:extLst>
              <a:ext uri="{FF2B5EF4-FFF2-40B4-BE49-F238E27FC236}">
                <a16:creationId xmlns:a16="http://schemas.microsoft.com/office/drawing/2014/main" xmlns="" id="{FC7C47A3-5CD7-408F-9B47-8D32C320BCB8}"/>
              </a:ext>
            </a:extLst>
          </p:cNvPr>
          <p:cNvGrpSpPr/>
          <p:nvPr/>
        </p:nvGrpSpPr>
        <p:grpSpPr>
          <a:xfrm>
            <a:off x="5324249" y="5470721"/>
            <a:ext cx="464011" cy="655590"/>
            <a:chOff x="2436812" y="5367338"/>
            <a:chExt cx="421485" cy="655590"/>
          </a:xfrm>
          <a:solidFill>
            <a:srgbClr val="FFC000"/>
          </a:solidFill>
        </p:grpSpPr>
        <p:cxnSp>
          <p:nvCxnSpPr>
            <p:cNvPr id="449" name="Straight Connector 448">
              <a:extLst>
                <a:ext uri="{FF2B5EF4-FFF2-40B4-BE49-F238E27FC236}">
                  <a16:creationId xmlns:a16="http://schemas.microsoft.com/office/drawing/2014/main" xmlns="" id="{0869E224-6F04-4B05-8A90-42D90CE8C009}"/>
                </a:ext>
              </a:extLst>
            </p:cNvPr>
            <p:cNvCxnSpPr>
              <a:cxnSpLocks/>
            </p:cNvCxnSpPr>
            <p:nvPr/>
          </p:nvCxnSpPr>
          <p:spPr>
            <a:xfrm>
              <a:off x="2855916" y="5367338"/>
              <a:ext cx="0" cy="50006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xmlns="" id="{C0C3BBF7-1899-48F6-AA2D-F01F98EE479C}"/>
                </a:ext>
              </a:extLst>
            </p:cNvPr>
            <p:cNvCxnSpPr>
              <a:cxnSpLocks/>
            </p:cNvCxnSpPr>
            <p:nvPr/>
          </p:nvCxnSpPr>
          <p:spPr>
            <a:xfrm flipH="1">
              <a:off x="2436812" y="5867400"/>
              <a:ext cx="42148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Arrow Connector 450">
              <a:extLst>
                <a:ext uri="{FF2B5EF4-FFF2-40B4-BE49-F238E27FC236}">
                  <a16:creationId xmlns:a16="http://schemas.microsoft.com/office/drawing/2014/main" xmlns="" id="{A27C6DF5-E699-4C91-806D-8E30A8662542}"/>
                </a:ext>
              </a:extLst>
            </p:cNvPr>
            <p:cNvCxnSpPr/>
            <p:nvPr/>
          </p:nvCxnSpPr>
          <p:spPr>
            <a:xfrm>
              <a:off x="2436812" y="5867400"/>
              <a:ext cx="0" cy="155528"/>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2" name="Group 451">
            <a:extLst>
              <a:ext uri="{FF2B5EF4-FFF2-40B4-BE49-F238E27FC236}">
                <a16:creationId xmlns:a16="http://schemas.microsoft.com/office/drawing/2014/main" xmlns="" id="{F3BBC9A4-EFCA-428D-BA8A-5E15A6D7669A}"/>
              </a:ext>
            </a:extLst>
          </p:cNvPr>
          <p:cNvGrpSpPr/>
          <p:nvPr/>
        </p:nvGrpSpPr>
        <p:grpSpPr>
          <a:xfrm>
            <a:off x="6539892" y="5472428"/>
            <a:ext cx="464011" cy="655590"/>
            <a:chOff x="2436812" y="5367338"/>
            <a:chExt cx="421485" cy="655590"/>
          </a:xfrm>
          <a:solidFill>
            <a:srgbClr val="FFC000"/>
          </a:solidFill>
        </p:grpSpPr>
        <p:cxnSp>
          <p:nvCxnSpPr>
            <p:cNvPr id="453" name="Straight Connector 452">
              <a:extLst>
                <a:ext uri="{FF2B5EF4-FFF2-40B4-BE49-F238E27FC236}">
                  <a16:creationId xmlns:a16="http://schemas.microsoft.com/office/drawing/2014/main" xmlns="" id="{1ADD0F23-15A2-45EB-9AC3-054472237A5A}"/>
                </a:ext>
              </a:extLst>
            </p:cNvPr>
            <p:cNvCxnSpPr>
              <a:cxnSpLocks/>
            </p:cNvCxnSpPr>
            <p:nvPr/>
          </p:nvCxnSpPr>
          <p:spPr>
            <a:xfrm>
              <a:off x="2855916" y="5367338"/>
              <a:ext cx="0" cy="50006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xmlns="" id="{D1204250-10C2-472B-B39C-BB13FA50945C}"/>
                </a:ext>
              </a:extLst>
            </p:cNvPr>
            <p:cNvCxnSpPr>
              <a:cxnSpLocks/>
            </p:cNvCxnSpPr>
            <p:nvPr/>
          </p:nvCxnSpPr>
          <p:spPr>
            <a:xfrm flipH="1">
              <a:off x="2436812" y="5867400"/>
              <a:ext cx="42148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Arrow Connector 454">
              <a:extLst>
                <a:ext uri="{FF2B5EF4-FFF2-40B4-BE49-F238E27FC236}">
                  <a16:creationId xmlns:a16="http://schemas.microsoft.com/office/drawing/2014/main" xmlns="" id="{624E9DD2-E129-4D61-9181-48D8C4C068D7}"/>
                </a:ext>
              </a:extLst>
            </p:cNvPr>
            <p:cNvCxnSpPr/>
            <p:nvPr/>
          </p:nvCxnSpPr>
          <p:spPr>
            <a:xfrm>
              <a:off x="2436812" y="5867400"/>
              <a:ext cx="0" cy="155528"/>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6" name="Group 455">
            <a:extLst>
              <a:ext uri="{FF2B5EF4-FFF2-40B4-BE49-F238E27FC236}">
                <a16:creationId xmlns:a16="http://schemas.microsoft.com/office/drawing/2014/main" xmlns="" id="{D7943F08-2FE9-46F7-A0E7-A45E854641F3}"/>
              </a:ext>
            </a:extLst>
          </p:cNvPr>
          <p:cNvGrpSpPr/>
          <p:nvPr/>
        </p:nvGrpSpPr>
        <p:grpSpPr>
          <a:xfrm>
            <a:off x="7747169" y="5462903"/>
            <a:ext cx="464011" cy="655590"/>
            <a:chOff x="2436812" y="5367338"/>
            <a:chExt cx="421485" cy="655590"/>
          </a:xfrm>
          <a:solidFill>
            <a:srgbClr val="FFC000"/>
          </a:solidFill>
        </p:grpSpPr>
        <p:cxnSp>
          <p:nvCxnSpPr>
            <p:cNvPr id="457" name="Straight Connector 456">
              <a:extLst>
                <a:ext uri="{FF2B5EF4-FFF2-40B4-BE49-F238E27FC236}">
                  <a16:creationId xmlns:a16="http://schemas.microsoft.com/office/drawing/2014/main" xmlns="" id="{9B014B26-FB22-46EF-A4D4-C7D76B1D5D3C}"/>
                </a:ext>
              </a:extLst>
            </p:cNvPr>
            <p:cNvCxnSpPr>
              <a:cxnSpLocks/>
            </p:cNvCxnSpPr>
            <p:nvPr/>
          </p:nvCxnSpPr>
          <p:spPr>
            <a:xfrm>
              <a:off x="2855916" y="5367338"/>
              <a:ext cx="0" cy="50006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xmlns="" id="{6BDEF222-94BC-4058-97B0-FC9B7B73226C}"/>
                </a:ext>
              </a:extLst>
            </p:cNvPr>
            <p:cNvCxnSpPr>
              <a:cxnSpLocks/>
            </p:cNvCxnSpPr>
            <p:nvPr/>
          </p:nvCxnSpPr>
          <p:spPr>
            <a:xfrm flipH="1">
              <a:off x="2436812" y="5867400"/>
              <a:ext cx="42148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Arrow Connector 458">
              <a:extLst>
                <a:ext uri="{FF2B5EF4-FFF2-40B4-BE49-F238E27FC236}">
                  <a16:creationId xmlns:a16="http://schemas.microsoft.com/office/drawing/2014/main" xmlns="" id="{98FC7CBF-292C-4989-8673-AD4428BB109D}"/>
                </a:ext>
              </a:extLst>
            </p:cNvPr>
            <p:cNvCxnSpPr/>
            <p:nvPr/>
          </p:nvCxnSpPr>
          <p:spPr>
            <a:xfrm>
              <a:off x="2436812" y="5867400"/>
              <a:ext cx="0" cy="155528"/>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0" name="Group 459">
            <a:extLst>
              <a:ext uri="{FF2B5EF4-FFF2-40B4-BE49-F238E27FC236}">
                <a16:creationId xmlns:a16="http://schemas.microsoft.com/office/drawing/2014/main" xmlns="" id="{35697142-55B4-4E9F-98B2-F4F0ECE5EBDD}"/>
              </a:ext>
            </a:extLst>
          </p:cNvPr>
          <p:cNvGrpSpPr/>
          <p:nvPr/>
        </p:nvGrpSpPr>
        <p:grpSpPr>
          <a:xfrm flipH="1">
            <a:off x="8250007" y="5462903"/>
            <a:ext cx="518464" cy="655590"/>
            <a:chOff x="2436812" y="5367338"/>
            <a:chExt cx="421485" cy="655590"/>
          </a:xfrm>
          <a:solidFill>
            <a:srgbClr val="FFC000"/>
          </a:solidFill>
        </p:grpSpPr>
        <p:cxnSp>
          <p:nvCxnSpPr>
            <p:cNvPr id="461" name="Straight Connector 460">
              <a:extLst>
                <a:ext uri="{FF2B5EF4-FFF2-40B4-BE49-F238E27FC236}">
                  <a16:creationId xmlns:a16="http://schemas.microsoft.com/office/drawing/2014/main" xmlns="" id="{D1F28F41-6FDC-408F-B1DC-D5607599A5D1}"/>
                </a:ext>
              </a:extLst>
            </p:cNvPr>
            <p:cNvCxnSpPr>
              <a:cxnSpLocks/>
            </p:cNvCxnSpPr>
            <p:nvPr/>
          </p:nvCxnSpPr>
          <p:spPr>
            <a:xfrm>
              <a:off x="2855916" y="5367338"/>
              <a:ext cx="0" cy="50006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xmlns="" id="{D5C33A4D-25B2-4341-9E9A-3ADF53BCFB01}"/>
                </a:ext>
              </a:extLst>
            </p:cNvPr>
            <p:cNvCxnSpPr>
              <a:cxnSpLocks/>
            </p:cNvCxnSpPr>
            <p:nvPr/>
          </p:nvCxnSpPr>
          <p:spPr>
            <a:xfrm flipH="1">
              <a:off x="2436812" y="5867400"/>
              <a:ext cx="42148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Arrow Connector 462">
              <a:extLst>
                <a:ext uri="{FF2B5EF4-FFF2-40B4-BE49-F238E27FC236}">
                  <a16:creationId xmlns:a16="http://schemas.microsoft.com/office/drawing/2014/main" xmlns="" id="{B98DD1A1-00AA-458B-B0BB-BBB5B3C5B0DD}"/>
                </a:ext>
              </a:extLst>
            </p:cNvPr>
            <p:cNvCxnSpPr/>
            <p:nvPr/>
          </p:nvCxnSpPr>
          <p:spPr>
            <a:xfrm>
              <a:off x="2436812" y="5867400"/>
              <a:ext cx="0" cy="155528"/>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4" name="Straight Arrow Connector 463">
            <a:extLst>
              <a:ext uri="{FF2B5EF4-FFF2-40B4-BE49-F238E27FC236}">
                <a16:creationId xmlns:a16="http://schemas.microsoft.com/office/drawing/2014/main" xmlns="" id="{6B08D3A9-EDC2-4202-A418-163E97933F7B}"/>
              </a:ext>
            </a:extLst>
          </p:cNvPr>
          <p:cNvCxnSpPr>
            <a:stCxn id="343" idx="1"/>
          </p:cNvCxnSpPr>
          <p:nvPr/>
        </p:nvCxnSpPr>
        <p:spPr>
          <a:xfrm flipH="1">
            <a:off x="8694669" y="2247645"/>
            <a:ext cx="4858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5" name="Straight Arrow Connector 464">
            <a:extLst>
              <a:ext uri="{FF2B5EF4-FFF2-40B4-BE49-F238E27FC236}">
                <a16:creationId xmlns:a16="http://schemas.microsoft.com/office/drawing/2014/main" xmlns="" id="{F15AAB30-D5B7-4234-8897-C9A8FAEF635C}"/>
              </a:ext>
            </a:extLst>
          </p:cNvPr>
          <p:cNvCxnSpPr/>
          <p:nvPr/>
        </p:nvCxnSpPr>
        <p:spPr>
          <a:xfrm flipH="1">
            <a:off x="8694668" y="2574321"/>
            <a:ext cx="4813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6" name="Straight Arrow Connector 465">
            <a:extLst>
              <a:ext uri="{FF2B5EF4-FFF2-40B4-BE49-F238E27FC236}">
                <a16:creationId xmlns:a16="http://schemas.microsoft.com/office/drawing/2014/main" xmlns="" id="{20DB08CD-E285-4362-A0BA-5C84CE92A873}"/>
              </a:ext>
            </a:extLst>
          </p:cNvPr>
          <p:cNvCxnSpPr/>
          <p:nvPr/>
        </p:nvCxnSpPr>
        <p:spPr>
          <a:xfrm flipH="1">
            <a:off x="8706070" y="2932461"/>
            <a:ext cx="4813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7" name="Straight Arrow Connector 466">
            <a:extLst>
              <a:ext uri="{FF2B5EF4-FFF2-40B4-BE49-F238E27FC236}">
                <a16:creationId xmlns:a16="http://schemas.microsoft.com/office/drawing/2014/main" xmlns="" id="{6465AD3D-9BA1-4A49-9EDF-FE307CD77D2D}"/>
              </a:ext>
            </a:extLst>
          </p:cNvPr>
          <p:cNvCxnSpPr>
            <a:stCxn id="229" idx="1"/>
          </p:cNvCxnSpPr>
          <p:nvPr/>
        </p:nvCxnSpPr>
        <p:spPr>
          <a:xfrm flipH="1">
            <a:off x="8706070" y="3229896"/>
            <a:ext cx="47448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8" name="Straight Arrow Connector 467">
            <a:extLst>
              <a:ext uri="{FF2B5EF4-FFF2-40B4-BE49-F238E27FC236}">
                <a16:creationId xmlns:a16="http://schemas.microsoft.com/office/drawing/2014/main" xmlns="" id="{6998720A-7DCF-4B2D-AAE6-E85EE75AA28D}"/>
              </a:ext>
            </a:extLst>
          </p:cNvPr>
          <p:cNvCxnSpPr/>
          <p:nvPr/>
        </p:nvCxnSpPr>
        <p:spPr>
          <a:xfrm flipH="1">
            <a:off x="8714851" y="3509148"/>
            <a:ext cx="47256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9" name="Straight Arrow Connector 468">
            <a:extLst>
              <a:ext uri="{FF2B5EF4-FFF2-40B4-BE49-F238E27FC236}">
                <a16:creationId xmlns:a16="http://schemas.microsoft.com/office/drawing/2014/main" xmlns="" id="{FBED5894-AD2F-4C33-A1BB-9DF29DCDDC4B}"/>
              </a:ext>
            </a:extLst>
          </p:cNvPr>
          <p:cNvCxnSpPr/>
          <p:nvPr/>
        </p:nvCxnSpPr>
        <p:spPr>
          <a:xfrm flipH="1">
            <a:off x="8714851" y="3795094"/>
            <a:ext cx="47256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0" name="Straight Arrow Connector 469">
            <a:extLst>
              <a:ext uri="{FF2B5EF4-FFF2-40B4-BE49-F238E27FC236}">
                <a16:creationId xmlns:a16="http://schemas.microsoft.com/office/drawing/2014/main" xmlns="" id="{E68B1CB0-D3ED-410A-BC77-D7BE6795F15E}"/>
              </a:ext>
            </a:extLst>
          </p:cNvPr>
          <p:cNvCxnSpPr/>
          <p:nvPr/>
        </p:nvCxnSpPr>
        <p:spPr>
          <a:xfrm flipH="1">
            <a:off x="8714850" y="4109041"/>
            <a:ext cx="47256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1" name="Straight Arrow Connector 470">
            <a:extLst>
              <a:ext uri="{FF2B5EF4-FFF2-40B4-BE49-F238E27FC236}">
                <a16:creationId xmlns:a16="http://schemas.microsoft.com/office/drawing/2014/main" xmlns="" id="{AF358578-A0F0-49BD-B44F-DBAAB8724100}"/>
              </a:ext>
            </a:extLst>
          </p:cNvPr>
          <p:cNvCxnSpPr/>
          <p:nvPr/>
        </p:nvCxnSpPr>
        <p:spPr>
          <a:xfrm flipH="1">
            <a:off x="8714850" y="4372337"/>
            <a:ext cx="47256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2" name="Straight Arrow Connector 471">
            <a:extLst>
              <a:ext uri="{FF2B5EF4-FFF2-40B4-BE49-F238E27FC236}">
                <a16:creationId xmlns:a16="http://schemas.microsoft.com/office/drawing/2014/main" xmlns="" id="{FDF5312F-A548-4151-A89D-032D92DC36D8}"/>
              </a:ext>
            </a:extLst>
          </p:cNvPr>
          <p:cNvCxnSpPr/>
          <p:nvPr/>
        </p:nvCxnSpPr>
        <p:spPr>
          <a:xfrm flipH="1">
            <a:off x="8714850" y="4670809"/>
            <a:ext cx="47256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xmlns="" id="{5BD37254-E2B5-4286-ADCE-F7B42D8F1243}"/>
              </a:ext>
            </a:extLst>
          </p:cNvPr>
          <p:cNvCxnSpPr>
            <a:cxnSpLocks/>
          </p:cNvCxnSpPr>
          <p:nvPr/>
        </p:nvCxnSpPr>
        <p:spPr>
          <a:xfrm flipH="1">
            <a:off x="8698872" y="3229896"/>
            <a:ext cx="7198" cy="2046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xmlns="" id="{6C1C9207-89F2-4831-8941-A5154D41CEDD}"/>
              </a:ext>
            </a:extLst>
          </p:cNvPr>
          <p:cNvCxnSpPr>
            <a:cxnSpLocks/>
          </p:cNvCxnSpPr>
          <p:nvPr/>
        </p:nvCxnSpPr>
        <p:spPr>
          <a:xfrm>
            <a:off x="8701427" y="2235784"/>
            <a:ext cx="4642" cy="7084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Connector: Elbow 474">
            <a:extLst>
              <a:ext uri="{FF2B5EF4-FFF2-40B4-BE49-F238E27FC236}">
                <a16:creationId xmlns:a16="http://schemas.microsoft.com/office/drawing/2014/main" xmlns="" id="{3CC018A8-E931-4EB3-9D22-314A3CDD865B}"/>
              </a:ext>
            </a:extLst>
          </p:cNvPr>
          <p:cNvCxnSpPr/>
          <p:nvPr/>
        </p:nvCxnSpPr>
        <p:spPr>
          <a:xfrm rot="10800000" flipV="1">
            <a:off x="6145409" y="2515894"/>
            <a:ext cx="2558339" cy="73406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6" name="TextBox 475">
            <a:extLst>
              <a:ext uri="{FF2B5EF4-FFF2-40B4-BE49-F238E27FC236}">
                <a16:creationId xmlns:a16="http://schemas.microsoft.com/office/drawing/2014/main" xmlns="" id="{5F36C10D-C9A3-473F-893A-8BF3D1817109}"/>
              </a:ext>
            </a:extLst>
          </p:cNvPr>
          <p:cNvSpPr txBox="1"/>
          <p:nvPr/>
        </p:nvSpPr>
        <p:spPr>
          <a:xfrm>
            <a:off x="205768" y="1247158"/>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477" name="TextBox 476">
            <a:extLst>
              <a:ext uri="{FF2B5EF4-FFF2-40B4-BE49-F238E27FC236}">
                <a16:creationId xmlns:a16="http://schemas.microsoft.com/office/drawing/2014/main" xmlns="" id="{C7E5ECF0-6DEC-4DF3-805A-B3A0ACCAEA7C}"/>
              </a:ext>
            </a:extLst>
          </p:cNvPr>
          <p:cNvSpPr txBox="1"/>
          <p:nvPr/>
        </p:nvSpPr>
        <p:spPr>
          <a:xfrm>
            <a:off x="1145416" y="1956870"/>
            <a:ext cx="90634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Daily/Monthly</a:t>
            </a:r>
          </a:p>
        </p:txBody>
      </p:sp>
      <p:sp>
        <p:nvSpPr>
          <p:cNvPr id="478" name="TextBox 477">
            <a:extLst>
              <a:ext uri="{FF2B5EF4-FFF2-40B4-BE49-F238E27FC236}">
                <a16:creationId xmlns:a16="http://schemas.microsoft.com/office/drawing/2014/main" xmlns="" id="{08F3ABF7-8671-4DB8-A3FD-8C59E23C7240}"/>
              </a:ext>
            </a:extLst>
          </p:cNvPr>
          <p:cNvSpPr txBox="1"/>
          <p:nvPr/>
        </p:nvSpPr>
        <p:spPr>
          <a:xfrm>
            <a:off x="1361131" y="1260345"/>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479" name="TextBox 478">
            <a:extLst>
              <a:ext uri="{FF2B5EF4-FFF2-40B4-BE49-F238E27FC236}">
                <a16:creationId xmlns:a16="http://schemas.microsoft.com/office/drawing/2014/main" xmlns="" id="{207B03EA-4C9C-4A48-9E5F-50C805F521ED}"/>
              </a:ext>
            </a:extLst>
          </p:cNvPr>
          <p:cNvSpPr txBox="1"/>
          <p:nvPr/>
        </p:nvSpPr>
        <p:spPr>
          <a:xfrm>
            <a:off x="1454892" y="1788776"/>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480" name="TextBox 479">
            <a:extLst>
              <a:ext uri="{FF2B5EF4-FFF2-40B4-BE49-F238E27FC236}">
                <a16:creationId xmlns:a16="http://schemas.microsoft.com/office/drawing/2014/main" xmlns="" id="{500DC03F-9680-4EB1-8A7C-BD728AA20AE4}"/>
              </a:ext>
            </a:extLst>
          </p:cNvPr>
          <p:cNvSpPr txBox="1"/>
          <p:nvPr/>
        </p:nvSpPr>
        <p:spPr>
          <a:xfrm>
            <a:off x="3054936" y="1248295"/>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481" name="TextBox 480">
            <a:extLst>
              <a:ext uri="{FF2B5EF4-FFF2-40B4-BE49-F238E27FC236}">
                <a16:creationId xmlns:a16="http://schemas.microsoft.com/office/drawing/2014/main" xmlns="" id="{3A12E353-E22A-4A6B-9E8D-B5164FDAD482}"/>
              </a:ext>
            </a:extLst>
          </p:cNvPr>
          <p:cNvSpPr txBox="1"/>
          <p:nvPr/>
        </p:nvSpPr>
        <p:spPr>
          <a:xfrm>
            <a:off x="3105581" y="1788776"/>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482" name="TextBox 481">
            <a:extLst>
              <a:ext uri="{FF2B5EF4-FFF2-40B4-BE49-F238E27FC236}">
                <a16:creationId xmlns:a16="http://schemas.microsoft.com/office/drawing/2014/main" xmlns="" id="{C46B1D99-9749-4B9D-9CBE-E7F0526EAB9E}"/>
              </a:ext>
            </a:extLst>
          </p:cNvPr>
          <p:cNvSpPr txBox="1"/>
          <p:nvPr/>
        </p:nvSpPr>
        <p:spPr>
          <a:xfrm>
            <a:off x="4279068" y="1247509"/>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483" name="TextBox 482">
            <a:extLst>
              <a:ext uri="{FF2B5EF4-FFF2-40B4-BE49-F238E27FC236}">
                <a16:creationId xmlns:a16="http://schemas.microsoft.com/office/drawing/2014/main" xmlns="" id="{2E83896B-78D0-49E6-ADC8-BA3AF5BD55D0}"/>
              </a:ext>
            </a:extLst>
          </p:cNvPr>
          <p:cNvSpPr txBox="1"/>
          <p:nvPr/>
        </p:nvSpPr>
        <p:spPr>
          <a:xfrm>
            <a:off x="4118712" y="1788776"/>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484" name="TextBox 483">
            <a:extLst>
              <a:ext uri="{FF2B5EF4-FFF2-40B4-BE49-F238E27FC236}">
                <a16:creationId xmlns:a16="http://schemas.microsoft.com/office/drawing/2014/main" xmlns="" id="{A81E369A-5974-4E66-99C7-58F804C0A912}"/>
              </a:ext>
            </a:extLst>
          </p:cNvPr>
          <p:cNvSpPr txBox="1"/>
          <p:nvPr/>
        </p:nvSpPr>
        <p:spPr>
          <a:xfrm>
            <a:off x="5374709" y="1254730"/>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485" name="TextBox 484">
            <a:extLst>
              <a:ext uri="{FF2B5EF4-FFF2-40B4-BE49-F238E27FC236}">
                <a16:creationId xmlns:a16="http://schemas.microsoft.com/office/drawing/2014/main" xmlns="" id="{FFD84C6C-176C-4FD8-BAE5-373176A85FFD}"/>
              </a:ext>
            </a:extLst>
          </p:cNvPr>
          <p:cNvSpPr txBox="1"/>
          <p:nvPr/>
        </p:nvSpPr>
        <p:spPr>
          <a:xfrm>
            <a:off x="5338025" y="1788776"/>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sp>
        <p:nvSpPr>
          <p:cNvPr id="486" name="TextBox 485">
            <a:extLst>
              <a:ext uri="{FF2B5EF4-FFF2-40B4-BE49-F238E27FC236}">
                <a16:creationId xmlns:a16="http://schemas.microsoft.com/office/drawing/2014/main" xmlns="" id="{FDD01A69-A164-4C7F-B0B3-808483713B0D}"/>
              </a:ext>
            </a:extLst>
          </p:cNvPr>
          <p:cNvSpPr txBox="1"/>
          <p:nvPr/>
        </p:nvSpPr>
        <p:spPr>
          <a:xfrm>
            <a:off x="7426378" y="1261476"/>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487" name="TextBox 486">
            <a:extLst>
              <a:ext uri="{FF2B5EF4-FFF2-40B4-BE49-F238E27FC236}">
                <a16:creationId xmlns:a16="http://schemas.microsoft.com/office/drawing/2014/main" xmlns="" id="{6B0B03CE-10DD-4541-A3D3-5DD7C5461FD4}"/>
              </a:ext>
            </a:extLst>
          </p:cNvPr>
          <p:cNvSpPr txBox="1"/>
          <p:nvPr/>
        </p:nvSpPr>
        <p:spPr>
          <a:xfrm>
            <a:off x="7437114" y="1788776"/>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488" name="TextBox 487">
            <a:extLst>
              <a:ext uri="{FF2B5EF4-FFF2-40B4-BE49-F238E27FC236}">
                <a16:creationId xmlns:a16="http://schemas.microsoft.com/office/drawing/2014/main" xmlns="" id="{8995D911-75A8-4D6F-ADC3-30FF5F853EB1}"/>
              </a:ext>
            </a:extLst>
          </p:cNvPr>
          <p:cNvSpPr txBox="1"/>
          <p:nvPr/>
        </p:nvSpPr>
        <p:spPr>
          <a:xfrm>
            <a:off x="9586500" y="1213390"/>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latin typeface="Calibri" panose="020F0502020204030204" pitchFamily="34" charset="0"/>
                <a:ea typeface="+mn-ea"/>
                <a:cs typeface="Calibri" panose="020F0502020204030204" pitchFamily="34" charset="0"/>
              </a:rPr>
              <a:t>Monthly</a:t>
            </a:r>
            <a:endPar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endParaRPr>
          </a:p>
        </p:txBody>
      </p:sp>
      <p:sp>
        <p:nvSpPr>
          <p:cNvPr id="489" name="TextBox 488">
            <a:extLst>
              <a:ext uri="{FF2B5EF4-FFF2-40B4-BE49-F238E27FC236}">
                <a16:creationId xmlns:a16="http://schemas.microsoft.com/office/drawing/2014/main" xmlns="" id="{EF580A6A-99BB-40A0-AB15-3958C3715D4F}"/>
              </a:ext>
            </a:extLst>
          </p:cNvPr>
          <p:cNvSpPr txBox="1"/>
          <p:nvPr/>
        </p:nvSpPr>
        <p:spPr>
          <a:xfrm>
            <a:off x="8640542" y="1788776"/>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490" name="TextBox 489">
            <a:extLst>
              <a:ext uri="{FF2B5EF4-FFF2-40B4-BE49-F238E27FC236}">
                <a16:creationId xmlns:a16="http://schemas.microsoft.com/office/drawing/2014/main" xmlns="" id="{A96C6C9B-85D0-47C8-B417-E1207A2D668E}"/>
              </a:ext>
            </a:extLst>
          </p:cNvPr>
          <p:cNvSpPr txBox="1"/>
          <p:nvPr/>
        </p:nvSpPr>
        <p:spPr>
          <a:xfrm>
            <a:off x="1189571" y="2212899"/>
            <a:ext cx="52902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sp>
        <p:nvSpPr>
          <p:cNvPr id="491" name="TextBox 490">
            <a:extLst>
              <a:ext uri="{FF2B5EF4-FFF2-40B4-BE49-F238E27FC236}">
                <a16:creationId xmlns:a16="http://schemas.microsoft.com/office/drawing/2014/main" xmlns="" id="{6DFA513B-E134-4B33-8796-DD29666B1AD0}"/>
              </a:ext>
            </a:extLst>
          </p:cNvPr>
          <p:cNvSpPr txBox="1"/>
          <p:nvPr/>
        </p:nvSpPr>
        <p:spPr>
          <a:xfrm>
            <a:off x="1105461" y="3290390"/>
            <a:ext cx="142879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Weekly/Monthly/Quarterly</a:t>
            </a:r>
          </a:p>
        </p:txBody>
      </p:sp>
      <p:sp>
        <p:nvSpPr>
          <p:cNvPr id="492" name="TextBox 491">
            <a:extLst>
              <a:ext uri="{FF2B5EF4-FFF2-40B4-BE49-F238E27FC236}">
                <a16:creationId xmlns:a16="http://schemas.microsoft.com/office/drawing/2014/main" xmlns="" id="{9FAB6342-97F8-4850-AB79-068229EDA930}"/>
              </a:ext>
            </a:extLst>
          </p:cNvPr>
          <p:cNvSpPr txBox="1"/>
          <p:nvPr/>
        </p:nvSpPr>
        <p:spPr>
          <a:xfrm>
            <a:off x="1119775" y="2469433"/>
            <a:ext cx="71264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493" name="TextBox 492">
            <a:extLst>
              <a:ext uri="{FF2B5EF4-FFF2-40B4-BE49-F238E27FC236}">
                <a16:creationId xmlns:a16="http://schemas.microsoft.com/office/drawing/2014/main" xmlns="" id="{70E4FB5E-9405-4E42-A7D9-9B2C5DEBD3BD}"/>
              </a:ext>
            </a:extLst>
          </p:cNvPr>
          <p:cNvSpPr txBox="1"/>
          <p:nvPr/>
        </p:nvSpPr>
        <p:spPr>
          <a:xfrm>
            <a:off x="1018506" y="2726195"/>
            <a:ext cx="90634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494" name="TextBox 493">
            <a:extLst>
              <a:ext uri="{FF2B5EF4-FFF2-40B4-BE49-F238E27FC236}">
                <a16:creationId xmlns:a16="http://schemas.microsoft.com/office/drawing/2014/main" xmlns="" id="{6B605439-24D9-46AC-A80B-8DE1DBE8FAEF}"/>
              </a:ext>
            </a:extLst>
          </p:cNvPr>
          <p:cNvSpPr txBox="1"/>
          <p:nvPr/>
        </p:nvSpPr>
        <p:spPr>
          <a:xfrm>
            <a:off x="1202881" y="3009105"/>
            <a:ext cx="74396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latin typeface="Calibri" panose="020F0502020204030204" pitchFamily="34" charset="0"/>
                <a:ea typeface="+mn-ea"/>
                <a:cs typeface="Calibri" panose="020F0502020204030204" pitchFamily="34" charset="0"/>
              </a:rPr>
              <a:t>Daily/Monthly</a:t>
            </a:r>
            <a:endPar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endParaRPr>
          </a:p>
        </p:txBody>
      </p:sp>
      <p:sp>
        <p:nvSpPr>
          <p:cNvPr id="495" name="TextBox 494">
            <a:extLst>
              <a:ext uri="{FF2B5EF4-FFF2-40B4-BE49-F238E27FC236}">
                <a16:creationId xmlns:a16="http://schemas.microsoft.com/office/drawing/2014/main" xmlns="" id="{CA744CF5-F7C9-463D-B656-D6167563F8C9}"/>
              </a:ext>
            </a:extLst>
          </p:cNvPr>
          <p:cNvSpPr txBox="1"/>
          <p:nvPr/>
        </p:nvSpPr>
        <p:spPr>
          <a:xfrm>
            <a:off x="1189571" y="4093082"/>
            <a:ext cx="52902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sp>
        <p:nvSpPr>
          <p:cNvPr id="496" name="TextBox 495">
            <a:extLst>
              <a:ext uri="{FF2B5EF4-FFF2-40B4-BE49-F238E27FC236}">
                <a16:creationId xmlns:a16="http://schemas.microsoft.com/office/drawing/2014/main" xmlns="" id="{327DFBC9-74F7-459F-897B-358E5D3FC808}"/>
              </a:ext>
            </a:extLst>
          </p:cNvPr>
          <p:cNvSpPr txBox="1"/>
          <p:nvPr/>
        </p:nvSpPr>
        <p:spPr>
          <a:xfrm>
            <a:off x="996697" y="3808680"/>
            <a:ext cx="90634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sp>
        <p:nvSpPr>
          <p:cNvPr id="497" name="TextBox 496">
            <a:extLst>
              <a:ext uri="{FF2B5EF4-FFF2-40B4-BE49-F238E27FC236}">
                <a16:creationId xmlns:a16="http://schemas.microsoft.com/office/drawing/2014/main" xmlns="" id="{245D7674-7FCE-4FFE-976B-2802A91F425B}"/>
              </a:ext>
            </a:extLst>
          </p:cNvPr>
          <p:cNvSpPr txBox="1"/>
          <p:nvPr/>
        </p:nvSpPr>
        <p:spPr>
          <a:xfrm>
            <a:off x="1132874" y="4420318"/>
            <a:ext cx="90634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Daily/Monthly</a:t>
            </a:r>
          </a:p>
        </p:txBody>
      </p:sp>
      <p:sp>
        <p:nvSpPr>
          <p:cNvPr id="498" name="TextBox 497">
            <a:extLst>
              <a:ext uri="{FF2B5EF4-FFF2-40B4-BE49-F238E27FC236}">
                <a16:creationId xmlns:a16="http://schemas.microsoft.com/office/drawing/2014/main" xmlns="" id="{5CE0AEDE-10A5-4969-9D72-F3F19BBC8509}"/>
              </a:ext>
            </a:extLst>
          </p:cNvPr>
          <p:cNvSpPr txBox="1"/>
          <p:nvPr/>
        </p:nvSpPr>
        <p:spPr>
          <a:xfrm>
            <a:off x="6376086" y="1240748"/>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499" name="TextBox 498">
            <a:extLst>
              <a:ext uri="{FF2B5EF4-FFF2-40B4-BE49-F238E27FC236}">
                <a16:creationId xmlns:a16="http://schemas.microsoft.com/office/drawing/2014/main" xmlns="" id="{3215869C-A417-4703-98F5-98B1F45C3C2B}"/>
              </a:ext>
            </a:extLst>
          </p:cNvPr>
          <p:cNvSpPr txBox="1"/>
          <p:nvPr/>
        </p:nvSpPr>
        <p:spPr>
          <a:xfrm>
            <a:off x="6365267" y="1788776"/>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500" name="TextBox 499">
            <a:extLst>
              <a:ext uri="{FF2B5EF4-FFF2-40B4-BE49-F238E27FC236}">
                <a16:creationId xmlns:a16="http://schemas.microsoft.com/office/drawing/2014/main" xmlns="" id="{3A0894A5-5942-4AB7-A983-ABB2818606CD}"/>
              </a:ext>
            </a:extLst>
          </p:cNvPr>
          <p:cNvSpPr txBox="1"/>
          <p:nvPr/>
        </p:nvSpPr>
        <p:spPr>
          <a:xfrm>
            <a:off x="596224" y="1788776"/>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sp>
        <p:nvSpPr>
          <p:cNvPr id="501" name="TextBox 500">
            <a:extLst>
              <a:ext uri="{FF2B5EF4-FFF2-40B4-BE49-F238E27FC236}">
                <a16:creationId xmlns:a16="http://schemas.microsoft.com/office/drawing/2014/main" xmlns="" id="{7C957059-34AB-4B1C-8BFE-885A0291AE0E}"/>
              </a:ext>
            </a:extLst>
          </p:cNvPr>
          <p:cNvSpPr txBox="1"/>
          <p:nvPr/>
        </p:nvSpPr>
        <p:spPr>
          <a:xfrm>
            <a:off x="8595922" y="2049573"/>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502" name="TextBox 501">
            <a:extLst>
              <a:ext uri="{FF2B5EF4-FFF2-40B4-BE49-F238E27FC236}">
                <a16:creationId xmlns:a16="http://schemas.microsoft.com/office/drawing/2014/main" xmlns="" id="{3CB98F7F-A5C4-4AF2-A761-F4D739B0C64E}"/>
              </a:ext>
            </a:extLst>
          </p:cNvPr>
          <p:cNvSpPr txBox="1"/>
          <p:nvPr/>
        </p:nvSpPr>
        <p:spPr>
          <a:xfrm>
            <a:off x="8604252" y="2360610"/>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503" name="TextBox 502">
            <a:extLst>
              <a:ext uri="{FF2B5EF4-FFF2-40B4-BE49-F238E27FC236}">
                <a16:creationId xmlns:a16="http://schemas.microsoft.com/office/drawing/2014/main" xmlns="" id="{330F74D5-79B7-4A6D-B03C-2A4F888E0827}"/>
              </a:ext>
            </a:extLst>
          </p:cNvPr>
          <p:cNvSpPr txBox="1"/>
          <p:nvPr/>
        </p:nvSpPr>
        <p:spPr>
          <a:xfrm>
            <a:off x="8610710" y="2736350"/>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Weekly</a:t>
            </a:r>
          </a:p>
        </p:txBody>
      </p:sp>
      <p:sp>
        <p:nvSpPr>
          <p:cNvPr id="504" name="TextBox 503">
            <a:extLst>
              <a:ext uri="{FF2B5EF4-FFF2-40B4-BE49-F238E27FC236}">
                <a16:creationId xmlns:a16="http://schemas.microsoft.com/office/drawing/2014/main" xmlns="" id="{208076F5-CB15-4B03-8717-2D4FB3B9A723}"/>
              </a:ext>
            </a:extLst>
          </p:cNvPr>
          <p:cNvSpPr txBox="1"/>
          <p:nvPr/>
        </p:nvSpPr>
        <p:spPr>
          <a:xfrm>
            <a:off x="8603338" y="3028385"/>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sp>
        <p:nvSpPr>
          <p:cNvPr id="505" name="TextBox 504">
            <a:extLst>
              <a:ext uri="{FF2B5EF4-FFF2-40B4-BE49-F238E27FC236}">
                <a16:creationId xmlns:a16="http://schemas.microsoft.com/office/drawing/2014/main" xmlns="" id="{B09F0A26-DB8B-44E1-9FD1-BE1DE55B63EB}"/>
              </a:ext>
            </a:extLst>
          </p:cNvPr>
          <p:cNvSpPr txBox="1"/>
          <p:nvPr/>
        </p:nvSpPr>
        <p:spPr>
          <a:xfrm>
            <a:off x="8051041" y="3312553"/>
            <a:ext cx="116397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Daily/weekly/Monthly</a:t>
            </a:r>
          </a:p>
        </p:txBody>
      </p:sp>
      <p:sp>
        <p:nvSpPr>
          <p:cNvPr id="506" name="TextBox 505">
            <a:extLst>
              <a:ext uri="{FF2B5EF4-FFF2-40B4-BE49-F238E27FC236}">
                <a16:creationId xmlns:a16="http://schemas.microsoft.com/office/drawing/2014/main" xmlns="" id="{A3BC0658-5364-4959-9C42-C04859D29F2A}"/>
              </a:ext>
            </a:extLst>
          </p:cNvPr>
          <p:cNvSpPr txBox="1"/>
          <p:nvPr/>
        </p:nvSpPr>
        <p:spPr>
          <a:xfrm>
            <a:off x="8385359" y="3593726"/>
            <a:ext cx="89569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On Request</a:t>
            </a:r>
          </a:p>
        </p:txBody>
      </p:sp>
      <p:sp>
        <p:nvSpPr>
          <p:cNvPr id="507" name="TextBox 506">
            <a:extLst>
              <a:ext uri="{FF2B5EF4-FFF2-40B4-BE49-F238E27FC236}">
                <a16:creationId xmlns:a16="http://schemas.microsoft.com/office/drawing/2014/main" xmlns="" id="{86CA8BAB-BE68-4EC1-9922-33330C32593D}"/>
              </a:ext>
            </a:extLst>
          </p:cNvPr>
          <p:cNvSpPr txBox="1"/>
          <p:nvPr/>
        </p:nvSpPr>
        <p:spPr>
          <a:xfrm>
            <a:off x="8364704" y="3904187"/>
            <a:ext cx="89569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Daily/Monthly</a:t>
            </a:r>
          </a:p>
        </p:txBody>
      </p:sp>
      <p:sp>
        <p:nvSpPr>
          <p:cNvPr id="508" name="TextBox 507">
            <a:extLst>
              <a:ext uri="{FF2B5EF4-FFF2-40B4-BE49-F238E27FC236}">
                <a16:creationId xmlns:a16="http://schemas.microsoft.com/office/drawing/2014/main" xmlns="" id="{CCF2B0AF-0791-4C90-85E4-A0A89563FE6E}"/>
              </a:ext>
            </a:extLst>
          </p:cNvPr>
          <p:cNvSpPr txBox="1"/>
          <p:nvPr/>
        </p:nvSpPr>
        <p:spPr>
          <a:xfrm>
            <a:off x="7988767" y="4177177"/>
            <a:ext cx="116388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Daily/Weekly/Annual</a:t>
            </a:r>
          </a:p>
        </p:txBody>
      </p:sp>
      <p:sp>
        <p:nvSpPr>
          <p:cNvPr id="509" name="TextBox 508">
            <a:extLst>
              <a:ext uri="{FF2B5EF4-FFF2-40B4-BE49-F238E27FC236}">
                <a16:creationId xmlns:a16="http://schemas.microsoft.com/office/drawing/2014/main" xmlns="" id="{259FA209-9E18-44DE-9240-C5C20CAF6110}"/>
              </a:ext>
            </a:extLst>
          </p:cNvPr>
          <p:cNvSpPr txBox="1"/>
          <p:nvPr/>
        </p:nvSpPr>
        <p:spPr>
          <a:xfrm>
            <a:off x="8618229" y="4491753"/>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cxnSp>
        <p:nvCxnSpPr>
          <p:cNvPr id="510" name="Connector: Elbow 509">
            <a:extLst>
              <a:ext uri="{FF2B5EF4-FFF2-40B4-BE49-F238E27FC236}">
                <a16:creationId xmlns:a16="http://schemas.microsoft.com/office/drawing/2014/main" xmlns="" id="{838C635C-6ECA-417A-AAA9-B6B5E50A0496}"/>
              </a:ext>
            </a:extLst>
          </p:cNvPr>
          <p:cNvCxnSpPr>
            <a:cxnSpLocks/>
          </p:cNvCxnSpPr>
          <p:nvPr/>
        </p:nvCxnSpPr>
        <p:spPr>
          <a:xfrm>
            <a:off x="6145408" y="3422320"/>
            <a:ext cx="2529939" cy="507599"/>
          </a:xfrm>
          <a:prstGeom prst="bentConnector3">
            <a:avLst>
              <a:gd name="adj1" fmla="val 51243"/>
            </a:avLst>
          </a:prstGeom>
          <a:ln w="95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1" name="TextBox 510">
            <a:extLst>
              <a:ext uri="{FF2B5EF4-FFF2-40B4-BE49-F238E27FC236}">
                <a16:creationId xmlns:a16="http://schemas.microsoft.com/office/drawing/2014/main" xmlns="" id="{27A9D123-B997-4D2A-9686-BA004599376E}"/>
              </a:ext>
            </a:extLst>
          </p:cNvPr>
          <p:cNvSpPr txBox="1"/>
          <p:nvPr/>
        </p:nvSpPr>
        <p:spPr>
          <a:xfrm>
            <a:off x="2188396" y="5462903"/>
            <a:ext cx="52902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sp>
        <p:nvSpPr>
          <p:cNvPr id="512" name="TextBox 511">
            <a:extLst>
              <a:ext uri="{FF2B5EF4-FFF2-40B4-BE49-F238E27FC236}">
                <a16:creationId xmlns:a16="http://schemas.microsoft.com/office/drawing/2014/main" xmlns="" id="{83D0FE98-FF4D-44CC-A450-09D041876EF5}"/>
              </a:ext>
            </a:extLst>
          </p:cNvPr>
          <p:cNvSpPr txBox="1"/>
          <p:nvPr/>
        </p:nvSpPr>
        <p:spPr>
          <a:xfrm>
            <a:off x="3824665" y="5462903"/>
            <a:ext cx="65075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endParaRPr kumimoji="0" lang="en-US" sz="800" b="1"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endParaRPr>
          </a:p>
        </p:txBody>
      </p:sp>
      <p:sp>
        <p:nvSpPr>
          <p:cNvPr id="513" name="TextBox 512">
            <a:extLst>
              <a:ext uri="{FF2B5EF4-FFF2-40B4-BE49-F238E27FC236}">
                <a16:creationId xmlns:a16="http://schemas.microsoft.com/office/drawing/2014/main" xmlns="" id="{3BD16159-FD67-4923-B0D0-66809BA6B081}"/>
              </a:ext>
            </a:extLst>
          </p:cNvPr>
          <p:cNvSpPr txBox="1"/>
          <p:nvPr/>
        </p:nvSpPr>
        <p:spPr>
          <a:xfrm>
            <a:off x="3455694" y="5948519"/>
            <a:ext cx="65075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514" name="TextBox 513">
            <a:extLst>
              <a:ext uri="{FF2B5EF4-FFF2-40B4-BE49-F238E27FC236}">
                <a16:creationId xmlns:a16="http://schemas.microsoft.com/office/drawing/2014/main" xmlns="" id="{DF1F1308-A108-4381-8117-684C99AD6ABF}"/>
              </a:ext>
            </a:extLst>
          </p:cNvPr>
          <p:cNvSpPr txBox="1"/>
          <p:nvPr/>
        </p:nvSpPr>
        <p:spPr>
          <a:xfrm>
            <a:off x="4803590" y="5948519"/>
            <a:ext cx="52902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sp>
        <p:nvSpPr>
          <p:cNvPr id="515" name="TextBox 514">
            <a:extLst>
              <a:ext uri="{FF2B5EF4-FFF2-40B4-BE49-F238E27FC236}">
                <a16:creationId xmlns:a16="http://schemas.microsoft.com/office/drawing/2014/main" xmlns="" id="{149AB08C-6188-4373-A1E8-028D67375B0E}"/>
              </a:ext>
            </a:extLst>
          </p:cNvPr>
          <p:cNvSpPr txBox="1"/>
          <p:nvPr/>
        </p:nvSpPr>
        <p:spPr>
          <a:xfrm>
            <a:off x="4962892" y="5462903"/>
            <a:ext cx="52902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sp>
        <p:nvSpPr>
          <p:cNvPr id="516" name="TextBox 515">
            <a:extLst>
              <a:ext uri="{FF2B5EF4-FFF2-40B4-BE49-F238E27FC236}">
                <a16:creationId xmlns:a16="http://schemas.microsoft.com/office/drawing/2014/main" xmlns="" id="{ED449D44-CB5B-425E-A7EC-ED13173470A5}"/>
              </a:ext>
            </a:extLst>
          </p:cNvPr>
          <p:cNvSpPr txBox="1"/>
          <p:nvPr/>
        </p:nvSpPr>
        <p:spPr>
          <a:xfrm>
            <a:off x="6305054" y="5462903"/>
            <a:ext cx="52902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sp>
        <p:nvSpPr>
          <p:cNvPr id="517" name="TextBox 516">
            <a:extLst>
              <a:ext uri="{FF2B5EF4-FFF2-40B4-BE49-F238E27FC236}">
                <a16:creationId xmlns:a16="http://schemas.microsoft.com/office/drawing/2014/main" xmlns="" id="{ED628054-8884-4D60-8F3C-A3E19BE6434E}"/>
              </a:ext>
            </a:extLst>
          </p:cNvPr>
          <p:cNvSpPr txBox="1"/>
          <p:nvPr/>
        </p:nvSpPr>
        <p:spPr>
          <a:xfrm>
            <a:off x="7244719" y="5948519"/>
            <a:ext cx="52902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sp>
        <p:nvSpPr>
          <p:cNvPr id="518" name="TextBox 517">
            <a:extLst>
              <a:ext uri="{FF2B5EF4-FFF2-40B4-BE49-F238E27FC236}">
                <a16:creationId xmlns:a16="http://schemas.microsoft.com/office/drawing/2014/main" xmlns="" id="{3185DE9F-19E6-41A2-B638-71DB1747FDC7}"/>
              </a:ext>
            </a:extLst>
          </p:cNvPr>
          <p:cNvSpPr txBox="1"/>
          <p:nvPr/>
        </p:nvSpPr>
        <p:spPr>
          <a:xfrm>
            <a:off x="7522015" y="5462903"/>
            <a:ext cx="52902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sp>
        <p:nvSpPr>
          <p:cNvPr id="519" name="TextBox 518">
            <a:extLst>
              <a:ext uri="{FF2B5EF4-FFF2-40B4-BE49-F238E27FC236}">
                <a16:creationId xmlns:a16="http://schemas.microsoft.com/office/drawing/2014/main" xmlns="" id="{689E863B-944A-44F7-A24C-BD4CB64B47B6}"/>
              </a:ext>
            </a:extLst>
          </p:cNvPr>
          <p:cNvSpPr txBox="1"/>
          <p:nvPr/>
        </p:nvSpPr>
        <p:spPr>
          <a:xfrm>
            <a:off x="8677773" y="5462903"/>
            <a:ext cx="52902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sp>
        <p:nvSpPr>
          <p:cNvPr id="520" name="TextBox 519">
            <a:extLst>
              <a:ext uri="{FF2B5EF4-FFF2-40B4-BE49-F238E27FC236}">
                <a16:creationId xmlns:a16="http://schemas.microsoft.com/office/drawing/2014/main" xmlns="" id="{FE2A0902-FDA0-44A7-944A-6C550603F10E}"/>
              </a:ext>
            </a:extLst>
          </p:cNvPr>
          <p:cNvSpPr txBox="1"/>
          <p:nvPr/>
        </p:nvSpPr>
        <p:spPr>
          <a:xfrm>
            <a:off x="8711085" y="5948519"/>
            <a:ext cx="67074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Monthly</a:t>
            </a:r>
          </a:p>
        </p:txBody>
      </p:sp>
      <p:sp>
        <p:nvSpPr>
          <p:cNvPr id="521" name="TextBox 520">
            <a:extLst>
              <a:ext uri="{FF2B5EF4-FFF2-40B4-BE49-F238E27FC236}">
                <a16:creationId xmlns:a16="http://schemas.microsoft.com/office/drawing/2014/main" xmlns="" id="{3EBA6857-9A12-48CD-998C-AB9AAE35D944}"/>
              </a:ext>
            </a:extLst>
          </p:cNvPr>
          <p:cNvSpPr txBox="1"/>
          <p:nvPr/>
        </p:nvSpPr>
        <p:spPr>
          <a:xfrm>
            <a:off x="9652361" y="5462903"/>
            <a:ext cx="52902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sp>
        <p:nvSpPr>
          <p:cNvPr id="523" name="Rectangle 522">
            <a:extLst>
              <a:ext uri="{FF2B5EF4-FFF2-40B4-BE49-F238E27FC236}">
                <a16:creationId xmlns:a16="http://schemas.microsoft.com/office/drawing/2014/main" xmlns="" id="{61BCA0F0-E748-46FD-BD52-50E881ECA617}"/>
              </a:ext>
            </a:extLst>
          </p:cNvPr>
          <p:cNvSpPr/>
          <p:nvPr/>
        </p:nvSpPr>
        <p:spPr>
          <a:xfrm>
            <a:off x="9298919" y="905846"/>
            <a:ext cx="912690" cy="304800"/>
          </a:xfrm>
          <a:prstGeom prst="rect">
            <a:avLst/>
          </a:prstGeom>
          <a:solidFill>
            <a:schemeClr val="accent5"/>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OCSE-New Hires</a:t>
            </a:r>
          </a:p>
        </p:txBody>
      </p:sp>
      <p:sp>
        <p:nvSpPr>
          <p:cNvPr id="525" name="TextBox 524">
            <a:extLst>
              <a:ext uri="{FF2B5EF4-FFF2-40B4-BE49-F238E27FC236}">
                <a16:creationId xmlns:a16="http://schemas.microsoft.com/office/drawing/2014/main" xmlns="" id="{0CAD420F-83BC-4A90-B212-1337E25C9A47}"/>
              </a:ext>
            </a:extLst>
          </p:cNvPr>
          <p:cNvSpPr txBox="1"/>
          <p:nvPr/>
        </p:nvSpPr>
        <p:spPr>
          <a:xfrm>
            <a:off x="8547883" y="1225143"/>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latin typeface="Calibri" panose="020F0502020204030204" pitchFamily="34" charset="0"/>
                <a:ea typeface="+mn-ea"/>
                <a:cs typeface="Calibri" panose="020F0502020204030204" pitchFamily="34" charset="0"/>
              </a:rPr>
              <a:t>Monthly</a:t>
            </a:r>
            <a:endPar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endParaRPr>
          </a:p>
        </p:txBody>
      </p:sp>
      <p:sp>
        <p:nvSpPr>
          <p:cNvPr id="526" name="TextBox 525">
            <a:extLst>
              <a:ext uri="{FF2B5EF4-FFF2-40B4-BE49-F238E27FC236}">
                <a16:creationId xmlns:a16="http://schemas.microsoft.com/office/drawing/2014/main" xmlns="" id="{4FF4EA33-6DB5-47A2-A97C-7E5F5A98391C}"/>
              </a:ext>
            </a:extLst>
          </p:cNvPr>
          <p:cNvSpPr txBox="1"/>
          <p:nvPr/>
        </p:nvSpPr>
        <p:spPr>
          <a:xfrm>
            <a:off x="9586500" y="1788776"/>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latin typeface="Calibri" panose="020F0502020204030204" pitchFamily="34" charset="0"/>
                <a:ea typeface="+mn-ea"/>
                <a:cs typeface="Calibri" panose="020F0502020204030204" pitchFamily="34" charset="0"/>
              </a:rPr>
              <a:t>Monthly</a:t>
            </a:r>
            <a:endPar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endParaRPr>
          </a:p>
        </p:txBody>
      </p:sp>
      <p:cxnSp>
        <p:nvCxnSpPr>
          <p:cNvPr id="527" name="Straight Arrow Connector 526">
            <a:extLst>
              <a:ext uri="{FF2B5EF4-FFF2-40B4-BE49-F238E27FC236}">
                <a16:creationId xmlns:a16="http://schemas.microsoft.com/office/drawing/2014/main" xmlns="" id="{8FCBC6E8-3033-42DD-B04E-7F16139A51DA}"/>
              </a:ext>
            </a:extLst>
          </p:cNvPr>
          <p:cNvCxnSpPr>
            <a:cxnSpLocks/>
          </p:cNvCxnSpPr>
          <p:nvPr/>
        </p:nvCxnSpPr>
        <p:spPr>
          <a:xfrm>
            <a:off x="9681944" y="1799684"/>
            <a:ext cx="1364" cy="2045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28" name="Group 527">
            <a:extLst>
              <a:ext uri="{FF2B5EF4-FFF2-40B4-BE49-F238E27FC236}">
                <a16:creationId xmlns:a16="http://schemas.microsoft.com/office/drawing/2014/main" xmlns="" id="{4813BC64-D5B3-4BD8-8B5A-E8AC9038F50A}"/>
              </a:ext>
            </a:extLst>
          </p:cNvPr>
          <p:cNvGrpSpPr/>
          <p:nvPr/>
        </p:nvGrpSpPr>
        <p:grpSpPr>
          <a:xfrm flipH="1">
            <a:off x="8116509" y="1144654"/>
            <a:ext cx="509364" cy="831984"/>
            <a:chOff x="812802" y="1143000"/>
            <a:chExt cx="581020" cy="842527"/>
          </a:xfrm>
          <a:solidFill>
            <a:srgbClr val="FFC000"/>
          </a:solidFill>
        </p:grpSpPr>
        <p:cxnSp>
          <p:nvCxnSpPr>
            <p:cNvPr id="529" name="Straight Arrow Connector 528">
              <a:extLst>
                <a:ext uri="{FF2B5EF4-FFF2-40B4-BE49-F238E27FC236}">
                  <a16:creationId xmlns:a16="http://schemas.microsoft.com/office/drawing/2014/main" xmlns="" id="{9324483C-07EF-43D7-BDD6-3B5268066DA7}"/>
                </a:ext>
              </a:extLst>
            </p:cNvPr>
            <p:cNvCxnSpPr>
              <a:cxnSpLocks/>
            </p:cNvCxnSpPr>
            <p:nvPr/>
          </p:nvCxnSpPr>
          <p:spPr>
            <a:xfrm>
              <a:off x="1393822" y="1371600"/>
              <a:ext cx="0" cy="61392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xmlns="" id="{05F5A8D1-15A3-42FC-BA8A-A915482ED80F}"/>
                </a:ext>
              </a:extLst>
            </p:cNvPr>
            <p:cNvCxnSpPr/>
            <p:nvPr/>
          </p:nvCxnSpPr>
          <p:spPr>
            <a:xfrm flipH="1">
              <a:off x="812802" y="1371600"/>
              <a:ext cx="5802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xmlns="" id="{068A3881-1959-4A10-A04F-AEC8B304ED3D}"/>
                </a:ext>
              </a:extLst>
            </p:cNvPr>
            <p:cNvCxnSpPr/>
            <p:nvPr/>
          </p:nvCxnSpPr>
          <p:spPr>
            <a:xfrm flipV="1">
              <a:off x="819945" y="1143000"/>
              <a:ext cx="0" cy="2286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2" name="Rectangle 531">
            <a:extLst>
              <a:ext uri="{FF2B5EF4-FFF2-40B4-BE49-F238E27FC236}">
                <a16:creationId xmlns:a16="http://schemas.microsoft.com/office/drawing/2014/main" xmlns="" id="{18ED5CA9-DC6A-4144-9FC0-B3C841C3954F}"/>
              </a:ext>
            </a:extLst>
          </p:cNvPr>
          <p:cNvSpPr/>
          <p:nvPr/>
        </p:nvSpPr>
        <p:spPr>
          <a:xfrm>
            <a:off x="139824" y="5080461"/>
            <a:ext cx="1063057" cy="21558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000000"/>
                </a:solidFill>
                <a:latin typeface="Calibri" panose="020F0502020204030204" pitchFamily="34" charset="0"/>
                <a:cs typeface="Calibri" panose="020F0502020204030204" pitchFamily="34" charset="0"/>
              </a:rPr>
              <a:t>myMDTHINK</a:t>
            </a: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p:txBody>
      </p:sp>
      <p:sp>
        <p:nvSpPr>
          <p:cNvPr id="533" name="TextBox 532">
            <a:extLst>
              <a:ext uri="{FF2B5EF4-FFF2-40B4-BE49-F238E27FC236}">
                <a16:creationId xmlns:a16="http://schemas.microsoft.com/office/drawing/2014/main" xmlns="" id="{1873DDA3-6A8D-4F23-B732-8E35FD591143}"/>
              </a:ext>
            </a:extLst>
          </p:cNvPr>
          <p:cNvSpPr txBox="1"/>
          <p:nvPr/>
        </p:nvSpPr>
        <p:spPr>
          <a:xfrm>
            <a:off x="1148184" y="4715940"/>
            <a:ext cx="59830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cxnSp>
        <p:nvCxnSpPr>
          <p:cNvPr id="534" name="Straight Arrow Connector 533">
            <a:extLst>
              <a:ext uri="{FF2B5EF4-FFF2-40B4-BE49-F238E27FC236}">
                <a16:creationId xmlns:a16="http://schemas.microsoft.com/office/drawing/2014/main" xmlns="" id="{5C583BCD-1303-44B1-B83B-6961060CDB24}"/>
              </a:ext>
            </a:extLst>
          </p:cNvPr>
          <p:cNvCxnSpPr>
            <a:cxnSpLocks/>
          </p:cNvCxnSpPr>
          <p:nvPr/>
        </p:nvCxnSpPr>
        <p:spPr>
          <a:xfrm>
            <a:off x="1239423" y="5170232"/>
            <a:ext cx="43286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5" name="Rectangle 534">
            <a:extLst>
              <a:ext uri="{FF2B5EF4-FFF2-40B4-BE49-F238E27FC236}">
                <a16:creationId xmlns:a16="http://schemas.microsoft.com/office/drawing/2014/main" xmlns="" id="{21C69ED7-9775-49C3-929F-C6BBCEC40EF2}"/>
              </a:ext>
            </a:extLst>
          </p:cNvPr>
          <p:cNvSpPr/>
          <p:nvPr/>
        </p:nvSpPr>
        <p:spPr>
          <a:xfrm>
            <a:off x="123192" y="5799799"/>
            <a:ext cx="1096603" cy="497493"/>
          </a:xfrm>
          <a:prstGeom prst="rect">
            <a:avLst/>
          </a:prstGeom>
          <a:solidFill>
            <a:srgbClr val="00B05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NiC_Payment Processing Module</a:t>
            </a:r>
          </a:p>
        </p:txBody>
      </p:sp>
      <p:cxnSp>
        <p:nvCxnSpPr>
          <p:cNvPr id="537" name="Straight Arrow Connector 536">
            <a:extLst>
              <a:ext uri="{FF2B5EF4-FFF2-40B4-BE49-F238E27FC236}">
                <a16:creationId xmlns:a16="http://schemas.microsoft.com/office/drawing/2014/main" xmlns="" id="{8CBC7756-E5E5-4CD7-A316-C1E0705F92C9}"/>
              </a:ext>
            </a:extLst>
          </p:cNvPr>
          <p:cNvCxnSpPr>
            <a:cxnSpLocks/>
            <a:stCxn id="532" idx="2"/>
            <a:endCxn id="535" idx="0"/>
          </p:cNvCxnSpPr>
          <p:nvPr/>
        </p:nvCxnSpPr>
        <p:spPr>
          <a:xfrm>
            <a:off x="671353" y="5296041"/>
            <a:ext cx="141" cy="5037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8" name="TextBox 537">
            <a:extLst>
              <a:ext uri="{FF2B5EF4-FFF2-40B4-BE49-F238E27FC236}">
                <a16:creationId xmlns:a16="http://schemas.microsoft.com/office/drawing/2014/main" xmlns="" id="{106C61E6-1F0F-4859-86C7-D1BCCEE266D3}"/>
              </a:ext>
            </a:extLst>
          </p:cNvPr>
          <p:cNvSpPr txBox="1"/>
          <p:nvPr/>
        </p:nvSpPr>
        <p:spPr>
          <a:xfrm>
            <a:off x="1192270" y="3560208"/>
            <a:ext cx="52902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grpSp>
        <p:nvGrpSpPr>
          <p:cNvPr id="539" name="Group 538">
            <a:extLst>
              <a:ext uri="{FF2B5EF4-FFF2-40B4-BE49-F238E27FC236}">
                <a16:creationId xmlns:a16="http://schemas.microsoft.com/office/drawing/2014/main" xmlns="" id="{AC37D099-F4AD-45BD-8D0A-4D088E364F38}"/>
              </a:ext>
            </a:extLst>
          </p:cNvPr>
          <p:cNvGrpSpPr/>
          <p:nvPr/>
        </p:nvGrpSpPr>
        <p:grpSpPr>
          <a:xfrm flipH="1">
            <a:off x="2617242" y="1123020"/>
            <a:ext cx="468392" cy="856343"/>
            <a:chOff x="812802" y="1143000"/>
            <a:chExt cx="581020" cy="842527"/>
          </a:xfrm>
          <a:solidFill>
            <a:srgbClr val="FFC000"/>
          </a:solidFill>
        </p:grpSpPr>
        <p:cxnSp>
          <p:nvCxnSpPr>
            <p:cNvPr id="540" name="Straight Arrow Connector 539">
              <a:extLst>
                <a:ext uri="{FF2B5EF4-FFF2-40B4-BE49-F238E27FC236}">
                  <a16:creationId xmlns:a16="http://schemas.microsoft.com/office/drawing/2014/main" xmlns="" id="{AA3C80FD-75EF-4728-83BD-D6AE384BA045}"/>
                </a:ext>
              </a:extLst>
            </p:cNvPr>
            <p:cNvCxnSpPr>
              <a:cxnSpLocks/>
            </p:cNvCxnSpPr>
            <p:nvPr/>
          </p:nvCxnSpPr>
          <p:spPr>
            <a:xfrm>
              <a:off x="1393822" y="1371600"/>
              <a:ext cx="0" cy="61392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xmlns="" id="{0F567D17-BB3D-45AF-9B24-E05FCAF86931}"/>
                </a:ext>
              </a:extLst>
            </p:cNvPr>
            <p:cNvCxnSpPr/>
            <p:nvPr/>
          </p:nvCxnSpPr>
          <p:spPr>
            <a:xfrm flipH="1">
              <a:off x="812802" y="1371600"/>
              <a:ext cx="5802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xmlns="" id="{CFE1F048-4DE6-4200-85EF-1769657841DA}"/>
                </a:ext>
              </a:extLst>
            </p:cNvPr>
            <p:cNvCxnSpPr/>
            <p:nvPr/>
          </p:nvCxnSpPr>
          <p:spPr>
            <a:xfrm flipV="1">
              <a:off x="819945" y="1143000"/>
              <a:ext cx="0" cy="2286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3" name="Rectangle 542">
            <a:extLst>
              <a:ext uri="{FF2B5EF4-FFF2-40B4-BE49-F238E27FC236}">
                <a16:creationId xmlns:a16="http://schemas.microsoft.com/office/drawing/2014/main" xmlns="" id="{B0A5A4D6-52AE-43DA-A859-DBBADC71B4FE}"/>
              </a:ext>
            </a:extLst>
          </p:cNvPr>
          <p:cNvSpPr/>
          <p:nvPr/>
        </p:nvSpPr>
        <p:spPr>
          <a:xfrm>
            <a:off x="2610460" y="905846"/>
            <a:ext cx="988926"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DLLR</a:t>
            </a:r>
          </a:p>
        </p:txBody>
      </p:sp>
      <p:sp>
        <p:nvSpPr>
          <p:cNvPr id="544" name="Rectangle 543">
            <a:extLst>
              <a:ext uri="{FF2B5EF4-FFF2-40B4-BE49-F238E27FC236}">
                <a16:creationId xmlns:a16="http://schemas.microsoft.com/office/drawing/2014/main" xmlns="" id="{59747B7D-09C2-4A3F-8D2D-FE4E689C7209}"/>
              </a:ext>
            </a:extLst>
          </p:cNvPr>
          <p:cNvSpPr/>
          <p:nvPr/>
        </p:nvSpPr>
        <p:spPr>
          <a:xfrm>
            <a:off x="2600914" y="6127214"/>
            <a:ext cx="616160" cy="213098"/>
          </a:xfrm>
          <a:prstGeom prst="rect">
            <a:avLst/>
          </a:prstGeom>
          <a:solidFill>
            <a:srgbClr val="00B05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Uber</a:t>
            </a:r>
          </a:p>
        </p:txBody>
      </p:sp>
      <p:sp>
        <p:nvSpPr>
          <p:cNvPr id="545" name="Rectangle 544">
            <a:extLst>
              <a:ext uri="{FF2B5EF4-FFF2-40B4-BE49-F238E27FC236}">
                <a16:creationId xmlns:a16="http://schemas.microsoft.com/office/drawing/2014/main" xmlns="" id="{049BAB02-736F-42EB-964D-F18794F81C38}"/>
              </a:ext>
            </a:extLst>
          </p:cNvPr>
          <p:cNvSpPr/>
          <p:nvPr/>
        </p:nvSpPr>
        <p:spPr>
          <a:xfrm>
            <a:off x="1917479" y="6122640"/>
            <a:ext cx="616160" cy="213098"/>
          </a:xfrm>
          <a:prstGeom prst="rect">
            <a:avLst/>
          </a:prstGeom>
          <a:solidFill>
            <a:srgbClr val="00B05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Lyft</a:t>
            </a:r>
          </a:p>
        </p:txBody>
      </p:sp>
      <p:grpSp>
        <p:nvGrpSpPr>
          <p:cNvPr id="546" name="Group 545">
            <a:extLst>
              <a:ext uri="{FF2B5EF4-FFF2-40B4-BE49-F238E27FC236}">
                <a16:creationId xmlns:a16="http://schemas.microsoft.com/office/drawing/2014/main" xmlns="" id="{7142B610-B2BD-43D2-B230-EBC0C11248F9}"/>
              </a:ext>
            </a:extLst>
          </p:cNvPr>
          <p:cNvGrpSpPr/>
          <p:nvPr/>
        </p:nvGrpSpPr>
        <p:grpSpPr>
          <a:xfrm>
            <a:off x="2914744" y="5465719"/>
            <a:ext cx="325003" cy="655590"/>
            <a:chOff x="2436812" y="5367338"/>
            <a:chExt cx="421485" cy="655590"/>
          </a:xfrm>
          <a:solidFill>
            <a:srgbClr val="FFC000"/>
          </a:solidFill>
        </p:grpSpPr>
        <p:cxnSp>
          <p:nvCxnSpPr>
            <p:cNvPr id="547" name="Straight Connector 546">
              <a:extLst>
                <a:ext uri="{FF2B5EF4-FFF2-40B4-BE49-F238E27FC236}">
                  <a16:creationId xmlns:a16="http://schemas.microsoft.com/office/drawing/2014/main" xmlns="" id="{6FD172CF-FA4F-4C52-B0C6-2B988B190E04}"/>
                </a:ext>
              </a:extLst>
            </p:cNvPr>
            <p:cNvCxnSpPr>
              <a:cxnSpLocks/>
            </p:cNvCxnSpPr>
            <p:nvPr/>
          </p:nvCxnSpPr>
          <p:spPr>
            <a:xfrm>
              <a:off x="2855916" y="5367338"/>
              <a:ext cx="0" cy="50006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xmlns="" id="{4C1FD702-C9EA-4977-B31D-D8CB95E18A53}"/>
                </a:ext>
              </a:extLst>
            </p:cNvPr>
            <p:cNvCxnSpPr>
              <a:cxnSpLocks/>
            </p:cNvCxnSpPr>
            <p:nvPr/>
          </p:nvCxnSpPr>
          <p:spPr>
            <a:xfrm flipH="1">
              <a:off x="2436812" y="5867400"/>
              <a:ext cx="42148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9" name="Straight Arrow Connector 548">
              <a:extLst>
                <a:ext uri="{FF2B5EF4-FFF2-40B4-BE49-F238E27FC236}">
                  <a16:creationId xmlns:a16="http://schemas.microsoft.com/office/drawing/2014/main" xmlns="" id="{BD7BB18C-8ED9-447B-8F84-2FE630D40676}"/>
                </a:ext>
              </a:extLst>
            </p:cNvPr>
            <p:cNvCxnSpPr/>
            <p:nvPr/>
          </p:nvCxnSpPr>
          <p:spPr>
            <a:xfrm>
              <a:off x="2436812" y="5867400"/>
              <a:ext cx="0" cy="155528"/>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50" name="Group 549">
            <a:extLst>
              <a:ext uri="{FF2B5EF4-FFF2-40B4-BE49-F238E27FC236}">
                <a16:creationId xmlns:a16="http://schemas.microsoft.com/office/drawing/2014/main" xmlns="" id="{4733F541-34EC-4279-B263-4ACE53825AD2}"/>
              </a:ext>
            </a:extLst>
          </p:cNvPr>
          <p:cNvGrpSpPr/>
          <p:nvPr/>
        </p:nvGrpSpPr>
        <p:grpSpPr>
          <a:xfrm>
            <a:off x="2240053" y="5461997"/>
            <a:ext cx="653944" cy="655590"/>
            <a:chOff x="2436812" y="5367338"/>
            <a:chExt cx="421485" cy="655590"/>
          </a:xfrm>
          <a:solidFill>
            <a:srgbClr val="FFC000"/>
          </a:solidFill>
        </p:grpSpPr>
        <p:cxnSp>
          <p:nvCxnSpPr>
            <p:cNvPr id="551" name="Straight Connector 550">
              <a:extLst>
                <a:ext uri="{FF2B5EF4-FFF2-40B4-BE49-F238E27FC236}">
                  <a16:creationId xmlns:a16="http://schemas.microsoft.com/office/drawing/2014/main" xmlns="" id="{D8E1DF7D-02FD-44F5-80CF-7FD20D13DAF4}"/>
                </a:ext>
              </a:extLst>
            </p:cNvPr>
            <p:cNvCxnSpPr>
              <a:cxnSpLocks/>
            </p:cNvCxnSpPr>
            <p:nvPr/>
          </p:nvCxnSpPr>
          <p:spPr>
            <a:xfrm>
              <a:off x="2855916" y="5367338"/>
              <a:ext cx="0" cy="50006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xmlns="" id="{2EC57464-5109-48B2-9556-4BF755B90498}"/>
                </a:ext>
              </a:extLst>
            </p:cNvPr>
            <p:cNvCxnSpPr>
              <a:cxnSpLocks/>
            </p:cNvCxnSpPr>
            <p:nvPr/>
          </p:nvCxnSpPr>
          <p:spPr>
            <a:xfrm flipH="1">
              <a:off x="2436812" y="5867400"/>
              <a:ext cx="42148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Arrow Connector 552">
              <a:extLst>
                <a:ext uri="{FF2B5EF4-FFF2-40B4-BE49-F238E27FC236}">
                  <a16:creationId xmlns:a16="http://schemas.microsoft.com/office/drawing/2014/main" xmlns="" id="{3E12A5D0-C3D8-4BE5-A72D-DFCDA8FCAA2E}"/>
                </a:ext>
              </a:extLst>
            </p:cNvPr>
            <p:cNvCxnSpPr/>
            <p:nvPr/>
          </p:nvCxnSpPr>
          <p:spPr>
            <a:xfrm>
              <a:off x="2436812" y="5867400"/>
              <a:ext cx="0" cy="155528"/>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xmlns="" id="{C3860DA1-AE99-4133-8C84-EF723E912631}"/>
              </a:ext>
            </a:extLst>
          </p:cNvPr>
          <p:cNvGrpSpPr/>
          <p:nvPr/>
        </p:nvGrpSpPr>
        <p:grpSpPr>
          <a:xfrm>
            <a:off x="10934446" y="977756"/>
            <a:ext cx="1044759" cy="1384787"/>
            <a:chOff x="10543921" y="911081"/>
            <a:chExt cx="1044759" cy="1384787"/>
          </a:xfrm>
        </p:grpSpPr>
        <p:sp>
          <p:nvSpPr>
            <p:cNvPr id="554" name="Rectangle 553">
              <a:extLst>
                <a:ext uri="{FF2B5EF4-FFF2-40B4-BE49-F238E27FC236}">
                  <a16:creationId xmlns:a16="http://schemas.microsoft.com/office/drawing/2014/main" xmlns="" id="{42616FC3-AFAC-4730-9005-F42B58E23F7B}"/>
                </a:ext>
              </a:extLst>
            </p:cNvPr>
            <p:cNvSpPr/>
            <p:nvPr/>
          </p:nvSpPr>
          <p:spPr>
            <a:xfrm>
              <a:off x="10543921" y="911081"/>
              <a:ext cx="226319" cy="216526"/>
            </a:xfrm>
            <a:prstGeom prst="rect">
              <a:avLst/>
            </a:prstGeom>
            <a:solidFill>
              <a:schemeClr val="accent5"/>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p:txBody>
        </p:sp>
        <p:sp>
          <p:nvSpPr>
            <p:cNvPr id="555" name="Rectangle 554">
              <a:extLst>
                <a:ext uri="{FF2B5EF4-FFF2-40B4-BE49-F238E27FC236}">
                  <a16:creationId xmlns:a16="http://schemas.microsoft.com/office/drawing/2014/main" xmlns="" id="{507BEFB7-A8B2-4642-8024-18B8F6D83BBC}"/>
                </a:ext>
              </a:extLst>
            </p:cNvPr>
            <p:cNvSpPr/>
            <p:nvPr/>
          </p:nvSpPr>
          <p:spPr>
            <a:xfrm>
              <a:off x="10543921" y="1189105"/>
              <a:ext cx="226319" cy="216526"/>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p:txBody>
        </p:sp>
        <p:sp>
          <p:nvSpPr>
            <p:cNvPr id="556" name="Rectangle 555">
              <a:extLst>
                <a:ext uri="{FF2B5EF4-FFF2-40B4-BE49-F238E27FC236}">
                  <a16:creationId xmlns:a16="http://schemas.microsoft.com/office/drawing/2014/main" xmlns="" id="{6B75F20F-F34D-4763-B080-B11A64ED9781}"/>
                </a:ext>
              </a:extLst>
            </p:cNvPr>
            <p:cNvSpPr/>
            <p:nvPr/>
          </p:nvSpPr>
          <p:spPr>
            <a:xfrm>
              <a:off x="10547619" y="1473635"/>
              <a:ext cx="226319" cy="216526"/>
            </a:xfrm>
            <a:prstGeom prst="rect">
              <a:avLst/>
            </a:prstGeom>
            <a:solidFill>
              <a:srgbClr val="00B05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endParaRPr>
            </a:p>
          </p:txBody>
        </p:sp>
        <p:sp>
          <p:nvSpPr>
            <p:cNvPr id="557" name="TextBox 556">
              <a:extLst>
                <a:ext uri="{FF2B5EF4-FFF2-40B4-BE49-F238E27FC236}">
                  <a16:creationId xmlns:a16="http://schemas.microsoft.com/office/drawing/2014/main" xmlns="" id="{87A70D3A-E8C0-4715-9E23-5C963E346A41}"/>
                </a:ext>
              </a:extLst>
            </p:cNvPr>
            <p:cNvSpPr txBox="1"/>
            <p:nvPr/>
          </p:nvSpPr>
          <p:spPr>
            <a:xfrm>
              <a:off x="10814088" y="919316"/>
              <a:ext cx="638765"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800" b="1" kern="1200" dirty="0">
                  <a:latin typeface="Calibri" panose="020F0502020204030204" pitchFamily="34" charset="0"/>
                  <a:ea typeface="+mn-ea"/>
                  <a:cs typeface="Calibri" panose="020F0502020204030204" pitchFamily="34" charset="0"/>
                </a:rPr>
                <a:t>Federal</a:t>
              </a:r>
              <a:endParaRPr kumimoji="0" lang="en-US" sz="800" b="1"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endParaRPr>
            </a:p>
          </p:txBody>
        </p:sp>
        <p:sp>
          <p:nvSpPr>
            <p:cNvPr id="558" name="TextBox 557">
              <a:extLst>
                <a:ext uri="{FF2B5EF4-FFF2-40B4-BE49-F238E27FC236}">
                  <a16:creationId xmlns:a16="http://schemas.microsoft.com/office/drawing/2014/main" xmlns="" id="{7285F7B4-ED66-4495-99C8-0C58FEA3C7F9}"/>
                </a:ext>
              </a:extLst>
            </p:cNvPr>
            <p:cNvSpPr txBox="1"/>
            <p:nvPr/>
          </p:nvSpPr>
          <p:spPr>
            <a:xfrm>
              <a:off x="10827694" y="1207861"/>
              <a:ext cx="638765"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800" b="1" kern="1200" dirty="0">
                  <a:latin typeface="Calibri" panose="020F0502020204030204" pitchFamily="34" charset="0"/>
                  <a:ea typeface="+mn-ea"/>
                  <a:cs typeface="Calibri" panose="020F0502020204030204" pitchFamily="34" charset="0"/>
                </a:rPr>
                <a:t>State</a:t>
              </a:r>
              <a:endParaRPr kumimoji="0" lang="en-US" sz="800" b="1"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endParaRPr>
            </a:p>
          </p:txBody>
        </p:sp>
        <p:sp>
          <p:nvSpPr>
            <p:cNvPr id="559" name="TextBox 558">
              <a:extLst>
                <a:ext uri="{FF2B5EF4-FFF2-40B4-BE49-F238E27FC236}">
                  <a16:creationId xmlns:a16="http://schemas.microsoft.com/office/drawing/2014/main" xmlns="" id="{4E988704-028A-4560-B83D-F8F8FACCCE94}"/>
                </a:ext>
              </a:extLst>
            </p:cNvPr>
            <p:cNvSpPr txBox="1"/>
            <p:nvPr/>
          </p:nvSpPr>
          <p:spPr>
            <a:xfrm>
              <a:off x="10822878" y="1486037"/>
              <a:ext cx="638765"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800" b="1" kern="1200" dirty="0">
                  <a:latin typeface="Calibri" panose="020F0502020204030204" pitchFamily="34" charset="0"/>
                  <a:ea typeface="+mn-ea"/>
                  <a:cs typeface="Calibri" panose="020F0502020204030204" pitchFamily="34" charset="0"/>
                </a:rPr>
                <a:t>Private</a:t>
              </a:r>
              <a:endParaRPr kumimoji="0" lang="en-US" sz="800" b="1"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endParaRPr>
            </a:p>
          </p:txBody>
        </p:sp>
        <p:sp>
          <p:nvSpPr>
            <p:cNvPr id="252" name="TextBox 251">
              <a:extLst>
                <a:ext uri="{FF2B5EF4-FFF2-40B4-BE49-F238E27FC236}">
                  <a16:creationId xmlns:a16="http://schemas.microsoft.com/office/drawing/2014/main" xmlns="" id="{5E28383B-FCF9-40FD-9BEE-9BAA726420DD}"/>
                </a:ext>
              </a:extLst>
            </p:cNvPr>
            <p:cNvSpPr txBox="1"/>
            <p:nvPr/>
          </p:nvSpPr>
          <p:spPr>
            <a:xfrm>
              <a:off x="10841435" y="1816736"/>
              <a:ext cx="700702"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800" b="1" kern="1200" dirty="0">
                  <a:latin typeface="Calibri" panose="020F0502020204030204" pitchFamily="34" charset="0"/>
                  <a:ea typeface="+mn-ea"/>
                  <a:cs typeface="Calibri" panose="020F0502020204030204" pitchFamily="34" charset="0"/>
                </a:rPr>
                <a:t>Completed</a:t>
              </a:r>
              <a:endParaRPr kumimoji="0" lang="en-US" sz="800" b="1"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endParaRPr>
            </a:p>
          </p:txBody>
        </p:sp>
        <p:sp>
          <p:nvSpPr>
            <p:cNvPr id="253" name="TextBox 252">
              <a:extLst>
                <a:ext uri="{FF2B5EF4-FFF2-40B4-BE49-F238E27FC236}">
                  <a16:creationId xmlns:a16="http://schemas.microsoft.com/office/drawing/2014/main" xmlns="" id="{A62B6A21-476E-46D4-A153-F7F455B638E0}"/>
                </a:ext>
              </a:extLst>
            </p:cNvPr>
            <p:cNvSpPr txBox="1"/>
            <p:nvPr/>
          </p:nvSpPr>
          <p:spPr>
            <a:xfrm>
              <a:off x="10850856" y="2080424"/>
              <a:ext cx="737824"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800" b="1" kern="1200" dirty="0">
                  <a:latin typeface="Calibri" panose="020F0502020204030204" pitchFamily="34" charset="0"/>
                  <a:ea typeface="+mn-ea"/>
                  <a:cs typeface="Calibri" panose="020F0502020204030204" pitchFamily="34" charset="0"/>
                </a:rPr>
                <a:t>In progress</a:t>
              </a:r>
              <a:endParaRPr kumimoji="0" lang="en-US" sz="800" b="1"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endParaRPr>
            </a:p>
          </p:txBody>
        </p:sp>
      </p:grpSp>
      <p:sp>
        <p:nvSpPr>
          <p:cNvPr id="240" name="Rectangle 239">
            <a:extLst>
              <a:ext uri="{FF2B5EF4-FFF2-40B4-BE49-F238E27FC236}">
                <a16:creationId xmlns:a16="http://schemas.microsoft.com/office/drawing/2014/main" xmlns="" id="{7245B34F-9ACF-49B1-80B2-72B33DB136E0}"/>
              </a:ext>
            </a:extLst>
          </p:cNvPr>
          <p:cNvSpPr/>
          <p:nvPr/>
        </p:nvSpPr>
        <p:spPr>
          <a:xfrm>
            <a:off x="8175526" y="905846"/>
            <a:ext cx="912690" cy="304800"/>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MDH Board of Physicians</a:t>
            </a:r>
          </a:p>
        </p:txBody>
      </p:sp>
      <p:sp>
        <p:nvSpPr>
          <p:cNvPr id="241" name="Rectangle 240">
            <a:extLst>
              <a:ext uri="{FF2B5EF4-FFF2-40B4-BE49-F238E27FC236}">
                <a16:creationId xmlns:a16="http://schemas.microsoft.com/office/drawing/2014/main" xmlns="" id="{442EA8B3-CBBA-4554-B066-47773817073A}"/>
              </a:ext>
            </a:extLst>
          </p:cNvPr>
          <p:cNvSpPr/>
          <p:nvPr/>
        </p:nvSpPr>
        <p:spPr>
          <a:xfrm>
            <a:off x="9287621" y="1452534"/>
            <a:ext cx="1055381" cy="373186"/>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Md Public Service Commission</a:t>
            </a:r>
          </a:p>
        </p:txBody>
      </p:sp>
      <p:sp>
        <p:nvSpPr>
          <p:cNvPr id="242" name="Rectangle 241">
            <a:extLst>
              <a:ext uri="{FF2B5EF4-FFF2-40B4-BE49-F238E27FC236}">
                <a16:creationId xmlns:a16="http://schemas.microsoft.com/office/drawing/2014/main" xmlns="" id="{7D5D9F2B-A770-4918-BF33-3201F6DAB966}"/>
              </a:ext>
            </a:extLst>
          </p:cNvPr>
          <p:cNvSpPr/>
          <p:nvPr/>
        </p:nvSpPr>
        <p:spPr>
          <a:xfrm>
            <a:off x="9180555" y="4852206"/>
            <a:ext cx="1566960" cy="266767"/>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Maryland Electronic Court System (MDEC)</a:t>
            </a:r>
          </a:p>
        </p:txBody>
      </p:sp>
      <p:cxnSp>
        <p:nvCxnSpPr>
          <p:cNvPr id="243" name="Straight Arrow Connector 242">
            <a:extLst>
              <a:ext uri="{FF2B5EF4-FFF2-40B4-BE49-F238E27FC236}">
                <a16:creationId xmlns:a16="http://schemas.microsoft.com/office/drawing/2014/main" xmlns="" id="{DD19BA00-B650-4078-BC3B-1692B5C955BD}"/>
              </a:ext>
            </a:extLst>
          </p:cNvPr>
          <p:cNvCxnSpPr>
            <a:cxnSpLocks/>
          </p:cNvCxnSpPr>
          <p:nvPr/>
        </p:nvCxnSpPr>
        <p:spPr>
          <a:xfrm flipH="1">
            <a:off x="8709332" y="4953238"/>
            <a:ext cx="49001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6" name="Rectangle 245">
            <a:extLst>
              <a:ext uri="{FF2B5EF4-FFF2-40B4-BE49-F238E27FC236}">
                <a16:creationId xmlns:a16="http://schemas.microsoft.com/office/drawing/2014/main" xmlns="" id="{3A80E3D8-4B39-44E7-A087-6EA5EEA3E26C}"/>
              </a:ext>
            </a:extLst>
          </p:cNvPr>
          <p:cNvSpPr/>
          <p:nvPr/>
        </p:nvSpPr>
        <p:spPr>
          <a:xfrm>
            <a:off x="9173750" y="5157804"/>
            <a:ext cx="1566960" cy="266767"/>
          </a:xfrm>
          <a:prstGeom prst="rect">
            <a:avLst/>
          </a:prstGeom>
          <a:solidFill>
            <a:srgbClr val="FFC000"/>
          </a:solidFill>
          <a:ln w="31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MDH (Title XIX)</a:t>
            </a:r>
          </a:p>
        </p:txBody>
      </p:sp>
      <p:cxnSp>
        <p:nvCxnSpPr>
          <p:cNvPr id="247" name="Straight Arrow Connector 246">
            <a:extLst>
              <a:ext uri="{FF2B5EF4-FFF2-40B4-BE49-F238E27FC236}">
                <a16:creationId xmlns:a16="http://schemas.microsoft.com/office/drawing/2014/main" xmlns="" id="{BDBC6CEC-4667-4370-83D3-A5A5AE84759D}"/>
              </a:ext>
            </a:extLst>
          </p:cNvPr>
          <p:cNvCxnSpPr>
            <a:cxnSpLocks/>
          </p:cNvCxnSpPr>
          <p:nvPr/>
        </p:nvCxnSpPr>
        <p:spPr>
          <a:xfrm flipH="1">
            <a:off x="8693996" y="5276185"/>
            <a:ext cx="49001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xmlns="" id="{9FFED53F-44B2-49E4-BC7F-63C811E8C33D}"/>
              </a:ext>
            </a:extLst>
          </p:cNvPr>
          <p:cNvSpPr txBox="1"/>
          <p:nvPr/>
        </p:nvSpPr>
        <p:spPr>
          <a:xfrm>
            <a:off x="8603337" y="5092347"/>
            <a:ext cx="63876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uLnTx/>
                <a:uFillTx/>
                <a:latin typeface="Calibri" panose="020F0502020204030204" pitchFamily="34" charset="0"/>
                <a:ea typeface="+mn-ea"/>
                <a:cs typeface="Calibri" panose="020F0502020204030204" pitchFamily="34" charset="0"/>
              </a:rPr>
              <a:t>Daily</a:t>
            </a:r>
          </a:p>
        </p:txBody>
      </p:sp>
      <p:sp>
        <p:nvSpPr>
          <p:cNvPr id="233" name="Google Shape;305;p46">
            <a:extLst>
              <a:ext uri="{FF2B5EF4-FFF2-40B4-BE49-F238E27FC236}">
                <a16:creationId xmlns:a16="http://schemas.microsoft.com/office/drawing/2014/main" xmlns="" id="{AB459694-441D-4FF2-AD86-287553CCCD7D}"/>
              </a:ext>
            </a:extLst>
          </p:cNvPr>
          <p:cNvSpPr txBox="1">
            <a:spLocks/>
          </p:cNvSpPr>
          <p:nvPr/>
        </p:nvSpPr>
        <p:spPr>
          <a:xfrm>
            <a:off x="121966" y="73025"/>
            <a:ext cx="10709320" cy="650875"/>
          </a:xfrm>
          <a:prstGeom prst="rect">
            <a:avLst/>
          </a:prstGeom>
          <a:noFill/>
          <a:ln>
            <a:noFill/>
          </a:ln>
        </p:spPr>
        <p:txBody>
          <a:bodyPr spcFirstLastPara="1" wrap="square" lIns="91409" tIns="45693" rIns="91409" bIns="45693" anchor="ctr" anchorCtr="0">
            <a:noAutofit/>
          </a:bodyPr>
          <a:lstStyle>
            <a:defPPr marR="0" lvl="0" algn="l" rtl="0">
              <a:lnSpc>
                <a:spcPct val="100000"/>
              </a:lnSpc>
              <a:spcBef>
                <a:spcPts val="0"/>
              </a:spcBef>
              <a:spcAft>
                <a:spcPts val="0"/>
              </a:spcAft>
              <a:defRPr/>
            </a:defPPr>
            <a:lvl1pPr>
              <a:buClr>
                <a:srgbClr val="002F8E"/>
              </a:buClr>
              <a:buSzPts val="2400"/>
              <a:defRPr sz="3600" b="1"/>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a:lstStyle>
          <a:p>
            <a:r>
              <a:rPr lang="en-US" dirty="0">
                <a:sym typeface="Raleway"/>
              </a:rPr>
              <a:t>CSS Interfaces</a:t>
            </a:r>
          </a:p>
        </p:txBody>
      </p:sp>
      <p:pic>
        <p:nvPicPr>
          <p:cNvPr id="237" name="Google Shape;542;p50">
            <a:extLst>
              <a:ext uri="{FF2B5EF4-FFF2-40B4-BE49-F238E27FC236}">
                <a16:creationId xmlns:a16="http://schemas.microsoft.com/office/drawing/2014/main" xmlns="" id="{7BBCE224-0879-4D46-ADFA-0066B415FB2D}"/>
              </a:ext>
            </a:extLst>
          </p:cNvPr>
          <p:cNvPicPr preferRelativeResize="0"/>
          <p:nvPr/>
        </p:nvPicPr>
        <p:blipFill rotWithShape="1">
          <a:blip r:embed="rId3">
            <a:alphaModFix/>
          </a:blip>
          <a:srcRect/>
          <a:stretch/>
        </p:blipFill>
        <p:spPr>
          <a:xfrm>
            <a:off x="116061" y="4716510"/>
            <a:ext cx="170152" cy="158654"/>
          </a:xfrm>
          <a:prstGeom prst="rect">
            <a:avLst/>
          </a:prstGeom>
          <a:noFill/>
          <a:ln>
            <a:noFill/>
          </a:ln>
        </p:spPr>
      </p:pic>
      <p:pic>
        <p:nvPicPr>
          <p:cNvPr id="238" name="Google Shape;542;p50">
            <a:extLst>
              <a:ext uri="{FF2B5EF4-FFF2-40B4-BE49-F238E27FC236}">
                <a16:creationId xmlns:a16="http://schemas.microsoft.com/office/drawing/2014/main" xmlns="" id="{5472F057-4F8B-4403-A894-E893C318B6F8}"/>
              </a:ext>
            </a:extLst>
          </p:cNvPr>
          <p:cNvPicPr preferRelativeResize="0"/>
          <p:nvPr/>
        </p:nvPicPr>
        <p:blipFill rotWithShape="1">
          <a:blip r:embed="rId3">
            <a:alphaModFix/>
          </a:blip>
          <a:srcRect/>
          <a:stretch/>
        </p:blipFill>
        <p:spPr>
          <a:xfrm>
            <a:off x="76365" y="5712028"/>
            <a:ext cx="170152" cy="158654"/>
          </a:xfrm>
          <a:prstGeom prst="rect">
            <a:avLst/>
          </a:prstGeom>
          <a:noFill/>
          <a:ln>
            <a:noFill/>
          </a:ln>
        </p:spPr>
      </p:pic>
      <p:pic>
        <p:nvPicPr>
          <p:cNvPr id="244" name="Google Shape;542;p50">
            <a:extLst>
              <a:ext uri="{FF2B5EF4-FFF2-40B4-BE49-F238E27FC236}">
                <a16:creationId xmlns:a16="http://schemas.microsoft.com/office/drawing/2014/main" xmlns="" id="{BDABD015-E29A-4FE7-9646-D3B2A972E438}"/>
              </a:ext>
            </a:extLst>
          </p:cNvPr>
          <p:cNvPicPr preferRelativeResize="0"/>
          <p:nvPr/>
        </p:nvPicPr>
        <p:blipFill rotWithShape="1">
          <a:blip r:embed="rId3">
            <a:alphaModFix/>
          </a:blip>
          <a:srcRect/>
          <a:stretch/>
        </p:blipFill>
        <p:spPr>
          <a:xfrm>
            <a:off x="100922" y="1414165"/>
            <a:ext cx="170152" cy="158654"/>
          </a:xfrm>
          <a:prstGeom prst="rect">
            <a:avLst/>
          </a:prstGeom>
          <a:noFill/>
          <a:ln>
            <a:noFill/>
          </a:ln>
        </p:spPr>
      </p:pic>
      <p:pic>
        <p:nvPicPr>
          <p:cNvPr id="245" name="Google Shape;542;p50">
            <a:extLst>
              <a:ext uri="{FF2B5EF4-FFF2-40B4-BE49-F238E27FC236}">
                <a16:creationId xmlns:a16="http://schemas.microsoft.com/office/drawing/2014/main" xmlns="" id="{B41EC70D-EF18-4565-91E9-3692D81471C3}"/>
              </a:ext>
            </a:extLst>
          </p:cNvPr>
          <p:cNvPicPr preferRelativeResize="0"/>
          <p:nvPr/>
        </p:nvPicPr>
        <p:blipFill rotWithShape="1">
          <a:blip r:embed="rId3">
            <a:alphaModFix/>
            <a:duotone>
              <a:prstClr val="black"/>
              <a:schemeClr val="accent1">
                <a:tint val="45000"/>
                <a:satMod val="400000"/>
              </a:schemeClr>
            </a:duotone>
          </a:blip>
          <a:srcRect/>
          <a:stretch/>
        </p:blipFill>
        <p:spPr>
          <a:xfrm>
            <a:off x="90651" y="1971859"/>
            <a:ext cx="170152" cy="158654"/>
          </a:xfrm>
          <a:prstGeom prst="rect">
            <a:avLst/>
          </a:prstGeom>
          <a:noFill/>
          <a:ln>
            <a:noFill/>
          </a:ln>
        </p:spPr>
      </p:pic>
      <p:pic>
        <p:nvPicPr>
          <p:cNvPr id="248" name="Google Shape;542;p50">
            <a:extLst>
              <a:ext uri="{FF2B5EF4-FFF2-40B4-BE49-F238E27FC236}">
                <a16:creationId xmlns:a16="http://schemas.microsoft.com/office/drawing/2014/main" xmlns="" id="{42AC515E-C6DF-4892-8D9F-63BF0C4663DD}"/>
              </a:ext>
            </a:extLst>
          </p:cNvPr>
          <p:cNvPicPr preferRelativeResize="0"/>
          <p:nvPr/>
        </p:nvPicPr>
        <p:blipFill rotWithShape="1">
          <a:blip r:embed="rId3">
            <a:alphaModFix/>
            <a:duotone>
              <a:prstClr val="black"/>
              <a:schemeClr val="accent1">
                <a:tint val="45000"/>
                <a:satMod val="400000"/>
              </a:schemeClr>
            </a:duotone>
          </a:blip>
          <a:srcRect/>
          <a:stretch/>
        </p:blipFill>
        <p:spPr>
          <a:xfrm>
            <a:off x="100922" y="3583280"/>
            <a:ext cx="170152" cy="158654"/>
          </a:xfrm>
          <a:prstGeom prst="rect">
            <a:avLst/>
          </a:prstGeom>
          <a:noFill/>
          <a:ln>
            <a:noFill/>
          </a:ln>
        </p:spPr>
      </p:pic>
      <p:pic>
        <p:nvPicPr>
          <p:cNvPr id="249" name="Google Shape;542;p50">
            <a:extLst>
              <a:ext uri="{FF2B5EF4-FFF2-40B4-BE49-F238E27FC236}">
                <a16:creationId xmlns:a16="http://schemas.microsoft.com/office/drawing/2014/main" xmlns="" id="{80302C8B-9A9C-4F61-9A8B-6EEED215F759}"/>
              </a:ext>
            </a:extLst>
          </p:cNvPr>
          <p:cNvPicPr preferRelativeResize="0"/>
          <p:nvPr/>
        </p:nvPicPr>
        <p:blipFill rotWithShape="1">
          <a:blip r:embed="rId3">
            <a:alphaModFix/>
          </a:blip>
          <a:srcRect/>
          <a:stretch/>
        </p:blipFill>
        <p:spPr>
          <a:xfrm>
            <a:off x="10966354" y="1896498"/>
            <a:ext cx="170152" cy="158654"/>
          </a:xfrm>
          <a:prstGeom prst="rect">
            <a:avLst/>
          </a:prstGeom>
          <a:noFill/>
          <a:ln>
            <a:noFill/>
          </a:ln>
        </p:spPr>
      </p:pic>
      <p:pic>
        <p:nvPicPr>
          <p:cNvPr id="251" name="Google Shape;542;p50">
            <a:extLst>
              <a:ext uri="{FF2B5EF4-FFF2-40B4-BE49-F238E27FC236}">
                <a16:creationId xmlns:a16="http://schemas.microsoft.com/office/drawing/2014/main" xmlns="" id="{9818A1A4-EF41-4707-B737-F93B3DB8C636}"/>
              </a:ext>
            </a:extLst>
          </p:cNvPr>
          <p:cNvPicPr preferRelativeResize="0"/>
          <p:nvPr/>
        </p:nvPicPr>
        <p:blipFill rotWithShape="1">
          <a:blip r:embed="rId3">
            <a:alphaModFix/>
            <a:duotone>
              <a:prstClr val="black"/>
              <a:schemeClr val="accent1">
                <a:tint val="45000"/>
                <a:satMod val="400000"/>
              </a:schemeClr>
            </a:duotone>
          </a:blip>
          <a:srcRect/>
          <a:stretch/>
        </p:blipFill>
        <p:spPr>
          <a:xfrm>
            <a:off x="10969286" y="2175259"/>
            <a:ext cx="170152" cy="158654"/>
          </a:xfrm>
          <a:prstGeom prst="rect">
            <a:avLst/>
          </a:prstGeom>
          <a:noFill/>
          <a:ln>
            <a:noFill/>
          </a:ln>
        </p:spPr>
      </p:pic>
    </p:spTree>
    <p:extLst>
      <p:ext uri="{BB962C8B-B14F-4D97-AF65-F5344CB8AC3E}">
        <p14:creationId xmlns:p14="http://schemas.microsoft.com/office/powerpoint/2010/main" xmlns="" val="1492421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9"/>
          <p:cNvSpPr/>
          <p:nvPr/>
        </p:nvSpPr>
        <p:spPr>
          <a:xfrm>
            <a:off x="143039" y="212810"/>
            <a:ext cx="8560694" cy="553976"/>
          </a:xfrm>
          <a:prstGeom prst="rect">
            <a:avLst/>
          </a:prstGeom>
          <a:noFill/>
          <a:ln>
            <a:noFill/>
          </a:ln>
        </p:spPr>
        <p:txBody>
          <a:bodyPr spcFirstLastPara="1" wrap="square" lIns="121875" tIns="60925" rIns="121875" bIns="60925" anchor="ctr" anchorCtr="0">
            <a:noAutofit/>
          </a:bodyPr>
          <a:lstStyle/>
          <a:p>
            <a:r>
              <a:rPr lang="en-US" sz="3600" b="1" dirty="0"/>
              <a:t>Data Platform Reference Architecture</a:t>
            </a:r>
            <a:endParaRPr sz="3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3500" y="876300"/>
            <a:ext cx="9448800" cy="5678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9783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Shape 1327"/>
          <p:cNvSpPr txBox="1">
            <a:spLocks noGrp="1"/>
          </p:cNvSpPr>
          <p:nvPr>
            <p:ph type="title" idx="4294967295"/>
          </p:nvPr>
        </p:nvSpPr>
        <p:spPr>
          <a:xfrm>
            <a:off x="148466" y="158751"/>
            <a:ext cx="6172200" cy="594360"/>
          </a:xfrm>
          <a:prstGeom prst="rect">
            <a:avLst/>
          </a:prstGeom>
          <a:noFill/>
          <a:ln>
            <a:noFill/>
          </a:ln>
        </p:spPr>
        <p:txBody>
          <a:bodyPr spcFirstLastPara="1" wrap="square" lIns="91189" tIns="45583" rIns="91189" bIns="45583" anchor="ctr" anchorCtr="0">
            <a:noAutofit/>
          </a:bodyPr>
          <a:lstStyle/>
          <a:p>
            <a:pPr>
              <a:buClr>
                <a:srgbClr val="002F8E"/>
              </a:buClr>
              <a:buSzPts val="2400"/>
            </a:pPr>
            <a:r>
              <a:rPr lang="en" sz="3600" b="1" dirty="0">
                <a:solidFill>
                  <a:schemeClr val="tx1"/>
                </a:solidFill>
              </a:rPr>
              <a:t>Cloud Security</a:t>
            </a:r>
            <a:endParaRPr sz="3600" b="1" dirty="0">
              <a:solidFill>
                <a:schemeClr val="tx1"/>
              </a:solidFill>
            </a:endParaRPr>
          </a:p>
        </p:txBody>
      </p:sp>
      <p:pic>
        <p:nvPicPr>
          <p:cNvPr id="4" name="Shape 694"/>
          <p:cNvPicPr preferRelativeResize="0"/>
          <p:nvPr/>
        </p:nvPicPr>
        <p:blipFill>
          <a:blip r:embed="rId3">
            <a:alphaModFix/>
          </a:blip>
          <a:stretch>
            <a:fillRect/>
          </a:stretch>
        </p:blipFill>
        <p:spPr>
          <a:xfrm>
            <a:off x="150830" y="1008635"/>
            <a:ext cx="11345779" cy="5385616"/>
          </a:xfrm>
          <a:prstGeom prst="rect">
            <a:avLst/>
          </a:prstGeom>
          <a:noFill/>
          <a:ln>
            <a:noFill/>
          </a:ln>
        </p:spPr>
      </p:pic>
    </p:spTree>
    <p:extLst>
      <p:ext uri="{BB962C8B-B14F-4D97-AF65-F5344CB8AC3E}">
        <p14:creationId xmlns:p14="http://schemas.microsoft.com/office/powerpoint/2010/main" xmlns="" val="17692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idx="4294967295"/>
          </p:nvPr>
        </p:nvSpPr>
        <p:spPr>
          <a:xfrm>
            <a:off x="233251" y="7937"/>
            <a:ext cx="10584427" cy="754243"/>
          </a:xfrm>
          <a:prstGeom prst="rect">
            <a:avLst/>
          </a:prstGeom>
          <a:noFill/>
          <a:ln>
            <a:noFill/>
          </a:ln>
        </p:spPr>
        <p:txBody>
          <a:bodyPr spcFirstLastPara="1" wrap="square" lIns="121875" tIns="60925" rIns="121875" bIns="60925" anchor="ctr" anchorCtr="0">
            <a:noAutofit/>
          </a:bodyPr>
          <a:lstStyle/>
          <a:p>
            <a:r>
              <a:rPr lang="en-US" sz="4000" b="1" dirty="0">
                <a:solidFill>
                  <a:schemeClr val="tx1"/>
                </a:solidFill>
              </a:rPr>
              <a:t>Application Technology Stack</a:t>
            </a:r>
            <a:endParaRPr sz="4000" b="1" dirty="0">
              <a:solidFill>
                <a:schemeClr val="tx1"/>
              </a:solidFill>
            </a:endParaRPr>
          </a:p>
        </p:txBody>
      </p:sp>
      <p:sp>
        <p:nvSpPr>
          <p:cNvPr id="2" name="AutoShape 10"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2"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Image result for aws ec2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2" descr="Image result for aws ec2 log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4" descr="Image result for aws ec2 log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6" descr="Image result for aws ec2 logo"/>
          <p:cNvSpPr>
            <a:spLocks noChangeAspect="1" noChangeArrowheads="1"/>
          </p:cNvSpPr>
          <p:nvPr/>
        </p:nvSpPr>
        <p:spPr bwMode="auto">
          <a:xfrm>
            <a:off x="1069975" y="1005472"/>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Google Shape;189;p8"/>
          <p:cNvSpPr/>
          <p:nvPr/>
        </p:nvSpPr>
        <p:spPr>
          <a:xfrm>
            <a:off x="3514382" y="5043191"/>
            <a:ext cx="8229601" cy="727621"/>
          </a:xfrm>
          <a:prstGeom prst="rect">
            <a:avLst/>
          </a:prstGeom>
          <a:solidFill>
            <a:schemeClr val="accent6"/>
          </a:solidFill>
          <a:ln>
            <a:noFill/>
          </a:ln>
        </p:spPr>
        <p:txBody>
          <a:bodyPr spcFirstLastPara="1" wrap="square" lIns="68600" tIns="34300" rIns="68600" bIns="34300" anchor="ctr" anchorCtr="0">
            <a:noAutofit/>
          </a:bodyPr>
          <a:lstStyle/>
          <a:p>
            <a:pPr marL="0" marR="0" lvl="0" indent="0" algn="ctr" rtl="0">
              <a:lnSpc>
                <a:spcPct val="100000"/>
              </a:lnSpc>
              <a:spcBef>
                <a:spcPts val="0"/>
              </a:spcBef>
              <a:spcAft>
                <a:spcPts val="0"/>
              </a:spcAft>
              <a:buNone/>
            </a:pPr>
            <a:endParaRPr sz="1300" b="0" i="0" u="none" strike="noStrike" cap="none">
              <a:solidFill>
                <a:srgbClr val="FFFFFF"/>
              </a:solidFill>
              <a:latin typeface="Arial"/>
              <a:ea typeface="Arial"/>
              <a:cs typeface="Arial"/>
              <a:sym typeface="Arial"/>
            </a:endParaRPr>
          </a:p>
        </p:txBody>
      </p:sp>
      <p:sp>
        <p:nvSpPr>
          <p:cNvPr id="179" name="Google Shape;179;p8"/>
          <p:cNvSpPr/>
          <p:nvPr/>
        </p:nvSpPr>
        <p:spPr>
          <a:xfrm>
            <a:off x="3514382" y="2295874"/>
            <a:ext cx="8229601" cy="727621"/>
          </a:xfrm>
          <a:prstGeom prst="rect">
            <a:avLst/>
          </a:prstGeom>
          <a:solidFill>
            <a:schemeClr val="tx2">
              <a:lumMod val="50000"/>
            </a:schemeClr>
          </a:solidFill>
          <a:ln>
            <a:noFill/>
          </a:ln>
        </p:spPr>
        <p:txBody>
          <a:bodyPr spcFirstLastPara="1" wrap="square" lIns="68600" tIns="34300" rIns="68600" bIns="34300" anchor="ctr" anchorCtr="0">
            <a:noAutofit/>
          </a:bodyPr>
          <a:lstStyle/>
          <a:p>
            <a:pPr marL="0" marR="0" lvl="0" indent="0" algn="ctr" rtl="0">
              <a:lnSpc>
                <a:spcPct val="100000"/>
              </a:lnSpc>
              <a:spcBef>
                <a:spcPts val="0"/>
              </a:spcBef>
              <a:spcAft>
                <a:spcPts val="0"/>
              </a:spcAft>
              <a:buNone/>
            </a:pPr>
            <a:endParaRPr sz="1300" b="0" i="0" u="none" strike="noStrike" cap="none">
              <a:solidFill>
                <a:srgbClr val="FFFFFF"/>
              </a:solidFill>
              <a:latin typeface="Arial"/>
              <a:ea typeface="Arial"/>
              <a:cs typeface="Arial"/>
              <a:sym typeface="Arial"/>
            </a:endParaRPr>
          </a:p>
        </p:txBody>
      </p:sp>
      <p:cxnSp>
        <p:nvCxnSpPr>
          <p:cNvPr id="180" name="Google Shape;180;p8"/>
          <p:cNvCxnSpPr/>
          <p:nvPr/>
        </p:nvCxnSpPr>
        <p:spPr>
          <a:xfrm>
            <a:off x="2398221" y="1116494"/>
            <a:ext cx="5897051" cy="0"/>
          </a:xfrm>
          <a:prstGeom prst="straightConnector1">
            <a:avLst/>
          </a:prstGeom>
          <a:noFill/>
          <a:ln>
            <a:noFill/>
          </a:ln>
        </p:spPr>
      </p:cxnSp>
      <p:cxnSp>
        <p:nvCxnSpPr>
          <p:cNvPr id="181" name="Google Shape;181;p8"/>
          <p:cNvCxnSpPr/>
          <p:nvPr/>
        </p:nvCxnSpPr>
        <p:spPr>
          <a:xfrm>
            <a:off x="2663064" y="6288794"/>
            <a:ext cx="5897051" cy="0"/>
          </a:xfrm>
          <a:prstGeom prst="straightConnector1">
            <a:avLst/>
          </a:prstGeom>
          <a:noFill/>
          <a:ln>
            <a:noFill/>
          </a:ln>
        </p:spPr>
      </p:cxnSp>
      <p:cxnSp>
        <p:nvCxnSpPr>
          <p:cNvPr id="182" name="Google Shape;182;p8"/>
          <p:cNvCxnSpPr/>
          <p:nvPr/>
        </p:nvCxnSpPr>
        <p:spPr>
          <a:xfrm>
            <a:off x="2663064" y="3017234"/>
            <a:ext cx="5897051" cy="0"/>
          </a:xfrm>
          <a:prstGeom prst="straightConnector1">
            <a:avLst/>
          </a:prstGeom>
          <a:noFill/>
          <a:ln>
            <a:noFill/>
          </a:ln>
        </p:spPr>
      </p:cxnSp>
      <p:cxnSp>
        <p:nvCxnSpPr>
          <p:cNvPr id="183" name="Google Shape;183;p8"/>
          <p:cNvCxnSpPr/>
          <p:nvPr/>
        </p:nvCxnSpPr>
        <p:spPr>
          <a:xfrm>
            <a:off x="2324617" y="2469179"/>
            <a:ext cx="5897051" cy="0"/>
          </a:xfrm>
          <a:prstGeom prst="straightConnector1">
            <a:avLst/>
          </a:prstGeom>
          <a:noFill/>
          <a:ln>
            <a:noFill/>
          </a:ln>
        </p:spPr>
      </p:cxnSp>
      <p:cxnSp>
        <p:nvCxnSpPr>
          <p:cNvPr id="184" name="Google Shape;184;p8"/>
          <p:cNvCxnSpPr/>
          <p:nvPr/>
        </p:nvCxnSpPr>
        <p:spPr>
          <a:xfrm>
            <a:off x="2663064" y="6077291"/>
            <a:ext cx="5897051" cy="0"/>
          </a:xfrm>
          <a:prstGeom prst="straightConnector1">
            <a:avLst/>
          </a:prstGeom>
          <a:noFill/>
          <a:ln>
            <a:noFill/>
          </a:ln>
        </p:spPr>
      </p:cxnSp>
      <p:sp>
        <p:nvSpPr>
          <p:cNvPr id="188" name="Google Shape;188;p8"/>
          <p:cNvSpPr/>
          <p:nvPr/>
        </p:nvSpPr>
        <p:spPr>
          <a:xfrm>
            <a:off x="379412" y="5057050"/>
            <a:ext cx="2926081" cy="732197"/>
          </a:xfrm>
          <a:prstGeom prst="rect">
            <a:avLst/>
          </a:prstGeom>
          <a:solidFill>
            <a:schemeClr val="accent6"/>
          </a:solidFill>
          <a:ln>
            <a:noFill/>
          </a:ln>
        </p:spPr>
        <p:txBody>
          <a:bodyPr spcFirstLastPara="1" wrap="square" lIns="40500" tIns="40500" rIns="40500" bIns="60750" anchor="ctr" anchorCtr="0">
            <a:noAutofit/>
          </a:bodyPr>
          <a:lstStyle/>
          <a:p>
            <a:pPr lvl="0" algn="ctr"/>
            <a:r>
              <a:rPr lang="en-US" sz="1600" b="1" dirty="0">
                <a:solidFill>
                  <a:srgbClr val="FFFFFF"/>
                </a:solidFill>
              </a:rPr>
              <a:t>Identity Access/Log</a:t>
            </a:r>
          </a:p>
          <a:p>
            <a:pPr lvl="0" algn="ctr"/>
            <a:r>
              <a:rPr lang="en-US" sz="1600" b="1" dirty="0">
                <a:solidFill>
                  <a:srgbClr val="FFFFFF"/>
                </a:solidFill>
              </a:rPr>
              <a:t>Management</a:t>
            </a:r>
            <a:endParaRPr lang="en-US" sz="1600" dirty="0"/>
          </a:p>
        </p:txBody>
      </p:sp>
      <p:sp>
        <p:nvSpPr>
          <p:cNvPr id="190" name="Google Shape;190;p8"/>
          <p:cNvSpPr/>
          <p:nvPr/>
        </p:nvSpPr>
        <p:spPr>
          <a:xfrm>
            <a:off x="379412" y="3207920"/>
            <a:ext cx="2926081" cy="732197"/>
          </a:xfrm>
          <a:prstGeom prst="rect">
            <a:avLst/>
          </a:prstGeom>
          <a:solidFill>
            <a:schemeClr val="accent3">
              <a:lumMod val="75000"/>
            </a:schemeClr>
          </a:solidFill>
          <a:ln>
            <a:noFill/>
          </a:ln>
        </p:spPr>
        <p:txBody>
          <a:bodyPr spcFirstLastPara="1" wrap="square" lIns="40500" tIns="40500" rIns="40500" bIns="60750" anchor="ctr" anchorCtr="0">
            <a:noAutofit/>
          </a:bodyPr>
          <a:lstStyle/>
          <a:p>
            <a:pPr marL="0" marR="0" lvl="0" indent="0" algn="ctr" rtl="0">
              <a:lnSpc>
                <a:spcPct val="100000"/>
              </a:lnSpc>
              <a:spcBef>
                <a:spcPts val="0"/>
              </a:spcBef>
              <a:spcAft>
                <a:spcPts val="0"/>
              </a:spcAft>
              <a:buNone/>
            </a:pPr>
            <a:r>
              <a:rPr lang="en-US" sz="1600" b="1" i="0" u="none" strike="noStrike" cap="none" dirty="0">
                <a:solidFill>
                  <a:srgbClr val="FFFFFF"/>
                </a:solidFill>
                <a:sym typeface="Arial"/>
              </a:rPr>
              <a:t>Programming </a:t>
            </a:r>
          </a:p>
          <a:p>
            <a:pPr marL="0" marR="0" lvl="0" indent="0" algn="ctr" rtl="0">
              <a:lnSpc>
                <a:spcPct val="100000"/>
              </a:lnSpc>
              <a:spcBef>
                <a:spcPts val="0"/>
              </a:spcBef>
              <a:spcAft>
                <a:spcPts val="0"/>
              </a:spcAft>
              <a:buNone/>
            </a:pPr>
            <a:r>
              <a:rPr lang="en-US" sz="1600" b="1" dirty="0">
                <a:solidFill>
                  <a:srgbClr val="FFFFFF"/>
                </a:solidFill>
              </a:rPr>
              <a:t>Language</a:t>
            </a:r>
            <a:endParaRPr sz="1600" dirty="0"/>
          </a:p>
        </p:txBody>
      </p:sp>
      <p:sp>
        <p:nvSpPr>
          <p:cNvPr id="191" name="Google Shape;191;p8"/>
          <p:cNvSpPr/>
          <p:nvPr/>
        </p:nvSpPr>
        <p:spPr>
          <a:xfrm>
            <a:off x="3514382" y="3207920"/>
            <a:ext cx="8229601" cy="727621"/>
          </a:xfrm>
          <a:prstGeom prst="rect">
            <a:avLst/>
          </a:prstGeom>
          <a:solidFill>
            <a:schemeClr val="accent3">
              <a:lumMod val="75000"/>
            </a:schemeClr>
          </a:solidFill>
          <a:ln>
            <a:noFill/>
          </a:ln>
        </p:spPr>
        <p:txBody>
          <a:bodyPr spcFirstLastPara="1" wrap="square" lIns="68600" tIns="34300" rIns="68600" bIns="34300" anchor="ctr" anchorCtr="0">
            <a:noAutofit/>
          </a:bodyPr>
          <a:lstStyle/>
          <a:p>
            <a:pPr marL="0" marR="0" lvl="0" indent="0" algn="ctr" rtl="0">
              <a:lnSpc>
                <a:spcPct val="100000"/>
              </a:lnSpc>
              <a:spcBef>
                <a:spcPts val="0"/>
              </a:spcBef>
              <a:spcAft>
                <a:spcPts val="0"/>
              </a:spcAft>
              <a:buNone/>
            </a:pPr>
            <a:endParaRPr sz="1300" b="0" i="0" u="none" strike="noStrike" cap="none">
              <a:solidFill>
                <a:srgbClr val="FFFFFF"/>
              </a:solidFill>
              <a:latin typeface="Arial"/>
              <a:ea typeface="Arial"/>
              <a:cs typeface="Arial"/>
              <a:sym typeface="Arial"/>
            </a:endParaRPr>
          </a:p>
        </p:txBody>
      </p:sp>
      <p:sp>
        <p:nvSpPr>
          <p:cNvPr id="192" name="Google Shape;192;p8"/>
          <p:cNvSpPr/>
          <p:nvPr/>
        </p:nvSpPr>
        <p:spPr>
          <a:xfrm>
            <a:off x="379412" y="4130426"/>
            <a:ext cx="2926081" cy="732197"/>
          </a:xfrm>
          <a:prstGeom prst="rect">
            <a:avLst/>
          </a:prstGeom>
          <a:solidFill>
            <a:schemeClr val="accent5"/>
          </a:solidFill>
          <a:ln>
            <a:noFill/>
          </a:ln>
        </p:spPr>
        <p:txBody>
          <a:bodyPr spcFirstLastPara="1" wrap="square" lIns="40500" tIns="40500" rIns="40500" bIns="60750" anchor="ctr" anchorCtr="0">
            <a:noAutofit/>
          </a:bodyPr>
          <a:lstStyle/>
          <a:p>
            <a:pPr marL="0" marR="0" lvl="0" indent="0" algn="ctr" rtl="0">
              <a:lnSpc>
                <a:spcPct val="100000"/>
              </a:lnSpc>
              <a:spcBef>
                <a:spcPts val="0"/>
              </a:spcBef>
              <a:spcAft>
                <a:spcPts val="0"/>
              </a:spcAft>
              <a:buNone/>
            </a:pPr>
            <a:r>
              <a:rPr lang="en-US" sz="1600" b="1" i="0" u="none" strike="noStrike" cap="none" dirty="0">
                <a:solidFill>
                  <a:srgbClr val="FFFFFF"/>
                </a:solidFill>
                <a:latin typeface="Arial"/>
                <a:ea typeface="Arial"/>
                <a:cs typeface="Arial"/>
                <a:sym typeface="Arial"/>
              </a:rPr>
              <a:t>Middleware/Data Integration</a:t>
            </a:r>
            <a:endParaRPr sz="1600" b="1" i="0" u="none" strike="noStrike" cap="none" dirty="0">
              <a:solidFill>
                <a:srgbClr val="FFFFFF"/>
              </a:solidFill>
              <a:latin typeface="Arial"/>
              <a:ea typeface="Arial"/>
              <a:cs typeface="Arial"/>
              <a:sym typeface="Arial"/>
            </a:endParaRPr>
          </a:p>
        </p:txBody>
      </p:sp>
      <p:sp>
        <p:nvSpPr>
          <p:cNvPr id="193" name="Google Shape;193;p8"/>
          <p:cNvSpPr/>
          <p:nvPr/>
        </p:nvSpPr>
        <p:spPr>
          <a:xfrm>
            <a:off x="3514382" y="4127811"/>
            <a:ext cx="8229601" cy="727621"/>
          </a:xfrm>
          <a:prstGeom prst="rect">
            <a:avLst/>
          </a:prstGeom>
          <a:solidFill>
            <a:schemeClr val="accent5"/>
          </a:solidFill>
          <a:ln>
            <a:noFill/>
          </a:ln>
        </p:spPr>
        <p:txBody>
          <a:bodyPr spcFirstLastPara="1" wrap="square" lIns="68600" tIns="34300" rIns="68600" bIns="34300" anchor="ctr" anchorCtr="0">
            <a:noAutofit/>
          </a:bodyPr>
          <a:lstStyle/>
          <a:p>
            <a:pPr marL="0" marR="0" lvl="0" indent="0" algn="ctr" rtl="0">
              <a:lnSpc>
                <a:spcPct val="100000"/>
              </a:lnSpc>
              <a:spcBef>
                <a:spcPts val="0"/>
              </a:spcBef>
              <a:spcAft>
                <a:spcPts val="0"/>
              </a:spcAft>
              <a:buNone/>
            </a:pPr>
            <a:endParaRPr sz="1300" b="0" i="0" u="none" strike="noStrike" cap="none">
              <a:solidFill>
                <a:srgbClr val="FFFFFF"/>
              </a:solidFill>
              <a:latin typeface="Arial"/>
              <a:ea typeface="Arial"/>
              <a:cs typeface="Arial"/>
              <a:sym typeface="Arial"/>
            </a:endParaRPr>
          </a:p>
        </p:txBody>
      </p:sp>
      <p:sp>
        <p:nvSpPr>
          <p:cNvPr id="198" name="Google Shape;198;p8"/>
          <p:cNvSpPr txBox="1"/>
          <p:nvPr/>
        </p:nvSpPr>
        <p:spPr>
          <a:xfrm>
            <a:off x="276268" y="1033687"/>
            <a:ext cx="8666119" cy="340121"/>
          </a:xfrm>
          <a:prstGeom prst="rect">
            <a:avLst/>
          </a:prstGeom>
          <a:noFill/>
          <a:ln>
            <a:noFill/>
          </a:ln>
        </p:spPr>
        <p:txBody>
          <a:bodyPr spcFirstLastPara="1" wrap="square" lIns="68600" tIns="34300" rIns="68600" bIns="3430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US" sz="1600" b="0" i="0" u="none" strike="noStrike" cap="none" dirty="0">
                <a:solidFill>
                  <a:srgbClr val="0070C0"/>
                </a:solidFill>
                <a:latin typeface="Calibri"/>
                <a:ea typeface="Calibri"/>
                <a:cs typeface="Calibri"/>
                <a:sym typeface="Calibri"/>
              </a:rPr>
              <a:t>Technical Architecture Stack View </a:t>
            </a:r>
            <a:endParaRPr dirty="0"/>
          </a:p>
        </p:txBody>
      </p:sp>
      <p:sp>
        <p:nvSpPr>
          <p:cNvPr id="199" name="Google Shape;199;p8"/>
          <p:cNvSpPr/>
          <p:nvPr/>
        </p:nvSpPr>
        <p:spPr>
          <a:xfrm>
            <a:off x="379412" y="1388366"/>
            <a:ext cx="2926081" cy="732197"/>
          </a:xfrm>
          <a:prstGeom prst="rect">
            <a:avLst/>
          </a:prstGeom>
          <a:solidFill>
            <a:srgbClr val="002060"/>
          </a:solidFill>
          <a:ln>
            <a:noFill/>
          </a:ln>
        </p:spPr>
        <p:txBody>
          <a:bodyPr spcFirstLastPara="1" wrap="square" lIns="40500" tIns="40500" rIns="40500" bIns="60750" anchor="ctr" anchorCtr="0">
            <a:noAutofit/>
          </a:bodyPr>
          <a:lstStyle/>
          <a:p>
            <a:pPr marL="0" marR="0" lvl="0" indent="0" algn="ctr" rtl="0">
              <a:lnSpc>
                <a:spcPct val="100000"/>
              </a:lnSpc>
              <a:spcBef>
                <a:spcPts val="0"/>
              </a:spcBef>
              <a:spcAft>
                <a:spcPts val="0"/>
              </a:spcAft>
              <a:buNone/>
            </a:pPr>
            <a:r>
              <a:rPr lang="en-US" sz="1600" b="1" i="0" u="none" strike="noStrike" cap="none" dirty="0">
                <a:solidFill>
                  <a:schemeClr val="bg1"/>
                </a:solidFill>
                <a:sym typeface="Arial"/>
              </a:rPr>
              <a:t>Runtime</a:t>
            </a:r>
            <a:endParaRPr sz="1600" dirty="0">
              <a:solidFill>
                <a:schemeClr val="bg1"/>
              </a:solidFill>
            </a:endParaRPr>
          </a:p>
        </p:txBody>
      </p:sp>
      <p:sp>
        <p:nvSpPr>
          <p:cNvPr id="200" name="Google Shape;200;p8"/>
          <p:cNvSpPr/>
          <p:nvPr/>
        </p:nvSpPr>
        <p:spPr>
          <a:xfrm>
            <a:off x="3514382" y="1388366"/>
            <a:ext cx="8229601" cy="727621"/>
          </a:xfrm>
          <a:prstGeom prst="rect">
            <a:avLst/>
          </a:prstGeom>
          <a:solidFill>
            <a:srgbClr val="002060"/>
          </a:solidFill>
          <a:ln>
            <a:noFill/>
          </a:ln>
        </p:spPr>
        <p:txBody>
          <a:bodyPr spcFirstLastPara="1" wrap="square" lIns="68600" tIns="34300" rIns="68600" bIns="34300" anchor="ctr" anchorCtr="0">
            <a:noAutofit/>
          </a:bodyPr>
          <a:lstStyle/>
          <a:p>
            <a:pPr marL="0" marR="0" lvl="0" indent="0" algn="ctr" rtl="0">
              <a:lnSpc>
                <a:spcPct val="100000"/>
              </a:lnSpc>
              <a:spcBef>
                <a:spcPts val="0"/>
              </a:spcBef>
              <a:spcAft>
                <a:spcPts val="0"/>
              </a:spcAft>
              <a:buNone/>
            </a:pPr>
            <a:endParaRPr sz="1300" b="0" i="0" u="none" strike="noStrike" cap="none">
              <a:solidFill>
                <a:srgbClr val="FFFFFF"/>
              </a:solidFill>
              <a:latin typeface="Arial"/>
              <a:ea typeface="Arial"/>
              <a:cs typeface="Arial"/>
              <a:sym typeface="Arial"/>
            </a:endParaRPr>
          </a:p>
        </p:txBody>
      </p:sp>
      <p:sp>
        <p:nvSpPr>
          <p:cNvPr id="201" name="Google Shape;201;p8"/>
          <p:cNvSpPr/>
          <p:nvPr/>
        </p:nvSpPr>
        <p:spPr>
          <a:xfrm>
            <a:off x="379412" y="2295874"/>
            <a:ext cx="2926081" cy="732197"/>
          </a:xfrm>
          <a:prstGeom prst="rect">
            <a:avLst/>
          </a:prstGeom>
          <a:solidFill>
            <a:schemeClr val="tx2">
              <a:lumMod val="50000"/>
            </a:schemeClr>
          </a:solidFill>
          <a:ln>
            <a:noFill/>
          </a:ln>
        </p:spPr>
        <p:txBody>
          <a:bodyPr spcFirstLastPara="1" wrap="square" lIns="40500" tIns="40500" rIns="40500" bIns="60750" anchor="ctr" anchorCtr="0">
            <a:noAutofit/>
          </a:bodyPr>
          <a:lstStyle/>
          <a:p>
            <a:pPr marL="0" marR="0" lvl="0" indent="0" algn="ctr" rtl="0">
              <a:lnSpc>
                <a:spcPct val="100000"/>
              </a:lnSpc>
              <a:spcBef>
                <a:spcPts val="0"/>
              </a:spcBef>
              <a:spcAft>
                <a:spcPts val="0"/>
              </a:spcAft>
              <a:buNone/>
            </a:pPr>
            <a:r>
              <a:rPr lang="en-US" sz="1600" b="1" dirty="0">
                <a:solidFill>
                  <a:srgbClr val="FFFFFF"/>
                </a:solidFill>
              </a:rPr>
              <a:t>Business Service</a:t>
            </a:r>
            <a:endParaRPr sz="1600" b="1" i="0" u="none" strike="noStrike" cap="none" dirty="0">
              <a:solidFill>
                <a:srgbClr val="FFFFFF"/>
              </a:solidFill>
              <a:latin typeface="Arial"/>
              <a:ea typeface="Arial"/>
              <a:cs typeface="Arial"/>
              <a:sym typeface="Arial"/>
            </a:endParaRPr>
          </a:p>
        </p:txBody>
      </p:sp>
      <p:grpSp>
        <p:nvGrpSpPr>
          <p:cNvPr id="202" name="Google Shape;202;p8"/>
          <p:cNvGrpSpPr/>
          <p:nvPr/>
        </p:nvGrpSpPr>
        <p:grpSpPr>
          <a:xfrm>
            <a:off x="1667137" y="2136550"/>
            <a:ext cx="223202" cy="2892713"/>
            <a:chOff x="113880" y="1917837"/>
            <a:chExt cx="223202" cy="2890037"/>
          </a:xfrm>
        </p:grpSpPr>
        <p:sp>
          <p:nvSpPr>
            <p:cNvPr id="203" name="Google Shape;203;p8"/>
            <p:cNvSpPr/>
            <p:nvPr/>
          </p:nvSpPr>
          <p:spPr>
            <a:xfrm rot="-5400000">
              <a:off x="159282" y="2791835"/>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204" name="Google Shape;204;p8"/>
            <p:cNvSpPr/>
            <p:nvPr/>
          </p:nvSpPr>
          <p:spPr>
            <a:xfrm rot="-5400000">
              <a:off x="159282" y="3704250"/>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205" name="Google Shape;205;p8"/>
            <p:cNvSpPr/>
            <p:nvPr/>
          </p:nvSpPr>
          <p:spPr>
            <a:xfrm rot="-5400000">
              <a:off x="159282" y="4630074"/>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207" name="Google Shape;207;p8"/>
            <p:cNvSpPr/>
            <p:nvPr/>
          </p:nvSpPr>
          <p:spPr>
            <a:xfrm rot="-5400000">
              <a:off x="159282" y="1872435"/>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grpSp>
      <p:grpSp>
        <p:nvGrpSpPr>
          <p:cNvPr id="208" name="Google Shape;208;p8"/>
          <p:cNvGrpSpPr/>
          <p:nvPr/>
        </p:nvGrpSpPr>
        <p:grpSpPr>
          <a:xfrm>
            <a:off x="7582662" y="2148588"/>
            <a:ext cx="223202" cy="2892713"/>
            <a:chOff x="113880" y="1917837"/>
            <a:chExt cx="223202" cy="2890037"/>
          </a:xfrm>
        </p:grpSpPr>
        <p:sp>
          <p:nvSpPr>
            <p:cNvPr id="209" name="Google Shape;209;p8"/>
            <p:cNvSpPr/>
            <p:nvPr/>
          </p:nvSpPr>
          <p:spPr>
            <a:xfrm rot="-5400000">
              <a:off x="159282" y="2791835"/>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sp>
          <p:nvSpPr>
            <p:cNvPr id="210" name="Google Shape;210;p8"/>
            <p:cNvSpPr/>
            <p:nvPr/>
          </p:nvSpPr>
          <p:spPr>
            <a:xfrm rot="-5400000">
              <a:off x="159282" y="3704250"/>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sp>
          <p:nvSpPr>
            <p:cNvPr id="211" name="Google Shape;211;p8"/>
            <p:cNvSpPr/>
            <p:nvPr/>
          </p:nvSpPr>
          <p:spPr>
            <a:xfrm rot="-5400000">
              <a:off x="159282" y="4630074"/>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sp>
          <p:nvSpPr>
            <p:cNvPr id="213" name="Google Shape;213;p8"/>
            <p:cNvSpPr/>
            <p:nvPr/>
          </p:nvSpPr>
          <p:spPr>
            <a:xfrm rot="-5400000">
              <a:off x="159282" y="1872435"/>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grpSp>
      <p:pic>
        <p:nvPicPr>
          <p:cNvPr id="236" name="Google Shape;236;p8" descr="Image result for angular js"/>
          <p:cNvPicPr preferRelativeResize="0"/>
          <p:nvPr/>
        </p:nvPicPr>
        <p:blipFill rotWithShape="1">
          <a:blip r:embed="rId3">
            <a:alphaModFix/>
          </a:blip>
          <a:srcRect/>
          <a:stretch/>
        </p:blipFill>
        <p:spPr>
          <a:xfrm>
            <a:off x="3763869" y="2444015"/>
            <a:ext cx="1790700" cy="435913"/>
          </a:xfrm>
          <a:prstGeom prst="rect">
            <a:avLst/>
          </a:prstGeom>
          <a:solidFill>
            <a:schemeClr val="tx2">
              <a:lumMod val="50000"/>
            </a:schemeClr>
          </a:solidFill>
          <a:ln>
            <a:noFill/>
          </a:ln>
        </p:spPr>
      </p:pic>
      <p:sp>
        <p:nvSpPr>
          <p:cNvPr id="9" name="AutoShape 32" descr="Related image"/>
          <p:cNvSpPr>
            <a:spLocks noChangeAspect="1" noChangeArrowheads="1"/>
          </p:cNvSpPr>
          <p:nvPr/>
        </p:nvSpPr>
        <p:spPr bwMode="auto">
          <a:xfrm>
            <a:off x="1222375" y="1157872"/>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4" name="Shape 592">
            <a:extLst>
              <a:ext uri="{FF2B5EF4-FFF2-40B4-BE49-F238E27FC236}">
                <a16:creationId xmlns:a16="http://schemas.microsoft.com/office/drawing/2014/main" xmlns="" id="{C19FD4D1-129D-4A55-A044-A2BA6092171F}"/>
              </a:ext>
            </a:extLst>
          </p:cNvPr>
          <p:cNvPicPr preferRelativeResize="0"/>
          <p:nvPr/>
        </p:nvPicPr>
        <p:blipFill rotWithShape="1">
          <a:blip r:embed="rId4">
            <a:alphaModFix/>
          </a:blip>
          <a:srcRect/>
          <a:stretch/>
        </p:blipFill>
        <p:spPr>
          <a:xfrm>
            <a:off x="5260200" y="5274595"/>
            <a:ext cx="1750972" cy="264812"/>
          </a:xfrm>
          <a:prstGeom prst="rect">
            <a:avLst/>
          </a:prstGeom>
          <a:noFill/>
          <a:ln>
            <a:noFill/>
          </a:ln>
        </p:spPr>
      </p:pic>
      <p:pic>
        <p:nvPicPr>
          <p:cNvPr id="85" name="Shape 593">
            <a:extLst>
              <a:ext uri="{FF2B5EF4-FFF2-40B4-BE49-F238E27FC236}">
                <a16:creationId xmlns:a16="http://schemas.microsoft.com/office/drawing/2014/main" xmlns="" id="{57F56D5E-7D8A-474C-BB3C-73DCEDC21894}"/>
              </a:ext>
            </a:extLst>
          </p:cNvPr>
          <p:cNvPicPr preferRelativeResize="0"/>
          <p:nvPr/>
        </p:nvPicPr>
        <p:blipFill rotWithShape="1">
          <a:blip r:embed="rId5">
            <a:alphaModFix/>
          </a:blip>
          <a:srcRect/>
          <a:stretch/>
        </p:blipFill>
        <p:spPr>
          <a:xfrm>
            <a:off x="8308843" y="5155020"/>
            <a:ext cx="1360594" cy="503962"/>
          </a:xfrm>
          <a:prstGeom prst="rect">
            <a:avLst/>
          </a:prstGeom>
          <a:noFill/>
          <a:ln>
            <a:noFill/>
          </a:ln>
        </p:spPr>
      </p:pic>
      <p:pic>
        <p:nvPicPr>
          <p:cNvPr id="2058" name="Picture 10" descr="Image result for edb postgres logo"/>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125021" y="4228698"/>
            <a:ext cx="913191" cy="52584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892276" y="3208945"/>
            <a:ext cx="649417" cy="649417"/>
          </a:xfrm>
          <a:prstGeom prst="rect">
            <a:avLst/>
          </a:prstGeom>
          <a:solidFill>
            <a:schemeClr val="accent3">
              <a:lumMod val="75000"/>
            </a:schemeClr>
          </a:solidFill>
        </p:spPr>
      </p:pic>
      <p:pic>
        <p:nvPicPr>
          <p:cNvPr id="13" name="Picture 1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854380" y="1442225"/>
            <a:ext cx="580452" cy="580452"/>
          </a:xfrm>
          <a:prstGeom prst="rect">
            <a:avLst/>
          </a:prstGeom>
          <a:solidFill>
            <a:srgbClr val="002060"/>
          </a:solidFill>
        </p:spPr>
      </p:pic>
      <p:pic>
        <p:nvPicPr>
          <p:cNvPr id="14" name="Picture 1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387301" y="4189605"/>
            <a:ext cx="569332" cy="613838"/>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5768611" y="2333359"/>
            <a:ext cx="657225" cy="657225"/>
          </a:xfrm>
          <a:prstGeom prst="rect">
            <a:avLst/>
          </a:prstGeom>
          <a:solidFill>
            <a:schemeClr val="tx2">
              <a:lumMod val="50000"/>
            </a:schemeClr>
          </a:solidFill>
        </p:spPr>
      </p:pic>
      <p:pic>
        <p:nvPicPr>
          <p:cNvPr id="20" name="Picture 19"/>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7427773" y="2333359"/>
            <a:ext cx="657225" cy="657225"/>
          </a:xfrm>
          <a:prstGeom prst="rect">
            <a:avLst/>
          </a:prstGeom>
          <a:solidFill>
            <a:schemeClr val="tx2">
              <a:lumMod val="50000"/>
            </a:schemeClr>
          </a:solidFill>
        </p:spPr>
      </p:pic>
      <p:pic>
        <p:nvPicPr>
          <p:cNvPr id="21" name="Picture 20"/>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9018590" y="2335859"/>
            <a:ext cx="645942" cy="645942"/>
          </a:xfrm>
          <a:prstGeom prst="rect">
            <a:avLst/>
          </a:prstGeom>
          <a:solidFill>
            <a:schemeClr val="tx2">
              <a:lumMod val="50000"/>
            </a:schemeClr>
          </a:solidFill>
        </p:spPr>
      </p:pic>
      <p:pic>
        <p:nvPicPr>
          <p:cNvPr id="24" name="Picture 23"/>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10475897" y="2329374"/>
            <a:ext cx="658912" cy="658912"/>
          </a:xfrm>
          <a:prstGeom prst="rect">
            <a:avLst/>
          </a:prstGeom>
          <a:solidFill>
            <a:schemeClr val="tx2">
              <a:lumMod val="50000"/>
            </a:schemeClr>
          </a:solidFill>
        </p:spPr>
      </p:pic>
      <p:pic>
        <p:nvPicPr>
          <p:cNvPr id="26" name="Picture 25"/>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5346746" y="3262422"/>
            <a:ext cx="606650" cy="606650"/>
          </a:xfrm>
          <a:prstGeom prst="rect">
            <a:avLst/>
          </a:prstGeom>
          <a:solidFill>
            <a:schemeClr val="accent3">
              <a:lumMod val="75000"/>
            </a:schemeClr>
          </a:solidFill>
        </p:spPr>
      </p:pic>
      <p:pic>
        <p:nvPicPr>
          <p:cNvPr id="28" name="Picture 27"/>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6212640" y="1410360"/>
            <a:ext cx="664642" cy="664642"/>
          </a:xfrm>
          <a:prstGeom prst="rect">
            <a:avLst/>
          </a:prstGeom>
          <a:solidFill>
            <a:srgbClr val="002060"/>
          </a:solidFill>
        </p:spPr>
      </p:pic>
      <p:pic>
        <p:nvPicPr>
          <p:cNvPr id="29" name="Picture 28"/>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9492035" y="4134757"/>
            <a:ext cx="702917" cy="702917"/>
          </a:xfrm>
          <a:prstGeom prst="rect">
            <a:avLst/>
          </a:prstGeom>
        </p:spPr>
      </p:pic>
    </p:spTree>
    <p:extLst>
      <p:ext uri="{BB962C8B-B14F-4D97-AF65-F5344CB8AC3E}">
        <p14:creationId xmlns:p14="http://schemas.microsoft.com/office/powerpoint/2010/main" xmlns="" val="1007498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67"/>
          <p:cNvSpPr txBox="1">
            <a:spLocks noGrp="1"/>
          </p:cNvSpPr>
          <p:nvPr>
            <p:ph type="title"/>
          </p:nvPr>
        </p:nvSpPr>
        <p:spPr>
          <a:xfrm>
            <a:off x="164094" y="156275"/>
            <a:ext cx="10517260" cy="594245"/>
          </a:xfrm>
          <a:prstGeom prst="rect">
            <a:avLst/>
          </a:prstGeom>
          <a:noFill/>
          <a:ln>
            <a:noFill/>
          </a:ln>
        </p:spPr>
        <p:txBody>
          <a:bodyPr spcFirstLastPara="1" wrap="square" lIns="91176" tIns="45555" rIns="91176" bIns="45555" anchor="ctr" anchorCtr="0">
            <a:noAutofit/>
          </a:bodyPr>
          <a:lstStyle/>
          <a:p>
            <a:r>
              <a:rPr lang="en" sz="3599" b="1">
                <a:solidFill>
                  <a:schemeClr val="dk1"/>
                </a:solidFill>
              </a:rPr>
              <a:t>Cloud Platform Technologies</a:t>
            </a:r>
            <a:endParaRPr sz="3599" b="1">
              <a:solidFill>
                <a:schemeClr val="dk1"/>
              </a:solidFill>
            </a:endParaRPr>
          </a:p>
        </p:txBody>
      </p:sp>
      <p:sp>
        <p:nvSpPr>
          <p:cNvPr id="765" name="Google Shape;765;p67"/>
          <p:cNvSpPr/>
          <p:nvPr/>
        </p:nvSpPr>
        <p:spPr>
          <a:xfrm>
            <a:off x="379411" y="1152357"/>
            <a:ext cx="2926038" cy="731010"/>
          </a:xfrm>
          <a:prstGeom prst="rect">
            <a:avLst/>
          </a:prstGeom>
          <a:solidFill>
            <a:schemeClr val="accent3"/>
          </a:solidFill>
          <a:ln>
            <a:noFill/>
          </a:ln>
        </p:spPr>
        <p:txBody>
          <a:bodyPr spcFirstLastPara="1" wrap="square" lIns="53986" tIns="53986" rIns="53986" bIns="80979" anchor="ctr" anchorCtr="0">
            <a:noAutofit/>
          </a:bodyPr>
          <a:lstStyle/>
          <a:p>
            <a:pPr algn="ctr"/>
            <a:r>
              <a:rPr lang="en" sz="1600" b="1">
                <a:solidFill>
                  <a:srgbClr val="FFFFFF"/>
                </a:solidFill>
              </a:rPr>
              <a:t>Foundational Infrastructure</a:t>
            </a:r>
            <a:endParaRPr sz="1466"/>
          </a:p>
        </p:txBody>
      </p:sp>
      <p:grpSp>
        <p:nvGrpSpPr>
          <p:cNvPr id="766" name="Google Shape;766;p67"/>
          <p:cNvGrpSpPr/>
          <p:nvPr/>
        </p:nvGrpSpPr>
        <p:grpSpPr>
          <a:xfrm>
            <a:off x="225483" y="798101"/>
            <a:ext cx="11518572" cy="5687776"/>
            <a:chOff x="225481" y="797414"/>
            <a:chExt cx="11518501" cy="5689258"/>
          </a:xfrm>
        </p:grpSpPr>
        <p:sp>
          <p:nvSpPr>
            <p:cNvPr id="767" name="Google Shape;767;p67"/>
            <p:cNvSpPr/>
            <p:nvPr/>
          </p:nvSpPr>
          <p:spPr>
            <a:xfrm>
              <a:off x="3514382" y="2031422"/>
              <a:ext cx="8229600" cy="756300"/>
            </a:xfrm>
            <a:prstGeom prst="rect">
              <a:avLst/>
            </a:prstGeom>
            <a:solidFill>
              <a:srgbClr val="31859B"/>
            </a:solidFill>
            <a:ln>
              <a:noFill/>
            </a:ln>
          </p:spPr>
          <p:txBody>
            <a:bodyPr spcFirstLastPara="1" wrap="square" lIns="91410" tIns="45688" rIns="91410" bIns="45688" anchor="ctr" anchorCtr="0">
              <a:noAutofit/>
            </a:bodyPr>
            <a:lstStyle/>
            <a:p>
              <a:pPr algn="ctr">
                <a:buClr>
                  <a:schemeClr val="lt1"/>
                </a:buClr>
                <a:buSzPts val="1000"/>
              </a:pPr>
              <a:endParaRPr sz="1333">
                <a:solidFill>
                  <a:srgbClr val="FFFFFF"/>
                </a:solidFill>
              </a:endParaRPr>
            </a:p>
          </p:txBody>
        </p:sp>
        <p:cxnSp>
          <p:nvCxnSpPr>
            <p:cNvPr id="768" name="Google Shape;768;p67"/>
            <p:cNvCxnSpPr/>
            <p:nvPr/>
          </p:nvCxnSpPr>
          <p:spPr>
            <a:xfrm>
              <a:off x="2398221" y="880143"/>
              <a:ext cx="5897100" cy="0"/>
            </a:xfrm>
            <a:prstGeom prst="straightConnector1">
              <a:avLst/>
            </a:prstGeom>
            <a:noFill/>
            <a:ln>
              <a:noFill/>
            </a:ln>
          </p:spPr>
        </p:cxnSp>
        <p:cxnSp>
          <p:nvCxnSpPr>
            <p:cNvPr id="769" name="Google Shape;769;p67"/>
            <p:cNvCxnSpPr/>
            <p:nvPr/>
          </p:nvCxnSpPr>
          <p:spPr>
            <a:xfrm>
              <a:off x="2663064" y="6047659"/>
              <a:ext cx="5897100" cy="0"/>
            </a:xfrm>
            <a:prstGeom prst="straightConnector1">
              <a:avLst/>
            </a:prstGeom>
            <a:noFill/>
            <a:ln>
              <a:noFill/>
            </a:ln>
          </p:spPr>
        </p:cxnSp>
        <p:cxnSp>
          <p:nvCxnSpPr>
            <p:cNvPr id="770" name="Google Shape;770;p67"/>
            <p:cNvCxnSpPr/>
            <p:nvPr/>
          </p:nvCxnSpPr>
          <p:spPr>
            <a:xfrm>
              <a:off x="2663064" y="2779125"/>
              <a:ext cx="5897100" cy="0"/>
            </a:xfrm>
            <a:prstGeom prst="straightConnector1">
              <a:avLst/>
            </a:prstGeom>
            <a:noFill/>
            <a:ln>
              <a:noFill/>
            </a:ln>
          </p:spPr>
        </p:cxnSp>
        <p:cxnSp>
          <p:nvCxnSpPr>
            <p:cNvPr id="771" name="Google Shape;771;p67"/>
            <p:cNvCxnSpPr/>
            <p:nvPr/>
          </p:nvCxnSpPr>
          <p:spPr>
            <a:xfrm>
              <a:off x="2324617" y="2231577"/>
              <a:ext cx="5897100" cy="0"/>
            </a:xfrm>
            <a:prstGeom prst="straightConnector1">
              <a:avLst/>
            </a:prstGeom>
            <a:noFill/>
            <a:ln>
              <a:noFill/>
            </a:ln>
          </p:spPr>
        </p:cxnSp>
        <p:cxnSp>
          <p:nvCxnSpPr>
            <p:cNvPr id="772" name="Google Shape;772;p67"/>
            <p:cNvCxnSpPr/>
            <p:nvPr/>
          </p:nvCxnSpPr>
          <p:spPr>
            <a:xfrm>
              <a:off x="2663064" y="5836351"/>
              <a:ext cx="5897100" cy="0"/>
            </a:xfrm>
            <a:prstGeom prst="straightConnector1">
              <a:avLst/>
            </a:prstGeom>
            <a:noFill/>
            <a:ln>
              <a:noFill/>
            </a:ln>
          </p:spPr>
        </p:cxnSp>
        <p:sp>
          <p:nvSpPr>
            <p:cNvPr id="773" name="Google Shape;773;p67"/>
            <p:cNvSpPr/>
            <p:nvPr/>
          </p:nvSpPr>
          <p:spPr>
            <a:xfrm>
              <a:off x="379412" y="5755272"/>
              <a:ext cx="2926200" cy="731400"/>
            </a:xfrm>
            <a:prstGeom prst="rect">
              <a:avLst/>
            </a:prstGeom>
            <a:solidFill>
              <a:schemeClr val="accent6"/>
            </a:solidFill>
            <a:ln>
              <a:noFill/>
            </a:ln>
          </p:spPr>
          <p:txBody>
            <a:bodyPr spcFirstLastPara="1" wrap="square" lIns="53986" tIns="53986" rIns="53986" bIns="80979" anchor="ctr" anchorCtr="0">
              <a:noAutofit/>
            </a:bodyPr>
            <a:lstStyle/>
            <a:p>
              <a:pPr algn="ctr"/>
              <a:r>
                <a:rPr lang="en" sz="1600" b="1">
                  <a:solidFill>
                    <a:schemeClr val="lt1"/>
                  </a:solidFill>
                </a:rPr>
                <a:t>Monitoring, Incident Response and Change Management</a:t>
              </a:r>
              <a:endParaRPr sz="1600" b="1">
                <a:solidFill>
                  <a:schemeClr val="lt1"/>
                </a:solidFill>
              </a:endParaRPr>
            </a:p>
          </p:txBody>
        </p:sp>
        <p:sp>
          <p:nvSpPr>
            <p:cNvPr id="774" name="Google Shape;774;p67"/>
            <p:cNvSpPr/>
            <p:nvPr/>
          </p:nvSpPr>
          <p:spPr>
            <a:xfrm>
              <a:off x="3514382" y="5755272"/>
              <a:ext cx="8229600" cy="726900"/>
            </a:xfrm>
            <a:prstGeom prst="rect">
              <a:avLst/>
            </a:prstGeom>
            <a:solidFill>
              <a:schemeClr val="accent6"/>
            </a:solidFill>
            <a:ln>
              <a:noFill/>
            </a:ln>
          </p:spPr>
          <p:txBody>
            <a:bodyPr spcFirstLastPara="1" wrap="square" lIns="91410" tIns="45688" rIns="91410" bIns="45688" anchor="ctr" anchorCtr="0">
              <a:noAutofit/>
            </a:bodyPr>
            <a:lstStyle/>
            <a:p>
              <a:pPr algn="ctr">
                <a:buClr>
                  <a:schemeClr val="lt1"/>
                </a:buClr>
                <a:buSzPts val="1000"/>
              </a:pPr>
              <a:endParaRPr sz="1333"/>
            </a:p>
          </p:txBody>
        </p:sp>
        <p:sp>
          <p:nvSpPr>
            <p:cNvPr id="775" name="Google Shape;775;p67"/>
            <p:cNvSpPr/>
            <p:nvPr/>
          </p:nvSpPr>
          <p:spPr>
            <a:xfrm>
              <a:off x="379412" y="4817054"/>
              <a:ext cx="2926200" cy="731400"/>
            </a:xfrm>
            <a:prstGeom prst="rect">
              <a:avLst/>
            </a:prstGeom>
            <a:solidFill>
              <a:srgbClr val="92D050"/>
            </a:solidFill>
            <a:ln>
              <a:noFill/>
            </a:ln>
          </p:spPr>
          <p:txBody>
            <a:bodyPr spcFirstLastPara="1" wrap="square" lIns="91410" tIns="45688" rIns="91410" bIns="45688" anchor="ctr" anchorCtr="0">
              <a:noAutofit/>
            </a:bodyPr>
            <a:lstStyle/>
            <a:p>
              <a:pPr algn="ctr"/>
              <a:r>
                <a:rPr lang="en" sz="1600" b="1">
                  <a:solidFill>
                    <a:srgbClr val="FFFFFF"/>
                  </a:solidFill>
                </a:rPr>
                <a:t>User Access</a:t>
              </a:r>
              <a:endParaRPr sz="1466"/>
            </a:p>
          </p:txBody>
        </p:sp>
        <p:sp>
          <p:nvSpPr>
            <p:cNvPr id="776" name="Google Shape;776;p67"/>
            <p:cNvSpPr/>
            <p:nvPr/>
          </p:nvSpPr>
          <p:spPr>
            <a:xfrm>
              <a:off x="3514382" y="4817054"/>
              <a:ext cx="8229600" cy="726900"/>
            </a:xfrm>
            <a:prstGeom prst="rect">
              <a:avLst/>
            </a:prstGeom>
            <a:solidFill>
              <a:srgbClr val="92D050"/>
            </a:solidFill>
            <a:ln>
              <a:noFill/>
            </a:ln>
          </p:spPr>
          <p:txBody>
            <a:bodyPr spcFirstLastPara="1" wrap="square" lIns="91410" tIns="45688" rIns="91410" bIns="45688" anchor="ctr" anchorCtr="0">
              <a:noAutofit/>
            </a:bodyPr>
            <a:lstStyle/>
            <a:p>
              <a:pPr algn="ctr">
                <a:buClr>
                  <a:schemeClr val="lt1"/>
                </a:buClr>
                <a:buSzPts val="1000"/>
              </a:pPr>
              <a:endParaRPr sz="1333">
                <a:solidFill>
                  <a:srgbClr val="FFFFFF"/>
                </a:solidFill>
              </a:endParaRPr>
            </a:p>
          </p:txBody>
        </p:sp>
        <p:sp>
          <p:nvSpPr>
            <p:cNvPr id="777" name="Google Shape;777;p67"/>
            <p:cNvSpPr/>
            <p:nvPr/>
          </p:nvSpPr>
          <p:spPr>
            <a:xfrm>
              <a:off x="379412" y="2969635"/>
              <a:ext cx="2926200" cy="731400"/>
            </a:xfrm>
            <a:prstGeom prst="rect">
              <a:avLst/>
            </a:prstGeom>
            <a:solidFill>
              <a:srgbClr val="938953"/>
            </a:solidFill>
            <a:ln>
              <a:noFill/>
            </a:ln>
          </p:spPr>
          <p:txBody>
            <a:bodyPr spcFirstLastPara="1" wrap="square" lIns="53986" tIns="53986" rIns="53986" bIns="80979" anchor="ctr" anchorCtr="0">
              <a:noAutofit/>
            </a:bodyPr>
            <a:lstStyle/>
            <a:p>
              <a:pPr algn="ctr"/>
              <a:r>
                <a:rPr lang="en" sz="1600" b="1">
                  <a:solidFill>
                    <a:schemeClr val="lt1"/>
                  </a:solidFill>
                </a:rPr>
                <a:t>System Security</a:t>
              </a:r>
              <a:endParaRPr sz="1600">
                <a:solidFill>
                  <a:schemeClr val="lt1"/>
                </a:solidFill>
              </a:endParaRPr>
            </a:p>
          </p:txBody>
        </p:sp>
        <p:sp>
          <p:nvSpPr>
            <p:cNvPr id="778" name="Google Shape;778;p67"/>
            <p:cNvSpPr/>
            <p:nvPr/>
          </p:nvSpPr>
          <p:spPr>
            <a:xfrm>
              <a:off x="3514382" y="2969635"/>
              <a:ext cx="8229600" cy="726900"/>
            </a:xfrm>
            <a:prstGeom prst="rect">
              <a:avLst/>
            </a:prstGeom>
            <a:solidFill>
              <a:srgbClr val="938953"/>
            </a:solidFill>
            <a:ln>
              <a:noFill/>
            </a:ln>
          </p:spPr>
          <p:txBody>
            <a:bodyPr spcFirstLastPara="1" wrap="square" lIns="91410" tIns="45688" rIns="91410" bIns="45688" anchor="ctr" anchorCtr="0">
              <a:noAutofit/>
            </a:bodyPr>
            <a:lstStyle/>
            <a:p>
              <a:pPr algn="ctr">
                <a:buClr>
                  <a:schemeClr val="lt1"/>
                </a:buClr>
                <a:buSzPts val="1000"/>
              </a:pPr>
              <a:endParaRPr sz="1333">
                <a:solidFill>
                  <a:srgbClr val="FFFFFF"/>
                </a:solidFill>
              </a:endParaRPr>
            </a:p>
          </p:txBody>
        </p:sp>
        <p:sp>
          <p:nvSpPr>
            <p:cNvPr id="779" name="Google Shape;779;p67"/>
            <p:cNvSpPr/>
            <p:nvPr/>
          </p:nvSpPr>
          <p:spPr>
            <a:xfrm>
              <a:off x="379412" y="3891287"/>
              <a:ext cx="2926200" cy="731400"/>
            </a:xfrm>
            <a:prstGeom prst="rect">
              <a:avLst/>
            </a:prstGeom>
            <a:solidFill>
              <a:srgbClr val="8CB3E3">
                <a:alpha val="69800"/>
              </a:srgbClr>
            </a:solidFill>
            <a:ln>
              <a:noFill/>
            </a:ln>
          </p:spPr>
          <p:txBody>
            <a:bodyPr spcFirstLastPara="1" wrap="square" lIns="53986" tIns="53986" rIns="53986" bIns="80979" anchor="ctr" anchorCtr="0">
              <a:noAutofit/>
            </a:bodyPr>
            <a:lstStyle/>
            <a:p>
              <a:pPr algn="ctr">
                <a:buClr>
                  <a:srgbClr val="FFFFFF"/>
                </a:buClr>
                <a:buSzPts val="1200"/>
              </a:pPr>
              <a:r>
                <a:rPr lang="en" sz="1600" b="1">
                  <a:solidFill>
                    <a:srgbClr val="FFFFFF"/>
                  </a:solidFill>
                </a:rPr>
                <a:t>Data and Security </a:t>
              </a:r>
              <a:endParaRPr sz="1600" b="1">
                <a:solidFill>
                  <a:srgbClr val="FFFFFF"/>
                </a:solidFill>
              </a:endParaRPr>
            </a:p>
          </p:txBody>
        </p:sp>
        <p:sp>
          <p:nvSpPr>
            <p:cNvPr id="780" name="Google Shape;780;p67"/>
            <p:cNvSpPr/>
            <p:nvPr/>
          </p:nvSpPr>
          <p:spPr>
            <a:xfrm>
              <a:off x="3514382" y="3888675"/>
              <a:ext cx="8229600" cy="726900"/>
            </a:xfrm>
            <a:prstGeom prst="rect">
              <a:avLst/>
            </a:prstGeom>
            <a:solidFill>
              <a:srgbClr val="8CB3E3">
                <a:alpha val="69800"/>
              </a:srgbClr>
            </a:solidFill>
            <a:ln>
              <a:noFill/>
            </a:ln>
          </p:spPr>
          <p:txBody>
            <a:bodyPr spcFirstLastPara="1" wrap="square" lIns="91410" tIns="45688" rIns="91410" bIns="45688" anchor="ctr" anchorCtr="0">
              <a:noAutofit/>
            </a:bodyPr>
            <a:lstStyle/>
            <a:p>
              <a:pPr algn="ctr">
                <a:buClr>
                  <a:schemeClr val="lt1"/>
                </a:buClr>
                <a:buSzPts val="1000"/>
              </a:pPr>
              <a:endParaRPr sz="1333">
                <a:solidFill>
                  <a:srgbClr val="FFFFFF"/>
                </a:solidFill>
              </a:endParaRPr>
            </a:p>
          </p:txBody>
        </p:sp>
        <p:sp>
          <p:nvSpPr>
            <p:cNvPr id="781" name="Google Shape;781;p67"/>
            <p:cNvSpPr txBox="1"/>
            <p:nvPr/>
          </p:nvSpPr>
          <p:spPr>
            <a:xfrm>
              <a:off x="225481" y="797414"/>
              <a:ext cx="8666100" cy="363300"/>
            </a:xfrm>
            <a:prstGeom prst="rect">
              <a:avLst/>
            </a:prstGeom>
            <a:noFill/>
            <a:ln>
              <a:noFill/>
            </a:ln>
          </p:spPr>
          <p:txBody>
            <a:bodyPr spcFirstLastPara="1" wrap="square" lIns="91410" tIns="45688" rIns="91410" bIns="45688" anchor="t" anchorCtr="0">
              <a:noAutofit/>
            </a:bodyPr>
            <a:lstStyle/>
            <a:p>
              <a:pPr>
                <a:lnSpc>
                  <a:spcPct val="110000"/>
                </a:lnSpc>
                <a:buClr>
                  <a:srgbClr val="0070C0"/>
                </a:buClr>
                <a:buSzPts val="1200"/>
              </a:pPr>
              <a:r>
                <a:rPr lang="en" sz="1600">
                  <a:solidFill>
                    <a:srgbClr val="0070C0"/>
                  </a:solidFill>
                  <a:latin typeface="Calibri"/>
                  <a:ea typeface="Calibri"/>
                  <a:cs typeface="Calibri"/>
                  <a:sym typeface="Calibri"/>
                </a:rPr>
                <a:t>Technical Architecture Stack View </a:t>
              </a:r>
              <a:endParaRPr sz="1466"/>
            </a:p>
          </p:txBody>
        </p:sp>
        <p:sp>
          <p:nvSpPr>
            <p:cNvPr id="782" name="Google Shape;782;p67"/>
            <p:cNvSpPr/>
            <p:nvPr/>
          </p:nvSpPr>
          <p:spPr>
            <a:xfrm>
              <a:off x="3514382" y="1151764"/>
              <a:ext cx="8229600" cy="726900"/>
            </a:xfrm>
            <a:prstGeom prst="rect">
              <a:avLst/>
            </a:prstGeom>
            <a:solidFill>
              <a:schemeClr val="accent3"/>
            </a:solidFill>
            <a:ln>
              <a:noFill/>
            </a:ln>
          </p:spPr>
          <p:txBody>
            <a:bodyPr spcFirstLastPara="1" wrap="square" lIns="91410" tIns="45688" rIns="91410" bIns="45688" anchor="ctr" anchorCtr="0">
              <a:noAutofit/>
            </a:bodyPr>
            <a:lstStyle/>
            <a:p>
              <a:pPr algn="ctr">
                <a:buClr>
                  <a:schemeClr val="lt1"/>
                </a:buClr>
                <a:buSzPts val="1000"/>
              </a:pPr>
              <a:endParaRPr sz="1333">
                <a:solidFill>
                  <a:srgbClr val="FFFFFF"/>
                </a:solidFill>
              </a:endParaRPr>
            </a:p>
          </p:txBody>
        </p:sp>
        <p:sp>
          <p:nvSpPr>
            <p:cNvPr id="783" name="Google Shape;783;p67"/>
            <p:cNvSpPr/>
            <p:nvPr/>
          </p:nvSpPr>
          <p:spPr>
            <a:xfrm>
              <a:off x="379412" y="2043681"/>
              <a:ext cx="2926200" cy="774900"/>
            </a:xfrm>
            <a:prstGeom prst="rect">
              <a:avLst/>
            </a:prstGeom>
            <a:solidFill>
              <a:srgbClr val="31859B"/>
            </a:solidFill>
            <a:ln>
              <a:noFill/>
            </a:ln>
          </p:spPr>
          <p:txBody>
            <a:bodyPr spcFirstLastPara="1" wrap="square" lIns="53986" tIns="53986" rIns="53986" bIns="80979" anchor="ctr" anchorCtr="0">
              <a:noAutofit/>
            </a:bodyPr>
            <a:lstStyle/>
            <a:p>
              <a:pPr algn="ctr"/>
              <a:r>
                <a:rPr lang="en" sz="1600" b="1">
                  <a:solidFill>
                    <a:srgbClr val="FFFFFF"/>
                  </a:solidFill>
                </a:rPr>
                <a:t>Connectivity, High Availability and Fault Tolerance</a:t>
              </a:r>
              <a:endParaRPr sz="1466"/>
            </a:p>
          </p:txBody>
        </p:sp>
        <p:grpSp>
          <p:nvGrpSpPr>
            <p:cNvPr id="784" name="Google Shape;784;p67"/>
            <p:cNvGrpSpPr/>
            <p:nvPr/>
          </p:nvGrpSpPr>
          <p:grpSpPr>
            <a:xfrm>
              <a:off x="1301377" y="1899354"/>
              <a:ext cx="223200" cy="3822358"/>
              <a:chOff x="113880" y="1917935"/>
              <a:chExt cx="223200" cy="3822358"/>
            </a:xfrm>
          </p:grpSpPr>
          <p:sp>
            <p:nvSpPr>
              <p:cNvPr id="785" name="Google Shape;785;p67"/>
              <p:cNvSpPr/>
              <p:nvPr/>
            </p:nvSpPr>
            <p:spPr>
              <a:xfrm rot="-5400000">
                <a:off x="159330" y="2791885"/>
                <a:ext cx="132300" cy="223200"/>
              </a:xfrm>
              <a:prstGeom prst="chevron">
                <a:avLst>
                  <a:gd name="adj" fmla="val 50000"/>
                </a:avLst>
              </a:prstGeom>
              <a:solidFill>
                <a:srgbClr val="C00000"/>
              </a:solidFill>
              <a:ln>
                <a:noFill/>
              </a:ln>
            </p:spPr>
            <p:txBody>
              <a:bodyPr spcFirstLastPara="1" wrap="square" lIns="91410" tIns="45688" rIns="91410" bIns="45688" anchor="ctr" anchorCtr="0">
                <a:noAutofit/>
              </a:bodyPr>
              <a:lstStyle/>
              <a:p>
                <a:pPr algn="ctr">
                  <a:buClr>
                    <a:schemeClr val="lt1"/>
                  </a:buClr>
                  <a:buSzPts val="1000"/>
                </a:pPr>
                <a:endParaRPr sz="1333"/>
              </a:p>
            </p:txBody>
          </p:sp>
          <p:sp>
            <p:nvSpPr>
              <p:cNvPr id="786" name="Google Shape;786;p67"/>
              <p:cNvSpPr/>
              <p:nvPr/>
            </p:nvSpPr>
            <p:spPr>
              <a:xfrm rot="-5400000">
                <a:off x="159330" y="3704300"/>
                <a:ext cx="132300" cy="223200"/>
              </a:xfrm>
              <a:prstGeom prst="chevron">
                <a:avLst>
                  <a:gd name="adj" fmla="val 50000"/>
                </a:avLst>
              </a:prstGeom>
              <a:solidFill>
                <a:srgbClr val="C00000"/>
              </a:solidFill>
              <a:ln>
                <a:noFill/>
              </a:ln>
            </p:spPr>
            <p:txBody>
              <a:bodyPr spcFirstLastPara="1" wrap="square" lIns="91410" tIns="45688" rIns="91410" bIns="45688" anchor="ctr" anchorCtr="0">
                <a:noAutofit/>
              </a:bodyPr>
              <a:lstStyle/>
              <a:p>
                <a:pPr algn="ctr">
                  <a:buClr>
                    <a:schemeClr val="lt1"/>
                  </a:buClr>
                  <a:buSzPts val="1000"/>
                </a:pPr>
                <a:endParaRPr sz="1333"/>
              </a:p>
            </p:txBody>
          </p:sp>
          <p:sp>
            <p:nvSpPr>
              <p:cNvPr id="787" name="Google Shape;787;p67"/>
              <p:cNvSpPr/>
              <p:nvPr/>
            </p:nvSpPr>
            <p:spPr>
              <a:xfrm rot="-5400000">
                <a:off x="159330" y="4630124"/>
                <a:ext cx="132300" cy="223200"/>
              </a:xfrm>
              <a:prstGeom prst="chevron">
                <a:avLst>
                  <a:gd name="adj" fmla="val 50000"/>
                </a:avLst>
              </a:prstGeom>
              <a:solidFill>
                <a:srgbClr val="C00000"/>
              </a:solidFill>
              <a:ln>
                <a:noFill/>
              </a:ln>
            </p:spPr>
            <p:txBody>
              <a:bodyPr spcFirstLastPara="1" wrap="square" lIns="91410" tIns="45688" rIns="91410" bIns="45688" anchor="ctr" anchorCtr="0">
                <a:noAutofit/>
              </a:bodyPr>
              <a:lstStyle/>
              <a:p>
                <a:pPr algn="ctr">
                  <a:buClr>
                    <a:schemeClr val="lt1"/>
                  </a:buClr>
                  <a:buSzPts val="1000"/>
                </a:pPr>
                <a:endParaRPr sz="1333"/>
              </a:p>
            </p:txBody>
          </p:sp>
          <p:sp>
            <p:nvSpPr>
              <p:cNvPr id="788" name="Google Shape;788;p67"/>
              <p:cNvSpPr/>
              <p:nvPr/>
            </p:nvSpPr>
            <p:spPr>
              <a:xfrm rot="-5400000">
                <a:off x="159330" y="5562543"/>
                <a:ext cx="132300" cy="223200"/>
              </a:xfrm>
              <a:prstGeom prst="chevron">
                <a:avLst>
                  <a:gd name="adj" fmla="val 50000"/>
                </a:avLst>
              </a:prstGeom>
              <a:solidFill>
                <a:srgbClr val="C00000"/>
              </a:solidFill>
              <a:ln>
                <a:noFill/>
              </a:ln>
            </p:spPr>
            <p:txBody>
              <a:bodyPr spcFirstLastPara="1" wrap="square" lIns="91410" tIns="45688" rIns="91410" bIns="45688" anchor="ctr" anchorCtr="0">
                <a:noAutofit/>
              </a:bodyPr>
              <a:lstStyle/>
              <a:p>
                <a:pPr algn="ctr">
                  <a:buClr>
                    <a:schemeClr val="lt1"/>
                  </a:buClr>
                  <a:buSzPts val="1000"/>
                </a:pPr>
                <a:endParaRPr sz="1333"/>
              </a:p>
            </p:txBody>
          </p:sp>
          <p:sp>
            <p:nvSpPr>
              <p:cNvPr id="789" name="Google Shape;789;p67"/>
              <p:cNvSpPr/>
              <p:nvPr/>
            </p:nvSpPr>
            <p:spPr>
              <a:xfrm rot="-5400000">
                <a:off x="159330" y="1872485"/>
                <a:ext cx="132300" cy="223200"/>
              </a:xfrm>
              <a:prstGeom prst="chevron">
                <a:avLst>
                  <a:gd name="adj" fmla="val 50000"/>
                </a:avLst>
              </a:prstGeom>
              <a:solidFill>
                <a:srgbClr val="C00000"/>
              </a:solidFill>
              <a:ln>
                <a:noFill/>
              </a:ln>
            </p:spPr>
            <p:txBody>
              <a:bodyPr spcFirstLastPara="1" wrap="square" lIns="91410" tIns="45688" rIns="91410" bIns="45688" anchor="ctr" anchorCtr="0">
                <a:noAutofit/>
              </a:bodyPr>
              <a:lstStyle/>
              <a:p>
                <a:pPr algn="ctr">
                  <a:buClr>
                    <a:schemeClr val="lt1"/>
                  </a:buClr>
                  <a:buSzPts val="1000"/>
                </a:pPr>
                <a:endParaRPr sz="1333"/>
              </a:p>
            </p:txBody>
          </p:sp>
        </p:grpSp>
        <p:pic>
          <p:nvPicPr>
            <p:cNvPr id="790" name="Google Shape;790;p67"/>
            <p:cNvPicPr preferRelativeResize="0"/>
            <p:nvPr/>
          </p:nvPicPr>
          <p:blipFill rotWithShape="1">
            <a:blip r:embed="rId3">
              <a:alphaModFix/>
            </a:blip>
            <a:srcRect/>
            <a:stretch/>
          </p:blipFill>
          <p:spPr>
            <a:xfrm>
              <a:off x="3634708" y="1250890"/>
              <a:ext cx="727885" cy="205304"/>
            </a:xfrm>
            <a:prstGeom prst="rect">
              <a:avLst/>
            </a:prstGeom>
            <a:noFill/>
            <a:ln>
              <a:noFill/>
            </a:ln>
          </p:spPr>
        </p:pic>
        <p:pic>
          <p:nvPicPr>
            <p:cNvPr id="791" name="Google Shape;791;p67"/>
            <p:cNvPicPr preferRelativeResize="0"/>
            <p:nvPr/>
          </p:nvPicPr>
          <p:blipFill rotWithShape="1">
            <a:blip r:embed="rId4">
              <a:alphaModFix/>
            </a:blip>
            <a:srcRect/>
            <a:stretch/>
          </p:blipFill>
          <p:spPr>
            <a:xfrm>
              <a:off x="3678943" y="1617649"/>
              <a:ext cx="860744" cy="210577"/>
            </a:xfrm>
            <a:prstGeom prst="rect">
              <a:avLst/>
            </a:prstGeom>
            <a:noFill/>
            <a:ln>
              <a:noFill/>
            </a:ln>
          </p:spPr>
        </p:pic>
        <p:pic>
          <p:nvPicPr>
            <p:cNvPr id="792" name="Google Shape;792;p67"/>
            <p:cNvPicPr preferRelativeResize="0"/>
            <p:nvPr/>
          </p:nvPicPr>
          <p:blipFill rotWithShape="1">
            <a:blip r:embed="rId5">
              <a:alphaModFix/>
            </a:blip>
            <a:srcRect/>
            <a:stretch/>
          </p:blipFill>
          <p:spPr>
            <a:xfrm>
              <a:off x="5728179" y="1269908"/>
              <a:ext cx="518633" cy="478887"/>
            </a:xfrm>
            <a:prstGeom prst="rect">
              <a:avLst/>
            </a:prstGeom>
            <a:noFill/>
            <a:ln>
              <a:noFill/>
            </a:ln>
          </p:spPr>
        </p:pic>
        <p:pic>
          <p:nvPicPr>
            <p:cNvPr id="793" name="Google Shape;793;p67"/>
            <p:cNvPicPr preferRelativeResize="0"/>
            <p:nvPr/>
          </p:nvPicPr>
          <p:blipFill rotWithShape="1">
            <a:blip r:embed="rId6">
              <a:alphaModFix/>
            </a:blip>
            <a:srcRect/>
            <a:stretch/>
          </p:blipFill>
          <p:spPr>
            <a:xfrm>
              <a:off x="7933567" y="1264773"/>
              <a:ext cx="859996" cy="260838"/>
            </a:xfrm>
            <a:prstGeom prst="rect">
              <a:avLst/>
            </a:prstGeom>
            <a:noFill/>
            <a:ln>
              <a:noFill/>
            </a:ln>
          </p:spPr>
        </p:pic>
        <p:pic>
          <p:nvPicPr>
            <p:cNvPr id="794" name="Google Shape;794;p67"/>
            <p:cNvPicPr preferRelativeResize="0"/>
            <p:nvPr/>
          </p:nvPicPr>
          <p:blipFill rotWithShape="1">
            <a:blip r:embed="rId7">
              <a:alphaModFix/>
            </a:blip>
            <a:srcRect/>
            <a:stretch/>
          </p:blipFill>
          <p:spPr>
            <a:xfrm>
              <a:off x="8986849" y="1216372"/>
              <a:ext cx="738412" cy="238260"/>
            </a:xfrm>
            <a:prstGeom prst="rect">
              <a:avLst/>
            </a:prstGeom>
            <a:noFill/>
            <a:ln>
              <a:noFill/>
            </a:ln>
          </p:spPr>
        </p:pic>
        <p:pic>
          <p:nvPicPr>
            <p:cNvPr id="795" name="Google Shape;795;p67" descr="Image result for jboss logo"/>
            <p:cNvPicPr preferRelativeResize="0"/>
            <p:nvPr/>
          </p:nvPicPr>
          <p:blipFill rotWithShape="1">
            <a:blip r:embed="rId8">
              <a:alphaModFix/>
            </a:blip>
            <a:srcRect/>
            <a:stretch/>
          </p:blipFill>
          <p:spPr>
            <a:xfrm>
              <a:off x="8075521" y="1516454"/>
              <a:ext cx="596260" cy="261229"/>
            </a:xfrm>
            <a:prstGeom prst="rect">
              <a:avLst/>
            </a:prstGeom>
            <a:noFill/>
            <a:ln>
              <a:noFill/>
            </a:ln>
          </p:spPr>
        </p:pic>
        <p:pic>
          <p:nvPicPr>
            <p:cNvPr id="796" name="Google Shape;796;p67"/>
            <p:cNvPicPr preferRelativeResize="0"/>
            <p:nvPr/>
          </p:nvPicPr>
          <p:blipFill rotWithShape="1">
            <a:blip r:embed="rId9">
              <a:alphaModFix/>
            </a:blip>
            <a:srcRect/>
            <a:stretch/>
          </p:blipFill>
          <p:spPr>
            <a:xfrm>
              <a:off x="9074467" y="1588978"/>
              <a:ext cx="542869" cy="159817"/>
            </a:xfrm>
            <a:prstGeom prst="rect">
              <a:avLst/>
            </a:prstGeom>
            <a:noFill/>
            <a:ln>
              <a:noFill/>
            </a:ln>
          </p:spPr>
        </p:pic>
        <p:pic>
          <p:nvPicPr>
            <p:cNvPr id="797" name="Google Shape;797;p67"/>
            <p:cNvPicPr preferRelativeResize="0"/>
            <p:nvPr/>
          </p:nvPicPr>
          <p:blipFill rotWithShape="1">
            <a:blip r:embed="rId10">
              <a:alphaModFix/>
            </a:blip>
            <a:srcRect/>
            <a:stretch/>
          </p:blipFill>
          <p:spPr>
            <a:xfrm>
              <a:off x="9904412" y="1273734"/>
              <a:ext cx="739808" cy="126364"/>
            </a:xfrm>
            <a:prstGeom prst="rect">
              <a:avLst/>
            </a:prstGeom>
            <a:noFill/>
            <a:ln>
              <a:noFill/>
            </a:ln>
          </p:spPr>
        </p:pic>
        <p:pic>
          <p:nvPicPr>
            <p:cNvPr id="798" name="Google Shape;798;p67"/>
            <p:cNvPicPr preferRelativeResize="0"/>
            <p:nvPr/>
          </p:nvPicPr>
          <p:blipFill rotWithShape="1">
            <a:blip r:embed="rId11">
              <a:alphaModFix/>
            </a:blip>
            <a:srcRect/>
            <a:stretch/>
          </p:blipFill>
          <p:spPr>
            <a:xfrm>
              <a:off x="10910015" y="1508149"/>
              <a:ext cx="453980" cy="285808"/>
            </a:xfrm>
            <a:prstGeom prst="rect">
              <a:avLst/>
            </a:prstGeom>
            <a:noFill/>
            <a:ln>
              <a:noFill/>
            </a:ln>
          </p:spPr>
        </p:pic>
        <p:pic>
          <p:nvPicPr>
            <p:cNvPr id="799" name="Google Shape;799;p67"/>
            <p:cNvPicPr preferRelativeResize="0"/>
            <p:nvPr/>
          </p:nvPicPr>
          <p:blipFill rotWithShape="1">
            <a:blip r:embed="rId3">
              <a:alphaModFix/>
            </a:blip>
            <a:srcRect/>
            <a:stretch/>
          </p:blipFill>
          <p:spPr>
            <a:xfrm>
              <a:off x="3907135" y="2163085"/>
              <a:ext cx="1302810" cy="367464"/>
            </a:xfrm>
            <a:prstGeom prst="rect">
              <a:avLst/>
            </a:prstGeom>
            <a:noFill/>
            <a:ln>
              <a:noFill/>
            </a:ln>
          </p:spPr>
        </p:pic>
        <p:pic>
          <p:nvPicPr>
            <p:cNvPr id="800" name="Google Shape;800;p67"/>
            <p:cNvPicPr preferRelativeResize="0"/>
            <p:nvPr/>
          </p:nvPicPr>
          <p:blipFill rotWithShape="1">
            <a:blip r:embed="rId12">
              <a:alphaModFix/>
            </a:blip>
            <a:srcRect/>
            <a:stretch/>
          </p:blipFill>
          <p:spPr>
            <a:xfrm>
              <a:off x="5594560" y="2235733"/>
              <a:ext cx="485736" cy="376864"/>
            </a:xfrm>
            <a:prstGeom prst="rect">
              <a:avLst/>
            </a:prstGeom>
            <a:noFill/>
            <a:ln>
              <a:noFill/>
            </a:ln>
          </p:spPr>
        </p:pic>
        <p:sp>
          <p:nvSpPr>
            <p:cNvPr id="801" name="Google Shape;801;p67"/>
            <p:cNvSpPr txBox="1"/>
            <p:nvPr/>
          </p:nvSpPr>
          <p:spPr>
            <a:xfrm>
              <a:off x="7126191" y="2299273"/>
              <a:ext cx="1697400" cy="204300"/>
            </a:xfrm>
            <a:prstGeom prst="rect">
              <a:avLst/>
            </a:prstGeom>
            <a:noFill/>
            <a:ln>
              <a:noFill/>
            </a:ln>
          </p:spPr>
          <p:txBody>
            <a:bodyPr spcFirstLastPara="1" wrap="square" lIns="0" tIns="0" rIns="0" bIns="0" anchor="t" anchorCtr="0">
              <a:noAutofit/>
            </a:bodyPr>
            <a:lstStyle/>
            <a:p>
              <a:pPr algn="ctr"/>
              <a:r>
                <a:rPr lang="en" sz="1866" b="1">
                  <a:solidFill>
                    <a:schemeClr val="dk1"/>
                  </a:solidFill>
                  <a:latin typeface="Calibri"/>
                  <a:ea typeface="Calibri"/>
                  <a:cs typeface="Calibri"/>
                  <a:sym typeface="Calibri"/>
                </a:rPr>
                <a:t>Direct Connect</a:t>
              </a:r>
              <a:endParaRPr sz="4399" b="1">
                <a:solidFill>
                  <a:schemeClr val="dk1"/>
                </a:solidFill>
                <a:latin typeface="Calibri"/>
                <a:ea typeface="Calibri"/>
                <a:cs typeface="Calibri"/>
                <a:sym typeface="Calibri"/>
              </a:endParaRPr>
            </a:p>
          </p:txBody>
        </p:sp>
        <p:pic>
          <p:nvPicPr>
            <p:cNvPr id="802" name="Google Shape;802;p67"/>
            <p:cNvPicPr preferRelativeResize="0"/>
            <p:nvPr/>
          </p:nvPicPr>
          <p:blipFill rotWithShape="1">
            <a:blip r:embed="rId13">
              <a:alphaModFix/>
            </a:blip>
            <a:srcRect/>
            <a:stretch/>
          </p:blipFill>
          <p:spPr>
            <a:xfrm>
              <a:off x="3634708" y="3044219"/>
              <a:ext cx="972092" cy="237308"/>
            </a:xfrm>
            <a:prstGeom prst="rect">
              <a:avLst/>
            </a:prstGeom>
            <a:noFill/>
            <a:ln>
              <a:noFill/>
            </a:ln>
          </p:spPr>
        </p:pic>
        <p:pic>
          <p:nvPicPr>
            <p:cNvPr id="803" name="Google Shape;803;p67"/>
            <p:cNvPicPr preferRelativeResize="0"/>
            <p:nvPr/>
          </p:nvPicPr>
          <p:blipFill rotWithShape="1">
            <a:blip r:embed="rId14">
              <a:alphaModFix/>
            </a:blip>
            <a:srcRect/>
            <a:stretch/>
          </p:blipFill>
          <p:spPr>
            <a:xfrm>
              <a:off x="4800679" y="3076618"/>
              <a:ext cx="1186568" cy="431644"/>
            </a:xfrm>
            <a:prstGeom prst="rect">
              <a:avLst/>
            </a:prstGeom>
            <a:noFill/>
            <a:ln>
              <a:noFill/>
            </a:ln>
          </p:spPr>
        </p:pic>
        <p:grpSp>
          <p:nvGrpSpPr>
            <p:cNvPr id="804" name="Google Shape;804;p67"/>
            <p:cNvGrpSpPr/>
            <p:nvPr/>
          </p:nvGrpSpPr>
          <p:grpSpPr>
            <a:xfrm>
              <a:off x="3706204" y="1513091"/>
              <a:ext cx="1755708" cy="2051345"/>
              <a:chOff x="4048900" y="1086799"/>
              <a:chExt cx="1755708" cy="2051345"/>
            </a:xfrm>
          </p:grpSpPr>
          <p:pic>
            <p:nvPicPr>
              <p:cNvPr id="805" name="Google Shape;805;p67"/>
              <p:cNvPicPr preferRelativeResize="0"/>
              <p:nvPr/>
            </p:nvPicPr>
            <p:blipFill rotWithShape="1">
              <a:blip r:embed="rId15">
                <a:alphaModFix/>
              </a:blip>
              <a:srcRect/>
              <a:stretch/>
            </p:blipFill>
            <p:spPr>
              <a:xfrm>
                <a:off x="4048900" y="2920032"/>
                <a:ext cx="880826" cy="218112"/>
              </a:xfrm>
              <a:prstGeom prst="rect">
                <a:avLst/>
              </a:prstGeom>
              <a:noFill/>
              <a:ln>
                <a:noFill/>
              </a:ln>
            </p:spPr>
          </p:pic>
          <p:pic>
            <p:nvPicPr>
              <p:cNvPr id="806" name="Google Shape;806;p67"/>
              <p:cNvPicPr preferRelativeResize="0"/>
              <p:nvPr/>
            </p:nvPicPr>
            <p:blipFill rotWithShape="1">
              <a:blip r:embed="rId16">
                <a:alphaModFix/>
              </a:blip>
              <a:srcRect/>
              <a:stretch/>
            </p:blipFill>
            <p:spPr>
              <a:xfrm>
                <a:off x="5240340" y="1086799"/>
                <a:ext cx="564268" cy="243386"/>
              </a:xfrm>
              <a:prstGeom prst="rect">
                <a:avLst/>
              </a:prstGeom>
              <a:noFill/>
              <a:ln>
                <a:noFill/>
              </a:ln>
            </p:spPr>
          </p:pic>
        </p:grpSp>
        <p:pic>
          <p:nvPicPr>
            <p:cNvPr id="807" name="Google Shape;807;p67"/>
            <p:cNvPicPr preferRelativeResize="0"/>
            <p:nvPr/>
          </p:nvPicPr>
          <p:blipFill rotWithShape="1">
            <a:blip r:embed="rId17">
              <a:alphaModFix/>
            </a:blip>
            <a:srcRect/>
            <a:stretch/>
          </p:blipFill>
          <p:spPr>
            <a:xfrm>
              <a:off x="7770812" y="3315880"/>
              <a:ext cx="786578" cy="189320"/>
            </a:xfrm>
            <a:prstGeom prst="rect">
              <a:avLst/>
            </a:prstGeom>
            <a:noFill/>
            <a:ln>
              <a:noFill/>
            </a:ln>
          </p:spPr>
        </p:pic>
        <p:pic>
          <p:nvPicPr>
            <p:cNvPr id="808" name="Google Shape;808;p67"/>
            <p:cNvPicPr preferRelativeResize="0"/>
            <p:nvPr/>
          </p:nvPicPr>
          <p:blipFill rotWithShape="1">
            <a:blip r:embed="rId18">
              <a:alphaModFix/>
            </a:blip>
            <a:srcRect/>
            <a:stretch/>
          </p:blipFill>
          <p:spPr>
            <a:xfrm>
              <a:off x="7694612" y="3048000"/>
              <a:ext cx="1065690" cy="195076"/>
            </a:xfrm>
            <a:prstGeom prst="rect">
              <a:avLst/>
            </a:prstGeom>
            <a:noFill/>
            <a:ln>
              <a:noFill/>
            </a:ln>
          </p:spPr>
        </p:pic>
        <p:pic>
          <p:nvPicPr>
            <p:cNvPr id="809" name="Google Shape;809;p67"/>
            <p:cNvPicPr preferRelativeResize="0"/>
            <p:nvPr/>
          </p:nvPicPr>
          <p:blipFill rotWithShape="1">
            <a:blip r:embed="rId19">
              <a:alphaModFix/>
            </a:blip>
            <a:srcRect/>
            <a:stretch/>
          </p:blipFill>
          <p:spPr>
            <a:xfrm>
              <a:off x="8990012" y="3192908"/>
              <a:ext cx="1031169" cy="198712"/>
            </a:xfrm>
            <a:prstGeom prst="rect">
              <a:avLst/>
            </a:prstGeom>
            <a:noFill/>
            <a:ln>
              <a:noFill/>
            </a:ln>
          </p:spPr>
        </p:pic>
        <p:pic>
          <p:nvPicPr>
            <p:cNvPr id="810" name="Google Shape;810;p67"/>
            <p:cNvPicPr preferRelativeResize="0"/>
            <p:nvPr/>
          </p:nvPicPr>
          <p:blipFill rotWithShape="1">
            <a:blip r:embed="rId20">
              <a:alphaModFix/>
            </a:blip>
            <a:srcRect/>
            <a:stretch/>
          </p:blipFill>
          <p:spPr>
            <a:xfrm>
              <a:off x="10133012" y="3170571"/>
              <a:ext cx="1529784" cy="195457"/>
            </a:xfrm>
            <a:prstGeom prst="rect">
              <a:avLst/>
            </a:prstGeom>
            <a:noFill/>
            <a:ln>
              <a:noFill/>
            </a:ln>
          </p:spPr>
        </p:pic>
        <p:pic>
          <p:nvPicPr>
            <p:cNvPr id="811" name="Google Shape;811;p67"/>
            <p:cNvPicPr preferRelativeResize="0"/>
            <p:nvPr/>
          </p:nvPicPr>
          <p:blipFill rotWithShape="1">
            <a:blip r:embed="rId21">
              <a:alphaModFix/>
            </a:blip>
            <a:srcRect/>
            <a:stretch/>
          </p:blipFill>
          <p:spPr>
            <a:xfrm>
              <a:off x="5021469" y="4273461"/>
              <a:ext cx="1217612" cy="239525"/>
            </a:xfrm>
            <a:prstGeom prst="rect">
              <a:avLst/>
            </a:prstGeom>
            <a:noFill/>
            <a:ln>
              <a:noFill/>
            </a:ln>
          </p:spPr>
        </p:pic>
        <p:pic>
          <p:nvPicPr>
            <p:cNvPr id="812" name="Google Shape;812;p67"/>
            <p:cNvPicPr preferRelativeResize="0"/>
            <p:nvPr/>
          </p:nvPicPr>
          <p:blipFill rotWithShape="1">
            <a:blip r:embed="rId22">
              <a:alphaModFix/>
            </a:blip>
            <a:srcRect/>
            <a:stretch/>
          </p:blipFill>
          <p:spPr>
            <a:xfrm>
              <a:off x="9303158" y="4028092"/>
              <a:ext cx="507828" cy="457910"/>
            </a:xfrm>
            <a:prstGeom prst="rect">
              <a:avLst/>
            </a:prstGeom>
            <a:noFill/>
            <a:ln>
              <a:noFill/>
            </a:ln>
          </p:spPr>
        </p:pic>
        <p:pic>
          <p:nvPicPr>
            <p:cNvPr id="813" name="Google Shape;813;p67"/>
            <p:cNvPicPr preferRelativeResize="0"/>
            <p:nvPr/>
          </p:nvPicPr>
          <p:blipFill rotWithShape="1">
            <a:blip r:embed="rId23">
              <a:alphaModFix/>
            </a:blip>
            <a:srcRect/>
            <a:stretch/>
          </p:blipFill>
          <p:spPr>
            <a:xfrm>
              <a:off x="5021469" y="3891288"/>
              <a:ext cx="1105162" cy="297078"/>
            </a:xfrm>
            <a:prstGeom prst="rect">
              <a:avLst/>
            </a:prstGeom>
            <a:noFill/>
            <a:ln>
              <a:noFill/>
            </a:ln>
          </p:spPr>
        </p:pic>
        <p:pic>
          <p:nvPicPr>
            <p:cNvPr id="814" name="Google Shape;814;p67"/>
            <p:cNvPicPr preferRelativeResize="0"/>
            <p:nvPr/>
          </p:nvPicPr>
          <p:blipFill rotWithShape="1">
            <a:blip r:embed="rId24">
              <a:alphaModFix/>
            </a:blip>
            <a:srcRect/>
            <a:stretch/>
          </p:blipFill>
          <p:spPr>
            <a:xfrm>
              <a:off x="10140210" y="4064568"/>
              <a:ext cx="1261632" cy="404554"/>
            </a:xfrm>
            <a:prstGeom prst="rect">
              <a:avLst/>
            </a:prstGeom>
            <a:noFill/>
            <a:ln>
              <a:noFill/>
            </a:ln>
          </p:spPr>
        </p:pic>
        <p:pic>
          <p:nvPicPr>
            <p:cNvPr id="815" name="Google Shape;815;p67"/>
            <p:cNvPicPr preferRelativeResize="0"/>
            <p:nvPr/>
          </p:nvPicPr>
          <p:blipFill rotWithShape="1">
            <a:blip r:embed="rId14">
              <a:alphaModFix/>
            </a:blip>
            <a:srcRect/>
            <a:stretch/>
          </p:blipFill>
          <p:spPr>
            <a:xfrm>
              <a:off x="3795360" y="4251385"/>
              <a:ext cx="1005319" cy="367410"/>
            </a:xfrm>
            <a:prstGeom prst="rect">
              <a:avLst/>
            </a:prstGeom>
            <a:noFill/>
            <a:ln>
              <a:noFill/>
            </a:ln>
          </p:spPr>
        </p:pic>
        <p:pic>
          <p:nvPicPr>
            <p:cNvPr id="816" name="Google Shape;816;p67"/>
            <p:cNvPicPr preferRelativeResize="0"/>
            <p:nvPr/>
          </p:nvPicPr>
          <p:blipFill rotWithShape="1">
            <a:blip r:embed="rId25">
              <a:alphaModFix/>
            </a:blip>
            <a:srcRect/>
            <a:stretch/>
          </p:blipFill>
          <p:spPr>
            <a:xfrm>
              <a:off x="6437459" y="5126290"/>
              <a:ext cx="1536640" cy="186643"/>
            </a:xfrm>
            <a:prstGeom prst="rect">
              <a:avLst/>
            </a:prstGeom>
            <a:noFill/>
            <a:ln>
              <a:noFill/>
            </a:ln>
          </p:spPr>
        </p:pic>
        <p:pic>
          <p:nvPicPr>
            <p:cNvPr id="817" name="Google Shape;817;p67"/>
            <p:cNvPicPr preferRelativeResize="0"/>
            <p:nvPr/>
          </p:nvPicPr>
          <p:blipFill rotWithShape="1">
            <a:blip r:embed="rId26">
              <a:alphaModFix/>
            </a:blip>
            <a:srcRect/>
            <a:stretch/>
          </p:blipFill>
          <p:spPr>
            <a:xfrm>
              <a:off x="8211302" y="4903877"/>
              <a:ext cx="1360594" cy="503962"/>
            </a:xfrm>
            <a:prstGeom prst="rect">
              <a:avLst/>
            </a:prstGeom>
            <a:noFill/>
            <a:ln>
              <a:noFill/>
            </a:ln>
          </p:spPr>
        </p:pic>
        <p:pic>
          <p:nvPicPr>
            <p:cNvPr id="818" name="Google Shape;818;p67"/>
            <p:cNvPicPr preferRelativeResize="0"/>
            <p:nvPr/>
          </p:nvPicPr>
          <p:blipFill rotWithShape="1">
            <a:blip r:embed="rId27">
              <a:alphaModFix/>
            </a:blip>
            <a:srcRect/>
            <a:stretch/>
          </p:blipFill>
          <p:spPr>
            <a:xfrm>
              <a:off x="5235199" y="4897211"/>
              <a:ext cx="759448" cy="569734"/>
            </a:xfrm>
            <a:prstGeom prst="rect">
              <a:avLst/>
            </a:prstGeom>
            <a:noFill/>
            <a:ln>
              <a:noFill/>
            </a:ln>
          </p:spPr>
        </p:pic>
        <p:pic>
          <p:nvPicPr>
            <p:cNvPr id="819" name="Google Shape;819;p67"/>
            <p:cNvPicPr preferRelativeResize="0"/>
            <p:nvPr/>
          </p:nvPicPr>
          <p:blipFill rotWithShape="1">
            <a:blip r:embed="rId3">
              <a:alphaModFix/>
            </a:blip>
            <a:srcRect/>
            <a:stretch/>
          </p:blipFill>
          <p:spPr>
            <a:xfrm>
              <a:off x="3675606" y="4992479"/>
              <a:ext cx="1222038" cy="296324"/>
            </a:xfrm>
            <a:prstGeom prst="rect">
              <a:avLst/>
            </a:prstGeom>
            <a:noFill/>
            <a:ln>
              <a:noFill/>
            </a:ln>
          </p:spPr>
        </p:pic>
        <p:pic>
          <p:nvPicPr>
            <p:cNvPr id="820" name="Google Shape;820;p67"/>
            <p:cNvPicPr preferRelativeResize="0"/>
            <p:nvPr/>
          </p:nvPicPr>
          <p:blipFill rotWithShape="1">
            <a:blip r:embed="rId28">
              <a:alphaModFix/>
            </a:blip>
            <a:srcRect/>
            <a:stretch/>
          </p:blipFill>
          <p:spPr>
            <a:xfrm>
              <a:off x="4970381" y="6014302"/>
              <a:ext cx="1372844" cy="307214"/>
            </a:xfrm>
            <a:prstGeom prst="rect">
              <a:avLst/>
            </a:prstGeom>
            <a:noFill/>
            <a:ln>
              <a:noFill/>
            </a:ln>
          </p:spPr>
        </p:pic>
        <p:pic>
          <p:nvPicPr>
            <p:cNvPr id="821" name="Google Shape;821;p67"/>
            <p:cNvPicPr preferRelativeResize="0"/>
            <p:nvPr/>
          </p:nvPicPr>
          <p:blipFill rotWithShape="1">
            <a:blip r:embed="rId29">
              <a:alphaModFix/>
            </a:blip>
            <a:srcRect/>
            <a:stretch/>
          </p:blipFill>
          <p:spPr>
            <a:xfrm>
              <a:off x="6640846" y="6047658"/>
              <a:ext cx="2632750" cy="230525"/>
            </a:xfrm>
            <a:prstGeom prst="rect">
              <a:avLst/>
            </a:prstGeom>
            <a:noFill/>
            <a:ln>
              <a:noFill/>
            </a:ln>
          </p:spPr>
        </p:pic>
        <p:pic>
          <p:nvPicPr>
            <p:cNvPr id="822" name="Google Shape;822;p67"/>
            <p:cNvPicPr preferRelativeResize="0"/>
            <p:nvPr/>
          </p:nvPicPr>
          <p:blipFill rotWithShape="1">
            <a:blip r:embed="rId30">
              <a:alphaModFix/>
            </a:blip>
            <a:srcRect/>
            <a:stretch/>
          </p:blipFill>
          <p:spPr>
            <a:xfrm>
              <a:off x="3839164" y="5860317"/>
              <a:ext cx="700522" cy="455434"/>
            </a:xfrm>
            <a:prstGeom prst="rect">
              <a:avLst/>
            </a:prstGeom>
            <a:noFill/>
            <a:ln>
              <a:noFill/>
            </a:ln>
          </p:spPr>
        </p:pic>
        <p:pic>
          <p:nvPicPr>
            <p:cNvPr id="823" name="Google Shape;823;p67"/>
            <p:cNvPicPr preferRelativeResize="0"/>
            <p:nvPr/>
          </p:nvPicPr>
          <p:blipFill rotWithShape="1">
            <a:blip r:embed="rId31">
              <a:alphaModFix/>
            </a:blip>
            <a:srcRect/>
            <a:stretch/>
          </p:blipFill>
          <p:spPr>
            <a:xfrm>
              <a:off x="9744832" y="6047659"/>
              <a:ext cx="1603723" cy="246663"/>
            </a:xfrm>
            <a:prstGeom prst="rect">
              <a:avLst/>
            </a:prstGeom>
            <a:noFill/>
            <a:ln>
              <a:noFill/>
            </a:ln>
          </p:spPr>
        </p:pic>
      </p:grpSp>
      <p:sp>
        <p:nvSpPr>
          <p:cNvPr id="824" name="Google Shape;824;p67"/>
          <p:cNvSpPr txBox="1"/>
          <p:nvPr/>
        </p:nvSpPr>
        <p:spPr>
          <a:xfrm>
            <a:off x="6324792" y="2301232"/>
            <a:ext cx="458281" cy="204347"/>
          </a:xfrm>
          <a:prstGeom prst="rect">
            <a:avLst/>
          </a:prstGeom>
          <a:noFill/>
          <a:ln>
            <a:noFill/>
          </a:ln>
        </p:spPr>
        <p:txBody>
          <a:bodyPr spcFirstLastPara="1" wrap="square" lIns="0" tIns="0" rIns="0" bIns="0" anchor="t" anchorCtr="0">
            <a:noAutofit/>
          </a:bodyPr>
          <a:lstStyle/>
          <a:p>
            <a:pPr algn="ctr"/>
            <a:r>
              <a:rPr lang="en" sz="1866" b="1">
                <a:solidFill>
                  <a:schemeClr val="dk1"/>
                </a:solidFill>
                <a:latin typeface="Calibri"/>
                <a:ea typeface="Calibri"/>
                <a:cs typeface="Calibri"/>
                <a:sym typeface="Calibri"/>
              </a:rPr>
              <a:t>S3</a:t>
            </a:r>
            <a:endParaRPr sz="4399" b="1">
              <a:solidFill>
                <a:schemeClr val="dk1"/>
              </a:solidFill>
              <a:latin typeface="Calibri"/>
              <a:ea typeface="Calibri"/>
              <a:cs typeface="Calibri"/>
              <a:sym typeface="Calibri"/>
            </a:endParaRPr>
          </a:p>
        </p:txBody>
      </p:sp>
      <p:sp>
        <p:nvSpPr>
          <p:cNvPr id="825" name="Google Shape;825;p67"/>
          <p:cNvSpPr txBox="1"/>
          <p:nvPr/>
        </p:nvSpPr>
        <p:spPr>
          <a:xfrm>
            <a:off x="8760538" y="2178285"/>
            <a:ext cx="2674503" cy="497470"/>
          </a:xfrm>
          <a:prstGeom prst="rect">
            <a:avLst/>
          </a:prstGeom>
          <a:noFill/>
          <a:ln>
            <a:noFill/>
          </a:ln>
        </p:spPr>
        <p:txBody>
          <a:bodyPr spcFirstLastPara="1" wrap="square" lIns="0" tIns="0" rIns="0" bIns="0" anchor="t" anchorCtr="0">
            <a:noAutofit/>
          </a:bodyPr>
          <a:lstStyle/>
          <a:p>
            <a:pPr algn="ctr"/>
            <a:r>
              <a:rPr lang="en" sz="1600" b="1">
                <a:solidFill>
                  <a:schemeClr val="dk1"/>
                </a:solidFill>
                <a:latin typeface="Calibri"/>
                <a:ea typeface="Calibri"/>
                <a:cs typeface="Calibri"/>
                <a:sym typeface="Calibri"/>
              </a:rPr>
              <a:t>Statewide Government Intranet (SwGI)</a:t>
            </a:r>
            <a:endParaRPr sz="3599" b="1">
              <a:solidFill>
                <a:schemeClr val="dk1"/>
              </a:solidFill>
              <a:latin typeface="Calibri"/>
              <a:ea typeface="Calibri"/>
              <a:cs typeface="Calibri"/>
              <a:sym typeface="Calibri"/>
            </a:endParaRPr>
          </a:p>
        </p:txBody>
      </p:sp>
      <p:pic>
        <p:nvPicPr>
          <p:cNvPr id="826" name="Google Shape;826;p67"/>
          <p:cNvPicPr preferRelativeResize="0"/>
          <p:nvPr/>
        </p:nvPicPr>
        <p:blipFill rotWithShape="1">
          <a:blip r:embed="rId3">
            <a:alphaModFix/>
          </a:blip>
          <a:srcRect/>
          <a:stretch/>
        </p:blipFill>
        <p:spPr>
          <a:xfrm>
            <a:off x="3820202" y="3934176"/>
            <a:ext cx="932845" cy="227102"/>
          </a:xfrm>
          <a:prstGeom prst="rect">
            <a:avLst/>
          </a:prstGeom>
          <a:noFill/>
          <a:ln>
            <a:noFill/>
          </a:ln>
        </p:spPr>
      </p:pic>
      <p:pic>
        <p:nvPicPr>
          <p:cNvPr id="827" name="Google Shape;827;p67" descr="C:\Users\snair\Downloads\Microsoft Active Directory_0.png"/>
          <p:cNvPicPr preferRelativeResize="0"/>
          <p:nvPr/>
        </p:nvPicPr>
        <p:blipFill rotWithShape="1">
          <a:blip r:embed="rId32">
            <a:alphaModFix/>
          </a:blip>
          <a:srcRect/>
          <a:stretch/>
        </p:blipFill>
        <p:spPr>
          <a:xfrm>
            <a:off x="9722034" y="4404080"/>
            <a:ext cx="1825025" cy="1825025"/>
          </a:xfrm>
          <a:prstGeom prst="rect">
            <a:avLst/>
          </a:prstGeom>
          <a:noFill/>
          <a:ln>
            <a:noFill/>
          </a:ln>
        </p:spPr>
      </p:pic>
      <p:pic>
        <p:nvPicPr>
          <p:cNvPr id="828" name="Google Shape;828;p67" descr="C:\Users\snair\Downloads\terraform.png"/>
          <p:cNvPicPr preferRelativeResize="0"/>
          <p:nvPr/>
        </p:nvPicPr>
        <p:blipFill rotWithShape="1">
          <a:blip r:embed="rId33">
            <a:alphaModFix/>
          </a:blip>
          <a:srcRect/>
          <a:stretch/>
        </p:blipFill>
        <p:spPr>
          <a:xfrm>
            <a:off x="4503142" y="1160034"/>
            <a:ext cx="1091466" cy="377291"/>
          </a:xfrm>
          <a:prstGeom prst="rect">
            <a:avLst/>
          </a:prstGeom>
          <a:noFill/>
          <a:ln>
            <a:noFill/>
          </a:ln>
        </p:spPr>
      </p:pic>
      <p:pic>
        <p:nvPicPr>
          <p:cNvPr id="829" name="Google Shape;829;p67" descr="C:\Users\snair\Downloads\CA_Atlantic_lockup.png"/>
          <p:cNvPicPr preferRelativeResize="0"/>
          <p:nvPr/>
        </p:nvPicPr>
        <p:blipFill rotWithShape="1">
          <a:blip r:embed="rId34">
            <a:alphaModFix/>
          </a:blip>
          <a:srcRect/>
          <a:stretch/>
        </p:blipFill>
        <p:spPr>
          <a:xfrm>
            <a:off x="6486263" y="1216948"/>
            <a:ext cx="1235826" cy="366934"/>
          </a:xfrm>
          <a:prstGeom prst="rect">
            <a:avLst/>
          </a:prstGeom>
          <a:noFill/>
          <a:ln>
            <a:noFill/>
          </a:ln>
        </p:spPr>
      </p:pic>
      <p:sp>
        <p:nvSpPr>
          <p:cNvPr id="830" name="Google Shape;830;p67"/>
          <p:cNvSpPr txBox="1"/>
          <p:nvPr/>
        </p:nvSpPr>
        <p:spPr>
          <a:xfrm>
            <a:off x="6379903" y="1575816"/>
            <a:ext cx="1694759" cy="229540"/>
          </a:xfrm>
          <a:prstGeom prst="rect">
            <a:avLst/>
          </a:prstGeom>
          <a:noFill/>
          <a:ln>
            <a:noFill/>
          </a:ln>
        </p:spPr>
        <p:txBody>
          <a:bodyPr spcFirstLastPara="1" wrap="square" lIns="0" tIns="0" rIns="0" bIns="0" anchor="t" anchorCtr="0">
            <a:noAutofit/>
          </a:bodyPr>
          <a:lstStyle/>
          <a:p>
            <a:pPr algn="ctr"/>
            <a:r>
              <a:rPr lang="en" sz="1466" b="1">
                <a:solidFill>
                  <a:schemeClr val="dk1"/>
                </a:solidFill>
                <a:latin typeface="Calibri"/>
                <a:ea typeface="Calibri"/>
                <a:cs typeface="Calibri"/>
                <a:sym typeface="Calibri"/>
              </a:rPr>
              <a:t>IBM Connect Direct</a:t>
            </a:r>
            <a:endParaRPr sz="3199" b="1">
              <a:solidFill>
                <a:schemeClr val="dk1"/>
              </a:solidFill>
              <a:latin typeface="Calibri"/>
              <a:ea typeface="Calibri"/>
              <a:cs typeface="Calibri"/>
              <a:sym typeface="Calibri"/>
            </a:endParaRPr>
          </a:p>
        </p:txBody>
      </p:sp>
      <p:pic>
        <p:nvPicPr>
          <p:cNvPr id="831" name="Google Shape;831;p67" descr="C:\Users\snair\Downloads\nexus-banner.png"/>
          <p:cNvPicPr preferRelativeResize="0"/>
          <p:nvPr/>
        </p:nvPicPr>
        <p:blipFill rotWithShape="1">
          <a:blip r:embed="rId35">
            <a:alphaModFix/>
          </a:blip>
          <a:srcRect/>
          <a:stretch/>
        </p:blipFill>
        <p:spPr>
          <a:xfrm>
            <a:off x="9953740" y="1527694"/>
            <a:ext cx="640982" cy="258263"/>
          </a:xfrm>
          <a:prstGeom prst="rect">
            <a:avLst/>
          </a:prstGeom>
          <a:noFill/>
          <a:ln>
            <a:noFill/>
          </a:ln>
        </p:spPr>
      </p:pic>
      <p:pic>
        <p:nvPicPr>
          <p:cNvPr id="832" name="Google Shape;832;p67" descr="C:\Users\snair\Downloads\CloudBees.com_Official_Logo.png"/>
          <p:cNvPicPr preferRelativeResize="0"/>
          <p:nvPr/>
        </p:nvPicPr>
        <p:blipFill rotWithShape="1">
          <a:blip r:embed="rId36">
            <a:alphaModFix/>
          </a:blip>
          <a:srcRect/>
          <a:stretch/>
        </p:blipFill>
        <p:spPr>
          <a:xfrm>
            <a:off x="10756637" y="1146725"/>
            <a:ext cx="1015965" cy="357580"/>
          </a:xfrm>
          <a:prstGeom prst="rect">
            <a:avLst/>
          </a:prstGeom>
          <a:noFill/>
          <a:ln>
            <a:noFill/>
          </a:ln>
        </p:spPr>
      </p:pic>
      <p:pic>
        <p:nvPicPr>
          <p:cNvPr id="833" name="Google Shape;833;p67" descr="C:\Users\snair\Downloads\20171201173258.png"/>
          <p:cNvPicPr preferRelativeResize="0"/>
          <p:nvPr/>
        </p:nvPicPr>
        <p:blipFill rotWithShape="1">
          <a:blip r:embed="rId37">
            <a:alphaModFix/>
          </a:blip>
          <a:srcRect/>
          <a:stretch/>
        </p:blipFill>
        <p:spPr>
          <a:xfrm>
            <a:off x="6379907" y="3858520"/>
            <a:ext cx="1056693" cy="377302"/>
          </a:xfrm>
          <a:prstGeom prst="rect">
            <a:avLst/>
          </a:prstGeom>
          <a:noFill/>
          <a:ln>
            <a:noFill/>
          </a:ln>
        </p:spPr>
      </p:pic>
      <p:pic>
        <p:nvPicPr>
          <p:cNvPr id="834" name="Google Shape;834;p67" descr="C:\Users\snair\Downloads\xaws-rds-triggers.png.pagespeed.ic.4LHOyf_BSY.png"/>
          <p:cNvPicPr preferRelativeResize="0"/>
          <p:nvPr/>
        </p:nvPicPr>
        <p:blipFill rotWithShape="1">
          <a:blip r:embed="rId38">
            <a:alphaModFix/>
          </a:blip>
          <a:srcRect/>
          <a:stretch/>
        </p:blipFill>
        <p:spPr>
          <a:xfrm>
            <a:off x="6408511" y="4232055"/>
            <a:ext cx="1091482" cy="389802"/>
          </a:xfrm>
          <a:prstGeom prst="rect">
            <a:avLst/>
          </a:prstGeom>
          <a:noFill/>
          <a:ln>
            <a:noFill/>
          </a:ln>
        </p:spPr>
      </p:pic>
      <p:pic>
        <p:nvPicPr>
          <p:cNvPr id="835" name="Google Shape;835;p67"/>
          <p:cNvPicPr preferRelativeResize="0"/>
          <p:nvPr/>
        </p:nvPicPr>
        <p:blipFill rotWithShape="1">
          <a:blip r:embed="rId28">
            <a:alphaModFix/>
          </a:blip>
          <a:srcRect/>
          <a:stretch/>
        </p:blipFill>
        <p:spPr>
          <a:xfrm>
            <a:off x="6126631" y="3067601"/>
            <a:ext cx="1372486" cy="307133"/>
          </a:xfrm>
          <a:prstGeom prst="rect">
            <a:avLst/>
          </a:prstGeom>
          <a:noFill/>
          <a:ln>
            <a:noFill/>
          </a:ln>
        </p:spPr>
      </p:pic>
      <p:sp>
        <p:nvSpPr>
          <p:cNvPr id="836" name="Google Shape;836;p67"/>
          <p:cNvSpPr txBox="1"/>
          <p:nvPr/>
        </p:nvSpPr>
        <p:spPr>
          <a:xfrm>
            <a:off x="7436601" y="3950586"/>
            <a:ext cx="1448823" cy="229540"/>
          </a:xfrm>
          <a:prstGeom prst="rect">
            <a:avLst/>
          </a:prstGeom>
          <a:noFill/>
          <a:ln>
            <a:noFill/>
          </a:ln>
        </p:spPr>
        <p:txBody>
          <a:bodyPr spcFirstLastPara="1" wrap="square" lIns="0" tIns="0" rIns="0" bIns="0" anchor="t" anchorCtr="0">
            <a:noAutofit/>
          </a:bodyPr>
          <a:lstStyle/>
          <a:p>
            <a:pPr algn="ctr"/>
            <a:r>
              <a:rPr lang="en" sz="1466" b="1">
                <a:solidFill>
                  <a:schemeClr val="dk1"/>
                </a:solidFill>
                <a:latin typeface="Calibri"/>
                <a:ea typeface="Calibri"/>
                <a:cs typeface="Calibri"/>
                <a:sym typeface="Calibri"/>
              </a:rPr>
              <a:t>BeyondTrust PAM</a:t>
            </a:r>
            <a:endParaRPr sz="3199" b="1">
              <a:solidFill>
                <a:schemeClr val="dk1"/>
              </a:solidFill>
              <a:latin typeface="Calibri"/>
              <a:ea typeface="Calibri"/>
              <a:cs typeface="Calibri"/>
              <a:sym typeface="Calibri"/>
            </a:endParaRPr>
          </a:p>
        </p:txBody>
      </p:sp>
      <p:pic>
        <p:nvPicPr>
          <p:cNvPr id="837" name="Google Shape;837;p67" descr="C:\Users\snair\Downloads\Microsoft Active Directory_0.png"/>
          <p:cNvPicPr preferRelativeResize="0"/>
          <p:nvPr/>
        </p:nvPicPr>
        <p:blipFill rotWithShape="1">
          <a:blip r:embed="rId32">
            <a:alphaModFix/>
          </a:blip>
          <a:srcRect/>
          <a:stretch/>
        </p:blipFill>
        <p:spPr>
          <a:xfrm>
            <a:off x="7212054" y="3512981"/>
            <a:ext cx="1694759" cy="1694759"/>
          </a:xfrm>
          <a:prstGeom prst="rect">
            <a:avLst/>
          </a:prstGeom>
          <a:noFill/>
          <a:ln>
            <a:noFill/>
          </a:ln>
        </p:spPr>
      </p:pic>
      <p:sp>
        <p:nvSpPr>
          <p:cNvPr id="838" name="Google Shape;838;p67"/>
          <p:cNvSpPr txBox="1"/>
          <p:nvPr/>
        </p:nvSpPr>
        <p:spPr>
          <a:xfrm>
            <a:off x="5965511" y="3374732"/>
            <a:ext cx="1694759" cy="229540"/>
          </a:xfrm>
          <a:prstGeom prst="rect">
            <a:avLst/>
          </a:prstGeom>
          <a:noFill/>
          <a:ln>
            <a:noFill/>
          </a:ln>
        </p:spPr>
        <p:txBody>
          <a:bodyPr spcFirstLastPara="1" wrap="square" lIns="0" tIns="0" rIns="0" bIns="0" anchor="t" anchorCtr="0">
            <a:noAutofit/>
          </a:bodyPr>
          <a:lstStyle/>
          <a:p>
            <a:pPr algn="ctr"/>
            <a:r>
              <a:rPr lang="en" sz="1466" b="1">
                <a:solidFill>
                  <a:schemeClr val="dk1"/>
                </a:solidFill>
                <a:latin typeface="Calibri"/>
                <a:ea typeface="Calibri"/>
                <a:cs typeface="Calibri"/>
                <a:sym typeface="Calibri"/>
              </a:rPr>
              <a:t>Enterprise Security</a:t>
            </a:r>
            <a:endParaRPr sz="3199" b="1">
              <a:solidFill>
                <a:schemeClr val="dk1"/>
              </a:solidFill>
              <a:latin typeface="Calibri"/>
              <a:ea typeface="Calibri"/>
              <a:cs typeface="Calibri"/>
              <a:sym typeface="Calibri"/>
            </a:endParaRPr>
          </a:p>
        </p:txBody>
      </p:sp>
      <p:sp>
        <p:nvSpPr>
          <p:cNvPr id="839" name="Google Shape;839;p67"/>
          <p:cNvSpPr txBox="1"/>
          <p:nvPr/>
        </p:nvSpPr>
        <p:spPr>
          <a:xfrm>
            <a:off x="9738929" y="4882455"/>
            <a:ext cx="1909503" cy="229540"/>
          </a:xfrm>
          <a:prstGeom prst="rect">
            <a:avLst/>
          </a:prstGeom>
          <a:noFill/>
          <a:ln>
            <a:noFill/>
          </a:ln>
        </p:spPr>
        <p:txBody>
          <a:bodyPr spcFirstLastPara="1" wrap="square" lIns="0" tIns="0" rIns="0" bIns="0" anchor="t" anchorCtr="0">
            <a:noAutofit/>
          </a:bodyPr>
          <a:lstStyle/>
          <a:p>
            <a:pPr algn="ctr"/>
            <a:r>
              <a:rPr lang="en" sz="1466" b="1">
                <a:solidFill>
                  <a:schemeClr val="dk1"/>
                </a:solidFill>
                <a:latin typeface="Calibri"/>
                <a:ea typeface="Calibri"/>
                <a:cs typeface="Calibri"/>
                <a:sym typeface="Calibri"/>
              </a:rPr>
              <a:t>State Domain Services</a:t>
            </a:r>
            <a:endParaRPr sz="3199" b="1">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idx="4294967295"/>
          </p:nvPr>
        </p:nvSpPr>
        <p:spPr>
          <a:xfrm>
            <a:off x="233251" y="7937"/>
            <a:ext cx="10584427" cy="754243"/>
          </a:xfrm>
          <a:prstGeom prst="rect">
            <a:avLst/>
          </a:prstGeom>
          <a:noFill/>
          <a:ln>
            <a:noFill/>
          </a:ln>
        </p:spPr>
        <p:txBody>
          <a:bodyPr spcFirstLastPara="1" wrap="square" lIns="121875" tIns="60925" rIns="121875" bIns="60925" anchor="ctr" anchorCtr="0">
            <a:noAutofit/>
          </a:bodyPr>
          <a:lstStyle/>
          <a:p>
            <a:r>
              <a:rPr lang="en-US" sz="4000" b="1" dirty="0">
                <a:solidFill>
                  <a:schemeClr val="tx1"/>
                </a:solidFill>
              </a:rPr>
              <a:t>SDP Tech Stack</a:t>
            </a:r>
            <a:endParaRPr sz="4000" b="1" dirty="0">
              <a:solidFill>
                <a:schemeClr val="tx1"/>
              </a:solidFill>
            </a:endParaRPr>
          </a:p>
        </p:txBody>
      </p:sp>
      <p:sp>
        <p:nvSpPr>
          <p:cNvPr id="2" name="AutoShape 10"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2"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Image result for aws ec2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2" descr="Image result for aws ec2 log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4" descr="Image result for aws ec2 log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6" descr="Image result for aws ec2 log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a:off x="276268" y="798152"/>
            <a:ext cx="11491839" cy="5741027"/>
            <a:chOff x="276268" y="798152"/>
            <a:chExt cx="11491839" cy="5741027"/>
          </a:xfrm>
        </p:grpSpPr>
        <p:sp>
          <p:nvSpPr>
            <p:cNvPr id="189" name="Google Shape;189;p8"/>
            <p:cNvSpPr/>
            <p:nvPr/>
          </p:nvSpPr>
          <p:spPr>
            <a:xfrm>
              <a:off x="3514382" y="4821515"/>
              <a:ext cx="8229601" cy="727621"/>
            </a:xfrm>
            <a:prstGeom prst="rect">
              <a:avLst/>
            </a:prstGeom>
            <a:solidFill>
              <a:srgbClr val="92D050"/>
            </a:solidFill>
            <a:ln>
              <a:noFill/>
            </a:ln>
          </p:spPr>
          <p:txBody>
            <a:bodyPr spcFirstLastPara="1" wrap="square" lIns="68600" tIns="34300" rIns="68600" bIns="34300" anchor="ctr" anchorCtr="0">
              <a:noAutofit/>
            </a:bodyPr>
            <a:lstStyle/>
            <a:p>
              <a:pPr marL="0" marR="0" lvl="0" indent="0" algn="ctr" rtl="0">
                <a:lnSpc>
                  <a:spcPct val="100000"/>
                </a:lnSpc>
                <a:spcBef>
                  <a:spcPts val="0"/>
                </a:spcBef>
                <a:spcAft>
                  <a:spcPts val="0"/>
                </a:spcAft>
                <a:buNone/>
              </a:pPr>
              <a:endParaRPr sz="1300" b="0" i="0" u="none" strike="noStrike" cap="none">
                <a:solidFill>
                  <a:srgbClr val="FFFFFF"/>
                </a:solidFill>
                <a:latin typeface="Arial"/>
                <a:ea typeface="Arial"/>
                <a:cs typeface="Arial"/>
                <a:sym typeface="Arial"/>
              </a:endParaRPr>
            </a:p>
          </p:txBody>
        </p:sp>
        <p:pic>
          <p:nvPicPr>
            <p:cNvPr id="223" name="Google Shape;223;p8" descr="Related image"/>
            <p:cNvPicPr preferRelativeResize="0"/>
            <p:nvPr/>
          </p:nvPicPr>
          <p:blipFill rotWithShape="1">
            <a:blip r:embed="rId3">
              <a:alphaModFix/>
            </a:blip>
            <a:srcRect/>
            <a:stretch/>
          </p:blipFill>
          <p:spPr>
            <a:xfrm>
              <a:off x="9390667" y="4711666"/>
              <a:ext cx="2377440" cy="868680"/>
            </a:xfrm>
            <a:prstGeom prst="rect">
              <a:avLst/>
            </a:prstGeom>
            <a:noFill/>
            <a:ln>
              <a:noFill/>
            </a:ln>
          </p:spPr>
        </p:pic>
        <p:sp>
          <p:nvSpPr>
            <p:cNvPr id="179" name="Google Shape;179;p8"/>
            <p:cNvSpPr/>
            <p:nvPr/>
          </p:nvSpPr>
          <p:spPr>
            <a:xfrm>
              <a:off x="3514382" y="2060339"/>
              <a:ext cx="8229601" cy="727621"/>
            </a:xfrm>
            <a:prstGeom prst="rect">
              <a:avLst/>
            </a:prstGeom>
            <a:solidFill>
              <a:srgbClr val="31859B"/>
            </a:solidFill>
            <a:ln>
              <a:noFill/>
            </a:ln>
          </p:spPr>
          <p:txBody>
            <a:bodyPr spcFirstLastPara="1" wrap="square" lIns="68600" tIns="34300" rIns="68600" bIns="34300" anchor="ctr" anchorCtr="0">
              <a:noAutofit/>
            </a:bodyPr>
            <a:lstStyle/>
            <a:p>
              <a:pPr marL="0" marR="0" lvl="0" indent="0" algn="ctr" rtl="0">
                <a:lnSpc>
                  <a:spcPct val="100000"/>
                </a:lnSpc>
                <a:spcBef>
                  <a:spcPts val="0"/>
                </a:spcBef>
                <a:spcAft>
                  <a:spcPts val="0"/>
                </a:spcAft>
                <a:buNone/>
              </a:pPr>
              <a:endParaRPr sz="1300" b="0" i="0" u="none" strike="noStrike" cap="none">
                <a:solidFill>
                  <a:srgbClr val="FFFFFF"/>
                </a:solidFill>
                <a:latin typeface="Arial"/>
                <a:ea typeface="Arial"/>
                <a:cs typeface="Arial"/>
                <a:sym typeface="Arial"/>
              </a:endParaRPr>
            </a:p>
          </p:txBody>
        </p:sp>
        <p:cxnSp>
          <p:nvCxnSpPr>
            <p:cNvPr id="180" name="Google Shape;180;p8"/>
            <p:cNvCxnSpPr/>
            <p:nvPr/>
          </p:nvCxnSpPr>
          <p:spPr>
            <a:xfrm>
              <a:off x="2398221" y="880959"/>
              <a:ext cx="5897051" cy="0"/>
            </a:xfrm>
            <a:prstGeom prst="straightConnector1">
              <a:avLst/>
            </a:prstGeom>
            <a:noFill/>
            <a:ln>
              <a:noFill/>
            </a:ln>
          </p:spPr>
        </p:cxnSp>
        <p:cxnSp>
          <p:nvCxnSpPr>
            <p:cNvPr id="181" name="Google Shape;181;p8"/>
            <p:cNvCxnSpPr/>
            <p:nvPr/>
          </p:nvCxnSpPr>
          <p:spPr>
            <a:xfrm>
              <a:off x="2663064" y="6053259"/>
              <a:ext cx="5897051" cy="0"/>
            </a:xfrm>
            <a:prstGeom prst="straightConnector1">
              <a:avLst/>
            </a:prstGeom>
            <a:noFill/>
            <a:ln>
              <a:noFill/>
            </a:ln>
          </p:spPr>
        </p:cxnSp>
        <p:cxnSp>
          <p:nvCxnSpPr>
            <p:cNvPr id="182" name="Google Shape;182;p8"/>
            <p:cNvCxnSpPr/>
            <p:nvPr/>
          </p:nvCxnSpPr>
          <p:spPr>
            <a:xfrm>
              <a:off x="2663064" y="2781699"/>
              <a:ext cx="5897051" cy="0"/>
            </a:xfrm>
            <a:prstGeom prst="straightConnector1">
              <a:avLst/>
            </a:prstGeom>
            <a:noFill/>
            <a:ln>
              <a:noFill/>
            </a:ln>
          </p:spPr>
        </p:cxnSp>
        <p:cxnSp>
          <p:nvCxnSpPr>
            <p:cNvPr id="183" name="Google Shape;183;p8"/>
            <p:cNvCxnSpPr/>
            <p:nvPr/>
          </p:nvCxnSpPr>
          <p:spPr>
            <a:xfrm>
              <a:off x="2324617" y="2233644"/>
              <a:ext cx="5897051" cy="0"/>
            </a:xfrm>
            <a:prstGeom prst="straightConnector1">
              <a:avLst/>
            </a:prstGeom>
            <a:noFill/>
            <a:ln>
              <a:noFill/>
            </a:ln>
          </p:spPr>
        </p:cxnSp>
        <p:cxnSp>
          <p:nvCxnSpPr>
            <p:cNvPr id="184" name="Google Shape;184;p8"/>
            <p:cNvCxnSpPr/>
            <p:nvPr/>
          </p:nvCxnSpPr>
          <p:spPr>
            <a:xfrm>
              <a:off x="2663064" y="5841756"/>
              <a:ext cx="5897051" cy="0"/>
            </a:xfrm>
            <a:prstGeom prst="straightConnector1">
              <a:avLst/>
            </a:prstGeom>
            <a:noFill/>
            <a:ln>
              <a:noFill/>
            </a:ln>
          </p:spPr>
        </p:cxnSp>
        <p:sp>
          <p:nvSpPr>
            <p:cNvPr id="185" name="Google Shape;185;p8"/>
            <p:cNvSpPr/>
            <p:nvPr/>
          </p:nvSpPr>
          <p:spPr>
            <a:xfrm>
              <a:off x="379412" y="5760602"/>
              <a:ext cx="2926081" cy="732197"/>
            </a:xfrm>
            <a:prstGeom prst="rect">
              <a:avLst/>
            </a:prstGeom>
            <a:solidFill>
              <a:schemeClr val="accent6"/>
            </a:solidFill>
            <a:ln>
              <a:noFill/>
            </a:ln>
          </p:spPr>
          <p:txBody>
            <a:bodyPr spcFirstLastPara="1" wrap="square" lIns="40500" tIns="40500" rIns="40500" bIns="60750" anchor="ctr" anchorCtr="0">
              <a:noAutofit/>
            </a:bodyPr>
            <a:lstStyle/>
            <a:p>
              <a:pPr marL="0" marR="0" lvl="0" indent="0" algn="ctr" rtl="0">
                <a:lnSpc>
                  <a:spcPct val="100000"/>
                </a:lnSpc>
                <a:spcBef>
                  <a:spcPts val="0"/>
                </a:spcBef>
                <a:spcAft>
                  <a:spcPts val="0"/>
                </a:spcAft>
                <a:buNone/>
              </a:pPr>
              <a:r>
                <a:rPr lang="en-US" sz="1900" b="1" i="0" u="none" strike="noStrike" cap="none">
                  <a:solidFill>
                    <a:srgbClr val="FFFFFF"/>
                  </a:solidFill>
                  <a:latin typeface="Arial"/>
                  <a:ea typeface="Arial"/>
                  <a:cs typeface="Arial"/>
                  <a:sym typeface="Arial"/>
                </a:rPr>
                <a:t>Platform</a:t>
              </a:r>
              <a:endParaRPr/>
            </a:p>
            <a:p>
              <a:pPr marL="0" marR="0" lvl="0" indent="0" algn="ctr" rtl="0">
                <a:lnSpc>
                  <a:spcPct val="100000"/>
                </a:lnSpc>
                <a:spcBef>
                  <a:spcPts val="451"/>
                </a:spcBef>
                <a:spcAft>
                  <a:spcPts val="0"/>
                </a:spcAft>
                <a:buNone/>
              </a:pPr>
              <a:r>
                <a:rPr lang="en-US" sz="1100" b="0" i="0" u="none" strike="noStrike" cap="none">
                  <a:solidFill>
                    <a:srgbClr val="FFFFFF"/>
                  </a:solidFill>
                  <a:latin typeface="Arial"/>
                  <a:ea typeface="Arial"/>
                  <a:cs typeface="Arial"/>
                  <a:sym typeface="Arial"/>
                </a:rPr>
                <a:t>Scalable and Flexible Cloud Platform </a:t>
              </a:r>
              <a:endParaRPr/>
            </a:p>
          </p:txBody>
        </p:sp>
        <p:sp>
          <p:nvSpPr>
            <p:cNvPr id="186" name="Google Shape;186;p8"/>
            <p:cNvSpPr/>
            <p:nvPr/>
          </p:nvSpPr>
          <p:spPr>
            <a:xfrm>
              <a:off x="3514382" y="5760602"/>
              <a:ext cx="8229601" cy="727621"/>
            </a:xfrm>
            <a:prstGeom prst="rect">
              <a:avLst/>
            </a:prstGeom>
            <a:solidFill>
              <a:schemeClr val="accent6"/>
            </a:solidFill>
            <a:ln>
              <a:noFill/>
            </a:ln>
          </p:spPr>
          <p:txBody>
            <a:bodyPr spcFirstLastPara="1" wrap="square" lIns="68600" tIns="34300" rIns="68600" bIns="34300" anchor="ctr" anchorCtr="0">
              <a:noAutofit/>
            </a:bodyPr>
            <a:lstStyle/>
            <a:p>
              <a:pPr marL="0" marR="0" lvl="0" indent="0" algn="ctr"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sp>
          <p:nvSpPr>
            <p:cNvPr id="188" name="Google Shape;188;p8"/>
            <p:cNvSpPr/>
            <p:nvPr/>
          </p:nvSpPr>
          <p:spPr>
            <a:xfrm>
              <a:off x="379412" y="4821515"/>
              <a:ext cx="2926081" cy="732197"/>
            </a:xfrm>
            <a:prstGeom prst="rect">
              <a:avLst/>
            </a:prstGeom>
            <a:solidFill>
              <a:srgbClr val="92D050"/>
            </a:solidFill>
            <a:ln>
              <a:noFill/>
            </a:ln>
          </p:spPr>
          <p:txBody>
            <a:bodyPr spcFirstLastPara="1" wrap="square" lIns="40500" tIns="40500" rIns="40500" bIns="60750" anchor="ctr" anchorCtr="0">
              <a:noAutofit/>
            </a:bodyPr>
            <a:lstStyle/>
            <a:p>
              <a:pPr marL="0" marR="0" lvl="0" indent="0" algn="ctr" rtl="0">
                <a:lnSpc>
                  <a:spcPct val="100000"/>
                </a:lnSpc>
                <a:spcBef>
                  <a:spcPts val="0"/>
                </a:spcBef>
                <a:spcAft>
                  <a:spcPts val="0"/>
                </a:spcAft>
                <a:buNone/>
              </a:pPr>
              <a:r>
                <a:rPr lang="en-US" sz="1900" b="1" i="0" u="none" strike="noStrike" cap="none">
                  <a:solidFill>
                    <a:srgbClr val="FFFFFF"/>
                  </a:solidFill>
                  <a:latin typeface="Arial"/>
                  <a:ea typeface="Arial"/>
                  <a:cs typeface="Arial"/>
                  <a:sym typeface="Arial"/>
                </a:rPr>
                <a:t>Data Ingestion </a:t>
              </a:r>
              <a:endParaRPr/>
            </a:p>
            <a:p>
              <a:pPr marL="0" marR="0" lvl="0" indent="0" algn="ctr" rtl="0">
                <a:lnSpc>
                  <a:spcPct val="100000"/>
                </a:lnSpc>
                <a:spcBef>
                  <a:spcPts val="451"/>
                </a:spcBef>
                <a:spcAft>
                  <a:spcPts val="0"/>
                </a:spcAft>
                <a:buNone/>
              </a:pPr>
              <a:r>
                <a:rPr lang="en-US" sz="1100" b="0" i="0" u="none" strike="noStrike" cap="none">
                  <a:solidFill>
                    <a:srgbClr val="FFFFFF"/>
                  </a:solidFill>
                  <a:latin typeface="Arial"/>
                  <a:ea typeface="Arial"/>
                  <a:cs typeface="Arial"/>
                  <a:sym typeface="Arial"/>
                </a:rPr>
                <a:t>Data Integration, Data Quality and Data Preparation</a:t>
              </a:r>
              <a:endParaRPr/>
            </a:p>
          </p:txBody>
        </p:sp>
        <p:sp>
          <p:nvSpPr>
            <p:cNvPr id="190" name="Google Shape;190;p8"/>
            <p:cNvSpPr/>
            <p:nvPr/>
          </p:nvSpPr>
          <p:spPr>
            <a:xfrm>
              <a:off x="379412" y="2972385"/>
              <a:ext cx="2926081" cy="732197"/>
            </a:xfrm>
            <a:prstGeom prst="rect">
              <a:avLst/>
            </a:prstGeom>
            <a:solidFill>
              <a:srgbClr val="17365D"/>
            </a:solidFill>
            <a:ln>
              <a:noFill/>
            </a:ln>
          </p:spPr>
          <p:txBody>
            <a:bodyPr spcFirstLastPara="1" wrap="square" lIns="40500" tIns="40500" rIns="40500" bIns="60750" anchor="ctr" anchorCtr="0">
              <a:noAutofit/>
            </a:bodyPr>
            <a:lstStyle/>
            <a:p>
              <a:pPr marL="0" marR="0" lvl="0" indent="0" algn="ctr" rtl="0">
                <a:lnSpc>
                  <a:spcPct val="100000"/>
                </a:lnSpc>
                <a:spcBef>
                  <a:spcPts val="0"/>
                </a:spcBef>
                <a:spcAft>
                  <a:spcPts val="0"/>
                </a:spcAft>
                <a:buNone/>
              </a:pPr>
              <a:r>
                <a:rPr lang="en-US" sz="1900" b="1" i="0" u="none" strike="noStrike" cap="none" dirty="0">
                  <a:solidFill>
                    <a:srgbClr val="FFFFFF"/>
                  </a:solidFill>
                  <a:latin typeface="Arial"/>
                  <a:ea typeface="Arial"/>
                  <a:cs typeface="Arial"/>
                  <a:sym typeface="Arial"/>
                </a:rPr>
                <a:t>Analytics</a:t>
              </a:r>
              <a:endParaRPr sz="1300" b="1" i="0" u="none" strike="noStrike" cap="none" dirty="0">
                <a:solidFill>
                  <a:srgbClr val="FFFFFF"/>
                </a:solidFill>
                <a:latin typeface="Arial"/>
                <a:ea typeface="Arial"/>
                <a:cs typeface="Arial"/>
                <a:sym typeface="Arial"/>
              </a:endParaRPr>
            </a:p>
            <a:p>
              <a:pPr marL="0" marR="0" lvl="0" indent="0" algn="ctr" rtl="0">
                <a:lnSpc>
                  <a:spcPct val="100000"/>
                </a:lnSpc>
                <a:spcBef>
                  <a:spcPts val="451"/>
                </a:spcBef>
                <a:spcAft>
                  <a:spcPts val="0"/>
                </a:spcAft>
                <a:buNone/>
              </a:pPr>
              <a:r>
                <a:rPr lang="en-US" sz="1100" b="0" i="0" u="none" strike="noStrike" cap="none" dirty="0">
                  <a:solidFill>
                    <a:srgbClr val="FFFFFF"/>
                  </a:solidFill>
                  <a:latin typeface="Arial"/>
                  <a:ea typeface="Arial"/>
                  <a:cs typeface="Arial"/>
                  <a:sym typeface="Arial"/>
                </a:rPr>
                <a:t>Building Blocks for modeling &amp; processing Analytics Applications</a:t>
              </a:r>
              <a:endParaRPr dirty="0"/>
            </a:p>
          </p:txBody>
        </p:sp>
        <p:sp>
          <p:nvSpPr>
            <p:cNvPr id="191" name="Google Shape;191;p8"/>
            <p:cNvSpPr/>
            <p:nvPr/>
          </p:nvSpPr>
          <p:spPr>
            <a:xfrm>
              <a:off x="3514382" y="2972385"/>
              <a:ext cx="8229601" cy="727621"/>
            </a:xfrm>
            <a:prstGeom prst="rect">
              <a:avLst/>
            </a:prstGeom>
            <a:solidFill>
              <a:srgbClr val="17365D"/>
            </a:solidFill>
            <a:ln>
              <a:noFill/>
            </a:ln>
          </p:spPr>
          <p:txBody>
            <a:bodyPr spcFirstLastPara="1" wrap="square" lIns="68600" tIns="34300" rIns="68600" bIns="34300" anchor="ctr" anchorCtr="0">
              <a:noAutofit/>
            </a:bodyPr>
            <a:lstStyle/>
            <a:p>
              <a:pPr marL="0" marR="0" lvl="0" indent="0" algn="ctr" rtl="0">
                <a:lnSpc>
                  <a:spcPct val="100000"/>
                </a:lnSpc>
                <a:spcBef>
                  <a:spcPts val="0"/>
                </a:spcBef>
                <a:spcAft>
                  <a:spcPts val="0"/>
                </a:spcAft>
                <a:buNone/>
              </a:pPr>
              <a:endParaRPr sz="1300" b="0" i="0" u="none" strike="noStrike" cap="none">
                <a:solidFill>
                  <a:srgbClr val="FFFFFF"/>
                </a:solidFill>
                <a:latin typeface="Arial"/>
                <a:ea typeface="Arial"/>
                <a:cs typeface="Arial"/>
                <a:sym typeface="Arial"/>
              </a:endParaRPr>
            </a:p>
          </p:txBody>
        </p:sp>
        <p:sp>
          <p:nvSpPr>
            <p:cNvPr id="192" name="Google Shape;192;p8"/>
            <p:cNvSpPr/>
            <p:nvPr/>
          </p:nvSpPr>
          <p:spPr>
            <a:xfrm>
              <a:off x="379412" y="3894891"/>
              <a:ext cx="2926081" cy="732197"/>
            </a:xfrm>
            <a:prstGeom prst="rect">
              <a:avLst/>
            </a:prstGeom>
            <a:solidFill>
              <a:schemeClr val="accent5"/>
            </a:solidFill>
            <a:ln>
              <a:noFill/>
            </a:ln>
          </p:spPr>
          <p:txBody>
            <a:bodyPr spcFirstLastPara="1" wrap="square" lIns="40500" tIns="40500" rIns="40500" bIns="60750" anchor="ctr" anchorCtr="0">
              <a:noAutofit/>
            </a:bodyPr>
            <a:lstStyle/>
            <a:p>
              <a:pPr marL="0" marR="0" lvl="0" indent="0" algn="ctr" rtl="0">
                <a:lnSpc>
                  <a:spcPct val="100000"/>
                </a:lnSpc>
                <a:spcBef>
                  <a:spcPts val="0"/>
                </a:spcBef>
                <a:spcAft>
                  <a:spcPts val="0"/>
                </a:spcAft>
                <a:buNone/>
              </a:pPr>
              <a:r>
                <a:rPr lang="en-US" sz="1900" b="1" i="0" u="none" strike="noStrike" cap="none">
                  <a:solidFill>
                    <a:srgbClr val="FFFFFF"/>
                  </a:solidFill>
                  <a:latin typeface="Arial"/>
                  <a:ea typeface="Arial"/>
                  <a:cs typeface="Arial"/>
                  <a:sym typeface="Arial"/>
                </a:rPr>
                <a:t>Storage</a:t>
              </a:r>
              <a:endParaRPr sz="1300" b="1" i="0" u="none" strike="noStrike" cap="none">
                <a:solidFill>
                  <a:srgbClr val="FFFFFF"/>
                </a:solidFill>
                <a:latin typeface="Arial"/>
                <a:ea typeface="Arial"/>
                <a:cs typeface="Arial"/>
                <a:sym typeface="Arial"/>
              </a:endParaRPr>
            </a:p>
            <a:p>
              <a:pPr marL="0" marR="0" lvl="0" indent="0" algn="ctr" rtl="0">
                <a:lnSpc>
                  <a:spcPct val="100000"/>
                </a:lnSpc>
                <a:spcBef>
                  <a:spcPts val="451"/>
                </a:spcBef>
                <a:spcAft>
                  <a:spcPts val="0"/>
                </a:spcAft>
                <a:buNone/>
              </a:pPr>
              <a:r>
                <a:rPr lang="en-US" sz="1100" b="0" i="0" u="none" strike="noStrike" cap="none">
                  <a:solidFill>
                    <a:srgbClr val="FFFFFF"/>
                  </a:solidFill>
                  <a:latin typeface="Arial"/>
                  <a:ea typeface="Arial"/>
                  <a:cs typeface="Arial"/>
                  <a:sym typeface="Arial"/>
                </a:rPr>
                <a:t>Cloud Architecture and </a:t>
              </a:r>
              <a:br>
                <a:rPr lang="en-US" sz="1100" b="0" i="0" u="none" strike="noStrike" cap="none">
                  <a:solidFill>
                    <a:srgbClr val="FFFFFF"/>
                  </a:solidFill>
                  <a:latin typeface="Arial"/>
                  <a:ea typeface="Arial"/>
                  <a:cs typeface="Arial"/>
                  <a:sym typeface="Arial"/>
                </a:rPr>
              </a:br>
              <a:r>
                <a:rPr lang="en-US" sz="1100" b="0" i="0" u="none" strike="noStrike" cap="none">
                  <a:solidFill>
                    <a:srgbClr val="FFFFFF"/>
                  </a:solidFill>
                  <a:latin typeface="Arial"/>
                  <a:ea typeface="Arial"/>
                  <a:cs typeface="Arial"/>
                  <a:sym typeface="Arial"/>
                </a:rPr>
                <a:t>other Validated Storage</a:t>
              </a:r>
              <a:endParaRPr/>
            </a:p>
          </p:txBody>
        </p:sp>
        <p:sp>
          <p:nvSpPr>
            <p:cNvPr id="193" name="Google Shape;193;p8"/>
            <p:cNvSpPr/>
            <p:nvPr/>
          </p:nvSpPr>
          <p:spPr>
            <a:xfrm>
              <a:off x="3514382" y="3892276"/>
              <a:ext cx="8229601" cy="727621"/>
            </a:xfrm>
            <a:prstGeom prst="rect">
              <a:avLst/>
            </a:prstGeom>
            <a:solidFill>
              <a:schemeClr val="accent5"/>
            </a:solidFill>
            <a:ln>
              <a:noFill/>
            </a:ln>
          </p:spPr>
          <p:txBody>
            <a:bodyPr spcFirstLastPara="1" wrap="square" lIns="68600" tIns="34300" rIns="68600" bIns="34300" anchor="ctr" anchorCtr="0">
              <a:noAutofit/>
            </a:bodyPr>
            <a:lstStyle/>
            <a:p>
              <a:pPr marL="0" marR="0" lvl="0" indent="0" algn="ctr" rtl="0">
                <a:lnSpc>
                  <a:spcPct val="100000"/>
                </a:lnSpc>
                <a:spcBef>
                  <a:spcPts val="0"/>
                </a:spcBef>
                <a:spcAft>
                  <a:spcPts val="0"/>
                </a:spcAft>
                <a:buNone/>
              </a:pPr>
              <a:endParaRPr sz="1300" b="0" i="0" u="none" strike="noStrike" cap="none">
                <a:solidFill>
                  <a:srgbClr val="FFFFFF"/>
                </a:solidFill>
                <a:latin typeface="Arial"/>
                <a:ea typeface="Arial"/>
                <a:cs typeface="Arial"/>
                <a:sym typeface="Arial"/>
              </a:endParaRPr>
            </a:p>
          </p:txBody>
        </p:sp>
        <p:pic>
          <p:nvPicPr>
            <p:cNvPr id="195" name="Google Shape;195;p8" descr="Image result for mongodb"/>
            <p:cNvPicPr preferRelativeResize="0"/>
            <p:nvPr/>
          </p:nvPicPr>
          <p:blipFill rotWithShape="1">
            <a:blip r:embed="rId4">
              <a:alphaModFix/>
            </a:blip>
            <a:srcRect/>
            <a:stretch/>
          </p:blipFill>
          <p:spPr>
            <a:xfrm>
              <a:off x="10397067" y="4043843"/>
              <a:ext cx="1320139" cy="391588"/>
            </a:xfrm>
            <a:prstGeom prst="rect">
              <a:avLst/>
            </a:prstGeom>
            <a:noFill/>
            <a:ln>
              <a:noFill/>
            </a:ln>
          </p:spPr>
        </p:pic>
        <p:pic>
          <p:nvPicPr>
            <p:cNvPr id="196" name="Google Shape;196;p8" descr="Image result for splice machine logo"/>
            <p:cNvPicPr preferRelativeResize="0"/>
            <p:nvPr/>
          </p:nvPicPr>
          <p:blipFill rotWithShape="1">
            <a:blip r:embed="rId5">
              <a:alphaModFix/>
            </a:blip>
            <a:srcRect/>
            <a:stretch/>
          </p:blipFill>
          <p:spPr>
            <a:xfrm>
              <a:off x="3757091" y="2232248"/>
              <a:ext cx="965722" cy="383803"/>
            </a:xfrm>
            <a:prstGeom prst="rect">
              <a:avLst/>
            </a:prstGeom>
            <a:noFill/>
            <a:ln>
              <a:noFill/>
            </a:ln>
          </p:spPr>
        </p:pic>
        <p:sp>
          <p:nvSpPr>
            <p:cNvPr id="198" name="Google Shape;198;p8"/>
            <p:cNvSpPr txBox="1"/>
            <p:nvPr/>
          </p:nvSpPr>
          <p:spPr>
            <a:xfrm>
              <a:off x="276268" y="798152"/>
              <a:ext cx="8666119" cy="340121"/>
            </a:xfrm>
            <a:prstGeom prst="rect">
              <a:avLst/>
            </a:prstGeom>
            <a:noFill/>
            <a:ln>
              <a:noFill/>
            </a:ln>
          </p:spPr>
          <p:txBody>
            <a:bodyPr spcFirstLastPara="1" wrap="square" lIns="68600" tIns="34300" rIns="68600" bIns="3430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US" sz="1600" b="0" i="0" u="none" strike="noStrike" cap="none" dirty="0">
                  <a:solidFill>
                    <a:srgbClr val="0070C0"/>
                  </a:solidFill>
                  <a:latin typeface="Calibri"/>
                  <a:ea typeface="Calibri"/>
                  <a:cs typeface="Calibri"/>
                  <a:sym typeface="Calibri"/>
                </a:rPr>
                <a:t>Technical Architecture Stack View </a:t>
              </a:r>
              <a:endParaRPr dirty="0"/>
            </a:p>
          </p:txBody>
        </p:sp>
        <p:sp>
          <p:nvSpPr>
            <p:cNvPr id="199" name="Google Shape;199;p8"/>
            <p:cNvSpPr/>
            <p:nvPr/>
          </p:nvSpPr>
          <p:spPr>
            <a:xfrm>
              <a:off x="379412" y="1152831"/>
              <a:ext cx="2926081" cy="732197"/>
            </a:xfrm>
            <a:prstGeom prst="rect">
              <a:avLst/>
            </a:prstGeom>
            <a:solidFill>
              <a:srgbClr val="C2D59B"/>
            </a:solidFill>
            <a:ln>
              <a:noFill/>
            </a:ln>
          </p:spPr>
          <p:txBody>
            <a:bodyPr spcFirstLastPara="1" wrap="square" lIns="40500" tIns="40500" rIns="40500" bIns="60750" anchor="ctr" anchorCtr="0">
              <a:noAutofit/>
            </a:bodyPr>
            <a:lstStyle/>
            <a:p>
              <a:pPr marL="0" marR="0" lvl="0" indent="0" algn="ctr" rtl="0">
                <a:lnSpc>
                  <a:spcPct val="100000"/>
                </a:lnSpc>
                <a:spcBef>
                  <a:spcPts val="0"/>
                </a:spcBef>
                <a:spcAft>
                  <a:spcPts val="0"/>
                </a:spcAft>
                <a:buNone/>
              </a:pPr>
              <a:r>
                <a:rPr lang="en-US" sz="1900" b="1" i="0" u="none" strike="noStrike" cap="none">
                  <a:solidFill>
                    <a:srgbClr val="7F7F7F"/>
                  </a:solidFill>
                  <a:latin typeface="Arial"/>
                  <a:ea typeface="Arial"/>
                  <a:cs typeface="Arial"/>
                  <a:sym typeface="Arial"/>
                </a:rPr>
                <a:t>Presentation</a:t>
              </a:r>
              <a:endParaRPr/>
            </a:p>
            <a:p>
              <a:pPr marL="0" marR="0" lvl="0" indent="0" algn="ctr" rtl="0">
                <a:lnSpc>
                  <a:spcPct val="100000"/>
                </a:lnSpc>
                <a:spcBef>
                  <a:spcPts val="451"/>
                </a:spcBef>
                <a:spcAft>
                  <a:spcPts val="0"/>
                </a:spcAft>
                <a:buNone/>
              </a:pPr>
              <a:r>
                <a:rPr lang="en-US" sz="1100" b="0" i="0" u="none" strike="noStrike" cap="none">
                  <a:solidFill>
                    <a:srgbClr val="7F7F7F"/>
                  </a:solidFill>
                  <a:latin typeface="Arial"/>
                  <a:ea typeface="Arial"/>
                  <a:cs typeface="Arial"/>
                  <a:sym typeface="Arial"/>
                </a:rPr>
                <a:t>Dashboards, Analytics, Self-Service BI </a:t>
              </a:r>
              <a:br>
                <a:rPr lang="en-US" sz="1100" b="0" i="0" u="none" strike="noStrike" cap="none">
                  <a:solidFill>
                    <a:srgbClr val="7F7F7F"/>
                  </a:solidFill>
                  <a:latin typeface="Arial"/>
                  <a:ea typeface="Arial"/>
                  <a:cs typeface="Arial"/>
                  <a:sym typeface="Arial"/>
                </a:rPr>
              </a:br>
              <a:r>
                <a:rPr lang="en-US" sz="1100" b="0" i="0" u="none" strike="noStrike" cap="none">
                  <a:solidFill>
                    <a:srgbClr val="7F7F7F"/>
                  </a:solidFill>
                  <a:latin typeface="Arial"/>
                  <a:ea typeface="Arial"/>
                  <a:cs typeface="Arial"/>
                  <a:sym typeface="Arial"/>
                </a:rPr>
                <a:t>and Geo-Spatial Visualization</a:t>
              </a:r>
              <a:endParaRPr sz="1100" b="0" i="0" u="none" strike="noStrike" cap="none">
                <a:solidFill>
                  <a:srgbClr val="7F7F7F"/>
                </a:solidFill>
                <a:latin typeface="Arial"/>
                <a:ea typeface="Arial"/>
                <a:cs typeface="Arial"/>
                <a:sym typeface="Arial"/>
              </a:endParaRPr>
            </a:p>
          </p:txBody>
        </p:sp>
        <p:sp>
          <p:nvSpPr>
            <p:cNvPr id="200" name="Google Shape;200;p8"/>
            <p:cNvSpPr/>
            <p:nvPr/>
          </p:nvSpPr>
          <p:spPr>
            <a:xfrm>
              <a:off x="3514382" y="1152831"/>
              <a:ext cx="8229601" cy="727621"/>
            </a:xfrm>
            <a:prstGeom prst="rect">
              <a:avLst/>
            </a:prstGeom>
            <a:solidFill>
              <a:srgbClr val="C2D59B"/>
            </a:solidFill>
            <a:ln>
              <a:noFill/>
            </a:ln>
          </p:spPr>
          <p:txBody>
            <a:bodyPr spcFirstLastPara="1" wrap="square" lIns="68600" tIns="34300" rIns="68600" bIns="34300" anchor="ctr" anchorCtr="0">
              <a:noAutofit/>
            </a:bodyPr>
            <a:lstStyle/>
            <a:p>
              <a:pPr marL="0" marR="0" lvl="0" indent="0" algn="ctr" rtl="0">
                <a:lnSpc>
                  <a:spcPct val="100000"/>
                </a:lnSpc>
                <a:spcBef>
                  <a:spcPts val="0"/>
                </a:spcBef>
                <a:spcAft>
                  <a:spcPts val="0"/>
                </a:spcAft>
                <a:buNone/>
              </a:pPr>
              <a:endParaRPr sz="1300" b="0" i="0" u="none" strike="noStrike" cap="none">
                <a:solidFill>
                  <a:srgbClr val="FFFFFF"/>
                </a:solidFill>
                <a:latin typeface="Arial"/>
                <a:ea typeface="Arial"/>
                <a:cs typeface="Arial"/>
                <a:sym typeface="Arial"/>
              </a:endParaRPr>
            </a:p>
          </p:txBody>
        </p:sp>
        <p:sp>
          <p:nvSpPr>
            <p:cNvPr id="201" name="Google Shape;201;p8"/>
            <p:cNvSpPr/>
            <p:nvPr/>
          </p:nvSpPr>
          <p:spPr>
            <a:xfrm>
              <a:off x="379412" y="2060339"/>
              <a:ext cx="2926081" cy="732197"/>
            </a:xfrm>
            <a:prstGeom prst="rect">
              <a:avLst/>
            </a:prstGeom>
            <a:solidFill>
              <a:srgbClr val="31859B"/>
            </a:solidFill>
            <a:ln>
              <a:noFill/>
            </a:ln>
          </p:spPr>
          <p:txBody>
            <a:bodyPr spcFirstLastPara="1" wrap="square" lIns="40500" tIns="40500" rIns="40500" bIns="60750" anchor="ctr" anchorCtr="0">
              <a:noAutofit/>
            </a:bodyPr>
            <a:lstStyle/>
            <a:p>
              <a:pPr marL="0" marR="0" lvl="0" indent="0" algn="ctr" rtl="0">
                <a:lnSpc>
                  <a:spcPct val="100000"/>
                </a:lnSpc>
                <a:spcBef>
                  <a:spcPts val="0"/>
                </a:spcBef>
                <a:spcAft>
                  <a:spcPts val="0"/>
                </a:spcAft>
                <a:buNone/>
              </a:pPr>
              <a:r>
                <a:rPr lang="en-US" sz="1900" b="1" i="0" u="none" strike="noStrike" cap="none">
                  <a:solidFill>
                    <a:srgbClr val="FFFFFF"/>
                  </a:solidFill>
                  <a:latin typeface="Arial"/>
                  <a:ea typeface="Arial"/>
                  <a:cs typeface="Arial"/>
                  <a:sym typeface="Arial"/>
                </a:rPr>
                <a:t>Semantic Layer</a:t>
              </a:r>
              <a:endParaRPr sz="1300" b="1" i="0" u="none" strike="noStrike" cap="none">
                <a:solidFill>
                  <a:srgbClr val="FFFFFF"/>
                </a:solidFill>
                <a:latin typeface="Arial"/>
                <a:ea typeface="Arial"/>
                <a:cs typeface="Arial"/>
                <a:sym typeface="Arial"/>
              </a:endParaRPr>
            </a:p>
            <a:p>
              <a:pPr marL="0" marR="0" lvl="0" indent="0" algn="ctr" rtl="0">
                <a:lnSpc>
                  <a:spcPct val="100000"/>
                </a:lnSpc>
                <a:spcBef>
                  <a:spcPts val="451"/>
                </a:spcBef>
                <a:spcAft>
                  <a:spcPts val="0"/>
                </a:spcAft>
                <a:buNone/>
              </a:pPr>
              <a:r>
                <a:rPr lang="en-US" sz="1100" b="0" i="0" u="none" strike="noStrike" cap="none">
                  <a:solidFill>
                    <a:srgbClr val="FFFFFF"/>
                  </a:solidFill>
                  <a:latin typeface="Arial"/>
                  <a:ea typeface="Arial"/>
                  <a:cs typeface="Arial"/>
                  <a:sym typeface="Arial"/>
                </a:rPr>
                <a:t>Mapping complex data into familiar business terms</a:t>
              </a:r>
              <a:endParaRPr/>
            </a:p>
          </p:txBody>
        </p:sp>
        <p:grpSp>
          <p:nvGrpSpPr>
            <p:cNvPr id="202" name="Google Shape;202;p8"/>
            <p:cNvGrpSpPr/>
            <p:nvPr/>
          </p:nvGrpSpPr>
          <p:grpSpPr>
            <a:xfrm>
              <a:off x="1667137" y="1901015"/>
              <a:ext cx="223202" cy="3825996"/>
              <a:chOff x="113880" y="1917837"/>
              <a:chExt cx="223202" cy="3822456"/>
            </a:xfrm>
          </p:grpSpPr>
          <p:sp>
            <p:nvSpPr>
              <p:cNvPr id="203" name="Google Shape;203;p8"/>
              <p:cNvSpPr/>
              <p:nvPr/>
            </p:nvSpPr>
            <p:spPr>
              <a:xfrm rot="-5400000">
                <a:off x="159282" y="2791835"/>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sp>
            <p:nvSpPr>
              <p:cNvPr id="204" name="Google Shape;204;p8"/>
              <p:cNvSpPr/>
              <p:nvPr/>
            </p:nvSpPr>
            <p:spPr>
              <a:xfrm rot="-5400000">
                <a:off x="159282" y="3704250"/>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sp>
            <p:nvSpPr>
              <p:cNvPr id="205" name="Google Shape;205;p8"/>
              <p:cNvSpPr/>
              <p:nvPr/>
            </p:nvSpPr>
            <p:spPr>
              <a:xfrm rot="-5400000">
                <a:off x="159282" y="4630074"/>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sp>
            <p:nvSpPr>
              <p:cNvPr id="206" name="Google Shape;206;p8"/>
              <p:cNvSpPr/>
              <p:nvPr/>
            </p:nvSpPr>
            <p:spPr>
              <a:xfrm rot="-5400000">
                <a:off x="159282" y="5562493"/>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sp>
            <p:nvSpPr>
              <p:cNvPr id="207" name="Google Shape;207;p8"/>
              <p:cNvSpPr/>
              <p:nvPr/>
            </p:nvSpPr>
            <p:spPr>
              <a:xfrm rot="-5400000">
                <a:off x="159282" y="1872435"/>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grpSp>
        <p:grpSp>
          <p:nvGrpSpPr>
            <p:cNvPr id="208" name="Google Shape;208;p8"/>
            <p:cNvGrpSpPr/>
            <p:nvPr/>
          </p:nvGrpSpPr>
          <p:grpSpPr>
            <a:xfrm>
              <a:off x="7582662" y="1913053"/>
              <a:ext cx="223202" cy="3825996"/>
              <a:chOff x="113880" y="1917837"/>
              <a:chExt cx="223202" cy="3822456"/>
            </a:xfrm>
          </p:grpSpPr>
          <p:sp>
            <p:nvSpPr>
              <p:cNvPr id="209" name="Google Shape;209;p8"/>
              <p:cNvSpPr/>
              <p:nvPr/>
            </p:nvSpPr>
            <p:spPr>
              <a:xfrm rot="-5400000">
                <a:off x="159282" y="2791835"/>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sp>
            <p:nvSpPr>
              <p:cNvPr id="210" name="Google Shape;210;p8"/>
              <p:cNvSpPr/>
              <p:nvPr/>
            </p:nvSpPr>
            <p:spPr>
              <a:xfrm rot="-5400000">
                <a:off x="159282" y="3704250"/>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sp>
            <p:nvSpPr>
              <p:cNvPr id="211" name="Google Shape;211;p8"/>
              <p:cNvSpPr/>
              <p:nvPr/>
            </p:nvSpPr>
            <p:spPr>
              <a:xfrm rot="-5400000">
                <a:off x="159282" y="4630074"/>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sp>
            <p:nvSpPr>
              <p:cNvPr id="212" name="Google Shape;212;p8"/>
              <p:cNvSpPr/>
              <p:nvPr/>
            </p:nvSpPr>
            <p:spPr>
              <a:xfrm rot="-5400000">
                <a:off x="159282" y="5562493"/>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sp>
            <p:nvSpPr>
              <p:cNvPr id="213" name="Google Shape;213;p8"/>
              <p:cNvSpPr/>
              <p:nvPr/>
            </p:nvSpPr>
            <p:spPr>
              <a:xfrm rot="-5400000">
                <a:off x="159282" y="1872435"/>
                <a:ext cx="132398" cy="223202"/>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grpSp>
        <p:pic>
          <p:nvPicPr>
            <p:cNvPr id="214" name="Google Shape;214;p8" descr="Related image"/>
            <p:cNvPicPr preferRelativeResize="0"/>
            <p:nvPr/>
          </p:nvPicPr>
          <p:blipFill rotWithShape="1">
            <a:blip r:embed="rId6">
              <a:alphaModFix/>
            </a:blip>
            <a:srcRect/>
            <a:stretch/>
          </p:blipFill>
          <p:spPr>
            <a:xfrm>
              <a:off x="5209586" y="5739048"/>
              <a:ext cx="1737805" cy="800131"/>
            </a:xfrm>
            <a:prstGeom prst="rect">
              <a:avLst/>
            </a:prstGeom>
            <a:noFill/>
            <a:ln>
              <a:noFill/>
            </a:ln>
          </p:spPr>
        </p:pic>
        <p:grpSp>
          <p:nvGrpSpPr>
            <p:cNvPr id="215" name="Google Shape;215;p8"/>
            <p:cNvGrpSpPr/>
            <p:nvPr/>
          </p:nvGrpSpPr>
          <p:grpSpPr>
            <a:xfrm>
              <a:off x="3574601" y="4711666"/>
              <a:ext cx="2377394" cy="868680"/>
              <a:chOff x="4300446" y="4686348"/>
              <a:chExt cx="2377430" cy="867875"/>
            </a:xfrm>
          </p:grpSpPr>
          <p:pic>
            <p:nvPicPr>
              <p:cNvPr id="216" name="Google Shape;216;p8" descr="Related image"/>
              <p:cNvPicPr preferRelativeResize="0"/>
              <p:nvPr/>
            </p:nvPicPr>
            <p:blipFill rotWithShape="1">
              <a:blip r:embed="rId3">
                <a:alphaModFix/>
              </a:blip>
              <a:srcRect/>
              <a:stretch/>
            </p:blipFill>
            <p:spPr>
              <a:xfrm>
                <a:off x="4300446" y="4686348"/>
                <a:ext cx="2377430" cy="867875"/>
              </a:xfrm>
              <a:prstGeom prst="rect">
                <a:avLst/>
              </a:prstGeom>
              <a:noFill/>
              <a:ln>
                <a:noFill/>
              </a:ln>
            </p:spPr>
          </p:pic>
          <p:sp>
            <p:nvSpPr>
              <p:cNvPr id="217" name="Google Shape;217;p8"/>
              <p:cNvSpPr txBox="1"/>
              <p:nvPr/>
            </p:nvSpPr>
            <p:spPr>
              <a:xfrm>
                <a:off x="4908552" y="5179129"/>
                <a:ext cx="1364469" cy="2767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Calibri" panose="020F0502020204030204" pitchFamily="34" charset="0"/>
                    <a:ea typeface="Calibri"/>
                    <a:cs typeface="Calibri"/>
                    <a:sym typeface="Calibri"/>
                  </a:rPr>
                  <a:t>Big Data Manager</a:t>
                </a:r>
                <a:endParaRPr sz="1200" dirty="0">
                  <a:latin typeface="Calibri" panose="020F0502020204030204" pitchFamily="34" charset="0"/>
                </a:endParaRPr>
              </a:p>
            </p:txBody>
          </p:sp>
        </p:grpSp>
        <p:grpSp>
          <p:nvGrpSpPr>
            <p:cNvPr id="218" name="Google Shape;218;p8"/>
            <p:cNvGrpSpPr/>
            <p:nvPr/>
          </p:nvGrpSpPr>
          <p:grpSpPr>
            <a:xfrm>
              <a:off x="6551613" y="1989585"/>
              <a:ext cx="2516623" cy="867579"/>
              <a:chOff x="6809573" y="1987745"/>
              <a:chExt cx="2516623" cy="866776"/>
            </a:xfrm>
          </p:grpSpPr>
          <p:pic>
            <p:nvPicPr>
              <p:cNvPr id="219" name="Google Shape;219;p8" descr="Related image"/>
              <p:cNvPicPr preferRelativeResize="0"/>
              <p:nvPr/>
            </p:nvPicPr>
            <p:blipFill rotWithShape="1">
              <a:blip r:embed="rId3">
                <a:alphaModFix/>
              </a:blip>
              <a:srcRect/>
              <a:stretch/>
            </p:blipFill>
            <p:spPr>
              <a:xfrm>
                <a:off x="6809573" y="1987745"/>
                <a:ext cx="2381250" cy="866776"/>
              </a:xfrm>
              <a:prstGeom prst="rect">
                <a:avLst/>
              </a:prstGeom>
              <a:noFill/>
              <a:ln>
                <a:noFill/>
              </a:ln>
            </p:spPr>
          </p:pic>
          <p:sp>
            <p:nvSpPr>
              <p:cNvPr id="220" name="Google Shape;220;p8"/>
              <p:cNvSpPr txBox="1"/>
              <p:nvPr/>
            </p:nvSpPr>
            <p:spPr>
              <a:xfrm>
                <a:off x="7418386" y="2461795"/>
                <a:ext cx="1907810" cy="2767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Intelligent Data Lake</a:t>
                </a:r>
                <a:endParaRPr/>
              </a:p>
            </p:txBody>
          </p:sp>
        </p:grpSp>
        <p:pic>
          <p:nvPicPr>
            <p:cNvPr id="221" name="Google Shape;221;p8" descr="Related image"/>
            <p:cNvPicPr preferRelativeResize="0"/>
            <p:nvPr/>
          </p:nvPicPr>
          <p:blipFill rotWithShape="1">
            <a:blip r:embed="rId7">
              <a:alphaModFix/>
            </a:blip>
            <a:srcRect/>
            <a:stretch/>
          </p:blipFill>
          <p:spPr>
            <a:xfrm>
              <a:off x="4494212" y="1876735"/>
              <a:ext cx="2260219" cy="1047136"/>
            </a:xfrm>
            <a:prstGeom prst="rect">
              <a:avLst/>
            </a:prstGeom>
            <a:noFill/>
            <a:ln>
              <a:noFill/>
            </a:ln>
          </p:spPr>
        </p:pic>
        <p:sp>
          <p:nvSpPr>
            <p:cNvPr id="222" name="Google Shape;222;p8"/>
            <p:cNvSpPr/>
            <p:nvPr/>
          </p:nvSpPr>
          <p:spPr>
            <a:xfrm>
              <a:off x="10039179" y="5227960"/>
              <a:ext cx="1370077" cy="253944"/>
            </a:xfrm>
            <a:prstGeom prst="rect">
              <a:avLst/>
            </a:prstGeom>
            <a:noFill/>
            <a:ln>
              <a:noFill/>
            </a:ln>
          </p:spPr>
          <p:txBody>
            <a:bodyPr spcFirstLastPara="1" wrap="square" lIns="68600" tIns="34300" rIns="68600" bIns="34300" anchor="t" anchorCtr="0">
              <a:no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Calibri" panose="020F0502020204030204" pitchFamily="34" charset="0"/>
                  <a:sym typeface="Arial"/>
                </a:rPr>
                <a:t>Data Quality</a:t>
              </a:r>
              <a:endParaRPr sz="1200" dirty="0">
                <a:latin typeface="Calibri" panose="020F0502020204030204" pitchFamily="34" charset="0"/>
              </a:endParaRPr>
            </a:p>
          </p:txBody>
        </p:sp>
        <p:pic>
          <p:nvPicPr>
            <p:cNvPr id="224" name="Google Shape;224;p8" descr="Related image"/>
            <p:cNvPicPr preferRelativeResize="0"/>
            <p:nvPr/>
          </p:nvPicPr>
          <p:blipFill rotWithShape="1">
            <a:blip r:embed="rId8">
              <a:alphaModFix/>
            </a:blip>
            <a:srcRect/>
            <a:stretch/>
          </p:blipFill>
          <p:spPr>
            <a:xfrm>
              <a:off x="6318178" y="3941511"/>
              <a:ext cx="1513715" cy="658612"/>
            </a:xfrm>
            <a:prstGeom prst="rect">
              <a:avLst/>
            </a:prstGeom>
            <a:noFill/>
            <a:ln>
              <a:noFill/>
            </a:ln>
          </p:spPr>
        </p:pic>
        <p:grpSp>
          <p:nvGrpSpPr>
            <p:cNvPr id="225" name="Google Shape;225;p8"/>
            <p:cNvGrpSpPr/>
            <p:nvPr/>
          </p:nvGrpSpPr>
          <p:grpSpPr>
            <a:xfrm>
              <a:off x="8932863" y="1967275"/>
              <a:ext cx="2811120" cy="867579"/>
              <a:chOff x="8932862" y="1965455"/>
              <a:chExt cx="2811120" cy="866776"/>
            </a:xfrm>
          </p:grpSpPr>
          <p:sp>
            <p:nvSpPr>
              <p:cNvPr id="226" name="Google Shape;226;p8"/>
              <p:cNvSpPr txBox="1"/>
              <p:nvPr/>
            </p:nvSpPr>
            <p:spPr>
              <a:xfrm>
                <a:off x="9539923" y="2481590"/>
                <a:ext cx="2204059" cy="2767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Enterprise Information Catalog </a:t>
                </a:r>
                <a:endParaRPr/>
              </a:p>
            </p:txBody>
          </p:sp>
          <p:pic>
            <p:nvPicPr>
              <p:cNvPr id="227" name="Google Shape;227;p8" descr="Related image"/>
              <p:cNvPicPr preferRelativeResize="0"/>
              <p:nvPr/>
            </p:nvPicPr>
            <p:blipFill rotWithShape="1">
              <a:blip r:embed="rId3">
                <a:alphaModFix/>
              </a:blip>
              <a:srcRect/>
              <a:stretch/>
            </p:blipFill>
            <p:spPr>
              <a:xfrm>
                <a:off x="8932862" y="1965455"/>
                <a:ext cx="2381250" cy="866776"/>
              </a:xfrm>
              <a:prstGeom prst="rect">
                <a:avLst/>
              </a:prstGeom>
              <a:noFill/>
              <a:ln>
                <a:noFill/>
              </a:ln>
            </p:spPr>
          </p:pic>
        </p:grpSp>
        <p:pic>
          <p:nvPicPr>
            <p:cNvPr id="231" name="Google Shape;231;p8" descr="Related image"/>
            <p:cNvPicPr preferRelativeResize="0"/>
            <p:nvPr/>
          </p:nvPicPr>
          <p:blipFill rotWithShape="1">
            <a:blip r:embed="rId9">
              <a:alphaModFix/>
            </a:blip>
            <a:srcRect/>
            <a:stretch/>
          </p:blipFill>
          <p:spPr>
            <a:xfrm>
              <a:off x="3704488" y="3008156"/>
              <a:ext cx="1868272" cy="656079"/>
            </a:xfrm>
            <a:prstGeom prst="rect">
              <a:avLst/>
            </a:prstGeom>
            <a:noFill/>
            <a:ln>
              <a:noFill/>
            </a:ln>
          </p:spPr>
        </p:pic>
        <p:pic>
          <p:nvPicPr>
            <p:cNvPr id="233" name="Google Shape;233;p8" descr="Image result for qlikview logo png"/>
            <p:cNvPicPr preferRelativeResize="0"/>
            <p:nvPr/>
          </p:nvPicPr>
          <p:blipFill rotWithShape="1">
            <a:blip r:embed="rId10">
              <a:alphaModFix/>
            </a:blip>
            <a:srcRect/>
            <a:stretch/>
          </p:blipFill>
          <p:spPr>
            <a:xfrm>
              <a:off x="4768839" y="1374356"/>
              <a:ext cx="1524000" cy="314235"/>
            </a:xfrm>
            <a:prstGeom prst="rect">
              <a:avLst/>
            </a:prstGeom>
            <a:noFill/>
            <a:ln>
              <a:noFill/>
            </a:ln>
          </p:spPr>
        </p:pic>
        <p:pic>
          <p:nvPicPr>
            <p:cNvPr id="234" name="Google Shape;234;p8" descr="Related image"/>
            <p:cNvPicPr preferRelativeResize="0"/>
            <p:nvPr/>
          </p:nvPicPr>
          <p:blipFill rotWithShape="1">
            <a:blip r:embed="rId11">
              <a:alphaModFix/>
            </a:blip>
            <a:srcRect/>
            <a:stretch/>
          </p:blipFill>
          <p:spPr>
            <a:xfrm>
              <a:off x="6259783" y="1247565"/>
              <a:ext cx="1165771" cy="567820"/>
            </a:xfrm>
            <a:prstGeom prst="rect">
              <a:avLst/>
            </a:prstGeom>
            <a:noFill/>
            <a:ln>
              <a:noFill/>
            </a:ln>
          </p:spPr>
        </p:pic>
        <p:pic>
          <p:nvPicPr>
            <p:cNvPr id="235" name="Google Shape;235;p8" descr="Related image"/>
            <p:cNvPicPr preferRelativeResize="0"/>
            <p:nvPr/>
          </p:nvPicPr>
          <p:blipFill rotWithShape="1">
            <a:blip r:embed="rId12">
              <a:alphaModFix/>
            </a:blip>
            <a:srcRect/>
            <a:stretch/>
          </p:blipFill>
          <p:spPr>
            <a:xfrm>
              <a:off x="3549167" y="1232493"/>
              <a:ext cx="1237488" cy="597961"/>
            </a:xfrm>
            <a:prstGeom prst="rect">
              <a:avLst/>
            </a:prstGeom>
            <a:noFill/>
            <a:ln>
              <a:noFill/>
            </a:ln>
          </p:spPr>
        </p:pic>
        <p:pic>
          <p:nvPicPr>
            <p:cNvPr id="236" name="Google Shape;236;p8" descr="Image result for angular js"/>
            <p:cNvPicPr preferRelativeResize="0"/>
            <p:nvPr/>
          </p:nvPicPr>
          <p:blipFill rotWithShape="1">
            <a:blip r:embed="rId13">
              <a:alphaModFix/>
            </a:blip>
            <a:srcRect/>
            <a:stretch/>
          </p:blipFill>
          <p:spPr>
            <a:xfrm>
              <a:off x="9859902" y="1325829"/>
              <a:ext cx="1790700" cy="435913"/>
            </a:xfrm>
            <a:prstGeom prst="rect">
              <a:avLst/>
            </a:prstGeom>
            <a:noFill/>
            <a:ln>
              <a:noFill/>
            </a:ln>
          </p:spPr>
        </p:pic>
        <p:pic>
          <p:nvPicPr>
            <p:cNvPr id="238" name="Google Shape;238;p8" descr="Related image"/>
            <p:cNvPicPr preferRelativeResize="0"/>
            <p:nvPr/>
          </p:nvPicPr>
          <p:blipFill rotWithShape="1">
            <a:blip r:embed="rId14">
              <a:alphaModFix/>
            </a:blip>
            <a:srcRect/>
            <a:stretch/>
          </p:blipFill>
          <p:spPr>
            <a:xfrm>
              <a:off x="7962904" y="3999220"/>
              <a:ext cx="1341343" cy="502637"/>
            </a:xfrm>
            <a:prstGeom prst="rect">
              <a:avLst/>
            </a:prstGeom>
            <a:noFill/>
            <a:ln>
              <a:noFill/>
            </a:ln>
          </p:spPr>
        </p:pic>
        <p:pic>
          <p:nvPicPr>
            <p:cNvPr id="1028" name="Picture 4" descr="Image result for streamsets logo"/>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6127313" y="4592497"/>
              <a:ext cx="2858573" cy="117916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mage result for python logo"/>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6112110" y="3036056"/>
              <a:ext cx="2141120" cy="634307"/>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Related image"/>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8746860" y="3141319"/>
              <a:ext cx="2911458" cy="423779"/>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Image result for cloudera hadoop logo"/>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4378215" y="3934738"/>
              <a:ext cx="1870577" cy="65192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AutoShape 32" descr="Related image"/>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 name="Shape 589">
              <a:extLst>
                <a:ext uri="{FF2B5EF4-FFF2-40B4-BE49-F238E27FC236}">
                  <a16:creationId xmlns:a16="http://schemas.microsoft.com/office/drawing/2014/main" xmlns="" id="{2BA2BB90-E37F-4FF6-8B5B-C9D67D4B05A8}"/>
                </a:ext>
              </a:extLst>
            </p:cNvPr>
            <p:cNvPicPr preferRelativeResize="0"/>
            <p:nvPr/>
          </p:nvPicPr>
          <p:blipFill rotWithShape="1">
            <a:blip r:embed="rId19">
              <a:alphaModFix/>
            </a:blip>
            <a:srcRect/>
            <a:stretch/>
          </p:blipFill>
          <p:spPr>
            <a:xfrm>
              <a:off x="10659693" y="6172859"/>
              <a:ext cx="972092" cy="237308"/>
            </a:xfrm>
            <a:prstGeom prst="rect">
              <a:avLst/>
            </a:prstGeom>
            <a:noFill/>
            <a:ln>
              <a:noFill/>
            </a:ln>
          </p:spPr>
        </p:pic>
        <p:pic>
          <p:nvPicPr>
            <p:cNvPr id="83" name="Shape 580">
              <a:extLst>
                <a:ext uri="{FF2B5EF4-FFF2-40B4-BE49-F238E27FC236}">
                  <a16:creationId xmlns:a16="http://schemas.microsoft.com/office/drawing/2014/main" xmlns="" id="{8E229CF5-C39D-4BA0-86D1-212261E92918}"/>
                </a:ext>
              </a:extLst>
            </p:cNvPr>
            <p:cNvPicPr preferRelativeResize="0"/>
            <p:nvPr/>
          </p:nvPicPr>
          <p:blipFill rotWithShape="1">
            <a:blip r:embed="rId20">
              <a:alphaModFix/>
            </a:blip>
            <a:srcRect/>
            <a:stretch/>
          </p:blipFill>
          <p:spPr>
            <a:xfrm>
              <a:off x="10675260" y="5835146"/>
              <a:ext cx="880826" cy="218113"/>
            </a:xfrm>
            <a:prstGeom prst="rect">
              <a:avLst/>
            </a:prstGeom>
            <a:noFill/>
            <a:ln>
              <a:noFill/>
            </a:ln>
          </p:spPr>
        </p:pic>
        <p:pic>
          <p:nvPicPr>
            <p:cNvPr id="84" name="Shape 592">
              <a:extLst>
                <a:ext uri="{FF2B5EF4-FFF2-40B4-BE49-F238E27FC236}">
                  <a16:creationId xmlns:a16="http://schemas.microsoft.com/office/drawing/2014/main" xmlns="" id="{C19FD4D1-129D-4A55-A044-A2BA6092171F}"/>
                </a:ext>
              </a:extLst>
            </p:cNvPr>
            <p:cNvPicPr preferRelativeResize="0"/>
            <p:nvPr/>
          </p:nvPicPr>
          <p:blipFill rotWithShape="1">
            <a:blip r:embed="rId21">
              <a:alphaModFix/>
            </a:blip>
            <a:srcRect/>
            <a:stretch/>
          </p:blipFill>
          <p:spPr>
            <a:xfrm>
              <a:off x="7073720" y="6026701"/>
              <a:ext cx="1750972" cy="264812"/>
            </a:xfrm>
            <a:prstGeom prst="rect">
              <a:avLst/>
            </a:prstGeom>
            <a:noFill/>
            <a:ln>
              <a:noFill/>
            </a:ln>
          </p:spPr>
        </p:pic>
        <p:pic>
          <p:nvPicPr>
            <p:cNvPr id="85" name="Shape 593">
              <a:extLst>
                <a:ext uri="{FF2B5EF4-FFF2-40B4-BE49-F238E27FC236}">
                  <a16:creationId xmlns:a16="http://schemas.microsoft.com/office/drawing/2014/main" xmlns="" id="{57F56D5E-7D8A-474C-BB3C-73DCEDC21894}"/>
                </a:ext>
              </a:extLst>
            </p:cNvPr>
            <p:cNvPicPr preferRelativeResize="0"/>
            <p:nvPr/>
          </p:nvPicPr>
          <p:blipFill rotWithShape="1">
            <a:blip r:embed="rId22">
              <a:alphaModFix/>
            </a:blip>
            <a:srcRect/>
            <a:stretch/>
          </p:blipFill>
          <p:spPr>
            <a:xfrm>
              <a:off x="8952018" y="5893645"/>
              <a:ext cx="1360594" cy="503962"/>
            </a:xfrm>
            <a:prstGeom prst="rect">
              <a:avLst/>
            </a:prstGeom>
            <a:noFill/>
            <a:ln>
              <a:noFill/>
            </a:ln>
          </p:spPr>
        </p:pic>
        <p:pic>
          <p:nvPicPr>
            <p:cNvPr id="86" name="Shape 597">
              <a:extLst>
                <a:ext uri="{FF2B5EF4-FFF2-40B4-BE49-F238E27FC236}">
                  <a16:creationId xmlns:a16="http://schemas.microsoft.com/office/drawing/2014/main" xmlns="" id="{B0B0B042-E25A-4140-9481-5D49E3532CEE}"/>
                </a:ext>
              </a:extLst>
            </p:cNvPr>
            <p:cNvPicPr preferRelativeResize="0"/>
            <p:nvPr/>
          </p:nvPicPr>
          <p:blipFill rotWithShape="1">
            <a:blip r:embed="rId23">
              <a:alphaModFix/>
            </a:blip>
            <a:srcRect/>
            <a:stretch/>
          </p:blipFill>
          <p:spPr>
            <a:xfrm>
              <a:off x="3610751" y="5836495"/>
              <a:ext cx="759448" cy="569734"/>
            </a:xfrm>
            <a:prstGeom prst="rect">
              <a:avLst/>
            </a:prstGeom>
            <a:noFill/>
            <a:ln>
              <a:noFill/>
            </a:ln>
          </p:spPr>
        </p:pic>
        <p:pic>
          <p:nvPicPr>
            <p:cNvPr id="87" name="Shape 601">
              <a:extLst>
                <a:ext uri="{FF2B5EF4-FFF2-40B4-BE49-F238E27FC236}">
                  <a16:creationId xmlns:a16="http://schemas.microsoft.com/office/drawing/2014/main" xmlns="" id="{9FEA515E-25BA-4D6D-8345-D51763883642}"/>
                </a:ext>
              </a:extLst>
            </p:cNvPr>
            <p:cNvPicPr preferRelativeResize="0"/>
            <p:nvPr/>
          </p:nvPicPr>
          <p:blipFill rotWithShape="1">
            <a:blip r:embed="rId24">
              <a:alphaModFix/>
            </a:blip>
            <a:srcRect/>
            <a:stretch/>
          </p:blipFill>
          <p:spPr>
            <a:xfrm>
              <a:off x="4515423" y="5893645"/>
              <a:ext cx="700522" cy="455434"/>
            </a:xfrm>
            <a:prstGeom prst="rect">
              <a:avLst/>
            </a:prstGeom>
            <a:noFill/>
            <a:ln>
              <a:noFill/>
            </a:ln>
          </p:spPr>
        </p:pic>
        <p:sp>
          <p:nvSpPr>
            <p:cNvPr id="10" name="AutoShape 2" descr="Image result for aws logo transparent background"/>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Related image"/>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3533543" y="3797944"/>
              <a:ext cx="898624" cy="8986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Image result for edb postgres logo"/>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9403307" y="3982883"/>
              <a:ext cx="913191" cy="525846"/>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Image result for highcharts log"/>
            <p:cNvPicPr>
              <a:picLocks noChangeAspect="1" noChangeArrowheads="1"/>
            </p:cNvPicPr>
            <p:nvPr/>
          </p:nvPicPr>
          <p:blipFill>
            <a:blip r:embed="rId27">
              <a:extLst>
                <a:ext uri="{28A0092B-C50C-407E-A947-70E740481C1C}">
                  <a14:useLocalDpi xmlns:a14="http://schemas.microsoft.com/office/drawing/2010/main" xmlns="" val="0"/>
                </a:ext>
              </a:extLst>
            </a:blip>
            <a:srcRect/>
            <a:stretch>
              <a:fillRect/>
            </a:stretch>
          </p:blipFill>
          <p:spPr bwMode="auto">
            <a:xfrm>
              <a:off x="7359468" y="1298652"/>
              <a:ext cx="2462254" cy="481379"/>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6166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txBox="1">
            <a:spLocks noGrp="1"/>
          </p:cNvSpPr>
          <p:nvPr>
            <p:ph type="title" idx="4294967295"/>
          </p:nvPr>
        </p:nvSpPr>
        <p:spPr>
          <a:xfrm>
            <a:off x="136480" y="73025"/>
            <a:ext cx="5060950" cy="650875"/>
          </a:xfrm>
          <a:prstGeom prst="rect">
            <a:avLst/>
          </a:prstGeom>
          <a:noFill/>
          <a:ln>
            <a:noFill/>
          </a:ln>
        </p:spPr>
        <p:txBody>
          <a:bodyPr spcFirstLastPara="1" wrap="square" lIns="91172" tIns="45553" rIns="91172" bIns="45553" anchor="ctr" anchorCtr="0">
            <a:noAutofit/>
          </a:bodyPr>
          <a:lstStyle/>
          <a:p>
            <a:r>
              <a:rPr lang="en" sz="3600" b="1" dirty="0">
                <a:solidFill>
                  <a:schemeClr val="tx1"/>
                </a:solidFill>
              </a:rPr>
              <a:t>Agenda</a:t>
            </a:r>
            <a:endParaRPr sz="3600" b="1" dirty="0">
              <a:solidFill>
                <a:schemeClr val="tx1"/>
              </a:solidFill>
            </a:endParaRPr>
          </a:p>
        </p:txBody>
      </p:sp>
      <p:sp>
        <p:nvSpPr>
          <p:cNvPr id="315" name="Google Shape;315;p46"/>
          <p:cNvSpPr txBox="1"/>
          <p:nvPr/>
        </p:nvSpPr>
        <p:spPr>
          <a:xfrm>
            <a:off x="1444605" y="4709646"/>
            <a:ext cx="8162280" cy="344034"/>
          </a:xfrm>
          <a:prstGeom prst="rect">
            <a:avLst/>
          </a:prstGeom>
          <a:noFill/>
          <a:ln>
            <a:noFill/>
          </a:ln>
        </p:spPr>
        <p:txBody>
          <a:bodyPr spcFirstLastPara="1" wrap="square" lIns="121863" tIns="121863" rIns="121863" bIns="121863" anchor="t" anchorCtr="0">
            <a:noAutofit/>
          </a:bodyPr>
          <a:lstStyle/>
          <a:p>
            <a:endParaRPr sz="2400">
              <a:latin typeface="Calibri" panose="020F0502020204030204" pitchFamily="34" charset="0"/>
              <a:cs typeface="Calibri" panose="020F0502020204030204" pitchFamily="34" charset="0"/>
            </a:endParaRPr>
          </a:p>
        </p:txBody>
      </p:sp>
      <p:cxnSp>
        <p:nvCxnSpPr>
          <p:cNvPr id="307" name="Google Shape;307;p46"/>
          <p:cNvCxnSpPr/>
          <p:nvPr/>
        </p:nvCxnSpPr>
        <p:spPr>
          <a:xfrm>
            <a:off x="465658" y="4463608"/>
            <a:ext cx="10979796" cy="0"/>
          </a:xfrm>
          <a:prstGeom prst="straightConnector1">
            <a:avLst/>
          </a:prstGeom>
          <a:noFill/>
          <a:ln w="25400" cap="flat" cmpd="sng">
            <a:solidFill>
              <a:schemeClr val="accent1"/>
            </a:solidFill>
            <a:prstDash val="solid"/>
            <a:round/>
            <a:headEnd type="none" w="sm" len="sm"/>
            <a:tailEnd type="none" w="sm" len="sm"/>
          </a:ln>
        </p:spPr>
      </p:cxnSp>
      <p:cxnSp>
        <p:nvCxnSpPr>
          <p:cNvPr id="308" name="Google Shape;308;p46"/>
          <p:cNvCxnSpPr/>
          <p:nvPr/>
        </p:nvCxnSpPr>
        <p:spPr>
          <a:xfrm>
            <a:off x="459078" y="3608592"/>
            <a:ext cx="10979796" cy="0"/>
          </a:xfrm>
          <a:prstGeom prst="straightConnector1">
            <a:avLst/>
          </a:prstGeom>
          <a:noFill/>
          <a:ln w="25400" cap="flat" cmpd="sng">
            <a:solidFill>
              <a:schemeClr val="accent1"/>
            </a:solidFill>
            <a:prstDash val="solid"/>
            <a:round/>
            <a:headEnd type="none" w="sm" len="sm"/>
            <a:tailEnd type="none" w="sm" len="sm"/>
          </a:ln>
        </p:spPr>
      </p:cxnSp>
      <p:cxnSp>
        <p:nvCxnSpPr>
          <p:cNvPr id="309" name="Google Shape;309;p46"/>
          <p:cNvCxnSpPr/>
          <p:nvPr/>
        </p:nvCxnSpPr>
        <p:spPr>
          <a:xfrm>
            <a:off x="465658" y="2712178"/>
            <a:ext cx="10979796" cy="0"/>
          </a:xfrm>
          <a:prstGeom prst="straightConnector1">
            <a:avLst/>
          </a:prstGeom>
          <a:noFill/>
          <a:ln w="25400" cap="flat" cmpd="sng">
            <a:solidFill>
              <a:schemeClr val="accent1"/>
            </a:solidFill>
            <a:prstDash val="solid"/>
            <a:round/>
            <a:headEnd type="none" w="sm" len="sm"/>
            <a:tailEnd type="none" w="sm" len="sm"/>
          </a:ln>
        </p:spPr>
      </p:cxnSp>
      <p:cxnSp>
        <p:nvCxnSpPr>
          <p:cNvPr id="310" name="Google Shape;310;p46"/>
          <p:cNvCxnSpPr/>
          <p:nvPr/>
        </p:nvCxnSpPr>
        <p:spPr>
          <a:xfrm>
            <a:off x="474845" y="1830767"/>
            <a:ext cx="10979796" cy="0"/>
          </a:xfrm>
          <a:prstGeom prst="straightConnector1">
            <a:avLst/>
          </a:prstGeom>
          <a:noFill/>
          <a:ln w="25400" cap="flat" cmpd="sng">
            <a:solidFill>
              <a:schemeClr val="accent1"/>
            </a:solidFill>
            <a:prstDash val="solid"/>
            <a:round/>
            <a:headEnd type="none" w="sm" len="sm"/>
            <a:tailEnd type="none" w="sm" len="sm"/>
          </a:ln>
        </p:spPr>
      </p:cxnSp>
      <p:sp>
        <p:nvSpPr>
          <p:cNvPr id="311" name="Google Shape;311;p46"/>
          <p:cNvSpPr/>
          <p:nvPr/>
        </p:nvSpPr>
        <p:spPr>
          <a:xfrm>
            <a:off x="459078" y="1147273"/>
            <a:ext cx="528622" cy="542816"/>
          </a:xfrm>
          <a:custGeom>
            <a:avLst/>
            <a:gdLst/>
            <a:ahLst/>
            <a:cxnLst/>
            <a:rect l="l" t="t" r="r" b="b"/>
            <a:pathLst>
              <a:path w="587419" h="365203" extrusionOk="0">
                <a:moveTo>
                  <a:pt x="60879" y="0"/>
                </a:moveTo>
                <a:lnTo>
                  <a:pt x="526540" y="0"/>
                </a:lnTo>
                <a:cubicBezTo>
                  <a:pt x="560163" y="0"/>
                  <a:pt x="587419" y="27256"/>
                  <a:pt x="587419" y="60879"/>
                </a:cubicBezTo>
                <a:lnTo>
                  <a:pt x="587419" y="365203"/>
                </a:lnTo>
                <a:lnTo>
                  <a:pt x="587419" y="365203"/>
                </a:lnTo>
                <a:lnTo>
                  <a:pt x="0" y="365203"/>
                </a:lnTo>
                <a:lnTo>
                  <a:pt x="0" y="365203"/>
                </a:lnTo>
                <a:lnTo>
                  <a:pt x="0" y="60879"/>
                </a:lnTo>
                <a:cubicBezTo>
                  <a:pt x="0" y="27256"/>
                  <a:pt x="27256" y="0"/>
                  <a:pt x="60879" y="0"/>
                </a:cubicBezTo>
                <a:close/>
              </a:path>
            </a:pathLst>
          </a:custGeom>
          <a:solidFill>
            <a:srgbClr val="BF504D"/>
          </a:solidFill>
          <a:ln>
            <a:noFill/>
          </a:ln>
          <a:effectLst>
            <a:outerShdw blurRad="50800" dist="38100" dir="2700000" algn="tl" rotWithShape="0">
              <a:srgbClr val="000000">
                <a:alpha val="40000"/>
              </a:srgbClr>
            </a:outerShdw>
          </a:effectLst>
        </p:spPr>
        <p:txBody>
          <a:bodyPr spcFirstLastPara="1" wrap="square" lIns="40525" tIns="40525" rIns="40525" bIns="27125" anchor="ctr" anchorCtr="0">
            <a:noAutofit/>
          </a:bodyPr>
          <a:lstStyle/>
          <a:p>
            <a:pPr algn="ctr">
              <a:lnSpc>
                <a:spcPct val="90000"/>
              </a:lnSpc>
            </a:pPr>
            <a:r>
              <a:rPr lang="en" sz="2400" b="1" dirty="0">
                <a:solidFill>
                  <a:srgbClr val="FFFFFF"/>
                </a:solidFill>
                <a:latin typeface="Calibri" panose="020F0502020204030204" pitchFamily="34" charset="0"/>
                <a:cs typeface="Calibri" panose="020F0502020204030204" pitchFamily="34" charset="0"/>
              </a:rPr>
              <a:t>1</a:t>
            </a:r>
            <a:endParaRPr sz="2400" dirty="0">
              <a:latin typeface="Calibri" panose="020F0502020204030204" pitchFamily="34" charset="0"/>
              <a:cs typeface="Calibri" panose="020F0502020204030204" pitchFamily="34" charset="0"/>
            </a:endParaRPr>
          </a:p>
        </p:txBody>
      </p:sp>
      <p:sp>
        <p:nvSpPr>
          <p:cNvPr id="312" name="Google Shape;312;p46"/>
          <p:cNvSpPr/>
          <p:nvPr/>
        </p:nvSpPr>
        <p:spPr>
          <a:xfrm>
            <a:off x="459078" y="1999036"/>
            <a:ext cx="528622" cy="542816"/>
          </a:xfrm>
          <a:custGeom>
            <a:avLst/>
            <a:gdLst/>
            <a:ahLst/>
            <a:cxnLst/>
            <a:rect l="l" t="t" r="r" b="b"/>
            <a:pathLst>
              <a:path w="587419" h="365203" extrusionOk="0">
                <a:moveTo>
                  <a:pt x="60879" y="0"/>
                </a:moveTo>
                <a:lnTo>
                  <a:pt x="526540" y="0"/>
                </a:lnTo>
                <a:cubicBezTo>
                  <a:pt x="560163" y="0"/>
                  <a:pt x="587419" y="27256"/>
                  <a:pt x="587419" y="60879"/>
                </a:cubicBezTo>
                <a:lnTo>
                  <a:pt x="587419" y="365203"/>
                </a:lnTo>
                <a:lnTo>
                  <a:pt x="587419" y="365203"/>
                </a:lnTo>
                <a:lnTo>
                  <a:pt x="0" y="365203"/>
                </a:lnTo>
                <a:lnTo>
                  <a:pt x="0" y="365203"/>
                </a:lnTo>
                <a:lnTo>
                  <a:pt x="0" y="60879"/>
                </a:lnTo>
                <a:cubicBezTo>
                  <a:pt x="0" y="27256"/>
                  <a:pt x="27256" y="0"/>
                  <a:pt x="60879" y="0"/>
                </a:cubicBezTo>
                <a:close/>
              </a:path>
            </a:pathLst>
          </a:custGeom>
          <a:solidFill>
            <a:srgbClr val="00B050"/>
          </a:solidFill>
          <a:ln>
            <a:noFill/>
          </a:ln>
          <a:effectLst>
            <a:outerShdw blurRad="50800" dist="38100" dir="2700000" algn="tl" rotWithShape="0">
              <a:srgbClr val="000000">
                <a:alpha val="40000"/>
              </a:srgbClr>
            </a:outerShdw>
          </a:effectLst>
        </p:spPr>
        <p:txBody>
          <a:bodyPr spcFirstLastPara="1" wrap="square" lIns="40525" tIns="40525" rIns="40525" bIns="27125" anchor="ctr" anchorCtr="0">
            <a:noAutofit/>
          </a:bodyPr>
          <a:lstStyle/>
          <a:p>
            <a:pPr algn="ctr">
              <a:lnSpc>
                <a:spcPct val="90000"/>
              </a:lnSpc>
            </a:pPr>
            <a:r>
              <a:rPr lang="en" sz="2400" b="1">
                <a:solidFill>
                  <a:srgbClr val="FFFFFF"/>
                </a:solidFill>
                <a:latin typeface="Calibri" panose="020F0502020204030204" pitchFamily="34" charset="0"/>
                <a:cs typeface="Calibri" panose="020F0502020204030204" pitchFamily="34" charset="0"/>
              </a:rPr>
              <a:t>2</a:t>
            </a:r>
            <a:endParaRPr sz="2400">
              <a:latin typeface="Calibri" panose="020F0502020204030204" pitchFamily="34" charset="0"/>
              <a:cs typeface="Calibri" panose="020F0502020204030204" pitchFamily="34" charset="0"/>
            </a:endParaRPr>
          </a:p>
        </p:txBody>
      </p:sp>
      <p:sp>
        <p:nvSpPr>
          <p:cNvPr id="313" name="Google Shape;313;p46"/>
          <p:cNvSpPr/>
          <p:nvPr/>
        </p:nvSpPr>
        <p:spPr>
          <a:xfrm>
            <a:off x="459078" y="2891367"/>
            <a:ext cx="528622" cy="542816"/>
          </a:xfrm>
          <a:custGeom>
            <a:avLst/>
            <a:gdLst/>
            <a:ahLst/>
            <a:cxnLst/>
            <a:rect l="l" t="t" r="r" b="b"/>
            <a:pathLst>
              <a:path w="587419" h="365203" extrusionOk="0">
                <a:moveTo>
                  <a:pt x="60879" y="0"/>
                </a:moveTo>
                <a:lnTo>
                  <a:pt x="526540" y="0"/>
                </a:lnTo>
                <a:cubicBezTo>
                  <a:pt x="560163" y="0"/>
                  <a:pt x="587419" y="27256"/>
                  <a:pt x="587419" y="60879"/>
                </a:cubicBezTo>
                <a:lnTo>
                  <a:pt x="587419" y="365203"/>
                </a:lnTo>
                <a:lnTo>
                  <a:pt x="587419" y="365203"/>
                </a:lnTo>
                <a:lnTo>
                  <a:pt x="0" y="365203"/>
                </a:lnTo>
                <a:lnTo>
                  <a:pt x="0" y="365203"/>
                </a:lnTo>
                <a:lnTo>
                  <a:pt x="0" y="60879"/>
                </a:lnTo>
                <a:cubicBezTo>
                  <a:pt x="0" y="27256"/>
                  <a:pt x="27256" y="0"/>
                  <a:pt x="60879" y="0"/>
                </a:cubicBezTo>
                <a:close/>
              </a:path>
            </a:pathLst>
          </a:custGeom>
          <a:solidFill>
            <a:srgbClr val="205867"/>
          </a:solidFill>
          <a:ln>
            <a:noFill/>
          </a:ln>
          <a:effectLst>
            <a:outerShdw blurRad="50800" dist="38100" dir="2700000" algn="tl" rotWithShape="0">
              <a:srgbClr val="000000">
                <a:alpha val="40000"/>
              </a:srgbClr>
            </a:outerShdw>
          </a:effectLst>
        </p:spPr>
        <p:txBody>
          <a:bodyPr spcFirstLastPara="1" wrap="square" lIns="40525" tIns="40525" rIns="40525" bIns="27125" anchor="ctr" anchorCtr="0">
            <a:noAutofit/>
          </a:bodyPr>
          <a:lstStyle/>
          <a:p>
            <a:pPr algn="ctr">
              <a:lnSpc>
                <a:spcPct val="90000"/>
              </a:lnSpc>
            </a:pPr>
            <a:r>
              <a:rPr lang="en" sz="2400" b="1">
                <a:solidFill>
                  <a:srgbClr val="FFFFFF"/>
                </a:solidFill>
                <a:latin typeface="Calibri" panose="020F0502020204030204" pitchFamily="34" charset="0"/>
                <a:cs typeface="Calibri" panose="020F0502020204030204" pitchFamily="34" charset="0"/>
              </a:rPr>
              <a:t>3</a:t>
            </a:r>
            <a:endParaRPr sz="2400">
              <a:latin typeface="Calibri" panose="020F0502020204030204" pitchFamily="34" charset="0"/>
              <a:cs typeface="Calibri" panose="020F0502020204030204" pitchFamily="34" charset="0"/>
            </a:endParaRPr>
          </a:p>
        </p:txBody>
      </p:sp>
      <p:sp>
        <p:nvSpPr>
          <p:cNvPr id="314" name="Google Shape;314;p46"/>
          <p:cNvSpPr/>
          <p:nvPr/>
        </p:nvSpPr>
        <p:spPr>
          <a:xfrm>
            <a:off x="459078" y="3764093"/>
            <a:ext cx="528622" cy="542816"/>
          </a:xfrm>
          <a:custGeom>
            <a:avLst/>
            <a:gdLst/>
            <a:ahLst/>
            <a:cxnLst/>
            <a:rect l="l" t="t" r="r" b="b"/>
            <a:pathLst>
              <a:path w="587419" h="365203" extrusionOk="0">
                <a:moveTo>
                  <a:pt x="60879" y="0"/>
                </a:moveTo>
                <a:lnTo>
                  <a:pt x="526540" y="0"/>
                </a:lnTo>
                <a:cubicBezTo>
                  <a:pt x="560163" y="0"/>
                  <a:pt x="587419" y="27256"/>
                  <a:pt x="587419" y="60879"/>
                </a:cubicBezTo>
                <a:lnTo>
                  <a:pt x="587419" y="365203"/>
                </a:lnTo>
                <a:lnTo>
                  <a:pt x="587419" y="365203"/>
                </a:lnTo>
                <a:lnTo>
                  <a:pt x="0" y="365203"/>
                </a:lnTo>
                <a:lnTo>
                  <a:pt x="0" y="365203"/>
                </a:lnTo>
                <a:lnTo>
                  <a:pt x="0" y="60879"/>
                </a:lnTo>
                <a:cubicBezTo>
                  <a:pt x="0" y="27256"/>
                  <a:pt x="27256" y="0"/>
                  <a:pt x="60879" y="0"/>
                </a:cubicBezTo>
                <a:close/>
              </a:path>
            </a:pathLst>
          </a:custGeom>
          <a:solidFill>
            <a:srgbClr val="0070C0"/>
          </a:solidFill>
          <a:ln>
            <a:noFill/>
          </a:ln>
          <a:effectLst>
            <a:outerShdw blurRad="50800" dist="38100" dir="2700000" algn="tl" rotWithShape="0">
              <a:srgbClr val="000000">
                <a:alpha val="40000"/>
              </a:srgbClr>
            </a:outerShdw>
          </a:effectLst>
        </p:spPr>
        <p:txBody>
          <a:bodyPr spcFirstLastPara="1" wrap="square" lIns="40525" tIns="40525" rIns="40525" bIns="27125" anchor="ctr" anchorCtr="0">
            <a:noAutofit/>
          </a:bodyPr>
          <a:lstStyle/>
          <a:p>
            <a:pPr algn="ctr">
              <a:lnSpc>
                <a:spcPct val="90000"/>
              </a:lnSpc>
            </a:pPr>
            <a:r>
              <a:rPr lang="en" sz="2400" b="1" dirty="0">
                <a:solidFill>
                  <a:srgbClr val="FFFFFF"/>
                </a:solidFill>
                <a:latin typeface="Calibri" panose="020F0502020204030204" pitchFamily="34" charset="0"/>
                <a:cs typeface="Calibri" panose="020F0502020204030204" pitchFamily="34" charset="0"/>
              </a:rPr>
              <a:t>4</a:t>
            </a:r>
            <a:endParaRPr sz="2400" dirty="0">
              <a:latin typeface="Calibri" panose="020F0502020204030204" pitchFamily="34" charset="0"/>
              <a:cs typeface="Calibri" panose="020F0502020204030204" pitchFamily="34" charset="0"/>
            </a:endParaRPr>
          </a:p>
        </p:txBody>
      </p:sp>
      <p:sp>
        <p:nvSpPr>
          <p:cNvPr id="317" name="Google Shape;317;p46"/>
          <p:cNvSpPr txBox="1"/>
          <p:nvPr/>
        </p:nvSpPr>
        <p:spPr>
          <a:xfrm>
            <a:off x="1444605" y="1081658"/>
            <a:ext cx="9994269" cy="674047"/>
          </a:xfrm>
          <a:prstGeom prst="rect">
            <a:avLst/>
          </a:prstGeom>
          <a:noFill/>
          <a:ln>
            <a:noFill/>
          </a:ln>
        </p:spPr>
        <p:txBody>
          <a:bodyPr spcFirstLastPara="1" wrap="square" lIns="91425" tIns="91425" rIns="91425" bIns="91425" anchor="t" anchorCtr="0">
            <a:noAutofit/>
          </a:bodyPr>
          <a:lstStyle/>
          <a:p>
            <a:r>
              <a:rPr lang="en-US" sz="2400" dirty="0">
                <a:latin typeface="Calibri" panose="020F0502020204030204" pitchFamily="34" charset="0"/>
                <a:cs typeface="Calibri" panose="020F0502020204030204" pitchFamily="34" charset="0"/>
              </a:rPr>
              <a:t>MD THINK Overview</a:t>
            </a:r>
          </a:p>
          <a:p>
            <a:endParaRPr sz="2400" dirty="0">
              <a:latin typeface="Calibri" panose="020F0502020204030204" pitchFamily="34" charset="0"/>
              <a:cs typeface="Calibri" panose="020F0502020204030204" pitchFamily="34" charset="0"/>
            </a:endParaRPr>
          </a:p>
        </p:txBody>
      </p:sp>
      <p:sp>
        <p:nvSpPr>
          <p:cNvPr id="319" name="Google Shape;319;p46"/>
          <p:cNvSpPr txBox="1"/>
          <p:nvPr/>
        </p:nvSpPr>
        <p:spPr>
          <a:xfrm>
            <a:off x="1444605" y="1998605"/>
            <a:ext cx="9994269" cy="543679"/>
          </a:xfrm>
          <a:prstGeom prst="rect">
            <a:avLst/>
          </a:prstGeom>
          <a:noFill/>
          <a:ln>
            <a:noFill/>
          </a:ln>
        </p:spPr>
        <p:txBody>
          <a:bodyPr spcFirstLastPara="1" wrap="square" lIns="91425" tIns="91425" rIns="91425" bIns="91425" anchor="t" anchorCtr="0">
            <a:noAutofit/>
          </a:bodyPr>
          <a:lstStyle/>
          <a:p>
            <a:r>
              <a:rPr lang="en-US" sz="2400" dirty="0">
                <a:latin typeface="Calibri" panose="020F0502020204030204" pitchFamily="34" charset="0"/>
                <a:cs typeface="Calibri" panose="020F0502020204030204" pitchFamily="34" charset="0"/>
              </a:rPr>
              <a:t>System Overview and Architecture</a:t>
            </a:r>
            <a:endParaRPr sz="2400" dirty="0">
              <a:latin typeface="Calibri" panose="020F0502020204030204" pitchFamily="34" charset="0"/>
              <a:cs typeface="Calibri" panose="020F0502020204030204" pitchFamily="34" charset="0"/>
            </a:endParaRPr>
          </a:p>
        </p:txBody>
      </p:sp>
      <p:sp>
        <p:nvSpPr>
          <p:cNvPr id="320" name="Google Shape;320;p46"/>
          <p:cNvSpPr txBox="1"/>
          <p:nvPr/>
        </p:nvSpPr>
        <p:spPr>
          <a:xfrm>
            <a:off x="1444605" y="3782068"/>
            <a:ext cx="9615506" cy="543679"/>
          </a:xfrm>
          <a:prstGeom prst="rect">
            <a:avLst/>
          </a:prstGeom>
          <a:noFill/>
          <a:ln>
            <a:noFill/>
          </a:ln>
        </p:spPr>
        <p:txBody>
          <a:bodyPr spcFirstLastPara="1" wrap="square" lIns="91425" tIns="91425" rIns="91425" bIns="91425" anchor="t" anchorCtr="0">
            <a:noAutofit/>
          </a:bodyPr>
          <a:lstStyle/>
          <a:p>
            <a:r>
              <a:rPr lang="en-US" sz="2400" dirty="0">
                <a:latin typeface="Calibri" panose="020F0502020204030204" pitchFamily="34" charset="0"/>
                <a:cs typeface="Calibri" panose="020F0502020204030204" pitchFamily="34" charset="0"/>
              </a:rPr>
              <a:t>Child Support System (CSS) Demo</a:t>
            </a:r>
          </a:p>
        </p:txBody>
      </p:sp>
      <p:sp>
        <p:nvSpPr>
          <p:cNvPr id="24" name="Google Shape;320;p46"/>
          <p:cNvSpPr txBox="1"/>
          <p:nvPr/>
        </p:nvSpPr>
        <p:spPr>
          <a:xfrm>
            <a:off x="1444605" y="4609824"/>
            <a:ext cx="9615506" cy="543679"/>
          </a:xfrm>
          <a:prstGeom prst="rect">
            <a:avLst/>
          </a:prstGeom>
          <a:noFill/>
          <a:ln>
            <a:noFill/>
          </a:ln>
        </p:spPr>
        <p:txBody>
          <a:bodyPr spcFirstLastPara="1" wrap="square" lIns="91425" tIns="91425" rIns="91425" bIns="91425" anchor="t" anchorCtr="0">
            <a:noAutofit/>
          </a:bodyPr>
          <a:lstStyle/>
          <a:p>
            <a:r>
              <a:rPr lang="en-US" sz="2400" dirty="0">
                <a:latin typeface="Calibri" panose="020F0502020204030204" pitchFamily="34" charset="0"/>
                <a:cs typeface="Calibri" panose="020F0502020204030204" pitchFamily="34" charset="0"/>
              </a:rPr>
              <a:t>Questions &amp; Suggestions</a:t>
            </a:r>
          </a:p>
        </p:txBody>
      </p:sp>
      <p:cxnSp>
        <p:nvCxnSpPr>
          <p:cNvPr id="25" name="Google Shape;307;p46"/>
          <p:cNvCxnSpPr/>
          <p:nvPr/>
        </p:nvCxnSpPr>
        <p:spPr>
          <a:xfrm>
            <a:off x="490454" y="5337287"/>
            <a:ext cx="10979796" cy="0"/>
          </a:xfrm>
          <a:prstGeom prst="straightConnector1">
            <a:avLst/>
          </a:prstGeom>
          <a:noFill/>
          <a:ln w="25400" cap="flat" cmpd="sng">
            <a:solidFill>
              <a:schemeClr val="accent1"/>
            </a:solidFill>
            <a:prstDash val="solid"/>
            <a:round/>
            <a:headEnd type="none" w="sm" len="sm"/>
            <a:tailEnd type="none" w="sm" len="sm"/>
          </a:ln>
        </p:spPr>
      </p:cxnSp>
      <p:sp>
        <p:nvSpPr>
          <p:cNvPr id="26" name="Google Shape;314;p46"/>
          <p:cNvSpPr/>
          <p:nvPr/>
        </p:nvSpPr>
        <p:spPr>
          <a:xfrm>
            <a:off x="483875" y="4641800"/>
            <a:ext cx="528622" cy="542816"/>
          </a:xfrm>
          <a:custGeom>
            <a:avLst/>
            <a:gdLst/>
            <a:ahLst/>
            <a:cxnLst/>
            <a:rect l="l" t="t" r="r" b="b"/>
            <a:pathLst>
              <a:path w="587419" h="365203" extrusionOk="0">
                <a:moveTo>
                  <a:pt x="60879" y="0"/>
                </a:moveTo>
                <a:lnTo>
                  <a:pt x="526540" y="0"/>
                </a:lnTo>
                <a:cubicBezTo>
                  <a:pt x="560163" y="0"/>
                  <a:pt x="587419" y="27256"/>
                  <a:pt x="587419" y="60879"/>
                </a:cubicBezTo>
                <a:lnTo>
                  <a:pt x="587419" y="365203"/>
                </a:lnTo>
                <a:lnTo>
                  <a:pt x="587419" y="365203"/>
                </a:lnTo>
                <a:lnTo>
                  <a:pt x="0" y="365203"/>
                </a:lnTo>
                <a:lnTo>
                  <a:pt x="0" y="365203"/>
                </a:lnTo>
                <a:lnTo>
                  <a:pt x="0" y="60879"/>
                </a:lnTo>
                <a:cubicBezTo>
                  <a:pt x="0" y="27256"/>
                  <a:pt x="27256" y="0"/>
                  <a:pt x="60879" y="0"/>
                </a:cubicBezTo>
                <a:close/>
              </a:path>
            </a:pathLst>
          </a:custGeom>
          <a:solidFill>
            <a:srgbClr val="7030A0"/>
          </a:solidFill>
          <a:ln>
            <a:noFill/>
          </a:ln>
          <a:effectLst>
            <a:outerShdw blurRad="50800" dist="38100" dir="2700000" algn="tl" rotWithShape="0">
              <a:srgbClr val="000000">
                <a:alpha val="40000"/>
              </a:srgbClr>
            </a:outerShdw>
          </a:effectLst>
        </p:spPr>
        <p:txBody>
          <a:bodyPr spcFirstLastPara="1" wrap="square" lIns="40525" tIns="40525" rIns="40525" bIns="27125" anchor="ctr" anchorCtr="0">
            <a:noAutofit/>
          </a:bodyPr>
          <a:lstStyle/>
          <a:p>
            <a:pPr algn="ctr">
              <a:lnSpc>
                <a:spcPct val="90000"/>
              </a:lnSpc>
            </a:pPr>
            <a:r>
              <a:rPr lang="en" sz="2400" b="1" dirty="0">
                <a:solidFill>
                  <a:srgbClr val="FFFFFF"/>
                </a:solidFill>
                <a:latin typeface="Calibri" panose="020F0502020204030204" pitchFamily="34" charset="0"/>
                <a:cs typeface="Calibri" panose="020F0502020204030204" pitchFamily="34" charset="0"/>
              </a:rPr>
              <a:t>5</a:t>
            </a:r>
            <a:endParaRPr sz="2400" dirty="0">
              <a:latin typeface="Calibri" panose="020F0502020204030204" pitchFamily="34" charset="0"/>
              <a:cs typeface="Calibri" panose="020F0502020204030204" pitchFamily="34" charset="0"/>
            </a:endParaRPr>
          </a:p>
        </p:txBody>
      </p:sp>
      <p:sp>
        <p:nvSpPr>
          <p:cNvPr id="19" name="Google Shape;319;p46">
            <a:extLst>
              <a:ext uri="{FF2B5EF4-FFF2-40B4-BE49-F238E27FC236}">
                <a16:creationId xmlns:a16="http://schemas.microsoft.com/office/drawing/2014/main" xmlns="" id="{EE08B8BC-121D-4C1F-B168-6D3A6FB0A149}"/>
              </a:ext>
            </a:extLst>
          </p:cNvPr>
          <p:cNvSpPr txBox="1"/>
          <p:nvPr/>
        </p:nvSpPr>
        <p:spPr>
          <a:xfrm>
            <a:off x="1444604" y="2858394"/>
            <a:ext cx="9994269" cy="543679"/>
          </a:xfrm>
          <a:prstGeom prst="rect">
            <a:avLst/>
          </a:prstGeom>
          <a:noFill/>
          <a:ln>
            <a:noFill/>
          </a:ln>
        </p:spPr>
        <p:txBody>
          <a:bodyPr spcFirstLastPara="1" wrap="square" lIns="91425" tIns="91425" rIns="91425" bIns="91425" anchor="t" anchorCtr="0">
            <a:noAutofit/>
          </a:bodyPr>
          <a:lstStyle/>
          <a:p>
            <a:r>
              <a:rPr lang="en-US" sz="2400" dirty="0">
                <a:latin typeface="Calibri" panose="020F0502020204030204" pitchFamily="34" charset="0"/>
                <a:cs typeface="Calibri" panose="020F0502020204030204" pitchFamily="34" charset="0"/>
              </a:rPr>
              <a:t>Data and Security Architecture</a:t>
            </a:r>
            <a:endParaRP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127774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a:spLocks noGrp="1"/>
          </p:cNvSpPr>
          <p:nvPr>
            <p:ph type="ctrTitle"/>
          </p:nvPr>
        </p:nvSpPr>
        <p:spPr>
          <a:xfrm>
            <a:off x="914165" y="2483372"/>
            <a:ext cx="10360500" cy="1470000"/>
          </a:xfrm>
          <a:prstGeom prst="rect">
            <a:avLst/>
          </a:prstGeom>
          <a:noFill/>
          <a:ln>
            <a:noFill/>
          </a:ln>
        </p:spPr>
        <p:txBody>
          <a:bodyPr spcFirstLastPara="1" wrap="square" lIns="91413" tIns="91413" rIns="91413" bIns="91413" anchor="ctr" anchorCtr="0">
            <a:noAutofit/>
          </a:bodyPr>
          <a:lstStyle/>
          <a:p>
            <a:pPr>
              <a:buSzPts val="4800"/>
            </a:pPr>
            <a:r>
              <a:rPr lang="en-US" sz="4800" dirty="0"/>
              <a:t>Child Support System Demo</a:t>
            </a:r>
            <a:endParaRPr sz="6000" dirty="0"/>
          </a:p>
        </p:txBody>
      </p:sp>
    </p:spTree>
    <p:extLst>
      <p:ext uri="{BB962C8B-B14F-4D97-AF65-F5344CB8AC3E}">
        <p14:creationId xmlns:p14="http://schemas.microsoft.com/office/powerpoint/2010/main" xmlns="" val="3452347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3" name="Picture 10" descr="https://documents.lucidchart.com/documents/9402df7e-0cce-407c-a8d1-1948db6c009b/pages/gYii5hVSB5ve?a=54220&amp;x=1457&amp;y=259&amp;w=185&amp;h=185&amp;store=1&amp;accept=image%2F*&amp;auth=LCA%20a46f86ddd2067e7488dbfa927bb375e59a69d085-ts%3D1548431179">
            <a:extLst>
              <a:ext uri="{FF2B5EF4-FFF2-40B4-BE49-F238E27FC236}">
                <a16:creationId xmlns:a16="http://schemas.microsoft.com/office/drawing/2014/main" xmlns="" id="{5FDF5A4F-984D-405B-83E4-30EDA4009AE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55597" y="1730739"/>
            <a:ext cx="1041460" cy="104146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4" descr="https://documents.lucidchart.com/documents/9402df7e-0cce-407c-a8d1-1948db6c009b/pages/gYii5hVSB5ve?a=54233&amp;x=1427&amp;y=541&amp;w=185&amp;h=185&amp;store=1&amp;accept=image%2F*&amp;auth=LCA%20e0034e38b6e7f1ecc71d294947e9872cca52a269-ts%3D1548431179">
            <a:extLst>
              <a:ext uri="{FF2B5EF4-FFF2-40B4-BE49-F238E27FC236}">
                <a16:creationId xmlns:a16="http://schemas.microsoft.com/office/drawing/2014/main" xmlns="" id="{07BCACB1-99A8-48BE-93B3-B4F073BF6E4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45913" y="1730739"/>
            <a:ext cx="1041460" cy="104146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https://documents.lucidchart.com/documents/9402df7e-0cce-407c-a8d1-1948db6c009b/pages/gYii5hVSB5ve?a=54213&amp;x=74&amp;y=645&amp;w=114&amp;h=114&amp;store=1&amp;accept=image%2F*&amp;auth=LCA%200de0cba97c0674836b33851440554b78ad0d6137-ts%3D1548431179">
            <a:extLst>
              <a:ext uri="{FF2B5EF4-FFF2-40B4-BE49-F238E27FC236}">
                <a16:creationId xmlns:a16="http://schemas.microsoft.com/office/drawing/2014/main" xmlns="" id="{C76D5482-42C4-4AE7-A6D0-FAF1709F89F0}"/>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40710" y="1730739"/>
            <a:ext cx="1247836" cy="124783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Google Shape;690;p60">
            <a:extLst>
              <a:ext uri="{FF2B5EF4-FFF2-40B4-BE49-F238E27FC236}">
                <a16:creationId xmlns:a16="http://schemas.microsoft.com/office/drawing/2014/main" xmlns="" id="{B86B3050-2914-488C-9302-B2708D2EF197}"/>
              </a:ext>
            </a:extLst>
          </p:cNvPr>
          <p:cNvGraphicFramePr/>
          <p:nvPr>
            <p:extLst>
              <p:ext uri="{D42A27DB-BD31-4B8C-83A1-F6EECF244321}">
                <p14:modId xmlns:p14="http://schemas.microsoft.com/office/powerpoint/2010/main" xmlns="" val="257189198"/>
              </p:ext>
            </p:extLst>
          </p:nvPr>
        </p:nvGraphicFramePr>
        <p:xfrm>
          <a:off x="272321" y="3866234"/>
          <a:ext cx="11574585" cy="2558101"/>
        </p:xfrm>
        <a:graphic>
          <a:graphicData uri="http://schemas.openxmlformats.org/drawingml/2006/table">
            <a:tbl>
              <a:tblPr firstRow="1" bandRow="1">
                <a:tableStyleId>{6E25E649-3F16-4E02-A733-19D2CDBF48F0}</a:tableStyleId>
              </a:tblPr>
              <a:tblGrid>
                <a:gridCol w="1267636">
                  <a:extLst>
                    <a:ext uri="{9D8B030D-6E8A-4147-A177-3AD203B41FA5}">
                      <a16:colId xmlns:a16="http://schemas.microsoft.com/office/drawing/2014/main" xmlns="" val="20000"/>
                    </a:ext>
                  </a:extLst>
                </a:gridCol>
                <a:gridCol w="10306949">
                  <a:extLst>
                    <a:ext uri="{9D8B030D-6E8A-4147-A177-3AD203B41FA5}">
                      <a16:colId xmlns:a16="http://schemas.microsoft.com/office/drawing/2014/main" xmlns="" val="20001"/>
                    </a:ext>
                  </a:extLst>
                </a:gridCol>
              </a:tblGrid>
              <a:tr h="380467">
                <a:tc>
                  <a:txBody>
                    <a:bodyPr/>
                    <a:lstStyle/>
                    <a:p>
                      <a:pPr marL="0" marR="0" lvl="0" indent="0" algn="ctr" rtl="0">
                        <a:lnSpc>
                          <a:spcPct val="100000"/>
                        </a:lnSpc>
                        <a:spcBef>
                          <a:spcPts val="0"/>
                        </a:spcBef>
                        <a:spcAft>
                          <a:spcPts val="0"/>
                        </a:spcAft>
                        <a:buClr>
                          <a:srgbClr val="000000"/>
                        </a:buClr>
                        <a:buSzPts val="1200"/>
                        <a:buFont typeface="Arial"/>
                        <a:buNone/>
                      </a:pPr>
                      <a:r>
                        <a:rPr lang="en" sz="1600" u="none" strike="noStrike" cap="none" dirty="0"/>
                        <a:t>Demo Step</a:t>
                      </a:r>
                      <a:endParaRPr sz="1500" u="none" strike="noStrike" cap="none" dirty="0"/>
                    </a:p>
                  </a:txBody>
                  <a:tcPr marL="91443" marR="91443" marT="45733" marB="45733"/>
                </a:tc>
                <a:tc>
                  <a:txBody>
                    <a:bodyPr/>
                    <a:lstStyle/>
                    <a:p>
                      <a:pPr marL="0" marR="0" lvl="0" indent="0" algn="ctr" rtl="0">
                        <a:lnSpc>
                          <a:spcPct val="100000"/>
                        </a:lnSpc>
                        <a:spcBef>
                          <a:spcPts val="0"/>
                        </a:spcBef>
                        <a:spcAft>
                          <a:spcPts val="0"/>
                        </a:spcAft>
                        <a:buClr>
                          <a:srgbClr val="000000"/>
                        </a:buClr>
                        <a:buSzPts val="1200"/>
                        <a:buFont typeface="Arial"/>
                        <a:buNone/>
                      </a:pPr>
                      <a:r>
                        <a:rPr lang="en" sz="1600" u="none" strike="noStrike" cap="none" dirty="0"/>
                        <a:t>Description</a:t>
                      </a:r>
                      <a:endParaRPr sz="1500" u="none" strike="noStrike" cap="none" dirty="0"/>
                    </a:p>
                  </a:txBody>
                  <a:tcPr marL="91443" marR="91443" marT="45733" marB="45733"/>
                </a:tc>
                <a:extLst>
                  <a:ext uri="{0D108BD9-81ED-4DB2-BD59-A6C34878D82A}">
                    <a16:rowId xmlns:a16="http://schemas.microsoft.com/office/drawing/2014/main" xmlns="" val="10000"/>
                  </a:ext>
                </a:extLst>
              </a:tr>
              <a:tr h="531633">
                <a:tc>
                  <a:txBody>
                    <a:bodyPr/>
                    <a:lstStyle/>
                    <a:p>
                      <a:pPr marL="0" marR="0" lvl="0" indent="0" algn="ctr" rtl="0">
                        <a:lnSpc>
                          <a:spcPct val="100000"/>
                        </a:lnSpc>
                        <a:spcBef>
                          <a:spcPts val="0"/>
                        </a:spcBef>
                        <a:spcAft>
                          <a:spcPts val="0"/>
                        </a:spcAft>
                        <a:buClr>
                          <a:srgbClr val="000000"/>
                        </a:buClr>
                        <a:buSzPts val="1100"/>
                        <a:buFont typeface="Arial"/>
                        <a:buNone/>
                      </a:pPr>
                      <a:r>
                        <a:rPr lang="en" sz="1500" u="none" strike="noStrike" cap="none" dirty="0"/>
                        <a:t>1</a:t>
                      </a:r>
                      <a:endParaRPr sz="1500" u="none" strike="noStrike" cap="none" dirty="0"/>
                    </a:p>
                  </a:txBody>
                  <a:tcPr marL="91443" marR="91443" marT="45733" marB="45733" anchor="ctr">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500" u="none" strike="noStrike" cap="none" dirty="0"/>
                        <a:t>Emily</a:t>
                      </a:r>
                      <a:r>
                        <a:rPr lang="en" sz="1500" u="none" strike="noStrike" cap="none" dirty="0"/>
                        <a:t> </a:t>
                      </a:r>
                      <a:r>
                        <a:rPr lang="en-US" sz="1500" u="none" strike="noStrike" cap="none" dirty="0"/>
                        <a:t>Bartholme logs into </a:t>
                      </a:r>
                      <a:r>
                        <a:rPr lang="en" sz="1500" u="none" strike="noStrike" cap="none" dirty="0"/>
                        <a:t>the MD THINK Consumer Portal </a:t>
                      </a:r>
                      <a:r>
                        <a:rPr lang="en-US" sz="1500" u="none" strike="noStrike" cap="none" dirty="0"/>
                        <a:t>to apply for Child Support.</a:t>
                      </a:r>
                      <a:endParaRPr sz="1500" u="none" strike="noStrike" cap="none" dirty="0"/>
                    </a:p>
                  </a:txBody>
                  <a:tcPr marL="91443" marR="91443" marT="45733" marB="45733" anchor="ctr">
                    <a:solidFill>
                      <a:schemeClr val="accent1">
                        <a:lumMod val="20000"/>
                        <a:lumOff val="80000"/>
                      </a:schemeClr>
                    </a:solidFill>
                  </a:tcPr>
                </a:tc>
                <a:extLst>
                  <a:ext uri="{0D108BD9-81ED-4DB2-BD59-A6C34878D82A}">
                    <a16:rowId xmlns:a16="http://schemas.microsoft.com/office/drawing/2014/main" xmlns="" val="10001"/>
                  </a:ext>
                </a:extLst>
              </a:tr>
              <a:tr h="548667">
                <a:tc>
                  <a:txBody>
                    <a:bodyPr/>
                    <a:lstStyle/>
                    <a:p>
                      <a:pPr marL="0" marR="0" lvl="0" indent="0" algn="ctr" rtl="0">
                        <a:lnSpc>
                          <a:spcPct val="100000"/>
                        </a:lnSpc>
                        <a:spcBef>
                          <a:spcPts val="0"/>
                        </a:spcBef>
                        <a:spcAft>
                          <a:spcPts val="0"/>
                        </a:spcAft>
                        <a:buClr>
                          <a:srgbClr val="000000"/>
                        </a:buClr>
                        <a:buSzPts val="1100"/>
                        <a:buFont typeface="Arial"/>
                        <a:buNone/>
                      </a:pPr>
                      <a:r>
                        <a:rPr lang="en" sz="1500" u="none" strike="noStrike" cap="none" dirty="0"/>
                        <a:t>2</a:t>
                      </a:r>
                      <a:endParaRPr sz="1500" u="none" strike="noStrike" cap="none" dirty="0"/>
                    </a:p>
                  </a:txBody>
                  <a:tcPr marL="91443" marR="91443" marT="45733" marB="45733"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500" u="none" strike="noStrike" cap="none" dirty="0"/>
                        <a:t>Emily completes screening questions. She is found eligible. Emily then completes and submits a IV-D child support application.</a:t>
                      </a:r>
                    </a:p>
                  </a:txBody>
                  <a:tcPr marL="91443" marR="91443" marT="45733" marB="45733" anchor="ctr"/>
                </a:tc>
                <a:extLst>
                  <a:ext uri="{0D108BD9-81ED-4DB2-BD59-A6C34878D82A}">
                    <a16:rowId xmlns:a16="http://schemas.microsoft.com/office/drawing/2014/main" xmlns="" val="10002"/>
                  </a:ext>
                </a:extLst>
              </a:tr>
              <a:tr h="548667">
                <a:tc>
                  <a:txBody>
                    <a:bodyPr/>
                    <a:lstStyle/>
                    <a:p>
                      <a:pPr marL="0" marR="0" lvl="0" indent="0" algn="ctr" rtl="0">
                        <a:lnSpc>
                          <a:spcPct val="100000"/>
                        </a:lnSpc>
                        <a:spcBef>
                          <a:spcPts val="0"/>
                        </a:spcBef>
                        <a:spcAft>
                          <a:spcPts val="0"/>
                        </a:spcAft>
                        <a:buClr>
                          <a:srgbClr val="000000"/>
                        </a:buClr>
                        <a:buSzPts val="1100"/>
                        <a:buFont typeface="Arial"/>
                        <a:buNone/>
                      </a:pPr>
                      <a:r>
                        <a:rPr lang="en" sz="1500" u="none" strike="noStrike" cap="none" dirty="0"/>
                        <a:t>3</a:t>
                      </a:r>
                      <a:endParaRPr sz="1500" u="none" strike="noStrike" cap="none" dirty="0"/>
                    </a:p>
                  </a:txBody>
                  <a:tcPr marL="91443" marR="91443" marT="45733" marB="45733" anchor="ctr">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500" u="none" strike="noStrike" cap="none" dirty="0"/>
                        <a:t>Case intake worker Mary Smith logs into Worker Portal. Emily’s IV-D application is in </a:t>
                      </a:r>
                      <a:r>
                        <a:rPr lang="en-US" sz="1500" u="none" strike="noStrike" cap="none" dirty="0" smtClean="0"/>
                        <a:t>her work </a:t>
                      </a:r>
                      <a:r>
                        <a:rPr lang="en-US" sz="1500" u="none" strike="noStrike" cap="none" dirty="0"/>
                        <a:t>item list in </a:t>
                      </a:r>
                      <a:r>
                        <a:rPr lang="en-US" sz="1500" u="none" strike="noStrike" cap="none" dirty="0" smtClean="0"/>
                        <a:t>the dashboard</a:t>
                      </a:r>
                      <a:r>
                        <a:rPr lang="en-US" sz="1500" u="none" strike="noStrike" cap="none" dirty="0"/>
                        <a:t>.</a:t>
                      </a:r>
                      <a:endParaRPr sz="1500" u="none" strike="noStrike" cap="none" dirty="0"/>
                    </a:p>
                  </a:txBody>
                  <a:tcPr marL="91443" marR="91443" marT="45733" marB="45733" anchor="ctr">
                    <a:solidFill>
                      <a:schemeClr val="accent1">
                        <a:lumMod val="20000"/>
                        <a:lumOff val="80000"/>
                      </a:schemeClr>
                    </a:solidFill>
                  </a:tcPr>
                </a:tc>
                <a:extLst>
                  <a:ext uri="{0D108BD9-81ED-4DB2-BD59-A6C34878D82A}">
                    <a16:rowId xmlns:a16="http://schemas.microsoft.com/office/drawing/2014/main" xmlns="" val="10003"/>
                  </a:ext>
                </a:extLst>
              </a:tr>
              <a:tr h="548667">
                <a:tc>
                  <a:txBody>
                    <a:bodyPr/>
                    <a:lstStyle/>
                    <a:p>
                      <a:pPr marL="0" marR="0" lvl="0" indent="0" algn="ctr" rtl="0">
                        <a:lnSpc>
                          <a:spcPct val="100000"/>
                        </a:lnSpc>
                        <a:spcBef>
                          <a:spcPts val="0"/>
                        </a:spcBef>
                        <a:spcAft>
                          <a:spcPts val="0"/>
                        </a:spcAft>
                        <a:buClr>
                          <a:srgbClr val="000000"/>
                        </a:buClr>
                        <a:buSzPts val="1100"/>
                        <a:buFont typeface="Arial"/>
                        <a:buNone/>
                      </a:pPr>
                      <a:r>
                        <a:rPr lang="en" sz="1500" u="none" strike="noStrike" cap="none"/>
                        <a:t>4</a:t>
                      </a:r>
                      <a:endParaRPr sz="1500" b="1" u="none" strike="noStrike" cap="none">
                        <a:solidFill>
                          <a:srgbClr val="000000"/>
                        </a:solidFill>
                      </a:endParaRPr>
                    </a:p>
                  </a:txBody>
                  <a:tcPr marL="91443" marR="91443" marT="45733" marB="45733"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500" u="none" strike="noStrike" cap="none" dirty="0"/>
                        <a:t>Mary starts processing Emily’s application by doing a member clearance using Shared Data Repository. After that Mary registers Emily’s child support case.</a:t>
                      </a:r>
                      <a:endParaRPr sz="1500" u="none" strike="noStrike" cap="none" dirty="0">
                        <a:solidFill>
                          <a:srgbClr val="FF0000"/>
                        </a:solidFill>
                      </a:endParaRPr>
                    </a:p>
                  </a:txBody>
                  <a:tcPr marL="91443" marR="91443" marT="45733" marB="45733" anchor="ctr"/>
                </a:tc>
                <a:extLst>
                  <a:ext uri="{0D108BD9-81ED-4DB2-BD59-A6C34878D82A}">
                    <a16:rowId xmlns:a16="http://schemas.microsoft.com/office/drawing/2014/main" xmlns="" val="10004"/>
                  </a:ext>
                </a:extLst>
              </a:tr>
            </a:tbl>
          </a:graphicData>
        </a:graphic>
      </p:graphicFrame>
      <p:sp>
        <p:nvSpPr>
          <p:cNvPr id="7" name="Google Shape;691;p60">
            <a:extLst>
              <a:ext uri="{FF2B5EF4-FFF2-40B4-BE49-F238E27FC236}">
                <a16:creationId xmlns:a16="http://schemas.microsoft.com/office/drawing/2014/main" xmlns="" id="{24579495-1E9F-461F-9B7B-2CD43740E277}"/>
              </a:ext>
            </a:extLst>
          </p:cNvPr>
          <p:cNvSpPr txBox="1"/>
          <p:nvPr/>
        </p:nvSpPr>
        <p:spPr>
          <a:xfrm>
            <a:off x="272329" y="904533"/>
            <a:ext cx="11574585" cy="914400"/>
          </a:xfrm>
          <a:prstGeom prst="rect">
            <a:avLst/>
          </a:prstGeom>
          <a:noFill/>
          <a:ln>
            <a:noFill/>
          </a:ln>
        </p:spPr>
        <p:txBody>
          <a:bodyPr spcFirstLastPara="1" wrap="square" lIns="91413" tIns="45691" rIns="91413" bIns="45691" anchor="t" anchorCtr="0">
            <a:noAutofit/>
          </a:bodyPr>
          <a:lstStyle/>
          <a:p>
            <a:pPr>
              <a:buSzPts val="1200"/>
            </a:pPr>
            <a:r>
              <a:rPr lang="en" sz="1600" b="1" dirty="0">
                <a:latin typeface="Calibri" panose="020F0502020204030204" pitchFamily="34" charset="0"/>
                <a:cs typeface="Calibri" panose="020F0502020204030204" pitchFamily="34" charset="0"/>
              </a:rPr>
              <a:t>Scenario: </a:t>
            </a:r>
            <a:r>
              <a:rPr lang="en-US" sz="1600" dirty="0">
                <a:latin typeface="Calibri" panose="020F0502020204030204" pitchFamily="34" charset="0"/>
                <a:cs typeface="Calibri" panose="020F0502020204030204" pitchFamily="34" charset="0"/>
              </a:rPr>
              <a:t>Emily C Bartholme and Richard Mutter have a son John Mutter. Richard and Emily do not live together and their son John lives with her mother, Emily. Emily applies for child support from Richard using the Maryland Department of Human Services Benefit portal.    </a:t>
            </a:r>
            <a:endParaRPr dirty="0">
              <a:latin typeface="Calibri" panose="020F0502020204030204" pitchFamily="34" charset="0"/>
              <a:cs typeface="Calibri" panose="020F0502020204030204" pitchFamily="34" charset="0"/>
            </a:endParaRPr>
          </a:p>
        </p:txBody>
      </p:sp>
      <p:sp>
        <p:nvSpPr>
          <p:cNvPr id="8" name="Google Shape;693;p60">
            <a:extLst>
              <a:ext uri="{FF2B5EF4-FFF2-40B4-BE49-F238E27FC236}">
                <a16:creationId xmlns:a16="http://schemas.microsoft.com/office/drawing/2014/main" xmlns="" id="{315ABAD3-9476-4179-8C77-93E95C00F450}"/>
              </a:ext>
            </a:extLst>
          </p:cNvPr>
          <p:cNvSpPr txBox="1"/>
          <p:nvPr/>
        </p:nvSpPr>
        <p:spPr>
          <a:xfrm>
            <a:off x="5454453" y="2705092"/>
            <a:ext cx="2666905" cy="1077200"/>
          </a:xfrm>
          <a:prstGeom prst="rect">
            <a:avLst/>
          </a:prstGeom>
          <a:noFill/>
          <a:ln>
            <a:noFill/>
          </a:ln>
        </p:spPr>
        <p:txBody>
          <a:bodyPr spcFirstLastPara="1" wrap="square" lIns="91413" tIns="45691" rIns="91413" bIns="45691" anchor="t" anchorCtr="0">
            <a:noAutofit/>
          </a:bodyPr>
          <a:lstStyle/>
          <a:p>
            <a:pPr algn="ctr">
              <a:buSzPts val="1200"/>
            </a:pPr>
            <a:r>
              <a:rPr lang="en-US" sz="1600" b="1" dirty="0">
                <a:latin typeface="Calibri" panose="020F0502020204030204" pitchFamily="34" charset="0"/>
                <a:cs typeface="Calibri" panose="020F0502020204030204" pitchFamily="34" charset="0"/>
              </a:rPr>
              <a:t>John Mutter</a:t>
            </a:r>
            <a:endParaRPr sz="1600" dirty="0">
              <a:latin typeface="Calibri" panose="020F0502020204030204" pitchFamily="34" charset="0"/>
              <a:cs typeface="Calibri" panose="020F0502020204030204" pitchFamily="34" charset="0"/>
            </a:endParaRPr>
          </a:p>
          <a:p>
            <a:pPr algn="ctr">
              <a:buSzPts val="1200"/>
            </a:pPr>
            <a:r>
              <a:rPr lang="en" dirty="0" smtClean="0">
                <a:latin typeface="Calibri" panose="020F0502020204030204" pitchFamily="34" charset="0"/>
                <a:cs typeface="Calibri" panose="020F0502020204030204" pitchFamily="34" charset="0"/>
              </a:rPr>
              <a:t>Son of </a:t>
            </a:r>
            <a:r>
              <a:rPr lang="en-US" dirty="0">
                <a:latin typeface="Calibri" panose="020F0502020204030204" pitchFamily="34" charset="0"/>
                <a:cs typeface="Calibri" panose="020F0502020204030204" pitchFamily="34" charset="0"/>
              </a:rPr>
              <a:t>Emily and Richard</a:t>
            </a:r>
            <a:endParaRPr dirty="0">
              <a:latin typeface="Calibri" panose="020F0502020204030204" pitchFamily="34" charset="0"/>
              <a:cs typeface="Calibri" panose="020F0502020204030204" pitchFamily="34" charset="0"/>
            </a:endParaRPr>
          </a:p>
          <a:p>
            <a:pPr algn="ctr">
              <a:buSzPts val="1200"/>
            </a:pPr>
            <a:endParaRPr dirty="0">
              <a:latin typeface="Calibri" panose="020F0502020204030204" pitchFamily="34" charset="0"/>
              <a:cs typeface="Calibri" panose="020F0502020204030204" pitchFamily="34" charset="0"/>
            </a:endParaRPr>
          </a:p>
        </p:txBody>
      </p:sp>
      <p:sp>
        <p:nvSpPr>
          <p:cNvPr id="9" name="Google Shape;694;p60">
            <a:extLst>
              <a:ext uri="{FF2B5EF4-FFF2-40B4-BE49-F238E27FC236}">
                <a16:creationId xmlns:a16="http://schemas.microsoft.com/office/drawing/2014/main" xmlns="" id="{1D5E0F96-6A4B-4165-9DFB-C7FA32B1FEC1}"/>
              </a:ext>
            </a:extLst>
          </p:cNvPr>
          <p:cNvSpPr txBox="1"/>
          <p:nvPr/>
        </p:nvSpPr>
        <p:spPr>
          <a:xfrm>
            <a:off x="830616" y="2705092"/>
            <a:ext cx="2613768" cy="1101998"/>
          </a:xfrm>
          <a:prstGeom prst="rect">
            <a:avLst/>
          </a:prstGeom>
          <a:noFill/>
          <a:ln>
            <a:noFill/>
          </a:ln>
        </p:spPr>
        <p:txBody>
          <a:bodyPr spcFirstLastPara="1" wrap="square" lIns="91413" tIns="45691" rIns="91413" bIns="45691" anchor="t" anchorCtr="0">
            <a:noAutofit/>
          </a:bodyPr>
          <a:lstStyle/>
          <a:p>
            <a:pPr algn="ctr">
              <a:buSzPts val="1200"/>
            </a:pPr>
            <a:r>
              <a:rPr lang="en-US" sz="1600" b="1" dirty="0">
                <a:latin typeface="Calibri" panose="020F0502020204030204" pitchFamily="34" charset="0"/>
                <a:cs typeface="Calibri" panose="020F0502020204030204" pitchFamily="34" charset="0"/>
              </a:rPr>
              <a:t>Emily Bartholme</a:t>
            </a:r>
            <a:endParaRPr sz="1600" dirty="0">
              <a:latin typeface="Calibri" panose="020F0502020204030204" pitchFamily="34" charset="0"/>
              <a:cs typeface="Calibri" panose="020F0502020204030204" pitchFamily="34" charset="0"/>
            </a:endParaRPr>
          </a:p>
          <a:p>
            <a:pPr algn="ctr">
              <a:buSzPts val="1200"/>
            </a:pPr>
            <a:r>
              <a:rPr lang="en-US" dirty="0">
                <a:latin typeface="Calibri" panose="020F0502020204030204" pitchFamily="34" charset="0"/>
                <a:cs typeface="Calibri" panose="020F0502020204030204" pitchFamily="34" charset="0"/>
              </a:rPr>
              <a:t>Custodial Parent and a</a:t>
            </a:r>
            <a:r>
              <a:rPr lang="en" dirty="0">
                <a:latin typeface="Calibri" panose="020F0502020204030204" pitchFamily="34" charset="0"/>
                <a:cs typeface="Calibri" panose="020F0502020204030204" pitchFamily="34" charset="0"/>
              </a:rPr>
              <a:t>pplicant for </a:t>
            </a:r>
            <a:r>
              <a:rPr lang="en-US" dirty="0">
                <a:latin typeface="Calibri" panose="020F0502020204030204" pitchFamily="34" charset="0"/>
                <a:cs typeface="Calibri" panose="020F0502020204030204" pitchFamily="34" charset="0"/>
              </a:rPr>
              <a:t>Child Support</a:t>
            </a:r>
            <a:endParaRPr sz="1200" dirty="0">
              <a:latin typeface="Calibri" panose="020F0502020204030204" pitchFamily="34" charset="0"/>
              <a:cs typeface="Calibri" panose="020F0502020204030204" pitchFamily="34" charset="0"/>
            </a:endParaRPr>
          </a:p>
        </p:txBody>
      </p:sp>
      <p:sp>
        <p:nvSpPr>
          <p:cNvPr id="10" name="Google Shape;695;p60">
            <a:extLst>
              <a:ext uri="{FF2B5EF4-FFF2-40B4-BE49-F238E27FC236}">
                <a16:creationId xmlns:a16="http://schemas.microsoft.com/office/drawing/2014/main" xmlns="" id="{C40D0367-1314-4135-8C6C-B255456C0A0B}"/>
              </a:ext>
            </a:extLst>
          </p:cNvPr>
          <p:cNvSpPr txBox="1"/>
          <p:nvPr/>
        </p:nvSpPr>
        <p:spPr>
          <a:xfrm>
            <a:off x="3544071" y="2705092"/>
            <a:ext cx="1958348" cy="1101999"/>
          </a:xfrm>
          <a:prstGeom prst="rect">
            <a:avLst/>
          </a:prstGeom>
          <a:noFill/>
          <a:ln>
            <a:noFill/>
          </a:ln>
        </p:spPr>
        <p:txBody>
          <a:bodyPr spcFirstLastPara="1" wrap="square" lIns="91413" tIns="45691" rIns="91413" bIns="45691" anchor="t" anchorCtr="0">
            <a:noAutofit/>
          </a:bodyPr>
          <a:lstStyle/>
          <a:p>
            <a:pPr algn="ctr">
              <a:buSzPts val="1200"/>
            </a:pPr>
            <a:r>
              <a:rPr lang="en-US" sz="1600" b="1" dirty="0">
                <a:latin typeface="Calibri" panose="020F0502020204030204" pitchFamily="34" charset="0"/>
                <a:cs typeface="Calibri" panose="020F0502020204030204" pitchFamily="34" charset="0"/>
              </a:rPr>
              <a:t>Richard Mutter</a:t>
            </a:r>
            <a:endParaRPr sz="1600" dirty="0">
              <a:latin typeface="Calibri" panose="020F0502020204030204" pitchFamily="34" charset="0"/>
              <a:cs typeface="Calibri" panose="020F0502020204030204" pitchFamily="34" charset="0"/>
            </a:endParaRPr>
          </a:p>
          <a:p>
            <a:pPr algn="ctr">
              <a:buSzPts val="1200"/>
            </a:pPr>
            <a:r>
              <a:rPr lang="en-US" sz="1600" dirty="0">
                <a:latin typeface="Calibri" panose="020F0502020204030204" pitchFamily="34" charset="0"/>
                <a:cs typeface="Calibri" panose="020F0502020204030204" pitchFamily="34" charset="0"/>
              </a:rPr>
              <a:t>Noncustodial Parent</a:t>
            </a:r>
            <a:endParaRPr dirty="0">
              <a:latin typeface="Calibri" panose="020F0502020204030204" pitchFamily="34" charset="0"/>
              <a:cs typeface="Calibri" panose="020F0502020204030204" pitchFamily="34" charset="0"/>
            </a:endParaRPr>
          </a:p>
        </p:txBody>
      </p:sp>
      <p:sp>
        <p:nvSpPr>
          <p:cNvPr id="11" name="Google Shape;699;p60">
            <a:extLst>
              <a:ext uri="{FF2B5EF4-FFF2-40B4-BE49-F238E27FC236}">
                <a16:creationId xmlns:a16="http://schemas.microsoft.com/office/drawing/2014/main" xmlns="" id="{6B11E90E-1366-48CE-BD4C-E146AA7F53A6}"/>
              </a:ext>
            </a:extLst>
          </p:cNvPr>
          <p:cNvSpPr txBox="1"/>
          <p:nvPr/>
        </p:nvSpPr>
        <p:spPr>
          <a:xfrm>
            <a:off x="8305445" y="2705092"/>
            <a:ext cx="2918840" cy="1064800"/>
          </a:xfrm>
          <a:prstGeom prst="rect">
            <a:avLst/>
          </a:prstGeom>
          <a:noFill/>
          <a:ln>
            <a:noFill/>
          </a:ln>
        </p:spPr>
        <p:txBody>
          <a:bodyPr spcFirstLastPara="1" wrap="square" lIns="91413" tIns="45691" rIns="91413" bIns="45691" anchor="t" anchorCtr="0">
            <a:noAutofit/>
          </a:bodyPr>
          <a:lstStyle/>
          <a:p>
            <a:pPr algn="ctr">
              <a:buSzPts val="1200"/>
            </a:pPr>
            <a:r>
              <a:rPr lang="en-US" sz="1600" b="1" dirty="0">
                <a:latin typeface="Calibri" panose="020F0502020204030204" pitchFamily="34" charset="0"/>
                <a:cs typeface="Calibri" panose="020F0502020204030204" pitchFamily="34" charset="0"/>
              </a:rPr>
              <a:t>Mary</a:t>
            </a:r>
            <a:r>
              <a:rPr lang="en" sz="1600" b="1" dirty="0">
                <a:latin typeface="Calibri" panose="020F0502020204030204" pitchFamily="34" charset="0"/>
                <a:cs typeface="Calibri" panose="020F0502020204030204" pitchFamily="34" charset="0"/>
              </a:rPr>
              <a:t> Smith</a:t>
            </a:r>
            <a:endParaRPr sz="1600" dirty="0">
              <a:latin typeface="Calibri" panose="020F0502020204030204" pitchFamily="34" charset="0"/>
              <a:cs typeface="Calibri" panose="020F0502020204030204" pitchFamily="34" charset="0"/>
            </a:endParaRPr>
          </a:p>
          <a:p>
            <a:pPr algn="ctr">
              <a:buSzPts val="1200"/>
            </a:pPr>
            <a:r>
              <a:rPr lang="en-US" dirty="0">
                <a:latin typeface="Calibri" panose="020F0502020204030204" pitchFamily="34" charset="0"/>
                <a:cs typeface="Calibri" panose="020F0502020204030204" pitchFamily="34" charset="0"/>
              </a:rPr>
              <a:t>Case intake worker with the Maryland Child Support Administration</a:t>
            </a:r>
            <a:endParaRPr sz="1200" dirty="0">
              <a:latin typeface="Calibri" panose="020F0502020204030204" pitchFamily="34" charset="0"/>
              <a:cs typeface="Calibri" panose="020F0502020204030204" pitchFamily="34" charset="0"/>
            </a:endParaRPr>
          </a:p>
        </p:txBody>
      </p:sp>
      <p:pic>
        <p:nvPicPr>
          <p:cNvPr id="12" name="Picture 16" descr="https://documents.lucidchart.com/documents/9402df7e-0cce-407c-a8d1-1948db6c009b/pages/gYii5hVSB5ve?a=54254&amp;x=1224&amp;y=910&amp;w=220&amp;h=220&amp;store=1&amp;accept=image%2F*&amp;auth=LCA%20b23f237ca137c3b1e163ad5f793efef6381d847c-ts%3D1548431179">
            <a:extLst>
              <a:ext uri="{FF2B5EF4-FFF2-40B4-BE49-F238E27FC236}">
                <a16:creationId xmlns:a16="http://schemas.microsoft.com/office/drawing/2014/main" xmlns="" id="{1447D5C3-BC04-46B9-924D-F3227A27EBC6}"/>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13294" y="1730739"/>
            <a:ext cx="1009502" cy="100950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Google Shape;305;p46">
            <a:extLst>
              <a:ext uri="{FF2B5EF4-FFF2-40B4-BE49-F238E27FC236}">
                <a16:creationId xmlns:a16="http://schemas.microsoft.com/office/drawing/2014/main" xmlns="" id="{622AEED0-16ED-465A-95CE-5199BD49257B}"/>
              </a:ext>
            </a:extLst>
          </p:cNvPr>
          <p:cNvSpPr txBox="1">
            <a:spLocks/>
          </p:cNvSpPr>
          <p:nvPr/>
        </p:nvSpPr>
        <p:spPr>
          <a:xfrm>
            <a:off x="136480" y="73025"/>
            <a:ext cx="10709320" cy="650875"/>
          </a:xfrm>
          <a:prstGeom prst="rect">
            <a:avLst/>
          </a:prstGeom>
          <a:noFill/>
          <a:ln>
            <a:noFill/>
          </a:ln>
        </p:spPr>
        <p:txBody>
          <a:bodyPr spcFirstLastPara="1" wrap="square" lIns="91409" tIns="45693" rIns="91409" bIns="45693" anchor="ctr" anchorCtr="0">
            <a:noAutofit/>
          </a:bodyPr>
          <a:lstStyle>
            <a:defPPr marR="0" lvl="0" algn="l" rtl="0">
              <a:lnSpc>
                <a:spcPct val="100000"/>
              </a:lnSpc>
              <a:spcBef>
                <a:spcPts val="0"/>
              </a:spcBef>
              <a:spcAft>
                <a:spcPts val="0"/>
              </a:spcAft>
              <a:defRPr/>
            </a:defPPr>
            <a:lvl1pPr>
              <a:buClr>
                <a:srgbClr val="002F8E"/>
              </a:buClr>
              <a:buSzPts val="2400"/>
              <a:defRPr sz="3600" b="1"/>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a:lstStyle>
          <a:p>
            <a:r>
              <a:rPr lang="en-US" dirty="0">
                <a:sym typeface="Raleway"/>
              </a:rPr>
              <a:t>Demo Use Case</a:t>
            </a:r>
          </a:p>
        </p:txBody>
      </p:sp>
    </p:spTree>
    <p:extLst>
      <p:ext uri="{BB962C8B-B14F-4D97-AF65-F5344CB8AC3E}">
        <p14:creationId xmlns:p14="http://schemas.microsoft.com/office/powerpoint/2010/main" xmlns="" val="3297938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 name="Rectangle 1">
            <a:extLst>
              <a:ext uri="{FF2B5EF4-FFF2-40B4-BE49-F238E27FC236}">
                <a16:creationId xmlns:a16="http://schemas.microsoft.com/office/drawing/2014/main" xmlns="" id="{EE4941BA-C462-4A52-97BE-7F29B4846256}"/>
              </a:ext>
            </a:extLst>
          </p:cNvPr>
          <p:cNvSpPr/>
          <p:nvPr/>
        </p:nvSpPr>
        <p:spPr>
          <a:xfrm>
            <a:off x="95416" y="1866521"/>
            <a:ext cx="1728747" cy="188649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6" name="Google Shape;196;p13">
            <a:extLst>
              <a:ext uri="{FF2B5EF4-FFF2-40B4-BE49-F238E27FC236}">
                <a16:creationId xmlns:a16="http://schemas.microsoft.com/office/drawing/2014/main" xmlns="" id="{C1C70874-5DD5-450B-AFA1-CB4F536B4BAF}"/>
              </a:ext>
            </a:extLst>
          </p:cNvPr>
          <p:cNvSpPr/>
          <p:nvPr/>
        </p:nvSpPr>
        <p:spPr>
          <a:xfrm flipH="1">
            <a:off x="1630015" y="1495288"/>
            <a:ext cx="10416200" cy="4078750"/>
          </a:xfrm>
          <a:custGeom>
            <a:avLst/>
            <a:gdLst/>
            <a:ahLst/>
            <a:cxnLst/>
            <a:rect l="l" t="t" r="r" b="b"/>
            <a:pathLst>
              <a:path w="120000" h="120000" extrusionOk="0">
                <a:moveTo>
                  <a:pt x="105688" y="120000"/>
                </a:moveTo>
                <a:lnTo>
                  <a:pt x="14205" y="120000"/>
                </a:lnTo>
                <a:cubicBezTo>
                  <a:pt x="6377" y="120000"/>
                  <a:pt x="0" y="105977"/>
                  <a:pt x="0" y="88761"/>
                </a:cubicBezTo>
                <a:cubicBezTo>
                  <a:pt x="0" y="71561"/>
                  <a:pt x="6377" y="57538"/>
                  <a:pt x="14205" y="57538"/>
                </a:cubicBezTo>
                <a:lnTo>
                  <a:pt x="105794" y="57538"/>
                </a:lnTo>
                <a:cubicBezTo>
                  <a:pt x="112400" y="57538"/>
                  <a:pt x="117761" y="45750"/>
                  <a:pt x="117761" y="31238"/>
                </a:cubicBezTo>
                <a:cubicBezTo>
                  <a:pt x="117761" y="16722"/>
                  <a:pt x="112400" y="4933"/>
                  <a:pt x="105794" y="4933"/>
                </a:cubicBezTo>
                <a:lnTo>
                  <a:pt x="17816" y="4933"/>
                </a:lnTo>
                <a:cubicBezTo>
                  <a:pt x="17205" y="4933"/>
                  <a:pt x="16694" y="3816"/>
                  <a:pt x="16694" y="2466"/>
                </a:cubicBezTo>
                <a:cubicBezTo>
                  <a:pt x="16694" y="1116"/>
                  <a:pt x="17205" y="0"/>
                  <a:pt x="17816" y="0"/>
                </a:cubicBezTo>
                <a:lnTo>
                  <a:pt x="105794" y="0"/>
                </a:lnTo>
                <a:cubicBezTo>
                  <a:pt x="113622" y="0"/>
                  <a:pt x="120000" y="14022"/>
                  <a:pt x="120000" y="31238"/>
                </a:cubicBezTo>
                <a:cubicBezTo>
                  <a:pt x="120000" y="48450"/>
                  <a:pt x="113622" y="62461"/>
                  <a:pt x="105794" y="62461"/>
                </a:cubicBezTo>
                <a:lnTo>
                  <a:pt x="14205" y="62461"/>
                </a:lnTo>
                <a:cubicBezTo>
                  <a:pt x="7605" y="62461"/>
                  <a:pt x="2238" y="74250"/>
                  <a:pt x="2238" y="88761"/>
                </a:cubicBezTo>
                <a:cubicBezTo>
                  <a:pt x="2238" y="103288"/>
                  <a:pt x="7605" y="115077"/>
                  <a:pt x="14205" y="115077"/>
                </a:cubicBezTo>
                <a:lnTo>
                  <a:pt x="105688" y="115077"/>
                </a:lnTo>
                <a:cubicBezTo>
                  <a:pt x="106305" y="115077"/>
                  <a:pt x="106811" y="116205"/>
                  <a:pt x="106811" y="117544"/>
                </a:cubicBezTo>
                <a:cubicBezTo>
                  <a:pt x="106811" y="118894"/>
                  <a:pt x="106322" y="120000"/>
                  <a:pt x="105688" y="120000"/>
                </a:cubicBezTo>
              </a:path>
            </a:pathLst>
          </a:custGeom>
          <a:solidFill>
            <a:schemeClr val="accent1">
              <a:lumMod val="20000"/>
              <a:lumOff val="80000"/>
            </a:schemeClr>
          </a:solidFill>
          <a:ln>
            <a:noFill/>
          </a:ln>
          <a:scene3d>
            <a:camera prst="orthographicFront">
              <a:rot lat="0" lon="10800000" rev="0"/>
            </a:camera>
            <a:lightRig rig="threePt" dir="t"/>
          </a:scene3d>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200" b="1">
              <a:solidFill>
                <a:schemeClr val="dk1"/>
              </a:solidFill>
              <a:highlight>
                <a:srgbClr val="FF9900"/>
              </a:highlight>
              <a:latin typeface="Calibri" panose="020F0502020204030204" pitchFamily="34" charset="0"/>
              <a:ea typeface="Cambria"/>
              <a:cs typeface="Calibri" panose="020F0502020204030204" pitchFamily="34" charset="0"/>
              <a:sym typeface="Cambria"/>
            </a:endParaRPr>
          </a:p>
        </p:txBody>
      </p:sp>
      <p:sp>
        <p:nvSpPr>
          <p:cNvPr id="37" name="Google Shape;197;p13">
            <a:extLst>
              <a:ext uri="{FF2B5EF4-FFF2-40B4-BE49-F238E27FC236}">
                <a16:creationId xmlns:a16="http://schemas.microsoft.com/office/drawing/2014/main" xmlns="" id="{AF897594-506C-4C89-877C-C33443507727}"/>
              </a:ext>
            </a:extLst>
          </p:cNvPr>
          <p:cNvSpPr/>
          <p:nvPr/>
        </p:nvSpPr>
        <p:spPr>
          <a:xfrm flipH="1">
            <a:off x="2765113" y="1724037"/>
            <a:ext cx="1182282" cy="420201"/>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Account creation in Consumer Portal</a:t>
            </a:r>
            <a:endParaRPr sz="900" b="1"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38" name="Google Shape;198;p13">
            <a:extLst>
              <a:ext uri="{FF2B5EF4-FFF2-40B4-BE49-F238E27FC236}">
                <a16:creationId xmlns:a16="http://schemas.microsoft.com/office/drawing/2014/main" xmlns="" id="{9D96B091-A561-4AF2-8AB4-54BE48E6C003}"/>
              </a:ext>
            </a:extLst>
          </p:cNvPr>
          <p:cNvSpPr/>
          <p:nvPr/>
        </p:nvSpPr>
        <p:spPr>
          <a:xfrm flipH="1">
            <a:off x="4367606" y="1724037"/>
            <a:ext cx="1624584" cy="473434"/>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First time log-in</a:t>
            </a:r>
            <a:endParaRPr sz="900" b="1"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39" name="Google Shape;199;p13">
            <a:extLst>
              <a:ext uri="{FF2B5EF4-FFF2-40B4-BE49-F238E27FC236}">
                <a16:creationId xmlns:a16="http://schemas.microsoft.com/office/drawing/2014/main" xmlns="" id="{78C32F26-37A3-42D6-997A-3C460935B598}"/>
              </a:ext>
            </a:extLst>
          </p:cNvPr>
          <p:cNvSpPr/>
          <p:nvPr/>
        </p:nvSpPr>
        <p:spPr>
          <a:xfrm flipH="1">
            <a:off x="6210693" y="1724037"/>
            <a:ext cx="1282278" cy="447233"/>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Review customer dashboard</a:t>
            </a:r>
            <a:endParaRPr sz="900" b="1"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40" name="Google Shape;202;p13">
            <a:extLst>
              <a:ext uri="{FF2B5EF4-FFF2-40B4-BE49-F238E27FC236}">
                <a16:creationId xmlns:a16="http://schemas.microsoft.com/office/drawing/2014/main" xmlns="" id="{BC29398E-E969-4782-BB2B-AB2D3669D953}"/>
              </a:ext>
            </a:extLst>
          </p:cNvPr>
          <p:cNvSpPr/>
          <p:nvPr/>
        </p:nvSpPr>
        <p:spPr>
          <a:xfrm flipH="1">
            <a:off x="3146206" y="2176047"/>
            <a:ext cx="801189" cy="23172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1000" b="1" dirty="0">
                <a:solidFill>
                  <a:srgbClr val="0B5394"/>
                </a:solidFill>
                <a:latin typeface="Calibri" panose="020F0502020204030204" pitchFamily="34" charset="0"/>
                <a:ea typeface="Roboto"/>
                <a:cs typeface="Calibri" panose="020F0502020204030204" pitchFamily="34" charset="0"/>
                <a:sym typeface="Roboto"/>
              </a:rPr>
              <a:t>Custodial Parent</a:t>
            </a:r>
            <a:endParaRPr sz="1000" b="1" dirty="0">
              <a:solidFill>
                <a:srgbClr val="726658"/>
              </a:solidFill>
              <a:latin typeface="Calibri" panose="020F0502020204030204" pitchFamily="34" charset="0"/>
              <a:ea typeface="Roboto"/>
              <a:cs typeface="Calibri" panose="020F0502020204030204" pitchFamily="34" charset="0"/>
              <a:sym typeface="Roboto"/>
            </a:endParaRPr>
          </a:p>
        </p:txBody>
      </p:sp>
      <p:sp>
        <p:nvSpPr>
          <p:cNvPr id="41" name="Google Shape;250;p13">
            <a:extLst>
              <a:ext uri="{FF2B5EF4-FFF2-40B4-BE49-F238E27FC236}">
                <a16:creationId xmlns:a16="http://schemas.microsoft.com/office/drawing/2014/main" xmlns="" id="{19360D9B-90CA-4A45-B39D-4EE7417C56E0}"/>
              </a:ext>
            </a:extLst>
          </p:cNvPr>
          <p:cNvSpPr/>
          <p:nvPr/>
        </p:nvSpPr>
        <p:spPr>
          <a:xfrm flipH="1">
            <a:off x="3293947" y="1498198"/>
            <a:ext cx="126150" cy="147924"/>
          </a:xfrm>
          <a:custGeom>
            <a:avLst/>
            <a:gdLst/>
            <a:ahLst/>
            <a:cxnLst/>
            <a:rect l="l" t="t" r="r" b="b"/>
            <a:pathLst>
              <a:path w="120000" h="120000" extrusionOk="0">
                <a:moveTo>
                  <a:pt x="120000" y="60000"/>
                </a:moveTo>
                <a:cubicBezTo>
                  <a:pt x="120000" y="70966"/>
                  <a:pt x="117744" y="80322"/>
                  <a:pt x="111933" y="90000"/>
                </a:cubicBezTo>
                <a:cubicBezTo>
                  <a:pt x="106450" y="99677"/>
                  <a:pt x="99677" y="106450"/>
                  <a:pt x="90000" y="111933"/>
                </a:cubicBezTo>
                <a:cubicBezTo>
                  <a:pt x="80644" y="117416"/>
                  <a:pt x="70966" y="120000"/>
                  <a:pt x="60000" y="120000"/>
                </a:cubicBezTo>
                <a:cubicBezTo>
                  <a:pt x="49033" y="120000"/>
                  <a:pt x="39677" y="117416"/>
                  <a:pt x="30000" y="111933"/>
                </a:cubicBezTo>
                <a:cubicBezTo>
                  <a:pt x="20322" y="106450"/>
                  <a:pt x="13550" y="99677"/>
                  <a:pt x="8066" y="90000"/>
                </a:cubicBezTo>
                <a:cubicBezTo>
                  <a:pt x="2583" y="80322"/>
                  <a:pt x="0" y="70966"/>
                  <a:pt x="0" y="60000"/>
                </a:cubicBezTo>
                <a:cubicBezTo>
                  <a:pt x="0" y="49033"/>
                  <a:pt x="2583" y="39677"/>
                  <a:pt x="8066" y="30000"/>
                </a:cubicBezTo>
                <a:cubicBezTo>
                  <a:pt x="13550" y="20322"/>
                  <a:pt x="20322" y="13550"/>
                  <a:pt x="30000" y="8066"/>
                </a:cubicBezTo>
                <a:cubicBezTo>
                  <a:pt x="39677" y="2583"/>
                  <a:pt x="49033" y="0"/>
                  <a:pt x="60000" y="0"/>
                </a:cubicBezTo>
                <a:cubicBezTo>
                  <a:pt x="70966" y="0"/>
                  <a:pt x="80644" y="2583"/>
                  <a:pt x="90000" y="8066"/>
                </a:cubicBezTo>
                <a:cubicBezTo>
                  <a:pt x="99677" y="13550"/>
                  <a:pt x="106450" y="20322"/>
                  <a:pt x="111933" y="30000"/>
                </a:cubicBezTo>
                <a:cubicBezTo>
                  <a:pt x="117744" y="39677"/>
                  <a:pt x="120000" y="49033"/>
                  <a:pt x="120000" y="60000"/>
                </a:cubicBezTo>
              </a:path>
            </a:pathLst>
          </a:custGeom>
          <a:solidFill>
            <a:srgbClr val="355C7D"/>
          </a:solidFill>
          <a:ln>
            <a:noFill/>
          </a:ln>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000" b="0" i="0" u="none" strike="noStrike" cap="none">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42" name="Google Shape;1256;p72">
            <a:extLst>
              <a:ext uri="{FF2B5EF4-FFF2-40B4-BE49-F238E27FC236}">
                <a16:creationId xmlns:a16="http://schemas.microsoft.com/office/drawing/2014/main" xmlns="" id="{E3F88BEF-F29D-4575-BA6E-A86ECA28D167}"/>
              </a:ext>
            </a:extLst>
          </p:cNvPr>
          <p:cNvSpPr/>
          <p:nvPr/>
        </p:nvSpPr>
        <p:spPr>
          <a:xfrm flipH="1">
            <a:off x="2968936" y="2140951"/>
            <a:ext cx="240702" cy="231722"/>
          </a:xfrm>
          <a:prstGeom prst="roundRect">
            <a:avLst/>
          </a:prstGeom>
          <a:solidFill>
            <a:schemeClr val="accent4">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1</a:t>
            </a:r>
            <a:endParaRPr sz="800" b="1" dirty="0">
              <a:solidFill>
                <a:schemeClr val="bg1"/>
              </a:solidFill>
              <a:latin typeface="Calibri" panose="020F0502020204030204" pitchFamily="34" charset="0"/>
              <a:cs typeface="Calibri" panose="020F0502020204030204" pitchFamily="34" charset="0"/>
            </a:endParaRPr>
          </a:p>
        </p:txBody>
      </p:sp>
      <p:sp>
        <p:nvSpPr>
          <p:cNvPr id="48" name="Google Shape;250;p13">
            <a:extLst>
              <a:ext uri="{FF2B5EF4-FFF2-40B4-BE49-F238E27FC236}">
                <a16:creationId xmlns:a16="http://schemas.microsoft.com/office/drawing/2014/main" xmlns="" id="{E3ADC8D1-070E-44E1-88A4-2BBCDB222BD4}"/>
              </a:ext>
            </a:extLst>
          </p:cNvPr>
          <p:cNvSpPr/>
          <p:nvPr/>
        </p:nvSpPr>
        <p:spPr>
          <a:xfrm flipH="1">
            <a:off x="5117418" y="1498198"/>
            <a:ext cx="126150" cy="147924"/>
          </a:xfrm>
          <a:custGeom>
            <a:avLst/>
            <a:gdLst/>
            <a:ahLst/>
            <a:cxnLst/>
            <a:rect l="l" t="t" r="r" b="b"/>
            <a:pathLst>
              <a:path w="120000" h="120000" extrusionOk="0">
                <a:moveTo>
                  <a:pt x="120000" y="60000"/>
                </a:moveTo>
                <a:cubicBezTo>
                  <a:pt x="120000" y="70966"/>
                  <a:pt x="117744" y="80322"/>
                  <a:pt x="111933" y="90000"/>
                </a:cubicBezTo>
                <a:cubicBezTo>
                  <a:pt x="106450" y="99677"/>
                  <a:pt x="99677" y="106450"/>
                  <a:pt x="90000" y="111933"/>
                </a:cubicBezTo>
                <a:cubicBezTo>
                  <a:pt x="80644" y="117416"/>
                  <a:pt x="70966" y="120000"/>
                  <a:pt x="60000" y="120000"/>
                </a:cubicBezTo>
                <a:cubicBezTo>
                  <a:pt x="49033" y="120000"/>
                  <a:pt x="39677" y="117416"/>
                  <a:pt x="30000" y="111933"/>
                </a:cubicBezTo>
                <a:cubicBezTo>
                  <a:pt x="20322" y="106450"/>
                  <a:pt x="13550" y="99677"/>
                  <a:pt x="8066" y="90000"/>
                </a:cubicBezTo>
                <a:cubicBezTo>
                  <a:pt x="2583" y="80322"/>
                  <a:pt x="0" y="70966"/>
                  <a:pt x="0" y="60000"/>
                </a:cubicBezTo>
                <a:cubicBezTo>
                  <a:pt x="0" y="49033"/>
                  <a:pt x="2583" y="39677"/>
                  <a:pt x="8066" y="30000"/>
                </a:cubicBezTo>
                <a:cubicBezTo>
                  <a:pt x="13550" y="20322"/>
                  <a:pt x="20322" y="13550"/>
                  <a:pt x="30000" y="8066"/>
                </a:cubicBezTo>
                <a:cubicBezTo>
                  <a:pt x="39677" y="2583"/>
                  <a:pt x="49033" y="0"/>
                  <a:pt x="60000" y="0"/>
                </a:cubicBezTo>
                <a:cubicBezTo>
                  <a:pt x="70966" y="0"/>
                  <a:pt x="80644" y="2583"/>
                  <a:pt x="90000" y="8066"/>
                </a:cubicBezTo>
                <a:cubicBezTo>
                  <a:pt x="99677" y="13550"/>
                  <a:pt x="106450" y="20322"/>
                  <a:pt x="111933" y="30000"/>
                </a:cubicBezTo>
                <a:cubicBezTo>
                  <a:pt x="117744" y="39677"/>
                  <a:pt x="120000" y="49033"/>
                  <a:pt x="120000" y="60000"/>
                </a:cubicBezTo>
              </a:path>
            </a:pathLst>
          </a:custGeom>
          <a:solidFill>
            <a:srgbClr val="355C7D"/>
          </a:solidFill>
          <a:ln>
            <a:noFill/>
          </a:ln>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000" b="0" i="0" u="none" strike="noStrike" cap="none">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49" name="Google Shape;250;p13">
            <a:extLst>
              <a:ext uri="{FF2B5EF4-FFF2-40B4-BE49-F238E27FC236}">
                <a16:creationId xmlns:a16="http://schemas.microsoft.com/office/drawing/2014/main" xmlns="" id="{347181E8-D136-401A-9972-4D3E9257B9EC}"/>
              </a:ext>
            </a:extLst>
          </p:cNvPr>
          <p:cNvSpPr/>
          <p:nvPr/>
        </p:nvSpPr>
        <p:spPr>
          <a:xfrm flipH="1">
            <a:off x="6793947" y="1499884"/>
            <a:ext cx="126150" cy="147924"/>
          </a:xfrm>
          <a:custGeom>
            <a:avLst/>
            <a:gdLst/>
            <a:ahLst/>
            <a:cxnLst/>
            <a:rect l="l" t="t" r="r" b="b"/>
            <a:pathLst>
              <a:path w="120000" h="120000" extrusionOk="0">
                <a:moveTo>
                  <a:pt x="120000" y="60000"/>
                </a:moveTo>
                <a:cubicBezTo>
                  <a:pt x="120000" y="70966"/>
                  <a:pt x="117744" y="80322"/>
                  <a:pt x="111933" y="90000"/>
                </a:cubicBezTo>
                <a:cubicBezTo>
                  <a:pt x="106450" y="99677"/>
                  <a:pt x="99677" y="106450"/>
                  <a:pt x="90000" y="111933"/>
                </a:cubicBezTo>
                <a:cubicBezTo>
                  <a:pt x="80644" y="117416"/>
                  <a:pt x="70966" y="120000"/>
                  <a:pt x="60000" y="120000"/>
                </a:cubicBezTo>
                <a:cubicBezTo>
                  <a:pt x="49033" y="120000"/>
                  <a:pt x="39677" y="117416"/>
                  <a:pt x="30000" y="111933"/>
                </a:cubicBezTo>
                <a:cubicBezTo>
                  <a:pt x="20322" y="106450"/>
                  <a:pt x="13550" y="99677"/>
                  <a:pt x="8066" y="90000"/>
                </a:cubicBezTo>
                <a:cubicBezTo>
                  <a:pt x="2583" y="80322"/>
                  <a:pt x="0" y="70966"/>
                  <a:pt x="0" y="60000"/>
                </a:cubicBezTo>
                <a:cubicBezTo>
                  <a:pt x="0" y="49033"/>
                  <a:pt x="2583" y="39677"/>
                  <a:pt x="8066" y="30000"/>
                </a:cubicBezTo>
                <a:cubicBezTo>
                  <a:pt x="13550" y="20322"/>
                  <a:pt x="20322" y="13550"/>
                  <a:pt x="30000" y="8066"/>
                </a:cubicBezTo>
                <a:cubicBezTo>
                  <a:pt x="39677" y="2583"/>
                  <a:pt x="49033" y="0"/>
                  <a:pt x="60000" y="0"/>
                </a:cubicBezTo>
                <a:cubicBezTo>
                  <a:pt x="70966" y="0"/>
                  <a:pt x="80644" y="2583"/>
                  <a:pt x="90000" y="8066"/>
                </a:cubicBezTo>
                <a:cubicBezTo>
                  <a:pt x="99677" y="13550"/>
                  <a:pt x="106450" y="20322"/>
                  <a:pt x="111933" y="30000"/>
                </a:cubicBezTo>
                <a:cubicBezTo>
                  <a:pt x="117744" y="39677"/>
                  <a:pt x="120000" y="49033"/>
                  <a:pt x="120000" y="60000"/>
                </a:cubicBezTo>
              </a:path>
            </a:pathLst>
          </a:custGeom>
          <a:solidFill>
            <a:srgbClr val="355C7D"/>
          </a:solidFill>
          <a:ln>
            <a:noFill/>
          </a:ln>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000" b="0" i="0" u="none" strike="noStrike" cap="none">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50" name="Google Shape;197;p13">
            <a:extLst>
              <a:ext uri="{FF2B5EF4-FFF2-40B4-BE49-F238E27FC236}">
                <a16:creationId xmlns:a16="http://schemas.microsoft.com/office/drawing/2014/main" xmlns="" id="{BCCE559D-C44F-4ECC-9D67-F4843ECBD9D9}"/>
              </a:ext>
            </a:extLst>
          </p:cNvPr>
          <p:cNvSpPr/>
          <p:nvPr/>
        </p:nvSpPr>
        <p:spPr>
          <a:xfrm flipH="1">
            <a:off x="2626606" y="3677268"/>
            <a:ext cx="1448260" cy="419077"/>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Review Worker Portal dashboard widgets</a:t>
            </a:r>
            <a:endParaRPr sz="900" b="1"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53" name="Google Shape;198;p13">
            <a:extLst>
              <a:ext uri="{FF2B5EF4-FFF2-40B4-BE49-F238E27FC236}">
                <a16:creationId xmlns:a16="http://schemas.microsoft.com/office/drawing/2014/main" xmlns="" id="{5E047487-72CC-439D-906B-D25FCCCEEC8F}"/>
              </a:ext>
            </a:extLst>
          </p:cNvPr>
          <p:cNvSpPr/>
          <p:nvPr/>
        </p:nvSpPr>
        <p:spPr>
          <a:xfrm flipH="1">
            <a:off x="4501147" y="3677268"/>
            <a:ext cx="1364546" cy="452741"/>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Review Worker Portal dashboard work item</a:t>
            </a:r>
            <a:endParaRPr sz="900" b="1"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54" name="Google Shape;199;p13">
            <a:extLst>
              <a:ext uri="{FF2B5EF4-FFF2-40B4-BE49-F238E27FC236}">
                <a16:creationId xmlns:a16="http://schemas.microsoft.com/office/drawing/2014/main" xmlns="" id="{219F89FE-BBBF-428F-BAD4-6629FA1815A7}"/>
              </a:ext>
            </a:extLst>
          </p:cNvPr>
          <p:cNvSpPr/>
          <p:nvPr/>
        </p:nvSpPr>
        <p:spPr>
          <a:xfrm flipH="1">
            <a:off x="6280922" y="3677268"/>
            <a:ext cx="1141531" cy="492508"/>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Caseworker logs in into Worker Portal</a:t>
            </a:r>
            <a:endParaRPr sz="900" b="1"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55" name="Google Shape;250;p13">
            <a:extLst>
              <a:ext uri="{FF2B5EF4-FFF2-40B4-BE49-F238E27FC236}">
                <a16:creationId xmlns:a16="http://schemas.microsoft.com/office/drawing/2014/main" xmlns="" id="{5F792239-7A80-46C0-BA5F-FA00767CE230}"/>
              </a:ext>
            </a:extLst>
          </p:cNvPr>
          <p:cNvSpPr/>
          <p:nvPr/>
        </p:nvSpPr>
        <p:spPr>
          <a:xfrm flipH="1">
            <a:off x="3293394" y="3458986"/>
            <a:ext cx="126150" cy="147924"/>
          </a:xfrm>
          <a:custGeom>
            <a:avLst/>
            <a:gdLst/>
            <a:ahLst/>
            <a:cxnLst/>
            <a:rect l="l" t="t" r="r" b="b"/>
            <a:pathLst>
              <a:path w="120000" h="120000" extrusionOk="0">
                <a:moveTo>
                  <a:pt x="120000" y="60000"/>
                </a:moveTo>
                <a:cubicBezTo>
                  <a:pt x="120000" y="70966"/>
                  <a:pt x="117744" y="80322"/>
                  <a:pt x="111933" y="90000"/>
                </a:cubicBezTo>
                <a:cubicBezTo>
                  <a:pt x="106450" y="99677"/>
                  <a:pt x="99677" y="106450"/>
                  <a:pt x="90000" y="111933"/>
                </a:cubicBezTo>
                <a:cubicBezTo>
                  <a:pt x="80644" y="117416"/>
                  <a:pt x="70966" y="120000"/>
                  <a:pt x="60000" y="120000"/>
                </a:cubicBezTo>
                <a:cubicBezTo>
                  <a:pt x="49033" y="120000"/>
                  <a:pt x="39677" y="117416"/>
                  <a:pt x="30000" y="111933"/>
                </a:cubicBezTo>
                <a:cubicBezTo>
                  <a:pt x="20322" y="106450"/>
                  <a:pt x="13550" y="99677"/>
                  <a:pt x="8066" y="90000"/>
                </a:cubicBezTo>
                <a:cubicBezTo>
                  <a:pt x="2583" y="80322"/>
                  <a:pt x="0" y="70966"/>
                  <a:pt x="0" y="60000"/>
                </a:cubicBezTo>
                <a:cubicBezTo>
                  <a:pt x="0" y="49033"/>
                  <a:pt x="2583" y="39677"/>
                  <a:pt x="8066" y="30000"/>
                </a:cubicBezTo>
                <a:cubicBezTo>
                  <a:pt x="13550" y="20322"/>
                  <a:pt x="20322" y="13550"/>
                  <a:pt x="30000" y="8066"/>
                </a:cubicBezTo>
                <a:cubicBezTo>
                  <a:pt x="39677" y="2583"/>
                  <a:pt x="49033" y="0"/>
                  <a:pt x="60000" y="0"/>
                </a:cubicBezTo>
                <a:cubicBezTo>
                  <a:pt x="70966" y="0"/>
                  <a:pt x="80644" y="2583"/>
                  <a:pt x="90000" y="8066"/>
                </a:cubicBezTo>
                <a:cubicBezTo>
                  <a:pt x="99677" y="13550"/>
                  <a:pt x="106450" y="20322"/>
                  <a:pt x="111933" y="30000"/>
                </a:cubicBezTo>
                <a:cubicBezTo>
                  <a:pt x="117744" y="39677"/>
                  <a:pt x="120000" y="49033"/>
                  <a:pt x="120000" y="60000"/>
                </a:cubicBezTo>
              </a:path>
            </a:pathLst>
          </a:custGeom>
          <a:solidFill>
            <a:schemeClr val="accent6">
              <a:lumMod val="75000"/>
            </a:schemeClr>
          </a:solidFill>
          <a:ln>
            <a:noFill/>
          </a:ln>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000" b="0" i="0" u="none" strike="noStrike" cap="none">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85" name="Google Shape;1256;p72">
            <a:extLst>
              <a:ext uri="{FF2B5EF4-FFF2-40B4-BE49-F238E27FC236}">
                <a16:creationId xmlns:a16="http://schemas.microsoft.com/office/drawing/2014/main" xmlns="" id="{33899B34-38EB-48DA-9CE2-AF1A22CE3464}"/>
              </a:ext>
            </a:extLst>
          </p:cNvPr>
          <p:cNvSpPr/>
          <p:nvPr/>
        </p:nvSpPr>
        <p:spPr>
          <a:xfrm flipH="1">
            <a:off x="2968936" y="4226529"/>
            <a:ext cx="240702" cy="231722"/>
          </a:xfrm>
          <a:prstGeom prst="roundRect">
            <a:avLst/>
          </a:prstGeom>
          <a:solidFill>
            <a:schemeClr val="accent6">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10</a:t>
            </a:r>
            <a:endParaRPr sz="800" b="1" dirty="0">
              <a:solidFill>
                <a:schemeClr val="bg1"/>
              </a:solidFill>
              <a:latin typeface="Calibri" panose="020F0502020204030204" pitchFamily="34" charset="0"/>
              <a:cs typeface="Calibri" panose="020F0502020204030204" pitchFamily="34" charset="0"/>
            </a:endParaRPr>
          </a:p>
        </p:txBody>
      </p:sp>
      <p:sp>
        <p:nvSpPr>
          <p:cNvPr id="86" name="Google Shape;1256;p72">
            <a:extLst>
              <a:ext uri="{FF2B5EF4-FFF2-40B4-BE49-F238E27FC236}">
                <a16:creationId xmlns:a16="http://schemas.microsoft.com/office/drawing/2014/main" xmlns="" id="{9A660920-0EA7-4EF8-95C7-3B80BF6ABECE}"/>
              </a:ext>
            </a:extLst>
          </p:cNvPr>
          <p:cNvSpPr/>
          <p:nvPr/>
        </p:nvSpPr>
        <p:spPr>
          <a:xfrm flipH="1">
            <a:off x="4675630" y="4226529"/>
            <a:ext cx="240702" cy="231722"/>
          </a:xfrm>
          <a:prstGeom prst="roundRect">
            <a:avLst/>
          </a:prstGeom>
          <a:solidFill>
            <a:schemeClr val="accent6">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9</a:t>
            </a:r>
            <a:endParaRPr sz="800" b="1" dirty="0">
              <a:solidFill>
                <a:schemeClr val="bg1"/>
              </a:solidFill>
              <a:latin typeface="Calibri" panose="020F0502020204030204" pitchFamily="34" charset="0"/>
              <a:cs typeface="Calibri" panose="020F0502020204030204" pitchFamily="34" charset="0"/>
            </a:endParaRPr>
          </a:p>
        </p:txBody>
      </p:sp>
      <p:sp>
        <p:nvSpPr>
          <p:cNvPr id="88" name="Google Shape;250;p13">
            <a:extLst>
              <a:ext uri="{FF2B5EF4-FFF2-40B4-BE49-F238E27FC236}">
                <a16:creationId xmlns:a16="http://schemas.microsoft.com/office/drawing/2014/main" xmlns="" id="{144D4C0C-F477-43CD-9020-18DB6144D4EC}"/>
              </a:ext>
            </a:extLst>
          </p:cNvPr>
          <p:cNvSpPr/>
          <p:nvPr/>
        </p:nvSpPr>
        <p:spPr>
          <a:xfrm flipH="1">
            <a:off x="5116866" y="3458986"/>
            <a:ext cx="126150" cy="147924"/>
          </a:xfrm>
          <a:custGeom>
            <a:avLst/>
            <a:gdLst/>
            <a:ahLst/>
            <a:cxnLst/>
            <a:rect l="l" t="t" r="r" b="b"/>
            <a:pathLst>
              <a:path w="120000" h="120000" extrusionOk="0">
                <a:moveTo>
                  <a:pt x="120000" y="60000"/>
                </a:moveTo>
                <a:cubicBezTo>
                  <a:pt x="120000" y="70966"/>
                  <a:pt x="117744" y="80322"/>
                  <a:pt x="111933" y="90000"/>
                </a:cubicBezTo>
                <a:cubicBezTo>
                  <a:pt x="106450" y="99677"/>
                  <a:pt x="99677" y="106450"/>
                  <a:pt x="90000" y="111933"/>
                </a:cubicBezTo>
                <a:cubicBezTo>
                  <a:pt x="80644" y="117416"/>
                  <a:pt x="70966" y="120000"/>
                  <a:pt x="60000" y="120000"/>
                </a:cubicBezTo>
                <a:cubicBezTo>
                  <a:pt x="49033" y="120000"/>
                  <a:pt x="39677" y="117416"/>
                  <a:pt x="30000" y="111933"/>
                </a:cubicBezTo>
                <a:cubicBezTo>
                  <a:pt x="20322" y="106450"/>
                  <a:pt x="13550" y="99677"/>
                  <a:pt x="8066" y="90000"/>
                </a:cubicBezTo>
                <a:cubicBezTo>
                  <a:pt x="2583" y="80322"/>
                  <a:pt x="0" y="70966"/>
                  <a:pt x="0" y="60000"/>
                </a:cubicBezTo>
                <a:cubicBezTo>
                  <a:pt x="0" y="49033"/>
                  <a:pt x="2583" y="39677"/>
                  <a:pt x="8066" y="30000"/>
                </a:cubicBezTo>
                <a:cubicBezTo>
                  <a:pt x="13550" y="20322"/>
                  <a:pt x="20322" y="13550"/>
                  <a:pt x="30000" y="8066"/>
                </a:cubicBezTo>
                <a:cubicBezTo>
                  <a:pt x="39677" y="2583"/>
                  <a:pt x="49033" y="0"/>
                  <a:pt x="60000" y="0"/>
                </a:cubicBezTo>
                <a:cubicBezTo>
                  <a:pt x="70966" y="0"/>
                  <a:pt x="80644" y="2583"/>
                  <a:pt x="90000" y="8066"/>
                </a:cubicBezTo>
                <a:cubicBezTo>
                  <a:pt x="99677" y="13550"/>
                  <a:pt x="106450" y="20322"/>
                  <a:pt x="111933" y="30000"/>
                </a:cubicBezTo>
                <a:cubicBezTo>
                  <a:pt x="117744" y="39677"/>
                  <a:pt x="120000" y="49033"/>
                  <a:pt x="120000" y="60000"/>
                </a:cubicBezTo>
              </a:path>
            </a:pathLst>
          </a:custGeom>
          <a:solidFill>
            <a:schemeClr val="accent6">
              <a:lumMod val="75000"/>
            </a:schemeClr>
          </a:solidFill>
          <a:ln>
            <a:noFill/>
          </a:ln>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000" b="0" i="0" u="none" strike="noStrike" cap="none">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89" name="Google Shape;250;p13">
            <a:extLst>
              <a:ext uri="{FF2B5EF4-FFF2-40B4-BE49-F238E27FC236}">
                <a16:creationId xmlns:a16="http://schemas.microsoft.com/office/drawing/2014/main" xmlns="" id="{2DCCE52C-EEB9-4EC8-875B-926BBA6F4E4B}"/>
              </a:ext>
            </a:extLst>
          </p:cNvPr>
          <p:cNvSpPr/>
          <p:nvPr/>
        </p:nvSpPr>
        <p:spPr>
          <a:xfrm flipH="1">
            <a:off x="6793395" y="3453115"/>
            <a:ext cx="126150" cy="147924"/>
          </a:xfrm>
          <a:custGeom>
            <a:avLst/>
            <a:gdLst/>
            <a:ahLst/>
            <a:cxnLst/>
            <a:rect l="l" t="t" r="r" b="b"/>
            <a:pathLst>
              <a:path w="120000" h="120000" extrusionOk="0">
                <a:moveTo>
                  <a:pt x="120000" y="60000"/>
                </a:moveTo>
                <a:cubicBezTo>
                  <a:pt x="120000" y="70966"/>
                  <a:pt x="117744" y="80322"/>
                  <a:pt x="111933" y="90000"/>
                </a:cubicBezTo>
                <a:cubicBezTo>
                  <a:pt x="106450" y="99677"/>
                  <a:pt x="99677" y="106450"/>
                  <a:pt x="90000" y="111933"/>
                </a:cubicBezTo>
                <a:cubicBezTo>
                  <a:pt x="80644" y="117416"/>
                  <a:pt x="70966" y="120000"/>
                  <a:pt x="60000" y="120000"/>
                </a:cubicBezTo>
                <a:cubicBezTo>
                  <a:pt x="49033" y="120000"/>
                  <a:pt x="39677" y="117416"/>
                  <a:pt x="30000" y="111933"/>
                </a:cubicBezTo>
                <a:cubicBezTo>
                  <a:pt x="20322" y="106450"/>
                  <a:pt x="13550" y="99677"/>
                  <a:pt x="8066" y="90000"/>
                </a:cubicBezTo>
                <a:cubicBezTo>
                  <a:pt x="2583" y="80322"/>
                  <a:pt x="0" y="70966"/>
                  <a:pt x="0" y="60000"/>
                </a:cubicBezTo>
                <a:cubicBezTo>
                  <a:pt x="0" y="49033"/>
                  <a:pt x="2583" y="39677"/>
                  <a:pt x="8066" y="30000"/>
                </a:cubicBezTo>
                <a:cubicBezTo>
                  <a:pt x="13550" y="20322"/>
                  <a:pt x="20322" y="13550"/>
                  <a:pt x="30000" y="8066"/>
                </a:cubicBezTo>
                <a:cubicBezTo>
                  <a:pt x="39677" y="2583"/>
                  <a:pt x="49033" y="0"/>
                  <a:pt x="60000" y="0"/>
                </a:cubicBezTo>
                <a:cubicBezTo>
                  <a:pt x="70966" y="0"/>
                  <a:pt x="80644" y="2583"/>
                  <a:pt x="90000" y="8066"/>
                </a:cubicBezTo>
                <a:cubicBezTo>
                  <a:pt x="99677" y="13550"/>
                  <a:pt x="106450" y="20322"/>
                  <a:pt x="111933" y="30000"/>
                </a:cubicBezTo>
                <a:cubicBezTo>
                  <a:pt x="117744" y="39677"/>
                  <a:pt x="120000" y="49033"/>
                  <a:pt x="120000" y="60000"/>
                </a:cubicBezTo>
              </a:path>
            </a:pathLst>
          </a:custGeom>
          <a:solidFill>
            <a:schemeClr val="accent6">
              <a:lumMod val="75000"/>
            </a:schemeClr>
          </a:solidFill>
          <a:ln>
            <a:noFill/>
          </a:ln>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000" b="0" i="0" u="none" strike="noStrike" cap="none">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90" name="Google Shape;197;p13">
            <a:extLst>
              <a:ext uri="{FF2B5EF4-FFF2-40B4-BE49-F238E27FC236}">
                <a16:creationId xmlns:a16="http://schemas.microsoft.com/office/drawing/2014/main" xmlns="" id="{54A7B41A-00BC-4912-8CBF-5EA6CB32F658}"/>
              </a:ext>
            </a:extLst>
          </p:cNvPr>
          <p:cNvSpPr/>
          <p:nvPr/>
        </p:nvSpPr>
        <p:spPr>
          <a:xfrm flipH="1">
            <a:off x="2604127" y="5646665"/>
            <a:ext cx="1504254" cy="420753"/>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Enterprise search and member clearance of IV-D application</a:t>
            </a:r>
            <a:endParaRPr sz="900" b="1"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91" name="Google Shape;198;p13">
            <a:extLst>
              <a:ext uri="{FF2B5EF4-FFF2-40B4-BE49-F238E27FC236}">
                <a16:creationId xmlns:a16="http://schemas.microsoft.com/office/drawing/2014/main" xmlns="" id="{DFEBA177-4D58-47A3-8C01-14B2E4FC1301}"/>
              </a:ext>
            </a:extLst>
          </p:cNvPr>
          <p:cNvSpPr/>
          <p:nvPr/>
        </p:nvSpPr>
        <p:spPr>
          <a:xfrm flipH="1">
            <a:off x="4481070" y="5642094"/>
            <a:ext cx="1419046" cy="41983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Review of application details and case registration</a:t>
            </a:r>
            <a:endParaRPr sz="900" b="1"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92" name="Google Shape;199;p13">
            <a:extLst>
              <a:ext uri="{FF2B5EF4-FFF2-40B4-BE49-F238E27FC236}">
                <a16:creationId xmlns:a16="http://schemas.microsoft.com/office/drawing/2014/main" xmlns="" id="{BB1AEF23-D7B2-4083-A090-AAD4DC0F873B}"/>
              </a:ext>
            </a:extLst>
          </p:cNvPr>
          <p:cNvSpPr/>
          <p:nvPr/>
        </p:nvSpPr>
        <p:spPr>
          <a:xfrm flipH="1">
            <a:off x="6254722" y="5650989"/>
            <a:ext cx="1167730" cy="410937"/>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Automatic entry into Case Action Log</a:t>
            </a:r>
          </a:p>
        </p:txBody>
      </p:sp>
      <p:sp>
        <p:nvSpPr>
          <p:cNvPr id="93" name="Google Shape;250;p13">
            <a:extLst>
              <a:ext uri="{FF2B5EF4-FFF2-40B4-BE49-F238E27FC236}">
                <a16:creationId xmlns:a16="http://schemas.microsoft.com/office/drawing/2014/main" xmlns="" id="{BBD4FC13-330D-492F-A329-58F0FA701799}"/>
              </a:ext>
            </a:extLst>
          </p:cNvPr>
          <p:cNvSpPr/>
          <p:nvPr/>
        </p:nvSpPr>
        <p:spPr>
          <a:xfrm flipH="1">
            <a:off x="3293947" y="5423812"/>
            <a:ext cx="126150" cy="147924"/>
          </a:xfrm>
          <a:custGeom>
            <a:avLst/>
            <a:gdLst/>
            <a:ahLst/>
            <a:cxnLst/>
            <a:rect l="l" t="t" r="r" b="b"/>
            <a:pathLst>
              <a:path w="120000" h="120000" extrusionOk="0">
                <a:moveTo>
                  <a:pt x="120000" y="60000"/>
                </a:moveTo>
                <a:cubicBezTo>
                  <a:pt x="120000" y="70966"/>
                  <a:pt x="117744" y="80322"/>
                  <a:pt x="111933" y="90000"/>
                </a:cubicBezTo>
                <a:cubicBezTo>
                  <a:pt x="106450" y="99677"/>
                  <a:pt x="99677" y="106450"/>
                  <a:pt x="90000" y="111933"/>
                </a:cubicBezTo>
                <a:cubicBezTo>
                  <a:pt x="80644" y="117416"/>
                  <a:pt x="70966" y="120000"/>
                  <a:pt x="60000" y="120000"/>
                </a:cubicBezTo>
                <a:cubicBezTo>
                  <a:pt x="49033" y="120000"/>
                  <a:pt x="39677" y="117416"/>
                  <a:pt x="30000" y="111933"/>
                </a:cubicBezTo>
                <a:cubicBezTo>
                  <a:pt x="20322" y="106450"/>
                  <a:pt x="13550" y="99677"/>
                  <a:pt x="8066" y="90000"/>
                </a:cubicBezTo>
                <a:cubicBezTo>
                  <a:pt x="2583" y="80322"/>
                  <a:pt x="0" y="70966"/>
                  <a:pt x="0" y="60000"/>
                </a:cubicBezTo>
                <a:cubicBezTo>
                  <a:pt x="0" y="49033"/>
                  <a:pt x="2583" y="39677"/>
                  <a:pt x="8066" y="30000"/>
                </a:cubicBezTo>
                <a:cubicBezTo>
                  <a:pt x="13550" y="20322"/>
                  <a:pt x="20322" y="13550"/>
                  <a:pt x="30000" y="8066"/>
                </a:cubicBezTo>
                <a:cubicBezTo>
                  <a:pt x="39677" y="2583"/>
                  <a:pt x="49033" y="0"/>
                  <a:pt x="60000" y="0"/>
                </a:cubicBezTo>
                <a:cubicBezTo>
                  <a:pt x="70966" y="0"/>
                  <a:pt x="80644" y="2583"/>
                  <a:pt x="90000" y="8066"/>
                </a:cubicBezTo>
                <a:cubicBezTo>
                  <a:pt x="99677" y="13550"/>
                  <a:pt x="106450" y="20322"/>
                  <a:pt x="111933" y="30000"/>
                </a:cubicBezTo>
                <a:cubicBezTo>
                  <a:pt x="117744" y="39677"/>
                  <a:pt x="120000" y="49033"/>
                  <a:pt x="120000" y="60000"/>
                </a:cubicBezTo>
              </a:path>
            </a:pathLst>
          </a:custGeom>
          <a:solidFill>
            <a:schemeClr val="accent6">
              <a:lumMod val="75000"/>
            </a:schemeClr>
          </a:solidFill>
          <a:ln>
            <a:noFill/>
          </a:ln>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000" b="0" i="0" u="none" strike="noStrike" cap="none">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94" name="Google Shape;1256;p72">
            <a:extLst>
              <a:ext uri="{FF2B5EF4-FFF2-40B4-BE49-F238E27FC236}">
                <a16:creationId xmlns:a16="http://schemas.microsoft.com/office/drawing/2014/main" xmlns="" id="{B072DC59-F7BA-4234-8505-AEFD56CBCC12}"/>
              </a:ext>
            </a:extLst>
          </p:cNvPr>
          <p:cNvSpPr/>
          <p:nvPr/>
        </p:nvSpPr>
        <p:spPr>
          <a:xfrm flipH="1">
            <a:off x="2968936" y="6213775"/>
            <a:ext cx="240702" cy="231722"/>
          </a:xfrm>
          <a:prstGeom prst="roundRect">
            <a:avLst/>
          </a:prstGeom>
          <a:solidFill>
            <a:schemeClr val="accent6">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11</a:t>
            </a:r>
            <a:endParaRPr sz="800" b="1" dirty="0">
              <a:solidFill>
                <a:schemeClr val="bg1"/>
              </a:solidFill>
              <a:latin typeface="Calibri" panose="020F0502020204030204" pitchFamily="34" charset="0"/>
              <a:cs typeface="Calibri" panose="020F0502020204030204" pitchFamily="34" charset="0"/>
            </a:endParaRPr>
          </a:p>
        </p:txBody>
      </p:sp>
      <p:sp>
        <p:nvSpPr>
          <p:cNvPr id="95" name="Google Shape;1256;p72">
            <a:extLst>
              <a:ext uri="{FF2B5EF4-FFF2-40B4-BE49-F238E27FC236}">
                <a16:creationId xmlns:a16="http://schemas.microsoft.com/office/drawing/2014/main" xmlns="" id="{AD11E62E-4412-458A-B79E-A0252A69DCAE}"/>
              </a:ext>
            </a:extLst>
          </p:cNvPr>
          <p:cNvSpPr/>
          <p:nvPr/>
        </p:nvSpPr>
        <p:spPr>
          <a:xfrm flipH="1">
            <a:off x="4675630" y="6199571"/>
            <a:ext cx="240702" cy="231722"/>
          </a:xfrm>
          <a:prstGeom prst="roundRect">
            <a:avLst/>
          </a:prstGeom>
          <a:solidFill>
            <a:schemeClr val="accent6">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12</a:t>
            </a:r>
            <a:endParaRPr sz="800" b="1" dirty="0">
              <a:solidFill>
                <a:schemeClr val="bg1"/>
              </a:solidFill>
              <a:latin typeface="Calibri" panose="020F0502020204030204" pitchFamily="34" charset="0"/>
              <a:cs typeface="Calibri" panose="020F0502020204030204" pitchFamily="34" charset="0"/>
            </a:endParaRPr>
          </a:p>
        </p:txBody>
      </p:sp>
      <p:sp>
        <p:nvSpPr>
          <p:cNvPr id="96" name="Google Shape;1256;p72">
            <a:extLst>
              <a:ext uri="{FF2B5EF4-FFF2-40B4-BE49-F238E27FC236}">
                <a16:creationId xmlns:a16="http://schemas.microsoft.com/office/drawing/2014/main" xmlns="" id="{61027C23-0FB1-42A4-B524-A9B4805DD0AC}"/>
              </a:ext>
            </a:extLst>
          </p:cNvPr>
          <p:cNvSpPr/>
          <p:nvPr/>
        </p:nvSpPr>
        <p:spPr>
          <a:xfrm flipH="1">
            <a:off x="6471843" y="6186904"/>
            <a:ext cx="240702" cy="231722"/>
          </a:xfrm>
          <a:prstGeom prst="roundRect">
            <a:avLst/>
          </a:prstGeom>
          <a:solidFill>
            <a:schemeClr val="accent6">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13</a:t>
            </a:r>
            <a:endParaRPr sz="800" b="1" dirty="0">
              <a:solidFill>
                <a:schemeClr val="bg1"/>
              </a:solidFill>
              <a:latin typeface="Calibri" panose="020F0502020204030204" pitchFamily="34" charset="0"/>
              <a:cs typeface="Calibri" panose="020F0502020204030204" pitchFamily="34" charset="0"/>
            </a:endParaRPr>
          </a:p>
        </p:txBody>
      </p:sp>
      <p:sp>
        <p:nvSpPr>
          <p:cNvPr id="97" name="Google Shape;250;p13">
            <a:extLst>
              <a:ext uri="{FF2B5EF4-FFF2-40B4-BE49-F238E27FC236}">
                <a16:creationId xmlns:a16="http://schemas.microsoft.com/office/drawing/2014/main" xmlns="" id="{55C091B3-B9D4-4756-B116-E61AD4764D91}"/>
              </a:ext>
            </a:extLst>
          </p:cNvPr>
          <p:cNvSpPr/>
          <p:nvPr/>
        </p:nvSpPr>
        <p:spPr>
          <a:xfrm flipH="1">
            <a:off x="5117418" y="5423812"/>
            <a:ext cx="126150" cy="147924"/>
          </a:xfrm>
          <a:custGeom>
            <a:avLst/>
            <a:gdLst/>
            <a:ahLst/>
            <a:cxnLst/>
            <a:rect l="l" t="t" r="r" b="b"/>
            <a:pathLst>
              <a:path w="120000" h="120000" extrusionOk="0">
                <a:moveTo>
                  <a:pt x="120000" y="60000"/>
                </a:moveTo>
                <a:cubicBezTo>
                  <a:pt x="120000" y="70966"/>
                  <a:pt x="117744" y="80322"/>
                  <a:pt x="111933" y="90000"/>
                </a:cubicBezTo>
                <a:cubicBezTo>
                  <a:pt x="106450" y="99677"/>
                  <a:pt x="99677" y="106450"/>
                  <a:pt x="90000" y="111933"/>
                </a:cubicBezTo>
                <a:cubicBezTo>
                  <a:pt x="80644" y="117416"/>
                  <a:pt x="70966" y="120000"/>
                  <a:pt x="60000" y="120000"/>
                </a:cubicBezTo>
                <a:cubicBezTo>
                  <a:pt x="49033" y="120000"/>
                  <a:pt x="39677" y="117416"/>
                  <a:pt x="30000" y="111933"/>
                </a:cubicBezTo>
                <a:cubicBezTo>
                  <a:pt x="20322" y="106450"/>
                  <a:pt x="13550" y="99677"/>
                  <a:pt x="8066" y="90000"/>
                </a:cubicBezTo>
                <a:cubicBezTo>
                  <a:pt x="2583" y="80322"/>
                  <a:pt x="0" y="70966"/>
                  <a:pt x="0" y="60000"/>
                </a:cubicBezTo>
                <a:cubicBezTo>
                  <a:pt x="0" y="49033"/>
                  <a:pt x="2583" y="39677"/>
                  <a:pt x="8066" y="30000"/>
                </a:cubicBezTo>
                <a:cubicBezTo>
                  <a:pt x="13550" y="20322"/>
                  <a:pt x="20322" y="13550"/>
                  <a:pt x="30000" y="8066"/>
                </a:cubicBezTo>
                <a:cubicBezTo>
                  <a:pt x="39677" y="2583"/>
                  <a:pt x="49033" y="0"/>
                  <a:pt x="60000" y="0"/>
                </a:cubicBezTo>
                <a:cubicBezTo>
                  <a:pt x="70966" y="0"/>
                  <a:pt x="80644" y="2583"/>
                  <a:pt x="90000" y="8066"/>
                </a:cubicBezTo>
                <a:cubicBezTo>
                  <a:pt x="99677" y="13550"/>
                  <a:pt x="106450" y="20322"/>
                  <a:pt x="111933" y="30000"/>
                </a:cubicBezTo>
                <a:cubicBezTo>
                  <a:pt x="117744" y="39677"/>
                  <a:pt x="120000" y="49033"/>
                  <a:pt x="120000" y="60000"/>
                </a:cubicBezTo>
              </a:path>
            </a:pathLst>
          </a:custGeom>
          <a:solidFill>
            <a:schemeClr val="accent6">
              <a:lumMod val="75000"/>
            </a:schemeClr>
          </a:solidFill>
          <a:ln>
            <a:noFill/>
          </a:ln>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000" b="0" i="0" u="none" strike="noStrike" cap="none">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98" name="Google Shape;250;p13">
            <a:extLst>
              <a:ext uri="{FF2B5EF4-FFF2-40B4-BE49-F238E27FC236}">
                <a16:creationId xmlns:a16="http://schemas.microsoft.com/office/drawing/2014/main" xmlns="" id="{A67B24DA-D15F-4D60-A3F3-4F3C5C85B197}"/>
              </a:ext>
            </a:extLst>
          </p:cNvPr>
          <p:cNvSpPr/>
          <p:nvPr/>
        </p:nvSpPr>
        <p:spPr>
          <a:xfrm flipH="1">
            <a:off x="6793947" y="5417941"/>
            <a:ext cx="126150" cy="147924"/>
          </a:xfrm>
          <a:custGeom>
            <a:avLst/>
            <a:gdLst/>
            <a:ahLst/>
            <a:cxnLst/>
            <a:rect l="l" t="t" r="r" b="b"/>
            <a:pathLst>
              <a:path w="120000" h="120000" extrusionOk="0">
                <a:moveTo>
                  <a:pt x="120000" y="60000"/>
                </a:moveTo>
                <a:cubicBezTo>
                  <a:pt x="120000" y="70966"/>
                  <a:pt x="117744" y="80322"/>
                  <a:pt x="111933" y="90000"/>
                </a:cubicBezTo>
                <a:cubicBezTo>
                  <a:pt x="106450" y="99677"/>
                  <a:pt x="99677" y="106450"/>
                  <a:pt x="90000" y="111933"/>
                </a:cubicBezTo>
                <a:cubicBezTo>
                  <a:pt x="80644" y="117416"/>
                  <a:pt x="70966" y="120000"/>
                  <a:pt x="60000" y="120000"/>
                </a:cubicBezTo>
                <a:cubicBezTo>
                  <a:pt x="49033" y="120000"/>
                  <a:pt x="39677" y="117416"/>
                  <a:pt x="30000" y="111933"/>
                </a:cubicBezTo>
                <a:cubicBezTo>
                  <a:pt x="20322" y="106450"/>
                  <a:pt x="13550" y="99677"/>
                  <a:pt x="8066" y="90000"/>
                </a:cubicBezTo>
                <a:cubicBezTo>
                  <a:pt x="2583" y="80322"/>
                  <a:pt x="0" y="70966"/>
                  <a:pt x="0" y="60000"/>
                </a:cubicBezTo>
                <a:cubicBezTo>
                  <a:pt x="0" y="49033"/>
                  <a:pt x="2583" y="39677"/>
                  <a:pt x="8066" y="30000"/>
                </a:cubicBezTo>
                <a:cubicBezTo>
                  <a:pt x="13550" y="20322"/>
                  <a:pt x="20322" y="13550"/>
                  <a:pt x="30000" y="8066"/>
                </a:cubicBezTo>
                <a:cubicBezTo>
                  <a:pt x="39677" y="2583"/>
                  <a:pt x="49033" y="0"/>
                  <a:pt x="60000" y="0"/>
                </a:cubicBezTo>
                <a:cubicBezTo>
                  <a:pt x="70966" y="0"/>
                  <a:pt x="80644" y="2583"/>
                  <a:pt x="90000" y="8066"/>
                </a:cubicBezTo>
                <a:cubicBezTo>
                  <a:pt x="99677" y="13550"/>
                  <a:pt x="106450" y="20322"/>
                  <a:pt x="111933" y="30000"/>
                </a:cubicBezTo>
                <a:cubicBezTo>
                  <a:pt x="117744" y="39677"/>
                  <a:pt x="120000" y="49033"/>
                  <a:pt x="120000" y="60000"/>
                </a:cubicBezTo>
              </a:path>
            </a:pathLst>
          </a:custGeom>
          <a:solidFill>
            <a:schemeClr val="accent6">
              <a:lumMod val="75000"/>
            </a:schemeClr>
          </a:solidFill>
          <a:ln>
            <a:noFill/>
          </a:ln>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000" b="0" i="0" u="none" strike="noStrike" cap="none">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99" name="Google Shape;202;p13">
            <a:extLst>
              <a:ext uri="{FF2B5EF4-FFF2-40B4-BE49-F238E27FC236}">
                <a16:creationId xmlns:a16="http://schemas.microsoft.com/office/drawing/2014/main" xmlns="" id="{5F84D117-937B-4E53-A3E7-414739E188C4}"/>
              </a:ext>
            </a:extLst>
          </p:cNvPr>
          <p:cNvSpPr/>
          <p:nvPr/>
        </p:nvSpPr>
        <p:spPr>
          <a:xfrm flipH="1">
            <a:off x="3253501" y="4255622"/>
            <a:ext cx="896491" cy="23172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1000" b="1" dirty="0">
                <a:solidFill>
                  <a:srgbClr val="0B5394"/>
                </a:solidFill>
                <a:latin typeface="Calibri" panose="020F0502020204030204" pitchFamily="34" charset="0"/>
                <a:ea typeface="Roboto"/>
                <a:cs typeface="Calibri" panose="020F0502020204030204" pitchFamily="34" charset="0"/>
                <a:sym typeface="Roboto"/>
              </a:rPr>
              <a:t>Caseworker</a:t>
            </a:r>
            <a:endParaRPr sz="1000" b="1" dirty="0">
              <a:solidFill>
                <a:srgbClr val="726658"/>
              </a:solidFill>
              <a:latin typeface="Calibri" panose="020F0502020204030204" pitchFamily="34" charset="0"/>
              <a:ea typeface="Roboto"/>
              <a:cs typeface="Calibri" panose="020F0502020204030204" pitchFamily="34" charset="0"/>
              <a:sym typeface="Roboto"/>
            </a:endParaRPr>
          </a:p>
        </p:txBody>
      </p:sp>
      <p:sp>
        <p:nvSpPr>
          <p:cNvPr id="100" name="Google Shape;202;p13">
            <a:extLst>
              <a:ext uri="{FF2B5EF4-FFF2-40B4-BE49-F238E27FC236}">
                <a16:creationId xmlns:a16="http://schemas.microsoft.com/office/drawing/2014/main" xmlns="" id="{DA54FC2E-C9A0-4361-822C-8031EC748365}"/>
              </a:ext>
            </a:extLst>
          </p:cNvPr>
          <p:cNvSpPr/>
          <p:nvPr/>
        </p:nvSpPr>
        <p:spPr>
          <a:xfrm flipH="1">
            <a:off x="4884283" y="4256838"/>
            <a:ext cx="846747" cy="23172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1000" b="1" dirty="0">
                <a:solidFill>
                  <a:srgbClr val="0B5394"/>
                </a:solidFill>
                <a:latin typeface="Calibri" panose="020F0502020204030204" pitchFamily="34" charset="0"/>
                <a:ea typeface="Roboto"/>
                <a:cs typeface="Calibri" panose="020F0502020204030204" pitchFamily="34" charset="0"/>
                <a:sym typeface="Roboto"/>
              </a:rPr>
              <a:t>Caseworker</a:t>
            </a:r>
            <a:endParaRPr sz="1000" b="1" dirty="0">
              <a:solidFill>
                <a:srgbClr val="726658"/>
              </a:solidFill>
              <a:latin typeface="Calibri" panose="020F0502020204030204" pitchFamily="34" charset="0"/>
              <a:ea typeface="Roboto"/>
              <a:cs typeface="Calibri" panose="020F0502020204030204" pitchFamily="34" charset="0"/>
              <a:sym typeface="Roboto"/>
            </a:endParaRPr>
          </a:p>
        </p:txBody>
      </p:sp>
      <p:sp>
        <p:nvSpPr>
          <p:cNvPr id="101" name="Google Shape;202;p13">
            <a:extLst>
              <a:ext uri="{FF2B5EF4-FFF2-40B4-BE49-F238E27FC236}">
                <a16:creationId xmlns:a16="http://schemas.microsoft.com/office/drawing/2014/main" xmlns="" id="{B0529B19-50DB-458B-ABF5-F20B5CD23FE6}"/>
              </a:ext>
            </a:extLst>
          </p:cNvPr>
          <p:cNvSpPr/>
          <p:nvPr/>
        </p:nvSpPr>
        <p:spPr>
          <a:xfrm flipH="1">
            <a:off x="6664369" y="4249400"/>
            <a:ext cx="879727" cy="23172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1000" b="1" dirty="0">
                <a:solidFill>
                  <a:srgbClr val="0B5394"/>
                </a:solidFill>
                <a:latin typeface="Calibri" panose="020F0502020204030204" pitchFamily="34" charset="0"/>
                <a:ea typeface="Roboto"/>
                <a:cs typeface="Calibri" panose="020F0502020204030204" pitchFamily="34" charset="0"/>
                <a:sym typeface="Roboto"/>
              </a:rPr>
              <a:t>Caseworker</a:t>
            </a:r>
            <a:endParaRPr sz="1000" b="1" dirty="0">
              <a:solidFill>
                <a:srgbClr val="726658"/>
              </a:solidFill>
              <a:latin typeface="Calibri" panose="020F0502020204030204" pitchFamily="34" charset="0"/>
              <a:ea typeface="Roboto"/>
              <a:cs typeface="Calibri" panose="020F0502020204030204" pitchFamily="34" charset="0"/>
              <a:sym typeface="Roboto"/>
            </a:endParaRPr>
          </a:p>
        </p:txBody>
      </p:sp>
      <p:sp>
        <p:nvSpPr>
          <p:cNvPr id="102" name="Google Shape;202;p13">
            <a:extLst>
              <a:ext uri="{FF2B5EF4-FFF2-40B4-BE49-F238E27FC236}">
                <a16:creationId xmlns:a16="http://schemas.microsoft.com/office/drawing/2014/main" xmlns="" id="{EC821602-43B8-42C8-81A5-5F2BA02FC1A3}"/>
              </a:ext>
            </a:extLst>
          </p:cNvPr>
          <p:cNvSpPr/>
          <p:nvPr/>
        </p:nvSpPr>
        <p:spPr>
          <a:xfrm flipH="1">
            <a:off x="3253501" y="6253611"/>
            <a:ext cx="795787" cy="23172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1000" b="1" dirty="0">
                <a:solidFill>
                  <a:srgbClr val="0B5394"/>
                </a:solidFill>
                <a:latin typeface="Calibri" panose="020F0502020204030204" pitchFamily="34" charset="0"/>
                <a:ea typeface="Roboto"/>
                <a:cs typeface="Calibri" panose="020F0502020204030204" pitchFamily="34" charset="0"/>
                <a:sym typeface="Roboto"/>
              </a:rPr>
              <a:t>Caseworker</a:t>
            </a:r>
            <a:endParaRPr sz="1000" b="1" dirty="0">
              <a:solidFill>
                <a:srgbClr val="726658"/>
              </a:solidFill>
              <a:latin typeface="Calibri" panose="020F0502020204030204" pitchFamily="34" charset="0"/>
              <a:ea typeface="Roboto"/>
              <a:cs typeface="Calibri" panose="020F0502020204030204" pitchFamily="34" charset="0"/>
              <a:sym typeface="Roboto"/>
            </a:endParaRPr>
          </a:p>
        </p:txBody>
      </p:sp>
      <p:sp>
        <p:nvSpPr>
          <p:cNvPr id="103" name="Google Shape;202;p13">
            <a:extLst>
              <a:ext uri="{FF2B5EF4-FFF2-40B4-BE49-F238E27FC236}">
                <a16:creationId xmlns:a16="http://schemas.microsoft.com/office/drawing/2014/main" xmlns="" id="{EEDEAD1A-5D27-423E-8E2B-9F6A2985BDAA}"/>
              </a:ext>
            </a:extLst>
          </p:cNvPr>
          <p:cNvSpPr/>
          <p:nvPr/>
        </p:nvSpPr>
        <p:spPr>
          <a:xfrm flipH="1">
            <a:off x="4946200" y="6253611"/>
            <a:ext cx="774188" cy="23172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1000" b="1" dirty="0">
                <a:solidFill>
                  <a:srgbClr val="0B5394"/>
                </a:solidFill>
                <a:latin typeface="Calibri" panose="020F0502020204030204" pitchFamily="34" charset="0"/>
                <a:ea typeface="Roboto"/>
                <a:cs typeface="Calibri" panose="020F0502020204030204" pitchFamily="34" charset="0"/>
                <a:sym typeface="Roboto"/>
              </a:rPr>
              <a:t>Caseworker</a:t>
            </a:r>
            <a:endParaRPr sz="1000" b="1" dirty="0">
              <a:solidFill>
                <a:srgbClr val="726658"/>
              </a:solidFill>
              <a:latin typeface="Calibri" panose="020F0502020204030204" pitchFamily="34" charset="0"/>
              <a:ea typeface="Roboto"/>
              <a:cs typeface="Calibri" panose="020F0502020204030204" pitchFamily="34" charset="0"/>
              <a:sym typeface="Roboto"/>
            </a:endParaRPr>
          </a:p>
        </p:txBody>
      </p:sp>
      <p:sp>
        <p:nvSpPr>
          <p:cNvPr id="104" name="Google Shape;202;p13">
            <a:extLst>
              <a:ext uri="{FF2B5EF4-FFF2-40B4-BE49-F238E27FC236}">
                <a16:creationId xmlns:a16="http://schemas.microsoft.com/office/drawing/2014/main" xmlns="" id="{4020626F-58AB-4A02-B715-9191B8B76475}"/>
              </a:ext>
            </a:extLst>
          </p:cNvPr>
          <p:cNvSpPr/>
          <p:nvPr/>
        </p:nvSpPr>
        <p:spPr>
          <a:xfrm flipH="1">
            <a:off x="6801239" y="6253611"/>
            <a:ext cx="774188" cy="23172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1000" b="1" dirty="0">
                <a:solidFill>
                  <a:srgbClr val="0B5394"/>
                </a:solidFill>
                <a:latin typeface="Calibri" panose="020F0502020204030204" pitchFamily="34" charset="0"/>
                <a:ea typeface="Roboto"/>
                <a:cs typeface="Calibri" panose="020F0502020204030204" pitchFamily="34" charset="0"/>
                <a:sym typeface="Roboto"/>
              </a:rPr>
              <a:t>Caseworker</a:t>
            </a:r>
            <a:endParaRPr sz="1000" b="1" dirty="0">
              <a:solidFill>
                <a:srgbClr val="726658"/>
              </a:solidFill>
              <a:latin typeface="Calibri" panose="020F0502020204030204" pitchFamily="34" charset="0"/>
              <a:ea typeface="Roboto"/>
              <a:cs typeface="Calibri" panose="020F0502020204030204" pitchFamily="34" charset="0"/>
              <a:sym typeface="Roboto"/>
            </a:endParaRPr>
          </a:p>
        </p:txBody>
      </p:sp>
      <p:sp>
        <p:nvSpPr>
          <p:cNvPr id="105" name="Google Shape;198;p13">
            <a:extLst>
              <a:ext uri="{FF2B5EF4-FFF2-40B4-BE49-F238E27FC236}">
                <a16:creationId xmlns:a16="http://schemas.microsoft.com/office/drawing/2014/main" xmlns="" id="{3BCA7323-C220-45D4-9B2F-406F8902CAB8}"/>
              </a:ext>
            </a:extLst>
          </p:cNvPr>
          <p:cNvSpPr/>
          <p:nvPr/>
        </p:nvSpPr>
        <p:spPr>
          <a:xfrm flipH="1">
            <a:off x="7973213" y="1716599"/>
            <a:ext cx="1278655" cy="473434"/>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Review existing applications and cases</a:t>
            </a:r>
            <a:endParaRPr sz="900" b="1"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106" name="Google Shape;199;p13">
            <a:extLst>
              <a:ext uri="{FF2B5EF4-FFF2-40B4-BE49-F238E27FC236}">
                <a16:creationId xmlns:a16="http://schemas.microsoft.com/office/drawing/2014/main" xmlns="" id="{5B2A28E1-F89E-450D-9C43-D2278BB8352D}"/>
              </a:ext>
            </a:extLst>
          </p:cNvPr>
          <p:cNvSpPr/>
          <p:nvPr/>
        </p:nvSpPr>
        <p:spPr>
          <a:xfrm flipH="1">
            <a:off x="9732112" y="1716599"/>
            <a:ext cx="1104726" cy="447233"/>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Start new application</a:t>
            </a:r>
            <a:endParaRPr sz="900" b="1"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107" name="Google Shape;1256;p72">
            <a:extLst>
              <a:ext uri="{FF2B5EF4-FFF2-40B4-BE49-F238E27FC236}">
                <a16:creationId xmlns:a16="http://schemas.microsoft.com/office/drawing/2014/main" xmlns="" id="{B0B9ED56-E0DE-4DC4-BD69-DC4C66A0E5E6}"/>
              </a:ext>
            </a:extLst>
          </p:cNvPr>
          <p:cNvSpPr/>
          <p:nvPr/>
        </p:nvSpPr>
        <p:spPr>
          <a:xfrm flipH="1">
            <a:off x="8208723" y="2133513"/>
            <a:ext cx="240702" cy="231722"/>
          </a:xfrm>
          <a:prstGeom prst="roundRect">
            <a:avLst/>
          </a:prstGeom>
          <a:solidFill>
            <a:schemeClr val="accent4">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4</a:t>
            </a:r>
            <a:endParaRPr sz="800" b="1" dirty="0">
              <a:solidFill>
                <a:schemeClr val="bg1"/>
              </a:solidFill>
              <a:latin typeface="Calibri" panose="020F0502020204030204" pitchFamily="34" charset="0"/>
              <a:cs typeface="Calibri" panose="020F0502020204030204" pitchFamily="34" charset="0"/>
            </a:endParaRPr>
          </a:p>
        </p:txBody>
      </p:sp>
      <p:sp>
        <p:nvSpPr>
          <p:cNvPr id="109" name="Google Shape;250;p13">
            <a:extLst>
              <a:ext uri="{FF2B5EF4-FFF2-40B4-BE49-F238E27FC236}">
                <a16:creationId xmlns:a16="http://schemas.microsoft.com/office/drawing/2014/main" xmlns="" id="{9D4E6977-AFBC-4E43-8AAF-BA2491C01E61}"/>
              </a:ext>
            </a:extLst>
          </p:cNvPr>
          <p:cNvSpPr/>
          <p:nvPr/>
        </p:nvSpPr>
        <p:spPr>
          <a:xfrm flipH="1">
            <a:off x="8550062" y="1490760"/>
            <a:ext cx="126150" cy="147924"/>
          </a:xfrm>
          <a:custGeom>
            <a:avLst/>
            <a:gdLst/>
            <a:ahLst/>
            <a:cxnLst/>
            <a:rect l="l" t="t" r="r" b="b"/>
            <a:pathLst>
              <a:path w="120000" h="120000" extrusionOk="0">
                <a:moveTo>
                  <a:pt x="120000" y="60000"/>
                </a:moveTo>
                <a:cubicBezTo>
                  <a:pt x="120000" y="70966"/>
                  <a:pt x="117744" y="80322"/>
                  <a:pt x="111933" y="90000"/>
                </a:cubicBezTo>
                <a:cubicBezTo>
                  <a:pt x="106450" y="99677"/>
                  <a:pt x="99677" y="106450"/>
                  <a:pt x="90000" y="111933"/>
                </a:cubicBezTo>
                <a:cubicBezTo>
                  <a:pt x="80644" y="117416"/>
                  <a:pt x="70966" y="120000"/>
                  <a:pt x="60000" y="120000"/>
                </a:cubicBezTo>
                <a:cubicBezTo>
                  <a:pt x="49033" y="120000"/>
                  <a:pt x="39677" y="117416"/>
                  <a:pt x="30000" y="111933"/>
                </a:cubicBezTo>
                <a:cubicBezTo>
                  <a:pt x="20322" y="106450"/>
                  <a:pt x="13550" y="99677"/>
                  <a:pt x="8066" y="90000"/>
                </a:cubicBezTo>
                <a:cubicBezTo>
                  <a:pt x="2583" y="80322"/>
                  <a:pt x="0" y="70966"/>
                  <a:pt x="0" y="60000"/>
                </a:cubicBezTo>
                <a:cubicBezTo>
                  <a:pt x="0" y="49033"/>
                  <a:pt x="2583" y="39677"/>
                  <a:pt x="8066" y="30000"/>
                </a:cubicBezTo>
                <a:cubicBezTo>
                  <a:pt x="13550" y="20322"/>
                  <a:pt x="20322" y="13550"/>
                  <a:pt x="30000" y="8066"/>
                </a:cubicBezTo>
                <a:cubicBezTo>
                  <a:pt x="39677" y="2583"/>
                  <a:pt x="49033" y="0"/>
                  <a:pt x="60000" y="0"/>
                </a:cubicBezTo>
                <a:cubicBezTo>
                  <a:pt x="70966" y="0"/>
                  <a:pt x="80644" y="2583"/>
                  <a:pt x="90000" y="8066"/>
                </a:cubicBezTo>
                <a:cubicBezTo>
                  <a:pt x="99677" y="13550"/>
                  <a:pt x="106450" y="20322"/>
                  <a:pt x="111933" y="30000"/>
                </a:cubicBezTo>
                <a:cubicBezTo>
                  <a:pt x="117744" y="39677"/>
                  <a:pt x="120000" y="49033"/>
                  <a:pt x="120000" y="60000"/>
                </a:cubicBezTo>
              </a:path>
            </a:pathLst>
          </a:custGeom>
          <a:solidFill>
            <a:srgbClr val="355C7D"/>
          </a:solidFill>
          <a:ln>
            <a:noFill/>
          </a:ln>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000" b="0" i="0" u="none" strike="noStrike" cap="none">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10" name="Google Shape;250;p13">
            <a:extLst>
              <a:ext uri="{FF2B5EF4-FFF2-40B4-BE49-F238E27FC236}">
                <a16:creationId xmlns:a16="http://schemas.microsoft.com/office/drawing/2014/main" xmlns="" id="{E5D7AFFD-EA46-42EF-8EC0-6CCA31D455CE}"/>
              </a:ext>
            </a:extLst>
          </p:cNvPr>
          <p:cNvSpPr/>
          <p:nvPr/>
        </p:nvSpPr>
        <p:spPr>
          <a:xfrm flipH="1">
            <a:off x="10226590" y="1492446"/>
            <a:ext cx="126150" cy="147924"/>
          </a:xfrm>
          <a:custGeom>
            <a:avLst/>
            <a:gdLst/>
            <a:ahLst/>
            <a:cxnLst/>
            <a:rect l="l" t="t" r="r" b="b"/>
            <a:pathLst>
              <a:path w="120000" h="120000" extrusionOk="0">
                <a:moveTo>
                  <a:pt x="120000" y="60000"/>
                </a:moveTo>
                <a:cubicBezTo>
                  <a:pt x="120000" y="70966"/>
                  <a:pt x="117744" y="80322"/>
                  <a:pt x="111933" y="90000"/>
                </a:cubicBezTo>
                <a:cubicBezTo>
                  <a:pt x="106450" y="99677"/>
                  <a:pt x="99677" y="106450"/>
                  <a:pt x="90000" y="111933"/>
                </a:cubicBezTo>
                <a:cubicBezTo>
                  <a:pt x="80644" y="117416"/>
                  <a:pt x="70966" y="120000"/>
                  <a:pt x="60000" y="120000"/>
                </a:cubicBezTo>
                <a:cubicBezTo>
                  <a:pt x="49033" y="120000"/>
                  <a:pt x="39677" y="117416"/>
                  <a:pt x="30000" y="111933"/>
                </a:cubicBezTo>
                <a:cubicBezTo>
                  <a:pt x="20322" y="106450"/>
                  <a:pt x="13550" y="99677"/>
                  <a:pt x="8066" y="90000"/>
                </a:cubicBezTo>
                <a:cubicBezTo>
                  <a:pt x="2583" y="80322"/>
                  <a:pt x="0" y="70966"/>
                  <a:pt x="0" y="60000"/>
                </a:cubicBezTo>
                <a:cubicBezTo>
                  <a:pt x="0" y="49033"/>
                  <a:pt x="2583" y="39677"/>
                  <a:pt x="8066" y="30000"/>
                </a:cubicBezTo>
                <a:cubicBezTo>
                  <a:pt x="13550" y="20322"/>
                  <a:pt x="20322" y="13550"/>
                  <a:pt x="30000" y="8066"/>
                </a:cubicBezTo>
                <a:cubicBezTo>
                  <a:pt x="39677" y="2583"/>
                  <a:pt x="49033" y="0"/>
                  <a:pt x="60000" y="0"/>
                </a:cubicBezTo>
                <a:cubicBezTo>
                  <a:pt x="70966" y="0"/>
                  <a:pt x="80644" y="2583"/>
                  <a:pt x="90000" y="8066"/>
                </a:cubicBezTo>
                <a:cubicBezTo>
                  <a:pt x="99677" y="13550"/>
                  <a:pt x="106450" y="20322"/>
                  <a:pt x="111933" y="30000"/>
                </a:cubicBezTo>
                <a:cubicBezTo>
                  <a:pt x="117744" y="39677"/>
                  <a:pt x="120000" y="49033"/>
                  <a:pt x="120000" y="60000"/>
                </a:cubicBezTo>
              </a:path>
            </a:pathLst>
          </a:custGeom>
          <a:solidFill>
            <a:srgbClr val="355C7D"/>
          </a:solidFill>
          <a:ln>
            <a:noFill/>
          </a:ln>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000" b="0" i="0" u="none" strike="noStrike" cap="none">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11" name="Google Shape;198;p13">
            <a:extLst>
              <a:ext uri="{FF2B5EF4-FFF2-40B4-BE49-F238E27FC236}">
                <a16:creationId xmlns:a16="http://schemas.microsoft.com/office/drawing/2014/main" xmlns="" id="{AE004201-51E9-426F-9809-45A787CE7AF0}"/>
              </a:ext>
            </a:extLst>
          </p:cNvPr>
          <p:cNvSpPr/>
          <p:nvPr/>
        </p:nvSpPr>
        <p:spPr>
          <a:xfrm flipH="1">
            <a:off x="7902906" y="3669830"/>
            <a:ext cx="1426313" cy="452741"/>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E-signature, application fee payment and application submission</a:t>
            </a:r>
            <a:endParaRPr sz="900" b="1"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112" name="Google Shape;199;p13">
            <a:extLst>
              <a:ext uri="{FF2B5EF4-FFF2-40B4-BE49-F238E27FC236}">
                <a16:creationId xmlns:a16="http://schemas.microsoft.com/office/drawing/2014/main" xmlns="" id="{53E58C48-7832-4E45-A104-45A7162EA0BD}"/>
              </a:ext>
            </a:extLst>
          </p:cNvPr>
          <p:cNvSpPr/>
          <p:nvPr/>
        </p:nvSpPr>
        <p:spPr>
          <a:xfrm flipH="1">
            <a:off x="9529372" y="3669830"/>
            <a:ext cx="1509915" cy="492508"/>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Document Upload (Enterprise Content Management)</a:t>
            </a:r>
            <a:endParaRPr sz="900" b="1"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113" name="Google Shape;1256;p72">
            <a:extLst>
              <a:ext uri="{FF2B5EF4-FFF2-40B4-BE49-F238E27FC236}">
                <a16:creationId xmlns:a16="http://schemas.microsoft.com/office/drawing/2014/main" xmlns="" id="{F2C5FEBB-4FF5-43B2-8BDA-3E03D40C95F2}"/>
              </a:ext>
            </a:extLst>
          </p:cNvPr>
          <p:cNvSpPr/>
          <p:nvPr/>
        </p:nvSpPr>
        <p:spPr>
          <a:xfrm flipH="1">
            <a:off x="8172366" y="4219091"/>
            <a:ext cx="240702" cy="231722"/>
          </a:xfrm>
          <a:prstGeom prst="roundRect">
            <a:avLst/>
          </a:prstGeom>
          <a:solidFill>
            <a:schemeClr val="accent4">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7</a:t>
            </a:r>
            <a:endParaRPr sz="800" b="1" dirty="0">
              <a:solidFill>
                <a:schemeClr val="bg1"/>
              </a:solidFill>
              <a:latin typeface="Calibri" panose="020F0502020204030204" pitchFamily="34" charset="0"/>
              <a:cs typeface="Calibri" panose="020F0502020204030204" pitchFamily="34" charset="0"/>
            </a:endParaRPr>
          </a:p>
        </p:txBody>
      </p:sp>
      <p:sp>
        <p:nvSpPr>
          <p:cNvPr id="115" name="Google Shape;250;p13">
            <a:extLst>
              <a:ext uri="{FF2B5EF4-FFF2-40B4-BE49-F238E27FC236}">
                <a16:creationId xmlns:a16="http://schemas.microsoft.com/office/drawing/2014/main" xmlns="" id="{657F71AE-7377-49E7-84B5-8B00E6BC58BC}"/>
              </a:ext>
            </a:extLst>
          </p:cNvPr>
          <p:cNvSpPr/>
          <p:nvPr/>
        </p:nvSpPr>
        <p:spPr>
          <a:xfrm flipH="1">
            <a:off x="8549510" y="3451548"/>
            <a:ext cx="126150" cy="147924"/>
          </a:xfrm>
          <a:custGeom>
            <a:avLst/>
            <a:gdLst/>
            <a:ahLst/>
            <a:cxnLst/>
            <a:rect l="l" t="t" r="r" b="b"/>
            <a:pathLst>
              <a:path w="120000" h="120000" extrusionOk="0">
                <a:moveTo>
                  <a:pt x="120000" y="60000"/>
                </a:moveTo>
                <a:cubicBezTo>
                  <a:pt x="120000" y="70966"/>
                  <a:pt x="117744" y="80322"/>
                  <a:pt x="111933" y="90000"/>
                </a:cubicBezTo>
                <a:cubicBezTo>
                  <a:pt x="106450" y="99677"/>
                  <a:pt x="99677" y="106450"/>
                  <a:pt x="90000" y="111933"/>
                </a:cubicBezTo>
                <a:cubicBezTo>
                  <a:pt x="80644" y="117416"/>
                  <a:pt x="70966" y="120000"/>
                  <a:pt x="60000" y="120000"/>
                </a:cubicBezTo>
                <a:cubicBezTo>
                  <a:pt x="49033" y="120000"/>
                  <a:pt x="39677" y="117416"/>
                  <a:pt x="30000" y="111933"/>
                </a:cubicBezTo>
                <a:cubicBezTo>
                  <a:pt x="20322" y="106450"/>
                  <a:pt x="13550" y="99677"/>
                  <a:pt x="8066" y="90000"/>
                </a:cubicBezTo>
                <a:cubicBezTo>
                  <a:pt x="2583" y="80322"/>
                  <a:pt x="0" y="70966"/>
                  <a:pt x="0" y="60000"/>
                </a:cubicBezTo>
                <a:cubicBezTo>
                  <a:pt x="0" y="49033"/>
                  <a:pt x="2583" y="39677"/>
                  <a:pt x="8066" y="30000"/>
                </a:cubicBezTo>
                <a:cubicBezTo>
                  <a:pt x="13550" y="20322"/>
                  <a:pt x="20322" y="13550"/>
                  <a:pt x="30000" y="8066"/>
                </a:cubicBezTo>
                <a:cubicBezTo>
                  <a:pt x="39677" y="2583"/>
                  <a:pt x="49033" y="0"/>
                  <a:pt x="60000" y="0"/>
                </a:cubicBezTo>
                <a:cubicBezTo>
                  <a:pt x="70966" y="0"/>
                  <a:pt x="80644" y="2583"/>
                  <a:pt x="90000" y="8066"/>
                </a:cubicBezTo>
                <a:cubicBezTo>
                  <a:pt x="99677" y="13550"/>
                  <a:pt x="106450" y="20322"/>
                  <a:pt x="111933" y="30000"/>
                </a:cubicBezTo>
                <a:cubicBezTo>
                  <a:pt x="117744" y="39677"/>
                  <a:pt x="120000" y="49033"/>
                  <a:pt x="120000" y="60000"/>
                </a:cubicBezTo>
              </a:path>
            </a:pathLst>
          </a:custGeom>
          <a:solidFill>
            <a:srgbClr val="355C7D"/>
          </a:solidFill>
          <a:ln>
            <a:noFill/>
          </a:ln>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000" b="0" i="0" u="none" strike="noStrike" cap="none">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16" name="Google Shape;250;p13">
            <a:extLst>
              <a:ext uri="{FF2B5EF4-FFF2-40B4-BE49-F238E27FC236}">
                <a16:creationId xmlns:a16="http://schemas.microsoft.com/office/drawing/2014/main" xmlns="" id="{585DA22B-6B8E-4CBE-9C1A-6F56B52AD87E}"/>
              </a:ext>
            </a:extLst>
          </p:cNvPr>
          <p:cNvSpPr/>
          <p:nvPr/>
        </p:nvSpPr>
        <p:spPr>
          <a:xfrm flipH="1">
            <a:off x="10226038" y="3445677"/>
            <a:ext cx="126150" cy="147924"/>
          </a:xfrm>
          <a:custGeom>
            <a:avLst/>
            <a:gdLst/>
            <a:ahLst/>
            <a:cxnLst/>
            <a:rect l="l" t="t" r="r" b="b"/>
            <a:pathLst>
              <a:path w="120000" h="120000" extrusionOk="0">
                <a:moveTo>
                  <a:pt x="120000" y="60000"/>
                </a:moveTo>
                <a:cubicBezTo>
                  <a:pt x="120000" y="70966"/>
                  <a:pt x="117744" y="80322"/>
                  <a:pt x="111933" y="90000"/>
                </a:cubicBezTo>
                <a:cubicBezTo>
                  <a:pt x="106450" y="99677"/>
                  <a:pt x="99677" y="106450"/>
                  <a:pt x="90000" y="111933"/>
                </a:cubicBezTo>
                <a:cubicBezTo>
                  <a:pt x="80644" y="117416"/>
                  <a:pt x="70966" y="120000"/>
                  <a:pt x="60000" y="120000"/>
                </a:cubicBezTo>
                <a:cubicBezTo>
                  <a:pt x="49033" y="120000"/>
                  <a:pt x="39677" y="117416"/>
                  <a:pt x="30000" y="111933"/>
                </a:cubicBezTo>
                <a:cubicBezTo>
                  <a:pt x="20322" y="106450"/>
                  <a:pt x="13550" y="99677"/>
                  <a:pt x="8066" y="90000"/>
                </a:cubicBezTo>
                <a:cubicBezTo>
                  <a:pt x="2583" y="80322"/>
                  <a:pt x="0" y="70966"/>
                  <a:pt x="0" y="60000"/>
                </a:cubicBezTo>
                <a:cubicBezTo>
                  <a:pt x="0" y="49033"/>
                  <a:pt x="2583" y="39677"/>
                  <a:pt x="8066" y="30000"/>
                </a:cubicBezTo>
                <a:cubicBezTo>
                  <a:pt x="13550" y="20322"/>
                  <a:pt x="20322" y="13550"/>
                  <a:pt x="30000" y="8066"/>
                </a:cubicBezTo>
                <a:cubicBezTo>
                  <a:pt x="39677" y="2583"/>
                  <a:pt x="49033" y="0"/>
                  <a:pt x="60000" y="0"/>
                </a:cubicBezTo>
                <a:cubicBezTo>
                  <a:pt x="70966" y="0"/>
                  <a:pt x="80644" y="2583"/>
                  <a:pt x="90000" y="8066"/>
                </a:cubicBezTo>
                <a:cubicBezTo>
                  <a:pt x="99677" y="13550"/>
                  <a:pt x="106450" y="20322"/>
                  <a:pt x="111933" y="30000"/>
                </a:cubicBezTo>
                <a:cubicBezTo>
                  <a:pt x="117744" y="39677"/>
                  <a:pt x="120000" y="49033"/>
                  <a:pt x="120000" y="60000"/>
                </a:cubicBezTo>
              </a:path>
            </a:pathLst>
          </a:custGeom>
          <a:solidFill>
            <a:srgbClr val="355C7D"/>
          </a:solidFill>
          <a:ln>
            <a:noFill/>
          </a:ln>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000" b="0" i="0" u="none" strike="noStrike" cap="none">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17" name="Google Shape;198;p13">
            <a:extLst>
              <a:ext uri="{FF2B5EF4-FFF2-40B4-BE49-F238E27FC236}">
                <a16:creationId xmlns:a16="http://schemas.microsoft.com/office/drawing/2014/main" xmlns="" id="{88CF19B6-564B-4610-95EE-EE5689E07E17}"/>
              </a:ext>
            </a:extLst>
          </p:cNvPr>
          <p:cNvSpPr/>
          <p:nvPr/>
        </p:nvSpPr>
        <p:spPr>
          <a:xfrm flipH="1">
            <a:off x="7777058" y="5634656"/>
            <a:ext cx="1692356" cy="41983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900" b="1" dirty="0">
                <a:solidFill>
                  <a:schemeClr val="tx1"/>
                </a:solidFill>
                <a:latin typeface="Calibri" panose="020F0502020204030204" pitchFamily="34" charset="0"/>
                <a:cs typeface="Calibri" panose="020F0502020204030204" pitchFamily="34" charset="0"/>
              </a:rPr>
              <a:t>System submits the case members information to FCR overnight</a:t>
            </a:r>
            <a:endParaRPr sz="900" b="1" dirty="0">
              <a:solidFill>
                <a:schemeClr val="tx1"/>
              </a:solidFill>
              <a:latin typeface="Calibri" panose="020F0502020204030204" pitchFamily="34" charset="0"/>
              <a:ea typeface="Cambria"/>
              <a:cs typeface="Calibri" panose="020F0502020204030204" pitchFamily="34" charset="0"/>
              <a:sym typeface="Cambria"/>
            </a:endParaRPr>
          </a:p>
        </p:txBody>
      </p:sp>
      <p:sp>
        <p:nvSpPr>
          <p:cNvPr id="118" name="Google Shape;199;p13">
            <a:extLst>
              <a:ext uri="{FF2B5EF4-FFF2-40B4-BE49-F238E27FC236}">
                <a16:creationId xmlns:a16="http://schemas.microsoft.com/office/drawing/2014/main" xmlns="" id="{511A7B1C-3F10-400B-9440-52FC4C6866DA}"/>
              </a:ext>
            </a:extLst>
          </p:cNvPr>
          <p:cNvSpPr/>
          <p:nvPr/>
        </p:nvSpPr>
        <p:spPr>
          <a:xfrm flipH="1">
            <a:off x="9643336" y="5643551"/>
            <a:ext cx="1255790" cy="410937"/>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Log-off from Worker Portal</a:t>
            </a:r>
            <a:endParaRPr sz="900" b="1"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119" name="Google Shape;1256;p72">
            <a:extLst>
              <a:ext uri="{FF2B5EF4-FFF2-40B4-BE49-F238E27FC236}">
                <a16:creationId xmlns:a16="http://schemas.microsoft.com/office/drawing/2014/main" xmlns="" id="{B7DC0181-ECB6-4427-89C8-14134CA09103}"/>
              </a:ext>
            </a:extLst>
          </p:cNvPr>
          <p:cNvSpPr/>
          <p:nvPr/>
        </p:nvSpPr>
        <p:spPr>
          <a:xfrm flipH="1">
            <a:off x="8172366" y="6191778"/>
            <a:ext cx="240702" cy="231722"/>
          </a:xfrm>
          <a:prstGeom prst="roundRect">
            <a:avLst/>
          </a:prstGeom>
          <a:solidFill>
            <a:schemeClr val="accent6">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14</a:t>
            </a:r>
            <a:endParaRPr sz="800" b="1" dirty="0">
              <a:solidFill>
                <a:schemeClr val="bg1"/>
              </a:solidFill>
              <a:latin typeface="Calibri" panose="020F0502020204030204" pitchFamily="34" charset="0"/>
              <a:cs typeface="Calibri" panose="020F0502020204030204" pitchFamily="34" charset="0"/>
            </a:endParaRPr>
          </a:p>
        </p:txBody>
      </p:sp>
      <p:sp>
        <p:nvSpPr>
          <p:cNvPr id="120" name="Google Shape;1256;p72">
            <a:extLst>
              <a:ext uri="{FF2B5EF4-FFF2-40B4-BE49-F238E27FC236}">
                <a16:creationId xmlns:a16="http://schemas.microsoft.com/office/drawing/2014/main" xmlns="" id="{1B015257-80A4-4D45-9A36-0015DBAF3482}"/>
              </a:ext>
            </a:extLst>
          </p:cNvPr>
          <p:cNvSpPr/>
          <p:nvPr/>
        </p:nvSpPr>
        <p:spPr>
          <a:xfrm flipH="1">
            <a:off x="9772891" y="6213775"/>
            <a:ext cx="240702" cy="231722"/>
          </a:xfrm>
          <a:prstGeom prst="roundRect">
            <a:avLst/>
          </a:prstGeom>
          <a:solidFill>
            <a:schemeClr val="accent6">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15</a:t>
            </a:r>
            <a:endParaRPr sz="800" b="1" dirty="0">
              <a:solidFill>
                <a:schemeClr val="bg1"/>
              </a:solidFill>
              <a:latin typeface="Calibri" panose="020F0502020204030204" pitchFamily="34" charset="0"/>
              <a:cs typeface="Calibri" panose="020F0502020204030204" pitchFamily="34" charset="0"/>
            </a:endParaRPr>
          </a:p>
        </p:txBody>
      </p:sp>
      <p:sp>
        <p:nvSpPr>
          <p:cNvPr id="121" name="Google Shape;250;p13">
            <a:extLst>
              <a:ext uri="{FF2B5EF4-FFF2-40B4-BE49-F238E27FC236}">
                <a16:creationId xmlns:a16="http://schemas.microsoft.com/office/drawing/2014/main" xmlns="" id="{DEAAC1C8-82DB-42AA-A24D-18C704FE3ECA}"/>
              </a:ext>
            </a:extLst>
          </p:cNvPr>
          <p:cNvSpPr/>
          <p:nvPr/>
        </p:nvSpPr>
        <p:spPr>
          <a:xfrm flipH="1">
            <a:off x="8550062" y="5416374"/>
            <a:ext cx="126150" cy="147924"/>
          </a:xfrm>
          <a:custGeom>
            <a:avLst/>
            <a:gdLst/>
            <a:ahLst/>
            <a:cxnLst/>
            <a:rect l="l" t="t" r="r" b="b"/>
            <a:pathLst>
              <a:path w="120000" h="120000" extrusionOk="0">
                <a:moveTo>
                  <a:pt x="120000" y="60000"/>
                </a:moveTo>
                <a:cubicBezTo>
                  <a:pt x="120000" y="70966"/>
                  <a:pt x="117744" y="80322"/>
                  <a:pt x="111933" y="90000"/>
                </a:cubicBezTo>
                <a:cubicBezTo>
                  <a:pt x="106450" y="99677"/>
                  <a:pt x="99677" y="106450"/>
                  <a:pt x="90000" y="111933"/>
                </a:cubicBezTo>
                <a:cubicBezTo>
                  <a:pt x="80644" y="117416"/>
                  <a:pt x="70966" y="120000"/>
                  <a:pt x="60000" y="120000"/>
                </a:cubicBezTo>
                <a:cubicBezTo>
                  <a:pt x="49033" y="120000"/>
                  <a:pt x="39677" y="117416"/>
                  <a:pt x="30000" y="111933"/>
                </a:cubicBezTo>
                <a:cubicBezTo>
                  <a:pt x="20322" y="106450"/>
                  <a:pt x="13550" y="99677"/>
                  <a:pt x="8066" y="90000"/>
                </a:cubicBezTo>
                <a:cubicBezTo>
                  <a:pt x="2583" y="80322"/>
                  <a:pt x="0" y="70966"/>
                  <a:pt x="0" y="60000"/>
                </a:cubicBezTo>
                <a:cubicBezTo>
                  <a:pt x="0" y="49033"/>
                  <a:pt x="2583" y="39677"/>
                  <a:pt x="8066" y="30000"/>
                </a:cubicBezTo>
                <a:cubicBezTo>
                  <a:pt x="13550" y="20322"/>
                  <a:pt x="20322" y="13550"/>
                  <a:pt x="30000" y="8066"/>
                </a:cubicBezTo>
                <a:cubicBezTo>
                  <a:pt x="39677" y="2583"/>
                  <a:pt x="49033" y="0"/>
                  <a:pt x="60000" y="0"/>
                </a:cubicBezTo>
                <a:cubicBezTo>
                  <a:pt x="70966" y="0"/>
                  <a:pt x="80644" y="2583"/>
                  <a:pt x="90000" y="8066"/>
                </a:cubicBezTo>
                <a:cubicBezTo>
                  <a:pt x="99677" y="13550"/>
                  <a:pt x="106450" y="20322"/>
                  <a:pt x="111933" y="30000"/>
                </a:cubicBezTo>
                <a:cubicBezTo>
                  <a:pt x="117744" y="39677"/>
                  <a:pt x="120000" y="49033"/>
                  <a:pt x="120000" y="60000"/>
                </a:cubicBezTo>
              </a:path>
            </a:pathLst>
          </a:custGeom>
          <a:solidFill>
            <a:schemeClr val="accent6">
              <a:lumMod val="75000"/>
            </a:schemeClr>
          </a:solidFill>
          <a:ln>
            <a:noFill/>
          </a:ln>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000" b="0" i="0" u="none" strike="noStrike" cap="none">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22" name="Google Shape;250;p13">
            <a:extLst>
              <a:ext uri="{FF2B5EF4-FFF2-40B4-BE49-F238E27FC236}">
                <a16:creationId xmlns:a16="http://schemas.microsoft.com/office/drawing/2014/main" xmlns="" id="{AD9208A2-1FA9-49AD-8A72-115A62868208}"/>
              </a:ext>
            </a:extLst>
          </p:cNvPr>
          <p:cNvSpPr/>
          <p:nvPr/>
        </p:nvSpPr>
        <p:spPr>
          <a:xfrm flipH="1">
            <a:off x="10226590" y="5410503"/>
            <a:ext cx="126150" cy="147924"/>
          </a:xfrm>
          <a:custGeom>
            <a:avLst/>
            <a:gdLst/>
            <a:ahLst/>
            <a:cxnLst/>
            <a:rect l="l" t="t" r="r" b="b"/>
            <a:pathLst>
              <a:path w="120000" h="120000" extrusionOk="0">
                <a:moveTo>
                  <a:pt x="120000" y="60000"/>
                </a:moveTo>
                <a:cubicBezTo>
                  <a:pt x="120000" y="70966"/>
                  <a:pt x="117744" y="80322"/>
                  <a:pt x="111933" y="90000"/>
                </a:cubicBezTo>
                <a:cubicBezTo>
                  <a:pt x="106450" y="99677"/>
                  <a:pt x="99677" y="106450"/>
                  <a:pt x="90000" y="111933"/>
                </a:cubicBezTo>
                <a:cubicBezTo>
                  <a:pt x="80644" y="117416"/>
                  <a:pt x="70966" y="120000"/>
                  <a:pt x="60000" y="120000"/>
                </a:cubicBezTo>
                <a:cubicBezTo>
                  <a:pt x="49033" y="120000"/>
                  <a:pt x="39677" y="117416"/>
                  <a:pt x="30000" y="111933"/>
                </a:cubicBezTo>
                <a:cubicBezTo>
                  <a:pt x="20322" y="106450"/>
                  <a:pt x="13550" y="99677"/>
                  <a:pt x="8066" y="90000"/>
                </a:cubicBezTo>
                <a:cubicBezTo>
                  <a:pt x="2583" y="80322"/>
                  <a:pt x="0" y="70966"/>
                  <a:pt x="0" y="60000"/>
                </a:cubicBezTo>
                <a:cubicBezTo>
                  <a:pt x="0" y="49033"/>
                  <a:pt x="2583" y="39677"/>
                  <a:pt x="8066" y="30000"/>
                </a:cubicBezTo>
                <a:cubicBezTo>
                  <a:pt x="13550" y="20322"/>
                  <a:pt x="20322" y="13550"/>
                  <a:pt x="30000" y="8066"/>
                </a:cubicBezTo>
                <a:cubicBezTo>
                  <a:pt x="39677" y="2583"/>
                  <a:pt x="49033" y="0"/>
                  <a:pt x="60000" y="0"/>
                </a:cubicBezTo>
                <a:cubicBezTo>
                  <a:pt x="70966" y="0"/>
                  <a:pt x="80644" y="2583"/>
                  <a:pt x="90000" y="8066"/>
                </a:cubicBezTo>
                <a:cubicBezTo>
                  <a:pt x="99677" y="13550"/>
                  <a:pt x="106450" y="20322"/>
                  <a:pt x="111933" y="30000"/>
                </a:cubicBezTo>
                <a:cubicBezTo>
                  <a:pt x="117744" y="39677"/>
                  <a:pt x="120000" y="49033"/>
                  <a:pt x="120000" y="60000"/>
                </a:cubicBezTo>
              </a:path>
            </a:pathLst>
          </a:custGeom>
          <a:solidFill>
            <a:schemeClr val="accent6">
              <a:lumMod val="75000"/>
            </a:schemeClr>
          </a:solidFill>
          <a:ln>
            <a:noFill/>
          </a:ln>
        </p:spPr>
        <p:txBody>
          <a:bodyPr spcFirstLastPara="1" wrap="square" lIns="50700" tIns="50700" rIns="50700" bIns="50700" anchor="ctr" anchorCtr="0">
            <a:noAutofit/>
          </a:bodyPr>
          <a:lstStyle/>
          <a:p>
            <a:pPr marL="0" marR="0" lvl="0" indent="0" algn="l" rtl="0">
              <a:lnSpc>
                <a:spcPct val="93000"/>
              </a:lnSpc>
              <a:spcBef>
                <a:spcPts val="0"/>
              </a:spcBef>
              <a:spcAft>
                <a:spcPts val="0"/>
              </a:spcAft>
              <a:buClr>
                <a:srgbClr val="000000"/>
              </a:buClr>
              <a:buFont typeface="Arial"/>
              <a:buNone/>
            </a:pPr>
            <a:endParaRPr sz="1000" b="0" i="0" u="none" strike="noStrike" cap="none">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23" name="Google Shape;202;p13">
            <a:extLst>
              <a:ext uri="{FF2B5EF4-FFF2-40B4-BE49-F238E27FC236}">
                <a16:creationId xmlns:a16="http://schemas.microsoft.com/office/drawing/2014/main" xmlns="" id="{0B90B335-38E7-43F4-8AB6-9E8061A3B2CD}"/>
              </a:ext>
            </a:extLst>
          </p:cNvPr>
          <p:cNvSpPr/>
          <p:nvPr/>
        </p:nvSpPr>
        <p:spPr>
          <a:xfrm flipH="1">
            <a:off x="8428596" y="6253611"/>
            <a:ext cx="823952" cy="23172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1000" b="1" dirty="0">
                <a:solidFill>
                  <a:srgbClr val="0B5394"/>
                </a:solidFill>
                <a:latin typeface="Calibri" panose="020F0502020204030204" pitchFamily="34" charset="0"/>
                <a:ea typeface="Roboto"/>
                <a:cs typeface="Calibri" panose="020F0502020204030204" pitchFamily="34" charset="0"/>
                <a:sym typeface="Roboto"/>
              </a:rPr>
              <a:t>System</a:t>
            </a:r>
            <a:endParaRPr sz="1000" b="1" dirty="0">
              <a:solidFill>
                <a:srgbClr val="726658"/>
              </a:solidFill>
              <a:latin typeface="Calibri" panose="020F0502020204030204" pitchFamily="34" charset="0"/>
              <a:ea typeface="Roboto"/>
              <a:cs typeface="Calibri" panose="020F0502020204030204" pitchFamily="34" charset="0"/>
              <a:sym typeface="Roboto"/>
            </a:endParaRPr>
          </a:p>
        </p:txBody>
      </p:sp>
      <p:sp>
        <p:nvSpPr>
          <p:cNvPr id="124" name="Google Shape;202;p13">
            <a:extLst>
              <a:ext uri="{FF2B5EF4-FFF2-40B4-BE49-F238E27FC236}">
                <a16:creationId xmlns:a16="http://schemas.microsoft.com/office/drawing/2014/main" xmlns="" id="{209B360D-C69F-468D-8D57-6DC7C7BD6243}"/>
              </a:ext>
            </a:extLst>
          </p:cNvPr>
          <p:cNvSpPr/>
          <p:nvPr/>
        </p:nvSpPr>
        <p:spPr>
          <a:xfrm flipH="1">
            <a:off x="10085566" y="6253611"/>
            <a:ext cx="823953" cy="23172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1000" b="1" dirty="0">
                <a:solidFill>
                  <a:srgbClr val="0B5394"/>
                </a:solidFill>
                <a:latin typeface="Calibri" panose="020F0502020204030204" pitchFamily="34" charset="0"/>
                <a:ea typeface="Roboto"/>
                <a:cs typeface="Calibri" panose="020F0502020204030204" pitchFamily="34" charset="0"/>
                <a:sym typeface="Roboto"/>
              </a:rPr>
              <a:t>Caseworker</a:t>
            </a:r>
            <a:endParaRPr sz="1000" b="1" dirty="0">
              <a:solidFill>
                <a:srgbClr val="726658"/>
              </a:solidFill>
              <a:latin typeface="Calibri" panose="020F0502020204030204" pitchFamily="34" charset="0"/>
              <a:ea typeface="Roboto"/>
              <a:cs typeface="Calibri" panose="020F0502020204030204" pitchFamily="34" charset="0"/>
              <a:sym typeface="Roboto"/>
            </a:endParaRPr>
          </a:p>
        </p:txBody>
      </p:sp>
      <p:sp>
        <p:nvSpPr>
          <p:cNvPr id="125" name="Google Shape;202;p13">
            <a:extLst>
              <a:ext uri="{FF2B5EF4-FFF2-40B4-BE49-F238E27FC236}">
                <a16:creationId xmlns:a16="http://schemas.microsoft.com/office/drawing/2014/main" xmlns="" id="{BB9B55F5-97BF-403C-8305-F333878501AD}"/>
              </a:ext>
            </a:extLst>
          </p:cNvPr>
          <p:cNvSpPr/>
          <p:nvPr/>
        </p:nvSpPr>
        <p:spPr>
          <a:xfrm flipH="1">
            <a:off x="4946200" y="2176047"/>
            <a:ext cx="712753" cy="23172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1000" b="1" dirty="0">
                <a:solidFill>
                  <a:srgbClr val="0B5394"/>
                </a:solidFill>
                <a:latin typeface="Calibri" panose="020F0502020204030204" pitchFamily="34" charset="0"/>
                <a:ea typeface="Roboto"/>
                <a:cs typeface="Calibri" panose="020F0502020204030204" pitchFamily="34" charset="0"/>
                <a:sym typeface="Roboto"/>
              </a:rPr>
              <a:t>Custodial Parent</a:t>
            </a:r>
            <a:endParaRPr sz="1000" b="1" dirty="0">
              <a:solidFill>
                <a:srgbClr val="726658"/>
              </a:solidFill>
              <a:latin typeface="Calibri" panose="020F0502020204030204" pitchFamily="34" charset="0"/>
              <a:ea typeface="Roboto"/>
              <a:cs typeface="Calibri" panose="020F0502020204030204" pitchFamily="34" charset="0"/>
              <a:sym typeface="Roboto"/>
            </a:endParaRPr>
          </a:p>
        </p:txBody>
      </p:sp>
      <p:sp>
        <p:nvSpPr>
          <p:cNvPr id="126" name="Google Shape;202;p13">
            <a:extLst>
              <a:ext uri="{FF2B5EF4-FFF2-40B4-BE49-F238E27FC236}">
                <a16:creationId xmlns:a16="http://schemas.microsoft.com/office/drawing/2014/main" xmlns="" id="{7ACAE700-BE34-429E-A5EF-490FA956A451}"/>
              </a:ext>
            </a:extLst>
          </p:cNvPr>
          <p:cNvSpPr/>
          <p:nvPr/>
        </p:nvSpPr>
        <p:spPr>
          <a:xfrm flipH="1">
            <a:off x="6613097" y="2183399"/>
            <a:ext cx="804562" cy="23172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1000" b="1" dirty="0">
                <a:solidFill>
                  <a:srgbClr val="0B5394"/>
                </a:solidFill>
                <a:latin typeface="Calibri" panose="020F0502020204030204" pitchFamily="34" charset="0"/>
                <a:ea typeface="Roboto"/>
                <a:cs typeface="Calibri" panose="020F0502020204030204" pitchFamily="34" charset="0"/>
                <a:sym typeface="Roboto"/>
              </a:rPr>
              <a:t>Custodial Parent</a:t>
            </a:r>
            <a:endParaRPr sz="1000" b="1" dirty="0">
              <a:solidFill>
                <a:srgbClr val="726658"/>
              </a:solidFill>
              <a:latin typeface="Calibri" panose="020F0502020204030204" pitchFamily="34" charset="0"/>
              <a:ea typeface="Roboto"/>
              <a:cs typeface="Calibri" panose="020F0502020204030204" pitchFamily="34" charset="0"/>
              <a:sym typeface="Roboto"/>
            </a:endParaRPr>
          </a:p>
        </p:txBody>
      </p:sp>
      <p:sp>
        <p:nvSpPr>
          <p:cNvPr id="127" name="Google Shape;202;p13">
            <a:extLst>
              <a:ext uri="{FF2B5EF4-FFF2-40B4-BE49-F238E27FC236}">
                <a16:creationId xmlns:a16="http://schemas.microsoft.com/office/drawing/2014/main" xmlns="" id="{00CA519C-2E6B-43A2-937D-32D5FBD7931D}"/>
              </a:ext>
            </a:extLst>
          </p:cNvPr>
          <p:cNvSpPr/>
          <p:nvPr/>
        </p:nvSpPr>
        <p:spPr>
          <a:xfrm flipH="1">
            <a:off x="8452651" y="2176047"/>
            <a:ext cx="706486" cy="23172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1000" b="1" dirty="0">
                <a:solidFill>
                  <a:srgbClr val="0B5394"/>
                </a:solidFill>
                <a:latin typeface="Calibri" panose="020F0502020204030204" pitchFamily="34" charset="0"/>
                <a:ea typeface="Roboto"/>
                <a:cs typeface="Calibri" panose="020F0502020204030204" pitchFamily="34" charset="0"/>
                <a:sym typeface="Roboto"/>
              </a:rPr>
              <a:t>Custodial Parent</a:t>
            </a:r>
            <a:endParaRPr sz="1000" b="1" dirty="0">
              <a:solidFill>
                <a:srgbClr val="726658"/>
              </a:solidFill>
              <a:latin typeface="Calibri" panose="020F0502020204030204" pitchFamily="34" charset="0"/>
              <a:ea typeface="Roboto"/>
              <a:cs typeface="Calibri" panose="020F0502020204030204" pitchFamily="34" charset="0"/>
              <a:sym typeface="Roboto"/>
            </a:endParaRPr>
          </a:p>
        </p:txBody>
      </p:sp>
      <p:sp>
        <p:nvSpPr>
          <p:cNvPr id="128" name="Google Shape;202;p13">
            <a:extLst>
              <a:ext uri="{FF2B5EF4-FFF2-40B4-BE49-F238E27FC236}">
                <a16:creationId xmlns:a16="http://schemas.microsoft.com/office/drawing/2014/main" xmlns="" id="{6BB16AE7-57B2-4023-AD07-74332D33AE90}"/>
              </a:ext>
            </a:extLst>
          </p:cNvPr>
          <p:cNvSpPr/>
          <p:nvPr/>
        </p:nvSpPr>
        <p:spPr>
          <a:xfrm flipH="1">
            <a:off x="9978679" y="2176047"/>
            <a:ext cx="802445" cy="23172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1000" b="1" dirty="0">
                <a:solidFill>
                  <a:srgbClr val="0B5394"/>
                </a:solidFill>
                <a:latin typeface="Calibri" panose="020F0502020204030204" pitchFamily="34" charset="0"/>
                <a:ea typeface="Roboto"/>
                <a:cs typeface="Calibri" panose="020F0502020204030204" pitchFamily="34" charset="0"/>
                <a:sym typeface="Roboto"/>
              </a:rPr>
              <a:t>Custodial Parent</a:t>
            </a:r>
            <a:endParaRPr sz="1000" b="1" dirty="0">
              <a:solidFill>
                <a:srgbClr val="726658"/>
              </a:solidFill>
              <a:latin typeface="Calibri" panose="020F0502020204030204" pitchFamily="34" charset="0"/>
              <a:ea typeface="Roboto"/>
              <a:cs typeface="Calibri" panose="020F0502020204030204" pitchFamily="34" charset="0"/>
              <a:sym typeface="Roboto"/>
            </a:endParaRPr>
          </a:p>
        </p:txBody>
      </p:sp>
      <p:sp>
        <p:nvSpPr>
          <p:cNvPr id="129" name="Google Shape;202;p13">
            <a:extLst>
              <a:ext uri="{FF2B5EF4-FFF2-40B4-BE49-F238E27FC236}">
                <a16:creationId xmlns:a16="http://schemas.microsoft.com/office/drawing/2014/main" xmlns="" id="{0476D863-38A6-440F-9452-8AB578F285D1}"/>
              </a:ext>
            </a:extLst>
          </p:cNvPr>
          <p:cNvSpPr/>
          <p:nvPr/>
        </p:nvSpPr>
        <p:spPr>
          <a:xfrm flipH="1">
            <a:off x="8295878" y="4255622"/>
            <a:ext cx="835887" cy="23172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1000" b="1" dirty="0">
                <a:solidFill>
                  <a:srgbClr val="0B5394"/>
                </a:solidFill>
                <a:latin typeface="Calibri" panose="020F0502020204030204" pitchFamily="34" charset="0"/>
                <a:ea typeface="Roboto"/>
                <a:cs typeface="Calibri" panose="020F0502020204030204" pitchFamily="34" charset="0"/>
                <a:sym typeface="Roboto"/>
              </a:rPr>
              <a:t>Custodial Parent</a:t>
            </a:r>
            <a:endParaRPr sz="1000" b="1" dirty="0">
              <a:solidFill>
                <a:srgbClr val="726658"/>
              </a:solidFill>
              <a:latin typeface="Calibri" panose="020F0502020204030204" pitchFamily="34" charset="0"/>
              <a:ea typeface="Roboto"/>
              <a:cs typeface="Calibri" panose="020F0502020204030204" pitchFamily="34" charset="0"/>
              <a:sym typeface="Roboto"/>
            </a:endParaRPr>
          </a:p>
        </p:txBody>
      </p:sp>
      <p:sp>
        <p:nvSpPr>
          <p:cNvPr id="130" name="Google Shape;202;p13">
            <a:extLst>
              <a:ext uri="{FF2B5EF4-FFF2-40B4-BE49-F238E27FC236}">
                <a16:creationId xmlns:a16="http://schemas.microsoft.com/office/drawing/2014/main" xmlns="" id="{6259616D-45B3-4A67-A201-A8AB2F9DA79A}"/>
              </a:ext>
            </a:extLst>
          </p:cNvPr>
          <p:cNvSpPr/>
          <p:nvPr/>
        </p:nvSpPr>
        <p:spPr>
          <a:xfrm flipH="1">
            <a:off x="9942875" y="4255622"/>
            <a:ext cx="807560" cy="231722"/>
          </a:xfrm>
          <a:prstGeom prst="rect">
            <a:avLst/>
          </a:prstGeom>
          <a:noFill/>
          <a:ln>
            <a:noFill/>
          </a:ln>
        </p:spPr>
        <p:txBody>
          <a:bodyPr spcFirstLastPara="1" wrap="square" lIns="0" tIns="0" rIns="0" bIns="0" anchor="t" anchorCtr="0">
            <a:noAutofit/>
          </a:bodyPr>
          <a:lstStyle/>
          <a:p>
            <a:pPr lvl="0" algn="ctr">
              <a:lnSpc>
                <a:spcPct val="93000"/>
              </a:lnSpc>
              <a:buClr>
                <a:srgbClr val="726658"/>
              </a:buClr>
            </a:pPr>
            <a:r>
              <a:rPr lang="en-US" sz="1000" b="1" dirty="0">
                <a:solidFill>
                  <a:srgbClr val="0B5394"/>
                </a:solidFill>
                <a:latin typeface="Calibri" panose="020F0502020204030204" pitchFamily="34" charset="0"/>
                <a:ea typeface="Roboto"/>
                <a:cs typeface="Calibri" panose="020F0502020204030204" pitchFamily="34" charset="0"/>
                <a:sym typeface="Roboto"/>
              </a:rPr>
              <a:t>Custodial Parent</a:t>
            </a:r>
            <a:endParaRPr sz="1000" b="1" dirty="0">
              <a:solidFill>
                <a:srgbClr val="726658"/>
              </a:solidFill>
              <a:latin typeface="Calibri" panose="020F0502020204030204" pitchFamily="34" charset="0"/>
              <a:ea typeface="Roboto"/>
              <a:cs typeface="Calibri" panose="020F0502020204030204" pitchFamily="34" charset="0"/>
              <a:sym typeface="Roboto"/>
            </a:endParaRPr>
          </a:p>
        </p:txBody>
      </p:sp>
      <p:pic>
        <p:nvPicPr>
          <p:cNvPr id="131" name="Google Shape;229;p13">
            <a:extLst>
              <a:ext uri="{FF2B5EF4-FFF2-40B4-BE49-F238E27FC236}">
                <a16:creationId xmlns:a16="http://schemas.microsoft.com/office/drawing/2014/main" xmlns="" id="{085B2DFA-548B-4373-98F2-2178A39F3094}"/>
              </a:ext>
            </a:extLst>
          </p:cNvPr>
          <p:cNvPicPr preferRelativeResize="0"/>
          <p:nvPr/>
        </p:nvPicPr>
        <p:blipFill>
          <a:blip r:embed="rId3">
            <a:alphaModFix amt="52000"/>
          </a:blip>
          <a:stretch>
            <a:fillRect/>
          </a:stretch>
        </p:blipFill>
        <p:spPr>
          <a:xfrm flipH="1">
            <a:off x="4908447" y="1015510"/>
            <a:ext cx="477912" cy="441245"/>
          </a:xfrm>
          <a:prstGeom prst="rect">
            <a:avLst/>
          </a:prstGeom>
          <a:noFill/>
          <a:ln>
            <a:noFill/>
          </a:ln>
        </p:spPr>
      </p:pic>
      <p:pic>
        <p:nvPicPr>
          <p:cNvPr id="132" name="Google Shape;256;p13">
            <a:extLst>
              <a:ext uri="{FF2B5EF4-FFF2-40B4-BE49-F238E27FC236}">
                <a16:creationId xmlns:a16="http://schemas.microsoft.com/office/drawing/2014/main" xmlns="" id="{4705FD86-DD6B-4CDC-8054-A23B432BFF20}"/>
              </a:ext>
            </a:extLst>
          </p:cNvPr>
          <p:cNvPicPr preferRelativeResize="0"/>
          <p:nvPr/>
        </p:nvPicPr>
        <p:blipFill>
          <a:blip r:embed="rId4">
            <a:alphaModFix amt="39000"/>
          </a:blip>
          <a:stretch>
            <a:fillRect/>
          </a:stretch>
        </p:blipFill>
        <p:spPr>
          <a:xfrm flipH="1">
            <a:off x="3098966" y="993870"/>
            <a:ext cx="439106" cy="424478"/>
          </a:xfrm>
          <a:prstGeom prst="rect">
            <a:avLst/>
          </a:prstGeom>
          <a:noFill/>
          <a:ln>
            <a:noFill/>
          </a:ln>
        </p:spPr>
      </p:pic>
      <p:pic>
        <p:nvPicPr>
          <p:cNvPr id="133" name="Google Shape;276;p14">
            <a:extLst>
              <a:ext uri="{FF2B5EF4-FFF2-40B4-BE49-F238E27FC236}">
                <a16:creationId xmlns:a16="http://schemas.microsoft.com/office/drawing/2014/main" xmlns="" id="{D86C7FCC-3BC0-459C-80D6-E6A8E050A818}"/>
              </a:ext>
            </a:extLst>
          </p:cNvPr>
          <p:cNvPicPr preferRelativeResize="0"/>
          <p:nvPr/>
        </p:nvPicPr>
        <p:blipFill>
          <a:blip r:embed="rId5">
            <a:alphaModFix amt="52999"/>
          </a:blip>
          <a:stretch>
            <a:fillRect/>
          </a:stretch>
        </p:blipFill>
        <p:spPr>
          <a:xfrm flipH="1">
            <a:off x="6492171" y="931465"/>
            <a:ext cx="626381" cy="578323"/>
          </a:xfrm>
          <a:prstGeom prst="rect">
            <a:avLst/>
          </a:prstGeom>
          <a:noFill/>
          <a:ln>
            <a:noFill/>
          </a:ln>
        </p:spPr>
      </p:pic>
      <p:pic>
        <p:nvPicPr>
          <p:cNvPr id="134" name="Google Shape;226;p13">
            <a:extLst>
              <a:ext uri="{FF2B5EF4-FFF2-40B4-BE49-F238E27FC236}">
                <a16:creationId xmlns:a16="http://schemas.microsoft.com/office/drawing/2014/main" xmlns="" id="{876DD282-4E04-4E27-AAC9-E860309613D2}"/>
              </a:ext>
            </a:extLst>
          </p:cNvPr>
          <p:cNvPicPr preferRelativeResize="0"/>
          <p:nvPr/>
        </p:nvPicPr>
        <p:blipFill>
          <a:blip r:embed="rId6">
            <a:alphaModFix amt="52000"/>
          </a:blip>
          <a:stretch>
            <a:fillRect/>
          </a:stretch>
        </p:blipFill>
        <p:spPr>
          <a:xfrm flipH="1">
            <a:off x="8293712" y="916918"/>
            <a:ext cx="625630" cy="577630"/>
          </a:xfrm>
          <a:prstGeom prst="rect">
            <a:avLst/>
          </a:prstGeom>
          <a:noFill/>
          <a:ln>
            <a:noFill/>
          </a:ln>
        </p:spPr>
      </p:pic>
      <p:pic>
        <p:nvPicPr>
          <p:cNvPr id="135" name="Google Shape;277;p14">
            <a:extLst>
              <a:ext uri="{FF2B5EF4-FFF2-40B4-BE49-F238E27FC236}">
                <a16:creationId xmlns:a16="http://schemas.microsoft.com/office/drawing/2014/main" xmlns="" id="{EBCD5552-F69C-4081-ACF0-3845C7558DCD}"/>
              </a:ext>
            </a:extLst>
          </p:cNvPr>
          <p:cNvPicPr preferRelativeResize="0"/>
          <p:nvPr/>
        </p:nvPicPr>
        <p:blipFill>
          <a:blip r:embed="rId7">
            <a:alphaModFix amt="52999"/>
          </a:blip>
          <a:stretch>
            <a:fillRect/>
          </a:stretch>
        </p:blipFill>
        <p:spPr>
          <a:xfrm flipH="1">
            <a:off x="9960902" y="958173"/>
            <a:ext cx="552822" cy="510408"/>
          </a:xfrm>
          <a:prstGeom prst="rect">
            <a:avLst/>
          </a:prstGeom>
          <a:noFill/>
          <a:ln>
            <a:noFill/>
          </a:ln>
        </p:spPr>
      </p:pic>
      <p:pic>
        <p:nvPicPr>
          <p:cNvPr id="136" name="Google Shape;291;p14">
            <a:extLst>
              <a:ext uri="{FF2B5EF4-FFF2-40B4-BE49-F238E27FC236}">
                <a16:creationId xmlns:a16="http://schemas.microsoft.com/office/drawing/2014/main" xmlns="" id="{6AE3FC47-F390-47EF-84CE-693A1C00F128}"/>
              </a:ext>
            </a:extLst>
          </p:cNvPr>
          <p:cNvPicPr preferRelativeResize="0"/>
          <p:nvPr/>
        </p:nvPicPr>
        <p:blipFill>
          <a:blip r:embed="rId8">
            <a:alphaModFix amt="63000"/>
          </a:blip>
          <a:stretch>
            <a:fillRect/>
          </a:stretch>
        </p:blipFill>
        <p:spPr>
          <a:xfrm flipH="1">
            <a:off x="3146038" y="4959248"/>
            <a:ext cx="421969" cy="389594"/>
          </a:xfrm>
          <a:prstGeom prst="rect">
            <a:avLst/>
          </a:prstGeom>
          <a:noFill/>
          <a:ln>
            <a:noFill/>
          </a:ln>
        </p:spPr>
      </p:pic>
      <p:pic>
        <p:nvPicPr>
          <p:cNvPr id="137" name="Picture 4" descr="Related image">
            <a:extLst>
              <a:ext uri="{FF2B5EF4-FFF2-40B4-BE49-F238E27FC236}">
                <a16:creationId xmlns:a16="http://schemas.microsoft.com/office/drawing/2014/main" xmlns="" id="{7357792B-A90B-451D-8971-0DD7A927DEAC}"/>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79532" y="2987072"/>
            <a:ext cx="426721" cy="419077"/>
          </a:xfrm>
          <a:prstGeom prst="rect">
            <a:avLst/>
          </a:prstGeom>
          <a:noFill/>
          <a:extLst>
            <a:ext uri="{909E8E84-426E-40DD-AFC4-6F175D3DCCD1}">
              <a14:hiddenFill xmlns:a14="http://schemas.microsoft.com/office/drawing/2010/main" xmlns="">
                <a:solidFill>
                  <a:srgbClr val="FFFFFF"/>
                </a:solidFill>
              </a14:hiddenFill>
            </a:ext>
          </a:extLst>
        </p:spPr>
      </p:pic>
      <p:pic>
        <p:nvPicPr>
          <p:cNvPr id="138" name="Google Shape;231;p13">
            <a:extLst>
              <a:ext uri="{FF2B5EF4-FFF2-40B4-BE49-F238E27FC236}">
                <a16:creationId xmlns:a16="http://schemas.microsoft.com/office/drawing/2014/main" xmlns="" id="{29308488-7B02-437A-B9C3-029B6A7B7C0C}"/>
              </a:ext>
            </a:extLst>
          </p:cNvPr>
          <p:cNvPicPr preferRelativeResize="0"/>
          <p:nvPr/>
        </p:nvPicPr>
        <p:blipFill>
          <a:blip r:embed="rId10">
            <a:alphaModFix amt="52000"/>
          </a:blip>
          <a:stretch>
            <a:fillRect/>
          </a:stretch>
        </p:blipFill>
        <p:spPr>
          <a:xfrm flipH="1">
            <a:off x="6535019" y="2896628"/>
            <a:ext cx="625630" cy="577630"/>
          </a:xfrm>
          <a:prstGeom prst="rect">
            <a:avLst/>
          </a:prstGeom>
          <a:noFill/>
          <a:ln>
            <a:noFill/>
          </a:ln>
        </p:spPr>
      </p:pic>
      <p:pic>
        <p:nvPicPr>
          <p:cNvPr id="139" name="Google Shape;232;p13">
            <a:extLst>
              <a:ext uri="{FF2B5EF4-FFF2-40B4-BE49-F238E27FC236}">
                <a16:creationId xmlns:a16="http://schemas.microsoft.com/office/drawing/2014/main" xmlns="" id="{BA53AE67-AAC5-41B4-A4CF-99C35C9D29C6}"/>
              </a:ext>
            </a:extLst>
          </p:cNvPr>
          <p:cNvPicPr preferRelativeResize="0"/>
          <p:nvPr/>
        </p:nvPicPr>
        <p:blipFill>
          <a:blip r:embed="rId11">
            <a:alphaModFix amt="52000"/>
          </a:blip>
          <a:stretch>
            <a:fillRect/>
          </a:stretch>
        </p:blipFill>
        <p:spPr>
          <a:xfrm flipH="1">
            <a:off x="4937893" y="3007881"/>
            <a:ext cx="439107" cy="405417"/>
          </a:xfrm>
          <a:prstGeom prst="rect">
            <a:avLst/>
          </a:prstGeom>
          <a:noFill/>
          <a:ln>
            <a:noFill/>
          </a:ln>
        </p:spPr>
      </p:pic>
      <p:pic>
        <p:nvPicPr>
          <p:cNvPr id="140" name="Google Shape;225;p13">
            <a:extLst>
              <a:ext uri="{FF2B5EF4-FFF2-40B4-BE49-F238E27FC236}">
                <a16:creationId xmlns:a16="http://schemas.microsoft.com/office/drawing/2014/main" xmlns="" id="{F4064E59-00C9-4F9E-A7A9-DA12E7175AE8}"/>
              </a:ext>
            </a:extLst>
          </p:cNvPr>
          <p:cNvPicPr preferRelativeResize="0"/>
          <p:nvPr/>
        </p:nvPicPr>
        <p:blipFill>
          <a:blip r:embed="rId12">
            <a:alphaModFix amt="52000"/>
          </a:blip>
          <a:stretch>
            <a:fillRect/>
          </a:stretch>
        </p:blipFill>
        <p:spPr>
          <a:xfrm>
            <a:off x="3088348" y="2903858"/>
            <a:ext cx="601508" cy="513843"/>
          </a:xfrm>
          <a:prstGeom prst="rect">
            <a:avLst/>
          </a:prstGeom>
          <a:noFill/>
          <a:ln>
            <a:noFill/>
          </a:ln>
        </p:spPr>
      </p:pic>
      <p:pic>
        <p:nvPicPr>
          <p:cNvPr id="141" name="Google Shape;224;p13">
            <a:extLst>
              <a:ext uri="{FF2B5EF4-FFF2-40B4-BE49-F238E27FC236}">
                <a16:creationId xmlns:a16="http://schemas.microsoft.com/office/drawing/2014/main" xmlns="" id="{A304EDE3-A0A0-42B2-B1DC-6B7FE8FC0625}"/>
              </a:ext>
            </a:extLst>
          </p:cNvPr>
          <p:cNvPicPr preferRelativeResize="0"/>
          <p:nvPr/>
        </p:nvPicPr>
        <p:blipFill>
          <a:blip r:embed="rId13">
            <a:alphaModFix amt="52000"/>
          </a:blip>
          <a:stretch>
            <a:fillRect/>
          </a:stretch>
        </p:blipFill>
        <p:spPr>
          <a:xfrm>
            <a:off x="9951220" y="2899455"/>
            <a:ext cx="584247" cy="513843"/>
          </a:xfrm>
          <a:prstGeom prst="rect">
            <a:avLst/>
          </a:prstGeom>
          <a:noFill/>
          <a:ln>
            <a:noFill/>
          </a:ln>
        </p:spPr>
      </p:pic>
      <p:pic>
        <p:nvPicPr>
          <p:cNvPr id="142" name="Google Shape;291;p14">
            <a:extLst>
              <a:ext uri="{FF2B5EF4-FFF2-40B4-BE49-F238E27FC236}">
                <a16:creationId xmlns:a16="http://schemas.microsoft.com/office/drawing/2014/main" xmlns="" id="{50C4014D-1A96-41F9-A49E-67D60D6B2B99}"/>
              </a:ext>
            </a:extLst>
          </p:cNvPr>
          <p:cNvPicPr preferRelativeResize="0"/>
          <p:nvPr/>
        </p:nvPicPr>
        <p:blipFill>
          <a:blip r:embed="rId8">
            <a:alphaModFix amt="63000"/>
          </a:blip>
          <a:stretch>
            <a:fillRect/>
          </a:stretch>
        </p:blipFill>
        <p:spPr>
          <a:xfrm flipH="1">
            <a:off x="4972435" y="4959248"/>
            <a:ext cx="421969" cy="389594"/>
          </a:xfrm>
          <a:prstGeom prst="rect">
            <a:avLst/>
          </a:prstGeom>
          <a:noFill/>
          <a:ln>
            <a:noFill/>
          </a:ln>
        </p:spPr>
      </p:pic>
      <p:pic>
        <p:nvPicPr>
          <p:cNvPr id="143" name="Google Shape;291;p14">
            <a:extLst>
              <a:ext uri="{FF2B5EF4-FFF2-40B4-BE49-F238E27FC236}">
                <a16:creationId xmlns:a16="http://schemas.microsoft.com/office/drawing/2014/main" xmlns="" id="{ABECBA48-6509-4F29-8E21-E9248C984018}"/>
              </a:ext>
            </a:extLst>
          </p:cNvPr>
          <p:cNvPicPr preferRelativeResize="0"/>
          <p:nvPr/>
        </p:nvPicPr>
        <p:blipFill>
          <a:blip r:embed="rId8">
            <a:alphaModFix amt="63000"/>
          </a:blip>
          <a:stretch>
            <a:fillRect/>
          </a:stretch>
        </p:blipFill>
        <p:spPr>
          <a:xfrm flipH="1">
            <a:off x="6643609" y="4959248"/>
            <a:ext cx="421969" cy="389594"/>
          </a:xfrm>
          <a:prstGeom prst="rect">
            <a:avLst/>
          </a:prstGeom>
          <a:noFill/>
          <a:ln>
            <a:noFill/>
          </a:ln>
        </p:spPr>
      </p:pic>
      <p:pic>
        <p:nvPicPr>
          <p:cNvPr id="144" name="Google Shape;232;p13">
            <a:extLst>
              <a:ext uri="{FF2B5EF4-FFF2-40B4-BE49-F238E27FC236}">
                <a16:creationId xmlns:a16="http://schemas.microsoft.com/office/drawing/2014/main" xmlns="" id="{5B178288-B617-4CB5-B144-CFBDD579E2CF}"/>
              </a:ext>
            </a:extLst>
          </p:cNvPr>
          <p:cNvPicPr preferRelativeResize="0"/>
          <p:nvPr/>
        </p:nvPicPr>
        <p:blipFill>
          <a:blip r:embed="rId11">
            <a:alphaModFix amt="52000"/>
          </a:blip>
          <a:stretch>
            <a:fillRect/>
          </a:stretch>
        </p:blipFill>
        <p:spPr>
          <a:xfrm flipH="1">
            <a:off x="8460027" y="4943425"/>
            <a:ext cx="439107" cy="405417"/>
          </a:xfrm>
          <a:prstGeom prst="rect">
            <a:avLst/>
          </a:prstGeom>
          <a:noFill/>
          <a:ln>
            <a:noFill/>
          </a:ln>
        </p:spPr>
      </p:pic>
      <p:pic>
        <p:nvPicPr>
          <p:cNvPr id="145" name="Google Shape;227;p13">
            <a:extLst>
              <a:ext uri="{FF2B5EF4-FFF2-40B4-BE49-F238E27FC236}">
                <a16:creationId xmlns:a16="http://schemas.microsoft.com/office/drawing/2014/main" xmlns="" id="{9639CF09-6E3B-4324-A5C4-1D92F3222BDC}"/>
              </a:ext>
            </a:extLst>
          </p:cNvPr>
          <p:cNvPicPr preferRelativeResize="0"/>
          <p:nvPr/>
        </p:nvPicPr>
        <p:blipFill>
          <a:blip r:embed="rId14">
            <a:alphaModFix amt="52000"/>
          </a:blip>
          <a:stretch>
            <a:fillRect/>
          </a:stretch>
        </p:blipFill>
        <p:spPr>
          <a:xfrm>
            <a:off x="10043134" y="4971557"/>
            <a:ext cx="482390" cy="411453"/>
          </a:xfrm>
          <a:prstGeom prst="rect">
            <a:avLst/>
          </a:prstGeom>
          <a:noFill/>
          <a:ln>
            <a:noFill/>
          </a:ln>
        </p:spPr>
      </p:pic>
      <p:sp>
        <p:nvSpPr>
          <p:cNvPr id="3" name="Arrow: Right 2">
            <a:extLst>
              <a:ext uri="{FF2B5EF4-FFF2-40B4-BE49-F238E27FC236}">
                <a16:creationId xmlns:a16="http://schemas.microsoft.com/office/drawing/2014/main" xmlns="" id="{92F1A3F4-9901-483E-A14B-4A11BDA4A057}"/>
              </a:ext>
            </a:extLst>
          </p:cNvPr>
          <p:cNvSpPr/>
          <p:nvPr/>
        </p:nvSpPr>
        <p:spPr>
          <a:xfrm>
            <a:off x="2077148" y="1288199"/>
            <a:ext cx="810489" cy="57832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START</a:t>
            </a:r>
            <a:endParaRPr lang="en-US" sz="2800" b="1" dirty="0">
              <a:latin typeface="Calibri" panose="020F0502020204030204" pitchFamily="34" charset="0"/>
              <a:cs typeface="Calibri" panose="020F0502020204030204" pitchFamily="34" charset="0"/>
            </a:endParaRPr>
          </a:p>
        </p:txBody>
      </p:sp>
      <p:sp>
        <p:nvSpPr>
          <p:cNvPr id="150" name="Hexagon 149">
            <a:extLst>
              <a:ext uri="{FF2B5EF4-FFF2-40B4-BE49-F238E27FC236}">
                <a16:creationId xmlns:a16="http://schemas.microsoft.com/office/drawing/2014/main" xmlns="" id="{C7D298BB-8EE4-410B-B892-E2D5A4063359}"/>
              </a:ext>
            </a:extLst>
          </p:cNvPr>
          <p:cNvSpPr/>
          <p:nvPr/>
        </p:nvSpPr>
        <p:spPr>
          <a:xfrm>
            <a:off x="11012580" y="5220432"/>
            <a:ext cx="890538" cy="560695"/>
          </a:xfrm>
          <a:prstGeom prst="hexagon">
            <a:avLst/>
          </a:prstGeom>
          <a:solidFill>
            <a:srgbClr val="C00000"/>
          </a:solidFill>
          <a:ln>
            <a:noFill/>
          </a:ln>
        </p:spPr>
        <p:txBody>
          <a:bodyPr spcFirstLastPara="1" wrap="square" lIns="45720" tIns="91440" rIns="45720" bIns="91425" anchor="ctr" anchorCtr="0">
            <a:noAutofit/>
          </a:bodyPr>
          <a:lstStyle/>
          <a:p>
            <a:pPr algn="ctr"/>
            <a:r>
              <a:rPr lang="en-US" sz="1200" b="1" dirty="0">
                <a:solidFill>
                  <a:schemeClr val="bg1"/>
                </a:solidFill>
                <a:latin typeface="Calibri" panose="020F0502020204030204" pitchFamily="34" charset="0"/>
                <a:cs typeface="Calibri" panose="020F0502020204030204" pitchFamily="34" charset="0"/>
              </a:rPr>
              <a:t>STOP</a:t>
            </a:r>
          </a:p>
        </p:txBody>
      </p:sp>
      <p:sp>
        <p:nvSpPr>
          <p:cNvPr id="152" name="Google Shape;1256;p72">
            <a:extLst>
              <a:ext uri="{FF2B5EF4-FFF2-40B4-BE49-F238E27FC236}">
                <a16:creationId xmlns:a16="http://schemas.microsoft.com/office/drawing/2014/main" xmlns="" id="{57CEB8AB-6BBE-4800-BA64-AEC8430897DA}"/>
              </a:ext>
            </a:extLst>
          </p:cNvPr>
          <p:cNvSpPr/>
          <p:nvPr/>
        </p:nvSpPr>
        <p:spPr>
          <a:xfrm>
            <a:off x="200465" y="2894139"/>
            <a:ext cx="274694" cy="231722"/>
          </a:xfrm>
          <a:prstGeom prst="roundRect">
            <a:avLst/>
          </a:prstGeom>
          <a:solidFill>
            <a:schemeClr val="accent4">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endParaRPr sz="1000" dirty="0">
              <a:solidFill>
                <a:schemeClr val="bg1"/>
              </a:solidFill>
              <a:latin typeface="Calibri" panose="020F0502020204030204" pitchFamily="34" charset="0"/>
              <a:cs typeface="Calibri" panose="020F0502020204030204" pitchFamily="34" charset="0"/>
            </a:endParaRPr>
          </a:p>
        </p:txBody>
      </p:sp>
      <p:sp>
        <p:nvSpPr>
          <p:cNvPr id="153" name="Google Shape;1256;p72">
            <a:extLst>
              <a:ext uri="{FF2B5EF4-FFF2-40B4-BE49-F238E27FC236}">
                <a16:creationId xmlns:a16="http://schemas.microsoft.com/office/drawing/2014/main" xmlns="" id="{7986FAAA-12F3-4E6E-8789-4516F7EBFA78}"/>
              </a:ext>
            </a:extLst>
          </p:cNvPr>
          <p:cNvSpPr/>
          <p:nvPr/>
        </p:nvSpPr>
        <p:spPr>
          <a:xfrm>
            <a:off x="200465" y="3345702"/>
            <a:ext cx="274694" cy="231722"/>
          </a:xfrm>
          <a:prstGeom prst="roundRect">
            <a:avLst/>
          </a:prstGeom>
          <a:solidFill>
            <a:schemeClr val="accent6">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endParaRPr sz="1000" dirty="0">
              <a:solidFill>
                <a:schemeClr val="bg1"/>
              </a:solidFill>
              <a:latin typeface="Calibri" panose="020F0502020204030204" pitchFamily="34" charset="0"/>
              <a:cs typeface="Calibri" panose="020F0502020204030204" pitchFamily="34" charset="0"/>
            </a:endParaRPr>
          </a:p>
        </p:txBody>
      </p:sp>
      <p:sp>
        <p:nvSpPr>
          <p:cNvPr id="154" name="Google Shape;202;p13">
            <a:extLst>
              <a:ext uri="{FF2B5EF4-FFF2-40B4-BE49-F238E27FC236}">
                <a16:creationId xmlns:a16="http://schemas.microsoft.com/office/drawing/2014/main" xmlns="" id="{2953E67B-57AD-4AF7-BBE3-3478A080A62C}"/>
              </a:ext>
            </a:extLst>
          </p:cNvPr>
          <p:cNvSpPr/>
          <p:nvPr/>
        </p:nvSpPr>
        <p:spPr>
          <a:xfrm>
            <a:off x="543991" y="2942162"/>
            <a:ext cx="1074167" cy="152521"/>
          </a:xfrm>
          <a:prstGeom prst="rect">
            <a:avLst/>
          </a:prstGeom>
          <a:noFill/>
          <a:ln>
            <a:noFill/>
          </a:ln>
        </p:spPr>
        <p:txBody>
          <a:bodyPr spcFirstLastPara="1" wrap="square" lIns="0" tIns="0" rIns="0" bIns="0" anchor="t" anchorCtr="0">
            <a:noAutofit/>
          </a:bodyPr>
          <a:lstStyle/>
          <a:p>
            <a:pPr lvl="0">
              <a:lnSpc>
                <a:spcPct val="93000"/>
              </a:lnSpc>
              <a:buClr>
                <a:srgbClr val="726658"/>
              </a:buClr>
            </a:pPr>
            <a:r>
              <a:rPr lang="en-US" sz="900" b="1" dirty="0">
                <a:latin typeface="Calibri" panose="020F0502020204030204" pitchFamily="34" charset="0"/>
                <a:ea typeface="Roboto"/>
                <a:cs typeface="Calibri" panose="020F0502020204030204" pitchFamily="34" charset="0"/>
                <a:sym typeface="Roboto"/>
              </a:rPr>
              <a:t>Consumer Portal</a:t>
            </a:r>
            <a:endParaRPr sz="900" b="1" dirty="0">
              <a:latin typeface="Calibri" panose="020F0502020204030204" pitchFamily="34" charset="0"/>
              <a:ea typeface="Roboto"/>
              <a:cs typeface="Calibri" panose="020F0502020204030204" pitchFamily="34" charset="0"/>
              <a:sym typeface="Roboto"/>
            </a:endParaRPr>
          </a:p>
        </p:txBody>
      </p:sp>
      <p:sp>
        <p:nvSpPr>
          <p:cNvPr id="155" name="Google Shape;202;p13">
            <a:extLst>
              <a:ext uri="{FF2B5EF4-FFF2-40B4-BE49-F238E27FC236}">
                <a16:creationId xmlns:a16="http://schemas.microsoft.com/office/drawing/2014/main" xmlns="" id="{735CB3E8-41E1-4D84-B27C-23C4DFB5F2F2}"/>
              </a:ext>
            </a:extLst>
          </p:cNvPr>
          <p:cNvSpPr/>
          <p:nvPr/>
        </p:nvSpPr>
        <p:spPr>
          <a:xfrm>
            <a:off x="543991" y="3368929"/>
            <a:ext cx="1074167" cy="152521"/>
          </a:xfrm>
          <a:prstGeom prst="rect">
            <a:avLst/>
          </a:prstGeom>
          <a:noFill/>
          <a:ln>
            <a:noFill/>
          </a:ln>
        </p:spPr>
        <p:txBody>
          <a:bodyPr spcFirstLastPara="1" wrap="square" lIns="0" tIns="0" rIns="0" bIns="0" anchor="t" anchorCtr="0">
            <a:noAutofit/>
          </a:bodyPr>
          <a:lstStyle/>
          <a:p>
            <a:pPr lvl="0">
              <a:lnSpc>
                <a:spcPct val="93000"/>
              </a:lnSpc>
              <a:buClr>
                <a:srgbClr val="726658"/>
              </a:buClr>
            </a:pPr>
            <a:r>
              <a:rPr lang="en-US" sz="900" b="1" dirty="0">
                <a:latin typeface="Calibri" panose="020F0502020204030204" pitchFamily="34" charset="0"/>
                <a:ea typeface="Roboto"/>
                <a:cs typeface="Calibri" panose="020F0502020204030204" pitchFamily="34" charset="0"/>
                <a:sym typeface="Roboto"/>
              </a:rPr>
              <a:t>Worker Portal</a:t>
            </a:r>
            <a:endParaRPr sz="900" b="1" dirty="0">
              <a:latin typeface="Calibri" panose="020F0502020204030204" pitchFamily="34" charset="0"/>
              <a:ea typeface="Roboto"/>
              <a:cs typeface="Calibri" panose="020F0502020204030204" pitchFamily="34" charset="0"/>
              <a:sym typeface="Roboto"/>
            </a:endParaRPr>
          </a:p>
        </p:txBody>
      </p:sp>
      <p:pic>
        <p:nvPicPr>
          <p:cNvPr id="1028" name="Picture 4" descr="Image result for green checkmark">
            <a:extLst>
              <a:ext uri="{FF2B5EF4-FFF2-40B4-BE49-F238E27FC236}">
                <a16:creationId xmlns:a16="http://schemas.microsoft.com/office/drawing/2014/main" xmlns="" id="{D58A7FF1-B081-43E6-8D0D-E684987AFE9B}"/>
              </a:ext>
            </a:extLst>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221497" y="1979490"/>
            <a:ext cx="232631" cy="23263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mage result for blue checkmark">
            <a:extLst>
              <a:ext uri="{FF2B5EF4-FFF2-40B4-BE49-F238E27FC236}">
                <a16:creationId xmlns:a16="http://schemas.microsoft.com/office/drawing/2014/main" xmlns="" id="{BEF0A6CD-A7B6-4D75-8935-2A82B0586C03}"/>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217181" y="2471137"/>
            <a:ext cx="241262" cy="241262"/>
          </a:xfrm>
          <a:prstGeom prst="rect">
            <a:avLst/>
          </a:prstGeom>
          <a:noFill/>
          <a:extLst>
            <a:ext uri="{909E8E84-426E-40DD-AFC4-6F175D3DCCD1}">
              <a14:hiddenFill xmlns:a14="http://schemas.microsoft.com/office/drawing/2010/main" xmlns="">
                <a:solidFill>
                  <a:srgbClr val="FFFFFF"/>
                </a:solidFill>
              </a14:hiddenFill>
            </a:ext>
          </a:extLst>
        </p:spPr>
      </p:pic>
      <p:pic>
        <p:nvPicPr>
          <p:cNvPr id="146" name="Picture 4" descr="Image result for green checkmark">
            <a:extLst>
              <a:ext uri="{FF2B5EF4-FFF2-40B4-BE49-F238E27FC236}">
                <a16:creationId xmlns:a16="http://schemas.microsoft.com/office/drawing/2014/main" xmlns="" id="{2318F78D-243A-47DE-AC0B-BDA75F06A8D7}"/>
              </a:ext>
            </a:extLst>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10833348" y="1093935"/>
            <a:ext cx="232631" cy="232631"/>
          </a:xfrm>
          <a:prstGeom prst="rect">
            <a:avLst/>
          </a:prstGeom>
          <a:noFill/>
          <a:extLst>
            <a:ext uri="{909E8E84-426E-40DD-AFC4-6F175D3DCCD1}">
              <a14:hiddenFill xmlns:a14="http://schemas.microsoft.com/office/drawing/2010/main" xmlns="">
                <a:solidFill>
                  <a:srgbClr val="FFFFFF"/>
                </a:solidFill>
              </a14:hiddenFill>
            </a:ext>
          </a:extLst>
        </p:spPr>
      </p:pic>
      <p:pic>
        <p:nvPicPr>
          <p:cNvPr id="147" name="Picture 4" descr="Image result for green checkmark">
            <a:extLst>
              <a:ext uri="{FF2B5EF4-FFF2-40B4-BE49-F238E27FC236}">
                <a16:creationId xmlns:a16="http://schemas.microsoft.com/office/drawing/2014/main" xmlns="" id="{F425E6CA-56FD-4C35-A012-BC44132C1663}"/>
              </a:ext>
            </a:extLst>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8899134" y="3060496"/>
            <a:ext cx="232631" cy="232631"/>
          </a:xfrm>
          <a:prstGeom prst="rect">
            <a:avLst/>
          </a:prstGeom>
          <a:noFill/>
          <a:extLst>
            <a:ext uri="{909E8E84-426E-40DD-AFC4-6F175D3DCCD1}">
              <a14:hiddenFill xmlns:a14="http://schemas.microsoft.com/office/drawing/2010/main" xmlns="">
                <a:solidFill>
                  <a:srgbClr val="FFFFFF"/>
                </a:solidFill>
              </a14:hiddenFill>
            </a:ext>
          </a:extLst>
        </p:spPr>
      </p:pic>
      <p:pic>
        <p:nvPicPr>
          <p:cNvPr id="148" name="Picture 4" descr="Image result for green checkmark">
            <a:extLst>
              <a:ext uri="{FF2B5EF4-FFF2-40B4-BE49-F238E27FC236}">
                <a16:creationId xmlns:a16="http://schemas.microsoft.com/office/drawing/2014/main" xmlns="" id="{A03E099D-A7A1-499D-9588-0653B6573F9A}"/>
              </a:ext>
            </a:extLst>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5426322" y="3060496"/>
            <a:ext cx="232631" cy="232631"/>
          </a:xfrm>
          <a:prstGeom prst="rect">
            <a:avLst/>
          </a:prstGeom>
          <a:noFill/>
          <a:extLst>
            <a:ext uri="{909E8E84-426E-40DD-AFC4-6F175D3DCCD1}">
              <a14:hiddenFill xmlns:a14="http://schemas.microsoft.com/office/drawing/2010/main" xmlns="">
                <a:solidFill>
                  <a:srgbClr val="FFFFFF"/>
                </a:solidFill>
              </a14:hiddenFill>
            </a:ext>
          </a:extLst>
        </p:spPr>
      </p:pic>
      <p:pic>
        <p:nvPicPr>
          <p:cNvPr id="149" name="Picture 6" descr="Image result for blue checkmark">
            <a:extLst>
              <a:ext uri="{FF2B5EF4-FFF2-40B4-BE49-F238E27FC236}">
                <a16:creationId xmlns:a16="http://schemas.microsoft.com/office/drawing/2014/main" xmlns="" id="{7A599E0A-6B12-4401-B83C-0E5ACE1621E9}"/>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3593248" y="1073552"/>
            <a:ext cx="241262" cy="241262"/>
          </a:xfrm>
          <a:prstGeom prst="rect">
            <a:avLst/>
          </a:prstGeom>
          <a:noFill/>
          <a:extLst>
            <a:ext uri="{909E8E84-426E-40DD-AFC4-6F175D3DCCD1}">
              <a14:hiddenFill xmlns:a14="http://schemas.microsoft.com/office/drawing/2010/main" xmlns="">
                <a:solidFill>
                  <a:srgbClr val="FFFFFF"/>
                </a:solidFill>
              </a14:hiddenFill>
            </a:ext>
          </a:extLst>
        </p:spPr>
      </p:pic>
      <p:pic>
        <p:nvPicPr>
          <p:cNvPr id="156" name="Picture 6" descr="Image result for blue checkmark">
            <a:extLst>
              <a:ext uri="{FF2B5EF4-FFF2-40B4-BE49-F238E27FC236}">
                <a16:creationId xmlns:a16="http://schemas.microsoft.com/office/drawing/2014/main" xmlns="" id="{0E8CA7F3-3DF5-492D-B08D-1B96650D1956}"/>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5463885" y="1073552"/>
            <a:ext cx="241262" cy="241262"/>
          </a:xfrm>
          <a:prstGeom prst="rect">
            <a:avLst/>
          </a:prstGeom>
          <a:noFill/>
          <a:extLst>
            <a:ext uri="{909E8E84-426E-40DD-AFC4-6F175D3DCCD1}">
              <a14:hiddenFill xmlns:a14="http://schemas.microsoft.com/office/drawing/2010/main" xmlns="">
                <a:solidFill>
                  <a:srgbClr val="FFFFFF"/>
                </a:solidFill>
              </a14:hiddenFill>
            </a:ext>
          </a:extLst>
        </p:spPr>
      </p:pic>
      <p:pic>
        <p:nvPicPr>
          <p:cNvPr id="157" name="Picture 6" descr="Image result for blue checkmark">
            <a:extLst>
              <a:ext uri="{FF2B5EF4-FFF2-40B4-BE49-F238E27FC236}">
                <a16:creationId xmlns:a16="http://schemas.microsoft.com/office/drawing/2014/main" xmlns="" id="{032E31BD-8F4B-4828-A302-F485BAFA2DB5}"/>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3624430" y="5033414"/>
            <a:ext cx="241262" cy="241262"/>
          </a:xfrm>
          <a:prstGeom prst="rect">
            <a:avLst/>
          </a:prstGeom>
          <a:noFill/>
          <a:extLst>
            <a:ext uri="{909E8E84-426E-40DD-AFC4-6F175D3DCCD1}">
              <a14:hiddenFill xmlns:a14="http://schemas.microsoft.com/office/drawing/2010/main" xmlns="">
                <a:solidFill>
                  <a:srgbClr val="FFFFFF"/>
                </a:solidFill>
              </a14:hiddenFill>
            </a:ext>
          </a:extLst>
        </p:spPr>
      </p:pic>
      <p:pic>
        <p:nvPicPr>
          <p:cNvPr id="158" name="Picture 4" descr="Image result for green checkmark">
            <a:extLst>
              <a:ext uri="{FF2B5EF4-FFF2-40B4-BE49-F238E27FC236}">
                <a16:creationId xmlns:a16="http://schemas.microsoft.com/office/drawing/2014/main" xmlns="" id="{20B92EA1-A00C-4B0A-979E-7F1693B2DBA8}"/>
              </a:ext>
            </a:extLst>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7118552" y="5033414"/>
            <a:ext cx="232631" cy="232631"/>
          </a:xfrm>
          <a:prstGeom prst="rect">
            <a:avLst/>
          </a:prstGeom>
          <a:noFill/>
          <a:extLst>
            <a:ext uri="{909E8E84-426E-40DD-AFC4-6F175D3DCCD1}">
              <a14:hiddenFill xmlns:a14="http://schemas.microsoft.com/office/drawing/2010/main" xmlns="">
                <a:solidFill>
                  <a:srgbClr val="FFFFFF"/>
                </a:solidFill>
              </a14:hiddenFill>
            </a:ext>
          </a:extLst>
        </p:spPr>
      </p:pic>
      <p:pic>
        <p:nvPicPr>
          <p:cNvPr id="159" name="Picture 4" descr="Image result for green checkmark">
            <a:extLst>
              <a:ext uri="{FF2B5EF4-FFF2-40B4-BE49-F238E27FC236}">
                <a16:creationId xmlns:a16="http://schemas.microsoft.com/office/drawing/2014/main" xmlns="" id="{B8AC2136-95DD-4B6E-A50E-89CAED29242D}"/>
              </a:ext>
            </a:extLst>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8937675" y="5033414"/>
            <a:ext cx="232631" cy="232631"/>
          </a:xfrm>
          <a:prstGeom prst="rect">
            <a:avLst/>
          </a:prstGeom>
          <a:noFill/>
          <a:extLst>
            <a:ext uri="{909E8E84-426E-40DD-AFC4-6F175D3DCCD1}">
              <a14:hiddenFill xmlns:a14="http://schemas.microsoft.com/office/drawing/2010/main" xmlns="">
                <a:solidFill>
                  <a:srgbClr val="FFFFFF"/>
                </a:solidFill>
              </a14:hiddenFill>
            </a:ext>
          </a:extLst>
        </p:spPr>
      </p:pic>
      <p:sp>
        <p:nvSpPr>
          <p:cNvPr id="160" name="Google Shape;197;p13">
            <a:extLst>
              <a:ext uri="{FF2B5EF4-FFF2-40B4-BE49-F238E27FC236}">
                <a16:creationId xmlns:a16="http://schemas.microsoft.com/office/drawing/2014/main" xmlns="" id="{71585F09-2401-4ED0-A69F-65DAE8AAB105}"/>
              </a:ext>
            </a:extLst>
          </p:cNvPr>
          <p:cNvSpPr/>
          <p:nvPr/>
        </p:nvSpPr>
        <p:spPr>
          <a:xfrm flipH="1">
            <a:off x="543991" y="1969943"/>
            <a:ext cx="1182282" cy="420201"/>
          </a:xfrm>
          <a:prstGeom prst="rect">
            <a:avLst/>
          </a:prstGeom>
          <a:noFill/>
          <a:ln>
            <a:noFill/>
          </a:ln>
        </p:spPr>
        <p:txBody>
          <a:bodyPr spcFirstLastPara="1" wrap="square" lIns="0" tIns="0" rIns="0" bIns="0" anchor="t" anchorCtr="0">
            <a:noAutofit/>
          </a:bodyPr>
          <a:lstStyle/>
          <a:p>
            <a:pPr lvl="0">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Federal Certification adherence</a:t>
            </a:r>
            <a:endParaRPr sz="900" b="1"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161" name="Google Shape;197;p13">
            <a:extLst>
              <a:ext uri="{FF2B5EF4-FFF2-40B4-BE49-F238E27FC236}">
                <a16:creationId xmlns:a16="http://schemas.microsoft.com/office/drawing/2014/main" xmlns="" id="{DB76EEE2-AC71-4471-B8EF-FC15E139F28A}"/>
              </a:ext>
            </a:extLst>
          </p:cNvPr>
          <p:cNvSpPr/>
          <p:nvPr/>
        </p:nvSpPr>
        <p:spPr>
          <a:xfrm flipH="1">
            <a:off x="543991" y="2471951"/>
            <a:ext cx="1182282" cy="420201"/>
          </a:xfrm>
          <a:prstGeom prst="rect">
            <a:avLst/>
          </a:prstGeom>
          <a:noFill/>
          <a:ln>
            <a:noFill/>
          </a:ln>
        </p:spPr>
        <p:txBody>
          <a:bodyPr spcFirstLastPara="1" wrap="square" lIns="0" tIns="0" rIns="0" bIns="0" anchor="t" anchorCtr="0">
            <a:noAutofit/>
          </a:bodyPr>
          <a:lstStyle/>
          <a:p>
            <a:pPr lvl="0">
              <a:lnSpc>
                <a:spcPct val="93000"/>
              </a:lnSpc>
              <a:buClr>
                <a:srgbClr val="726658"/>
              </a:buClr>
            </a:pPr>
            <a:r>
              <a:rPr lang="en-US" sz="900" b="1" dirty="0">
                <a:solidFill>
                  <a:schemeClr val="dk1"/>
                </a:solidFill>
                <a:latin typeface="Calibri" panose="020F0502020204030204" pitchFamily="34" charset="0"/>
                <a:ea typeface="Cambria"/>
                <a:cs typeface="Calibri" panose="020F0502020204030204" pitchFamily="34" charset="0"/>
                <a:sym typeface="Cambria"/>
              </a:rPr>
              <a:t>MD THINK Shared services feature</a:t>
            </a:r>
            <a:endParaRPr sz="900" b="1"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4" name="Rectangle 3">
            <a:extLst>
              <a:ext uri="{FF2B5EF4-FFF2-40B4-BE49-F238E27FC236}">
                <a16:creationId xmlns:a16="http://schemas.microsoft.com/office/drawing/2014/main" xmlns="" id="{E95980C5-C15A-4AE2-973F-A8FD14CC4D0B}"/>
              </a:ext>
            </a:extLst>
          </p:cNvPr>
          <p:cNvSpPr/>
          <p:nvPr/>
        </p:nvSpPr>
        <p:spPr>
          <a:xfrm>
            <a:off x="576831" y="1574619"/>
            <a:ext cx="864775" cy="27105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Legend</a:t>
            </a:r>
          </a:p>
        </p:txBody>
      </p:sp>
      <p:pic>
        <p:nvPicPr>
          <p:cNvPr id="164" name="Picture 6" descr="Image result for blue checkmark">
            <a:extLst>
              <a:ext uri="{FF2B5EF4-FFF2-40B4-BE49-F238E27FC236}">
                <a16:creationId xmlns:a16="http://schemas.microsoft.com/office/drawing/2014/main" xmlns="" id="{EE30EA5C-AC02-4481-8F3A-940E6C250A82}"/>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10509173" y="3060496"/>
            <a:ext cx="241262" cy="241262"/>
          </a:xfrm>
          <a:prstGeom prst="rect">
            <a:avLst/>
          </a:prstGeom>
          <a:noFill/>
          <a:extLst>
            <a:ext uri="{909E8E84-426E-40DD-AFC4-6F175D3DCCD1}">
              <a14:hiddenFill xmlns:a14="http://schemas.microsoft.com/office/drawing/2010/main" xmlns="">
                <a:solidFill>
                  <a:srgbClr val="FFFFFF"/>
                </a:solidFill>
              </a14:hiddenFill>
            </a:ext>
          </a:extLst>
        </p:spPr>
      </p:pic>
      <p:pic>
        <p:nvPicPr>
          <p:cNvPr id="165" name="Picture 6" descr="Image result for blue checkmark">
            <a:extLst>
              <a:ext uri="{FF2B5EF4-FFF2-40B4-BE49-F238E27FC236}">
                <a16:creationId xmlns:a16="http://schemas.microsoft.com/office/drawing/2014/main" xmlns="" id="{B460527C-388C-4BE9-8363-AA273D94C432}"/>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7193337" y="3060496"/>
            <a:ext cx="241262" cy="241262"/>
          </a:xfrm>
          <a:prstGeom prst="rect">
            <a:avLst/>
          </a:prstGeom>
          <a:noFill/>
          <a:extLst>
            <a:ext uri="{909E8E84-426E-40DD-AFC4-6F175D3DCCD1}">
              <a14:hiddenFill xmlns:a14="http://schemas.microsoft.com/office/drawing/2010/main" xmlns="">
                <a:solidFill>
                  <a:srgbClr val="FFFFFF"/>
                </a:solidFill>
              </a14:hiddenFill>
            </a:ext>
          </a:extLst>
        </p:spPr>
      </p:pic>
      <p:pic>
        <p:nvPicPr>
          <p:cNvPr id="166" name="Picture 4" descr="Image result for green checkmark">
            <a:extLst>
              <a:ext uri="{FF2B5EF4-FFF2-40B4-BE49-F238E27FC236}">
                <a16:creationId xmlns:a16="http://schemas.microsoft.com/office/drawing/2014/main" xmlns="" id="{AE7D378F-3A42-4FE6-BF1D-C2690F642889}"/>
              </a:ext>
            </a:extLst>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5472516" y="5033414"/>
            <a:ext cx="232631" cy="232631"/>
          </a:xfrm>
          <a:prstGeom prst="rect">
            <a:avLst/>
          </a:prstGeom>
          <a:noFill/>
          <a:extLst>
            <a:ext uri="{909E8E84-426E-40DD-AFC4-6F175D3DCCD1}">
              <a14:hiddenFill xmlns:a14="http://schemas.microsoft.com/office/drawing/2010/main" xmlns="">
                <a:solidFill>
                  <a:srgbClr val="FFFFFF"/>
                </a:solidFill>
              </a14:hiddenFill>
            </a:ext>
          </a:extLst>
        </p:spPr>
      </p:pic>
      <p:pic>
        <p:nvPicPr>
          <p:cNvPr id="167" name="Picture 6" descr="Image result for blue checkmark">
            <a:extLst>
              <a:ext uri="{FF2B5EF4-FFF2-40B4-BE49-F238E27FC236}">
                <a16:creationId xmlns:a16="http://schemas.microsoft.com/office/drawing/2014/main" xmlns="" id="{840AF00C-F188-43DC-B960-90F94D05820E}"/>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7149893" y="1073552"/>
            <a:ext cx="241262" cy="241262"/>
          </a:xfrm>
          <a:prstGeom prst="rect">
            <a:avLst/>
          </a:prstGeom>
          <a:noFill/>
          <a:extLst>
            <a:ext uri="{909E8E84-426E-40DD-AFC4-6F175D3DCCD1}">
              <a14:hiddenFill xmlns:a14="http://schemas.microsoft.com/office/drawing/2010/main" xmlns="">
                <a:solidFill>
                  <a:srgbClr val="FFFFFF"/>
                </a:solidFill>
              </a14:hiddenFill>
            </a:ext>
          </a:extLst>
        </p:spPr>
      </p:pic>
      <p:pic>
        <p:nvPicPr>
          <p:cNvPr id="168" name="Picture 4" descr="Image result for green checkmark">
            <a:extLst>
              <a:ext uri="{FF2B5EF4-FFF2-40B4-BE49-F238E27FC236}">
                <a16:creationId xmlns:a16="http://schemas.microsoft.com/office/drawing/2014/main" xmlns="" id="{08AC331D-AD93-4937-B140-552360AF2434}"/>
              </a:ext>
            </a:extLst>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7435099" y="1073552"/>
            <a:ext cx="232631" cy="232631"/>
          </a:xfrm>
          <a:prstGeom prst="rect">
            <a:avLst/>
          </a:prstGeom>
          <a:noFill/>
          <a:extLst>
            <a:ext uri="{909E8E84-426E-40DD-AFC4-6F175D3DCCD1}">
              <a14:hiddenFill xmlns:a14="http://schemas.microsoft.com/office/drawing/2010/main" xmlns="">
                <a:solidFill>
                  <a:srgbClr val="FFFFFF"/>
                </a:solidFill>
              </a14:hiddenFill>
            </a:ext>
          </a:extLst>
        </p:spPr>
      </p:pic>
      <p:sp>
        <p:nvSpPr>
          <p:cNvPr id="151" name="Google Shape;1256;p72">
            <a:extLst>
              <a:ext uri="{FF2B5EF4-FFF2-40B4-BE49-F238E27FC236}">
                <a16:creationId xmlns:a16="http://schemas.microsoft.com/office/drawing/2014/main" xmlns="" id="{B1AC614A-7504-49FA-B53D-97FE3D64C398}"/>
              </a:ext>
            </a:extLst>
          </p:cNvPr>
          <p:cNvSpPr/>
          <p:nvPr/>
        </p:nvSpPr>
        <p:spPr>
          <a:xfrm flipH="1">
            <a:off x="4675630" y="2159611"/>
            <a:ext cx="240702" cy="231722"/>
          </a:xfrm>
          <a:prstGeom prst="roundRect">
            <a:avLst/>
          </a:prstGeom>
          <a:solidFill>
            <a:schemeClr val="accent4">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2</a:t>
            </a:r>
            <a:endParaRPr sz="800" b="1" dirty="0">
              <a:solidFill>
                <a:schemeClr val="bg1"/>
              </a:solidFill>
              <a:latin typeface="Calibri" panose="020F0502020204030204" pitchFamily="34" charset="0"/>
              <a:cs typeface="Calibri" panose="020F0502020204030204" pitchFamily="34" charset="0"/>
            </a:endParaRPr>
          </a:p>
        </p:txBody>
      </p:sp>
      <p:sp>
        <p:nvSpPr>
          <p:cNvPr id="169" name="Google Shape;1256;p72">
            <a:extLst>
              <a:ext uri="{FF2B5EF4-FFF2-40B4-BE49-F238E27FC236}">
                <a16:creationId xmlns:a16="http://schemas.microsoft.com/office/drawing/2014/main" xmlns="" id="{633F9708-7323-4F35-A177-834D94AEFA6B}"/>
              </a:ext>
            </a:extLst>
          </p:cNvPr>
          <p:cNvSpPr/>
          <p:nvPr/>
        </p:nvSpPr>
        <p:spPr>
          <a:xfrm flipH="1">
            <a:off x="9772891" y="2133513"/>
            <a:ext cx="240702" cy="231722"/>
          </a:xfrm>
          <a:prstGeom prst="roundRect">
            <a:avLst/>
          </a:prstGeom>
          <a:solidFill>
            <a:schemeClr val="accent4">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5</a:t>
            </a:r>
            <a:endParaRPr sz="800" b="1" dirty="0">
              <a:solidFill>
                <a:schemeClr val="bg1"/>
              </a:solidFill>
              <a:latin typeface="Calibri" panose="020F0502020204030204" pitchFamily="34" charset="0"/>
              <a:cs typeface="Calibri" panose="020F0502020204030204" pitchFamily="34" charset="0"/>
            </a:endParaRPr>
          </a:p>
        </p:txBody>
      </p:sp>
      <p:sp>
        <p:nvSpPr>
          <p:cNvPr id="170" name="Google Shape;1256;p72">
            <a:extLst>
              <a:ext uri="{FF2B5EF4-FFF2-40B4-BE49-F238E27FC236}">
                <a16:creationId xmlns:a16="http://schemas.microsoft.com/office/drawing/2014/main" xmlns="" id="{DE86AB76-8785-4570-9951-2F67946EBC9C}"/>
              </a:ext>
            </a:extLst>
          </p:cNvPr>
          <p:cNvSpPr/>
          <p:nvPr/>
        </p:nvSpPr>
        <p:spPr>
          <a:xfrm flipH="1">
            <a:off x="9772891" y="4219091"/>
            <a:ext cx="240702" cy="231722"/>
          </a:xfrm>
          <a:prstGeom prst="roundRect">
            <a:avLst/>
          </a:prstGeom>
          <a:solidFill>
            <a:schemeClr val="accent4">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6</a:t>
            </a:r>
            <a:endParaRPr sz="800" b="1" dirty="0">
              <a:solidFill>
                <a:schemeClr val="bg1"/>
              </a:solidFill>
              <a:latin typeface="Calibri" panose="020F0502020204030204" pitchFamily="34" charset="0"/>
              <a:cs typeface="Calibri" panose="020F0502020204030204" pitchFamily="34" charset="0"/>
            </a:endParaRPr>
          </a:p>
        </p:txBody>
      </p:sp>
      <p:pic>
        <p:nvPicPr>
          <p:cNvPr id="171" name="Picture 6" descr="Image result for blue checkmark">
            <a:extLst>
              <a:ext uri="{FF2B5EF4-FFF2-40B4-BE49-F238E27FC236}">
                <a16:creationId xmlns:a16="http://schemas.microsoft.com/office/drawing/2014/main" xmlns="" id="{840AF00C-F188-43DC-B960-90F94D05820E}"/>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10554123" y="1085478"/>
            <a:ext cx="241262" cy="241262"/>
          </a:xfrm>
          <a:prstGeom prst="rect">
            <a:avLst/>
          </a:prstGeom>
          <a:noFill/>
          <a:extLst>
            <a:ext uri="{909E8E84-426E-40DD-AFC4-6F175D3DCCD1}">
              <a14:hiddenFill xmlns:a14="http://schemas.microsoft.com/office/drawing/2010/main" xmlns="">
                <a:solidFill>
                  <a:srgbClr val="FFFFFF"/>
                </a:solidFill>
              </a14:hiddenFill>
            </a:ext>
          </a:extLst>
        </p:spPr>
      </p:pic>
      <p:sp>
        <p:nvSpPr>
          <p:cNvPr id="172" name="Google Shape;1256;p72">
            <a:extLst>
              <a:ext uri="{FF2B5EF4-FFF2-40B4-BE49-F238E27FC236}">
                <a16:creationId xmlns:a16="http://schemas.microsoft.com/office/drawing/2014/main" xmlns="" id="{CC48464E-79BC-4589-9217-5975915CC9D3}"/>
              </a:ext>
            </a:extLst>
          </p:cNvPr>
          <p:cNvSpPr/>
          <p:nvPr/>
        </p:nvSpPr>
        <p:spPr>
          <a:xfrm flipH="1">
            <a:off x="6457975" y="4219091"/>
            <a:ext cx="240702" cy="231722"/>
          </a:xfrm>
          <a:prstGeom prst="roundRect">
            <a:avLst/>
          </a:prstGeom>
          <a:solidFill>
            <a:schemeClr val="accent6">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8</a:t>
            </a:r>
            <a:endParaRPr sz="800" b="1" dirty="0">
              <a:solidFill>
                <a:schemeClr val="bg1"/>
              </a:solidFill>
              <a:latin typeface="Calibri" panose="020F0502020204030204" pitchFamily="34" charset="0"/>
              <a:cs typeface="Calibri" panose="020F0502020204030204" pitchFamily="34" charset="0"/>
            </a:endParaRPr>
          </a:p>
        </p:txBody>
      </p:sp>
      <p:sp>
        <p:nvSpPr>
          <p:cNvPr id="173" name="Google Shape;1256;p72">
            <a:extLst>
              <a:ext uri="{FF2B5EF4-FFF2-40B4-BE49-F238E27FC236}">
                <a16:creationId xmlns:a16="http://schemas.microsoft.com/office/drawing/2014/main" xmlns="" id="{CA26F7F3-CA08-4D4E-9837-C64CEE4E69AE}"/>
              </a:ext>
            </a:extLst>
          </p:cNvPr>
          <p:cNvSpPr/>
          <p:nvPr/>
        </p:nvSpPr>
        <p:spPr>
          <a:xfrm flipH="1">
            <a:off x="6457975" y="2133513"/>
            <a:ext cx="240702" cy="231722"/>
          </a:xfrm>
          <a:prstGeom prst="roundRect">
            <a:avLst/>
          </a:prstGeom>
          <a:solidFill>
            <a:schemeClr val="accent4">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3</a:t>
            </a:r>
            <a:endParaRPr sz="800" b="1" dirty="0">
              <a:solidFill>
                <a:schemeClr val="bg1"/>
              </a:solidFill>
              <a:latin typeface="Calibri" panose="020F0502020204030204" pitchFamily="34" charset="0"/>
              <a:cs typeface="Calibri" panose="020F0502020204030204" pitchFamily="34" charset="0"/>
            </a:endParaRPr>
          </a:p>
        </p:txBody>
      </p:sp>
      <p:sp>
        <p:nvSpPr>
          <p:cNvPr id="175" name="Google Shape;1256;p72">
            <a:extLst>
              <a:ext uri="{FF2B5EF4-FFF2-40B4-BE49-F238E27FC236}">
                <a16:creationId xmlns:a16="http://schemas.microsoft.com/office/drawing/2014/main" xmlns="" id="{F2C5FEBB-4FF5-43B2-8BDA-3E03D40C95F2}"/>
              </a:ext>
            </a:extLst>
          </p:cNvPr>
          <p:cNvSpPr/>
          <p:nvPr/>
        </p:nvSpPr>
        <p:spPr>
          <a:xfrm flipH="1">
            <a:off x="8172366" y="4229816"/>
            <a:ext cx="240702" cy="231722"/>
          </a:xfrm>
          <a:prstGeom prst="roundRect">
            <a:avLst/>
          </a:prstGeom>
          <a:solidFill>
            <a:schemeClr val="accent4">
              <a:lumMod val="75000"/>
            </a:schemeClr>
          </a:solidFill>
          <a:ln>
            <a:noFill/>
          </a:ln>
        </p:spPr>
        <p:txBody>
          <a:bodyPr spcFirstLastPara="1" wrap="square" lIns="45720" tIns="91440" rIns="45720" bIns="91425" anchor="ctr" anchorCtr="0">
            <a:noAutofit/>
          </a:bodyPr>
          <a:lstStyle/>
          <a:p>
            <a:pPr marL="0" lvl="0" indent="0" algn="ctr" rtl="0">
              <a:spcBef>
                <a:spcPts val="0"/>
              </a:spcBef>
              <a:spcAft>
                <a:spcPts val="0"/>
              </a:spcAft>
              <a:buNone/>
            </a:pPr>
            <a:r>
              <a:rPr lang="en-US" sz="800" b="1" dirty="0">
                <a:solidFill>
                  <a:schemeClr val="bg1"/>
                </a:solidFill>
                <a:latin typeface="Calibri" panose="020F0502020204030204" pitchFamily="34" charset="0"/>
                <a:cs typeface="Calibri" panose="020F0502020204030204" pitchFamily="34" charset="0"/>
              </a:rPr>
              <a:t>7</a:t>
            </a:r>
            <a:endParaRPr sz="800" b="1" dirty="0">
              <a:solidFill>
                <a:schemeClr val="bg1"/>
              </a:solidFill>
              <a:latin typeface="Calibri" panose="020F0502020204030204" pitchFamily="34" charset="0"/>
              <a:cs typeface="Calibri" panose="020F0502020204030204" pitchFamily="34" charset="0"/>
            </a:endParaRPr>
          </a:p>
        </p:txBody>
      </p:sp>
      <p:sp>
        <p:nvSpPr>
          <p:cNvPr id="108" name="Google Shape;305;p46">
            <a:extLst>
              <a:ext uri="{FF2B5EF4-FFF2-40B4-BE49-F238E27FC236}">
                <a16:creationId xmlns:a16="http://schemas.microsoft.com/office/drawing/2014/main" xmlns="" id="{953D6FF1-2496-4C24-8EC6-8E4595BA18C7}"/>
              </a:ext>
            </a:extLst>
          </p:cNvPr>
          <p:cNvSpPr txBox="1">
            <a:spLocks/>
          </p:cNvSpPr>
          <p:nvPr/>
        </p:nvSpPr>
        <p:spPr>
          <a:xfrm>
            <a:off x="136480" y="73025"/>
            <a:ext cx="10709320" cy="650875"/>
          </a:xfrm>
          <a:prstGeom prst="rect">
            <a:avLst/>
          </a:prstGeom>
          <a:noFill/>
          <a:ln>
            <a:noFill/>
          </a:ln>
        </p:spPr>
        <p:txBody>
          <a:bodyPr spcFirstLastPara="1" wrap="square" lIns="91409" tIns="45693" rIns="91409" bIns="45693" anchor="ctr" anchorCtr="0">
            <a:noAutofit/>
          </a:bodyPr>
          <a:lstStyle>
            <a:defPPr marR="0" lvl="0" algn="l" rtl="0">
              <a:lnSpc>
                <a:spcPct val="100000"/>
              </a:lnSpc>
              <a:spcBef>
                <a:spcPts val="0"/>
              </a:spcBef>
              <a:spcAft>
                <a:spcPts val="0"/>
              </a:spcAft>
              <a:defRPr/>
            </a:defPPr>
            <a:lvl1pPr>
              <a:buClr>
                <a:srgbClr val="002F8E"/>
              </a:buClr>
              <a:buSzPts val="2400"/>
              <a:defRPr sz="3600" b="1"/>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a:lstStyle>
          <a:p>
            <a:r>
              <a:rPr lang="en-US" dirty="0">
                <a:sym typeface="Raleway"/>
              </a:rPr>
              <a:t>CSS Case Intake Flow</a:t>
            </a:r>
          </a:p>
        </p:txBody>
      </p:sp>
    </p:spTree>
    <p:extLst>
      <p:ext uri="{BB962C8B-B14F-4D97-AF65-F5344CB8AC3E}">
        <p14:creationId xmlns:p14="http://schemas.microsoft.com/office/powerpoint/2010/main" xmlns="" val="3261469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26" name="AutoShape 2" descr="Image result for aws"/>
          <p:cNvSpPr>
            <a:spLocks noChangeAspect="1" noChangeArrowheads="1"/>
          </p:cNvSpPr>
          <p:nvPr/>
        </p:nvSpPr>
        <p:spPr bwMode="auto">
          <a:xfrm>
            <a:off x="155574" y="-144463"/>
            <a:ext cx="304801"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cstate="print"/>
          <a:stretch>
            <a:fillRect/>
          </a:stretch>
        </p:blipFill>
        <p:spPr>
          <a:xfrm>
            <a:off x="2961320" y="1752600"/>
            <a:ext cx="5876295" cy="2971800"/>
          </a:xfrm>
          <a:prstGeom prst="rect">
            <a:avLst/>
          </a:prstGeom>
        </p:spPr>
      </p:pic>
      <p:sp>
        <p:nvSpPr>
          <p:cNvPr id="7" name="Google Shape;305;p46">
            <a:extLst>
              <a:ext uri="{FF2B5EF4-FFF2-40B4-BE49-F238E27FC236}">
                <a16:creationId xmlns:a16="http://schemas.microsoft.com/office/drawing/2014/main" xmlns="" id="{9C0C11F2-E455-4232-B721-78C95A6B66F0}"/>
              </a:ext>
            </a:extLst>
          </p:cNvPr>
          <p:cNvSpPr txBox="1">
            <a:spLocks/>
          </p:cNvSpPr>
          <p:nvPr/>
        </p:nvSpPr>
        <p:spPr>
          <a:xfrm>
            <a:off x="136480" y="73025"/>
            <a:ext cx="10709320" cy="650875"/>
          </a:xfrm>
          <a:prstGeom prst="rect">
            <a:avLst/>
          </a:prstGeom>
          <a:noFill/>
          <a:ln>
            <a:noFill/>
          </a:ln>
        </p:spPr>
        <p:txBody>
          <a:bodyPr spcFirstLastPara="1" wrap="square" lIns="91409" tIns="45693" rIns="91409" bIns="45693" anchor="ctr" anchorCtr="0">
            <a:noAutofit/>
          </a:bodyPr>
          <a:lstStyle>
            <a:defPPr marR="0" lvl="0" algn="l" rtl="0">
              <a:lnSpc>
                <a:spcPct val="100000"/>
              </a:lnSpc>
              <a:spcBef>
                <a:spcPts val="0"/>
              </a:spcBef>
              <a:spcAft>
                <a:spcPts val="0"/>
              </a:spcAft>
              <a:defRPr/>
            </a:defPPr>
            <a:lvl1pPr>
              <a:buClr>
                <a:srgbClr val="002F8E"/>
              </a:buClr>
              <a:buSzPts val="2400"/>
              <a:defRPr sz="3600" b="1"/>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a:lstStyle>
          <a:p>
            <a:r>
              <a:rPr lang="en-US" dirty="0">
                <a:latin typeface="Arial" pitchFamily="34" charset="0"/>
                <a:cs typeface="Arial" pitchFamily="34" charset="0"/>
              </a:rPr>
              <a:t>Questions and Suggestions</a:t>
            </a:r>
          </a:p>
        </p:txBody>
      </p:sp>
    </p:spTree>
    <p:extLst>
      <p:ext uri="{BB962C8B-B14F-4D97-AF65-F5344CB8AC3E}">
        <p14:creationId xmlns:p14="http://schemas.microsoft.com/office/powerpoint/2010/main" xmlns="" val="384724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47"/>
          <p:cNvSpPr/>
          <p:nvPr/>
        </p:nvSpPr>
        <p:spPr>
          <a:xfrm>
            <a:off x="300551" y="1563532"/>
            <a:ext cx="5339809" cy="4901668"/>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239" tIns="45619" rIns="91239" bIns="45619" anchor="ctr" anchorCtr="0">
            <a:noAutofit/>
          </a:bodyPr>
          <a:lstStyle/>
          <a:p>
            <a:pPr algn="ctr"/>
            <a:endParaRPr sz="1200" b="1">
              <a:latin typeface="Calibri" panose="020F0502020204030204" pitchFamily="34" charset="0"/>
              <a:cs typeface="Calibri" panose="020F0502020204030204" pitchFamily="34" charset="0"/>
            </a:endParaRPr>
          </a:p>
        </p:txBody>
      </p:sp>
      <p:sp>
        <p:nvSpPr>
          <p:cNvPr id="327" name="Google Shape;327;p47"/>
          <p:cNvSpPr txBox="1"/>
          <p:nvPr/>
        </p:nvSpPr>
        <p:spPr>
          <a:xfrm>
            <a:off x="300251" y="867938"/>
            <a:ext cx="11283498" cy="662400"/>
          </a:xfrm>
          <a:prstGeom prst="rect">
            <a:avLst/>
          </a:prstGeom>
          <a:noFill/>
          <a:ln w="9525">
            <a:solidFill>
              <a:schemeClr val="accent2"/>
            </a:solidFill>
          </a:ln>
        </p:spPr>
        <p:txBody>
          <a:bodyPr spcFirstLastPara="1" wrap="square" lIns="94205" tIns="47086" rIns="94205" bIns="47086" anchor="t" anchorCtr="0">
            <a:noAutofit/>
          </a:bodyPr>
          <a:lstStyle/>
          <a:p>
            <a:pPr>
              <a:buSzPts val="1500"/>
            </a:pPr>
            <a:r>
              <a:rPr lang="en" sz="2000" b="1" dirty="0">
                <a:latin typeface="Calibri" panose="020F0502020204030204" pitchFamily="34" charset="0"/>
                <a:cs typeface="Calibri" panose="020F0502020204030204" pitchFamily="34" charset="0"/>
              </a:rPr>
              <a:t>MD THINK is a </a:t>
            </a:r>
            <a:r>
              <a:rPr lang="en" sz="2000" b="1" u="sng" dirty="0">
                <a:latin typeface="Calibri" panose="020F0502020204030204" pitchFamily="34" charset="0"/>
                <a:cs typeface="Calibri" panose="020F0502020204030204" pitchFamily="34" charset="0"/>
              </a:rPr>
              <a:t>transformational, groundbreaking technology program </a:t>
            </a:r>
            <a:r>
              <a:rPr lang="en" sz="2000" b="1" dirty="0">
                <a:latin typeface="Calibri" panose="020F0502020204030204" pitchFamily="34" charset="0"/>
                <a:cs typeface="Calibri" panose="020F0502020204030204" pitchFamily="34" charset="0"/>
              </a:rPr>
              <a:t>that will modernize service delivery to Marylanders</a:t>
            </a:r>
            <a:endParaRPr dirty="0">
              <a:latin typeface="Calibri" panose="020F0502020204030204" pitchFamily="34" charset="0"/>
              <a:cs typeface="Calibri" panose="020F0502020204030204" pitchFamily="34" charset="0"/>
            </a:endParaRPr>
          </a:p>
          <a:p>
            <a:pPr>
              <a:spcBef>
                <a:spcPts val="400"/>
              </a:spcBef>
              <a:buClr>
                <a:srgbClr val="2899B7"/>
              </a:buClr>
              <a:buSzPts val="1500"/>
            </a:pPr>
            <a:endParaRPr sz="2000" b="1" dirty="0">
              <a:latin typeface="Calibri" panose="020F0502020204030204" pitchFamily="34" charset="0"/>
              <a:cs typeface="Calibri" panose="020F0502020204030204" pitchFamily="34" charset="0"/>
            </a:endParaRPr>
          </a:p>
        </p:txBody>
      </p:sp>
      <p:sp>
        <p:nvSpPr>
          <p:cNvPr id="328" name="Google Shape;328;p47"/>
          <p:cNvSpPr/>
          <p:nvPr/>
        </p:nvSpPr>
        <p:spPr>
          <a:xfrm>
            <a:off x="673687" y="2178483"/>
            <a:ext cx="4480433" cy="502800"/>
          </a:xfrm>
          <a:prstGeom prst="rect">
            <a:avLst/>
          </a:prstGeom>
          <a:solidFill>
            <a:srgbClr val="538CD5"/>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b="1">
                <a:solidFill>
                  <a:srgbClr val="FFFFFF"/>
                </a:solidFill>
                <a:latin typeface="Calibri" panose="020F0502020204030204" pitchFamily="34" charset="0"/>
                <a:cs typeface="Calibri" panose="020F0502020204030204" pitchFamily="34" charset="0"/>
              </a:rPr>
              <a:t>Enterprise Security</a:t>
            </a:r>
            <a:endParaRPr>
              <a:latin typeface="Calibri" panose="020F0502020204030204" pitchFamily="34" charset="0"/>
              <a:cs typeface="Calibri" panose="020F0502020204030204" pitchFamily="34" charset="0"/>
            </a:endParaRPr>
          </a:p>
        </p:txBody>
      </p:sp>
      <p:sp>
        <p:nvSpPr>
          <p:cNvPr id="329" name="Google Shape;329;p47"/>
          <p:cNvSpPr/>
          <p:nvPr/>
        </p:nvSpPr>
        <p:spPr>
          <a:xfrm>
            <a:off x="673687" y="3613267"/>
            <a:ext cx="4480433" cy="502800"/>
          </a:xfrm>
          <a:prstGeom prst="rect">
            <a:avLst/>
          </a:prstGeom>
          <a:solidFill>
            <a:srgbClr val="538CD5"/>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b="1">
                <a:solidFill>
                  <a:srgbClr val="FFFFFF"/>
                </a:solidFill>
                <a:latin typeface="Calibri" panose="020F0502020204030204" pitchFamily="34" charset="0"/>
                <a:cs typeface="Calibri" panose="020F0502020204030204" pitchFamily="34" charset="0"/>
              </a:rPr>
              <a:t>Application Platform</a:t>
            </a:r>
            <a:endParaRPr>
              <a:latin typeface="Calibri" panose="020F0502020204030204" pitchFamily="34" charset="0"/>
              <a:cs typeface="Calibri" panose="020F0502020204030204" pitchFamily="34" charset="0"/>
            </a:endParaRPr>
          </a:p>
        </p:txBody>
      </p:sp>
      <p:sp>
        <p:nvSpPr>
          <p:cNvPr id="330" name="Google Shape;330;p47"/>
          <p:cNvSpPr/>
          <p:nvPr/>
        </p:nvSpPr>
        <p:spPr>
          <a:xfrm>
            <a:off x="673687" y="4167371"/>
            <a:ext cx="4480433" cy="502800"/>
          </a:xfrm>
          <a:prstGeom prst="rect">
            <a:avLst/>
          </a:prstGeom>
          <a:solidFill>
            <a:srgbClr val="538CD5"/>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b="1">
                <a:solidFill>
                  <a:srgbClr val="FFFFFF"/>
                </a:solidFill>
                <a:latin typeface="Calibri" panose="020F0502020204030204" pitchFamily="34" charset="0"/>
                <a:cs typeface="Calibri" panose="020F0502020204030204" pitchFamily="34" charset="0"/>
              </a:rPr>
              <a:t>Shared Data Repository</a:t>
            </a:r>
            <a:endParaRPr>
              <a:latin typeface="Calibri" panose="020F0502020204030204" pitchFamily="34" charset="0"/>
              <a:cs typeface="Calibri" panose="020F0502020204030204" pitchFamily="34" charset="0"/>
            </a:endParaRPr>
          </a:p>
        </p:txBody>
      </p:sp>
      <p:sp>
        <p:nvSpPr>
          <p:cNvPr id="331" name="Google Shape;331;p47"/>
          <p:cNvSpPr/>
          <p:nvPr/>
        </p:nvSpPr>
        <p:spPr>
          <a:xfrm>
            <a:off x="673687" y="5275580"/>
            <a:ext cx="4480433" cy="502800"/>
          </a:xfrm>
          <a:prstGeom prst="rect">
            <a:avLst/>
          </a:prstGeom>
          <a:solidFill>
            <a:srgbClr val="538CD5"/>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b="1">
                <a:solidFill>
                  <a:srgbClr val="FFFFFF"/>
                </a:solidFill>
                <a:latin typeface="Calibri" panose="020F0502020204030204" pitchFamily="34" charset="0"/>
                <a:cs typeface="Calibri" panose="020F0502020204030204" pitchFamily="34" charset="0"/>
              </a:rPr>
              <a:t>Cloud Infrastructure</a:t>
            </a:r>
            <a:endParaRPr>
              <a:latin typeface="Calibri" panose="020F0502020204030204" pitchFamily="34" charset="0"/>
              <a:cs typeface="Calibri" panose="020F0502020204030204" pitchFamily="34" charset="0"/>
            </a:endParaRPr>
          </a:p>
        </p:txBody>
      </p:sp>
      <p:sp>
        <p:nvSpPr>
          <p:cNvPr id="332" name="Google Shape;332;p47"/>
          <p:cNvSpPr/>
          <p:nvPr/>
        </p:nvSpPr>
        <p:spPr>
          <a:xfrm>
            <a:off x="673687" y="4721475"/>
            <a:ext cx="4480433" cy="502800"/>
          </a:xfrm>
          <a:prstGeom prst="rect">
            <a:avLst/>
          </a:prstGeom>
          <a:solidFill>
            <a:srgbClr val="538CD5"/>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b="1">
                <a:solidFill>
                  <a:srgbClr val="FFFFFF"/>
                </a:solidFill>
                <a:latin typeface="Calibri" panose="020F0502020204030204" pitchFamily="34" charset="0"/>
                <a:cs typeface="Calibri" panose="020F0502020204030204" pitchFamily="34" charset="0"/>
              </a:rPr>
              <a:t>Integration Platform</a:t>
            </a:r>
            <a:endParaRPr>
              <a:latin typeface="Calibri" panose="020F0502020204030204" pitchFamily="34" charset="0"/>
              <a:cs typeface="Calibri" panose="020F0502020204030204" pitchFamily="34" charset="0"/>
            </a:endParaRPr>
          </a:p>
        </p:txBody>
      </p:sp>
      <p:sp>
        <p:nvSpPr>
          <p:cNvPr id="333" name="Google Shape;333;p47"/>
          <p:cNvSpPr/>
          <p:nvPr/>
        </p:nvSpPr>
        <p:spPr>
          <a:xfrm>
            <a:off x="673687" y="2727741"/>
            <a:ext cx="4480433" cy="822800"/>
          </a:xfrm>
          <a:prstGeom prst="rect">
            <a:avLst/>
          </a:prstGeom>
          <a:solidFill>
            <a:srgbClr val="FFF8E6"/>
          </a:solidFill>
          <a:ln w="9525" cap="flat" cmpd="sng">
            <a:solidFill>
              <a:srgbClr val="FFC000"/>
            </a:solidFill>
            <a:prstDash val="solid"/>
            <a:round/>
            <a:headEnd type="none" w="sm" len="sm"/>
            <a:tailEnd type="none" w="sm" len="sm"/>
          </a:ln>
        </p:spPr>
        <p:txBody>
          <a:bodyPr spcFirstLastPara="1" wrap="square" lIns="91239" tIns="45619" rIns="91239" bIns="45619" anchor="ctr" anchorCtr="0">
            <a:noAutofit/>
          </a:bodyPr>
          <a:lstStyle/>
          <a:p>
            <a:pPr algn="ctr"/>
            <a:endParaRPr sz="1200">
              <a:solidFill>
                <a:srgbClr val="FFFFFF"/>
              </a:solidFill>
              <a:latin typeface="Calibri" panose="020F0502020204030204" pitchFamily="34" charset="0"/>
              <a:cs typeface="Calibri" panose="020F0502020204030204" pitchFamily="34" charset="0"/>
            </a:endParaRPr>
          </a:p>
        </p:txBody>
      </p:sp>
      <p:sp>
        <p:nvSpPr>
          <p:cNvPr id="334" name="Google Shape;334;p47"/>
          <p:cNvSpPr/>
          <p:nvPr/>
        </p:nvSpPr>
        <p:spPr>
          <a:xfrm>
            <a:off x="918737" y="2821460"/>
            <a:ext cx="1152100" cy="598000"/>
          </a:xfrm>
          <a:prstGeom prst="rect">
            <a:avLst/>
          </a:prstGeom>
          <a:solidFill>
            <a:srgbClr val="F49830"/>
          </a:solidFill>
          <a:ln w="9525" cap="flat" cmpd="sng">
            <a:solidFill>
              <a:srgbClr val="F49830"/>
            </a:solidFill>
            <a:prstDash val="solid"/>
            <a:round/>
            <a:headEnd type="none" w="sm" len="sm"/>
            <a:tailEnd type="none" w="sm" len="sm"/>
          </a:ln>
        </p:spPr>
        <p:txBody>
          <a:bodyPr spcFirstLastPara="1" wrap="square" lIns="91239" tIns="45619" rIns="91239" bIns="45619" anchor="ctr" anchorCtr="0">
            <a:noAutofit/>
          </a:bodyPr>
          <a:lstStyle/>
          <a:p>
            <a:pPr algn="ctr"/>
            <a:r>
              <a:rPr lang="en" b="1">
                <a:solidFill>
                  <a:srgbClr val="FFFFFF"/>
                </a:solidFill>
                <a:latin typeface="Calibri" panose="020F0502020204030204" pitchFamily="34" charset="0"/>
                <a:ea typeface="Calibri"/>
                <a:cs typeface="Calibri" panose="020F0502020204030204" pitchFamily="34" charset="0"/>
                <a:sym typeface="Calibri"/>
              </a:rPr>
              <a:t>Agency App</a:t>
            </a:r>
            <a:endParaRPr>
              <a:latin typeface="Calibri" panose="020F0502020204030204" pitchFamily="34" charset="0"/>
              <a:cs typeface="Calibri" panose="020F0502020204030204" pitchFamily="34" charset="0"/>
            </a:endParaRPr>
          </a:p>
        </p:txBody>
      </p:sp>
      <p:sp>
        <p:nvSpPr>
          <p:cNvPr id="335" name="Google Shape;335;p47"/>
          <p:cNvSpPr/>
          <p:nvPr/>
        </p:nvSpPr>
        <p:spPr>
          <a:xfrm>
            <a:off x="2352353" y="2840347"/>
            <a:ext cx="1152100" cy="598000"/>
          </a:xfrm>
          <a:prstGeom prst="rect">
            <a:avLst/>
          </a:prstGeom>
          <a:solidFill>
            <a:srgbClr val="F49830"/>
          </a:solidFill>
          <a:ln w="9525" cap="flat" cmpd="sng">
            <a:solidFill>
              <a:srgbClr val="F49830"/>
            </a:solidFill>
            <a:prstDash val="solid"/>
            <a:round/>
            <a:headEnd type="none" w="sm" len="sm"/>
            <a:tailEnd type="none" w="sm" len="sm"/>
          </a:ln>
        </p:spPr>
        <p:txBody>
          <a:bodyPr spcFirstLastPara="1" wrap="square" lIns="91239" tIns="45619" rIns="91239" bIns="45619" anchor="ctr" anchorCtr="0">
            <a:noAutofit/>
          </a:bodyPr>
          <a:lstStyle/>
          <a:p>
            <a:pPr algn="ctr"/>
            <a:r>
              <a:rPr lang="en" b="1">
                <a:solidFill>
                  <a:srgbClr val="FFFFFF"/>
                </a:solidFill>
                <a:latin typeface="Calibri" panose="020F0502020204030204" pitchFamily="34" charset="0"/>
                <a:ea typeface="Calibri"/>
                <a:cs typeface="Calibri" panose="020F0502020204030204" pitchFamily="34" charset="0"/>
                <a:sym typeface="Calibri"/>
              </a:rPr>
              <a:t>Agency App</a:t>
            </a:r>
            <a:endParaRPr>
              <a:latin typeface="Calibri" panose="020F0502020204030204" pitchFamily="34" charset="0"/>
              <a:cs typeface="Calibri" panose="020F0502020204030204" pitchFamily="34" charset="0"/>
            </a:endParaRPr>
          </a:p>
        </p:txBody>
      </p:sp>
      <p:sp>
        <p:nvSpPr>
          <p:cNvPr id="336" name="Google Shape;336;p47"/>
          <p:cNvSpPr/>
          <p:nvPr/>
        </p:nvSpPr>
        <p:spPr>
          <a:xfrm>
            <a:off x="3785968" y="2850085"/>
            <a:ext cx="1152100" cy="598000"/>
          </a:xfrm>
          <a:prstGeom prst="rect">
            <a:avLst/>
          </a:prstGeom>
          <a:solidFill>
            <a:srgbClr val="F49830"/>
          </a:solidFill>
          <a:ln w="9525" cap="flat" cmpd="sng">
            <a:solidFill>
              <a:srgbClr val="F49830"/>
            </a:solidFill>
            <a:prstDash val="solid"/>
            <a:round/>
            <a:headEnd type="none" w="sm" len="sm"/>
            <a:tailEnd type="none" w="sm" len="sm"/>
          </a:ln>
        </p:spPr>
        <p:txBody>
          <a:bodyPr spcFirstLastPara="1" wrap="square" lIns="91239" tIns="45619" rIns="91239" bIns="45619" anchor="ctr" anchorCtr="0">
            <a:noAutofit/>
          </a:bodyPr>
          <a:lstStyle/>
          <a:p>
            <a:pPr algn="ctr"/>
            <a:r>
              <a:rPr lang="en" b="1">
                <a:solidFill>
                  <a:srgbClr val="FFFFFF"/>
                </a:solidFill>
                <a:latin typeface="Calibri" panose="020F0502020204030204" pitchFamily="34" charset="0"/>
                <a:ea typeface="Calibri"/>
                <a:cs typeface="Calibri" panose="020F0502020204030204" pitchFamily="34" charset="0"/>
                <a:sym typeface="Calibri"/>
              </a:rPr>
              <a:t>Agency App</a:t>
            </a:r>
            <a:endParaRPr>
              <a:latin typeface="Calibri" panose="020F0502020204030204" pitchFamily="34" charset="0"/>
              <a:cs typeface="Calibri" panose="020F0502020204030204" pitchFamily="34" charset="0"/>
            </a:endParaRPr>
          </a:p>
        </p:txBody>
      </p:sp>
      <p:sp>
        <p:nvSpPr>
          <p:cNvPr id="337" name="Google Shape;337;p47"/>
          <p:cNvSpPr txBox="1"/>
          <p:nvPr/>
        </p:nvSpPr>
        <p:spPr>
          <a:xfrm>
            <a:off x="1845953" y="1842531"/>
            <a:ext cx="2249014" cy="292400"/>
          </a:xfrm>
          <a:prstGeom prst="rect">
            <a:avLst/>
          </a:prstGeom>
          <a:noFill/>
          <a:ln>
            <a:noFill/>
          </a:ln>
        </p:spPr>
        <p:txBody>
          <a:bodyPr spcFirstLastPara="1" wrap="square" lIns="0" tIns="0" rIns="0" bIns="0" anchor="t" anchorCtr="0">
            <a:noAutofit/>
          </a:bodyPr>
          <a:lstStyle/>
          <a:p>
            <a:pPr algn="ctr"/>
            <a:r>
              <a:rPr lang="en" sz="1900" b="1">
                <a:solidFill>
                  <a:srgbClr val="3F3F3F"/>
                </a:solidFill>
                <a:latin typeface="Calibri" panose="020F0502020204030204" pitchFamily="34" charset="0"/>
                <a:cs typeface="Calibri" panose="020F0502020204030204" pitchFamily="34" charset="0"/>
              </a:rPr>
              <a:t>MD THINK Platform</a:t>
            </a:r>
            <a:endParaRPr sz="1900">
              <a:solidFill>
                <a:srgbClr val="3F3F3F"/>
              </a:solidFill>
              <a:latin typeface="Calibri" panose="020F0502020204030204" pitchFamily="34" charset="0"/>
              <a:cs typeface="Calibri" panose="020F0502020204030204" pitchFamily="34" charset="0"/>
            </a:endParaRPr>
          </a:p>
        </p:txBody>
      </p:sp>
      <p:sp>
        <p:nvSpPr>
          <p:cNvPr id="338" name="Google Shape;338;p47"/>
          <p:cNvSpPr txBox="1"/>
          <p:nvPr/>
        </p:nvSpPr>
        <p:spPr>
          <a:xfrm>
            <a:off x="6243940" y="1916000"/>
            <a:ext cx="5339809" cy="4549200"/>
          </a:xfrm>
          <a:prstGeom prst="rect">
            <a:avLst/>
          </a:prstGeom>
          <a:solidFill>
            <a:srgbClr val="E0EFF7"/>
          </a:solidFill>
          <a:ln w="9525" cap="flat" cmpd="sng">
            <a:solidFill>
              <a:srgbClr val="29618A"/>
            </a:solidFill>
            <a:prstDash val="solid"/>
            <a:round/>
            <a:headEnd type="none" w="sm" len="sm"/>
            <a:tailEnd type="none" w="sm" len="sm"/>
          </a:ln>
        </p:spPr>
        <p:txBody>
          <a:bodyPr spcFirstLastPara="1" wrap="square" lIns="73013" tIns="73013" rIns="73013" bIns="73013" anchor="t" anchorCtr="0">
            <a:noAutofit/>
          </a:bodyPr>
          <a:lstStyle/>
          <a:p>
            <a:pPr marL="169282" lvl="1">
              <a:buClr>
                <a:srgbClr val="3F3F3F"/>
              </a:buClr>
              <a:buSzPts val="1100"/>
            </a:pPr>
            <a:r>
              <a:rPr lang="en">
                <a:solidFill>
                  <a:srgbClr val="3F3F3F"/>
                </a:solidFill>
                <a:latin typeface="Calibri" panose="020F0502020204030204" pitchFamily="34" charset="0"/>
                <a:cs typeface="Calibri" panose="020F0502020204030204" pitchFamily="34" charset="0"/>
              </a:rPr>
              <a:t>         </a:t>
            </a:r>
            <a:r>
              <a:rPr lang="en" b="1">
                <a:solidFill>
                  <a:srgbClr val="3F3F3F"/>
                </a:solidFill>
                <a:latin typeface="Calibri" panose="020F0502020204030204" pitchFamily="34" charset="0"/>
                <a:cs typeface="Calibri" panose="020F0502020204030204" pitchFamily="34" charset="0"/>
              </a:rPr>
              <a:t>Enterprise Security</a:t>
            </a:r>
            <a:endParaRPr>
              <a:latin typeface="Calibri" panose="020F0502020204030204" pitchFamily="34" charset="0"/>
              <a:cs typeface="Calibri" panose="020F0502020204030204" pitchFamily="34" charset="0"/>
            </a:endParaRPr>
          </a:p>
          <a:p>
            <a:pPr marL="863341" lvl="2" indent="-228532">
              <a:lnSpc>
                <a:spcPct val="90000"/>
              </a:lnSpc>
              <a:spcBef>
                <a:spcPts val="667"/>
              </a:spcBef>
              <a:buClr>
                <a:srgbClr val="3F3F3F"/>
              </a:buClr>
              <a:buSzPts val="900"/>
              <a:buFont typeface="Arial"/>
              <a:buChar char="•"/>
            </a:pPr>
            <a:r>
              <a:rPr lang="en" sz="1200">
                <a:solidFill>
                  <a:srgbClr val="3F3F3F"/>
                </a:solidFill>
                <a:latin typeface="Calibri" panose="020F0502020204030204" pitchFamily="34" charset="0"/>
                <a:cs typeface="Calibri" panose="020F0502020204030204" pitchFamily="34" charset="0"/>
              </a:rPr>
              <a:t>Sophisticated platform meeting all Federal &amp; State Requirements</a:t>
            </a:r>
            <a:endParaRPr>
              <a:latin typeface="Calibri" panose="020F0502020204030204" pitchFamily="34" charset="0"/>
              <a:cs typeface="Calibri" panose="020F0502020204030204" pitchFamily="34" charset="0"/>
            </a:endParaRPr>
          </a:p>
          <a:p>
            <a:pPr marL="863341" lvl="2" indent="-228532">
              <a:lnSpc>
                <a:spcPct val="90000"/>
              </a:lnSpc>
              <a:spcBef>
                <a:spcPts val="667"/>
              </a:spcBef>
              <a:buClr>
                <a:srgbClr val="3F3F3F"/>
              </a:buClr>
              <a:buSzPts val="900"/>
              <a:buFont typeface="Arial"/>
              <a:buChar char="•"/>
            </a:pPr>
            <a:r>
              <a:rPr lang="en" sz="1200">
                <a:solidFill>
                  <a:srgbClr val="3F3F3F"/>
                </a:solidFill>
                <a:latin typeface="Calibri" panose="020F0502020204030204" pitchFamily="34" charset="0"/>
                <a:cs typeface="Calibri" panose="020F0502020204030204" pitchFamily="34" charset="0"/>
              </a:rPr>
              <a:t>Uniform security policies and governance for all Apps</a:t>
            </a:r>
            <a:endParaRPr>
              <a:latin typeface="Calibri" panose="020F0502020204030204" pitchFamily="34" charset="0"/>
              <a:cs typeface="Calibri" panose="020F0502020204030204" pitchFamily="34" charset="0"/>
            </a:endParaRPr>
          </a:p>
          <a:p>
            <a:pPr marL="169282" lvl="1">
              <a:spcBef>
                <a:spcPts val="667"/>
              </a:spcBef>
              <a:buClr>
                <a:srgbClr val="3F3F3F"/>
              </a:buClr>
              <a:buSzPts val="1100"/>
            </a:pPr>
            <a:r>
              <a:rPr lang="en">
                <a:solidFill>
                  <a:srgbClr val="3F3F3F"/>
                </a:solidFill>
                <a:latin typeface="Calibri" panose="020F0502020204030204" pitchFamily="34" charset="0"/>
                <a:cs typeface="Calibri" panose="020F0502020204030204" pitchFamily="34" charset="0"/>
              </a:rPr>
              <a:t>         </a:t>
            </a:r>
            <a:r>
              <a:rPr lang="en" b="1">
                <a:solidFill>
                  <a:srgbClr val="3F3F3F"/>
                </a:solidFill>
                <a:latin typeface="Calibri" panose="020F0502020204030204" pitchFamily="34" charset="0"/>
                <a:cs typeface="Calibri" panose="020F0502020204030204" pitchFamily="34" charset="0"/>
              </a:rPr>
              <a:t>Cloud Infrastructure</a:t>
            </a:r>
            <a:endParaRPr>
              <a:latin typeface="Calibri" panose="020F0502020204030204" pitchFamily="34" charset="0"/>
              <a:cs typeface="Calibri" panose="020F0502020204030204" pitchFamily="34" charset="0"/>
            </a:endParaRPr>
          </a:p>
          <a:p>
            <a:pPr marL="863341" lvl="2" indent="-228532">
              <a:lnSpc>
                <a:spcPct val="90000"/>
              </a:lnSpc>
              <a:spcBef>
                <a:spcPts val="667"/>
              </a:spcBef>
              <a:buClr>
                <a:srgbClr val="3F3F3F"/>
              </a:buClr>
              <a:buSzPts val="900"/>
              <a:buFont typeface="Arial"/>
              <a:buChar char="•"/>
            </a:pPr>
            <a:r>
              <a:rPr lang="en" sz="1200">
                <a:solidFill>
                  <a:srgbClr val="3F3F3F"/>
                </a:solidFill>
                <a:latin typeface="Calibri" panose="020F0502020204030204" pitchFamily="34" charset="0"/>
                <a:cs typeface="Calibri" panose="020F0502020204030204" pitchFamily="34" charset="0"/>
              </a:rPr>
              <a:t>Highly scalable, yet affordable infrastructure </a:t>
            </a:r>
            <a:endParaRPr>
              <a:latin typeface="Calibri" panose="020F0502020204030204" pitchFamily="34" charset="0"/>
              <a:cs typeface="Calibri" panose="020F0502020204030204" pitchFamily="34" charset="0"/>
            </a:endParaRPr>
          </a:p>
          <a:p>
            <a:pPr marL="863341" lvl="2" indent="-228532">
              <a:lnSpc>
                <a:spcPct val="90000"/>
              </a:lnSpc>
              <a:spcBef>
                <a:spcPts val="667"/>
              </a:spcBef>
              <a:buClr>
                <a:srgbClr val="3F3F3F"/>
              </a:buClr>
              <a:buSzPts val="900"/>
              <a:buFont typeface="Arial"/>
              <a:buChar char="•"/>
            </a:pPr>
            <a:r>
              <a:rPr lang="en" sz="1200">
                <a:solidFill>
                  <a:srgbClr val="3F3F3F"/>
                </a:solidFill>
                <a:latin typeface="Calibri" panose="020F0502020204030204" pitchFamily="34" charset="0"/>
                <a:cs typeface="Calibri" panose="020F0502020204030204" pitchFamily="34" charset="0"/>
              </a:rPr>
              <a:t>Enables rapid setup with flexible configuration</a:t>
            </a:r>
            <a:endParaRPr>
              <a:latin typeface="Calibri" panose="020F0502020204030204" pitchFamily="34" charset="0"/>
              <a:cs typeface="Calibri" panose="020F0502020204030204" pitchFamily="34" charset="0"/>
            </a:endParaRPr>
          </a:p>
          <a:p>
            <a:pPr marL="169282" lvl="1">
              <a:lnSpc>
                <a:spcPct val="90000"/>
              </a:lnSpc>
              <a:spcBef>
                <a:spcPts val="667"/>
              </a:spcBef>
              <a:buClr>
                <a:srgbClr val="3F3F3F"/>
              </a:buClr>
              <a:buSzPts val="1100"/>
            </a:pPr>
            <a:r>
              <a:rPr lang="en">
                <a:solidFill>
                  <a:srgbClr val="3F3F3F"/>
                </a:solidFill>
                <a:latin typeface="Calibri" panose="020F0502020204030204" pitchFamily="34" charset="0"/>
                <a:cs typeface="Calibri" panose="020F0502020204030204" pitchFamily="34" charset="0"/>
              </a:rPr>
              <a:t>         </a:t>
            </a:r>
            <a:r>
              <a:rPr lang="en" b="1">
                <a:solidFill>
                  <a:srgbClr val="3F3F3F"/>
                </a:solidFill>
                <a:latin typeface="Calibri" panose="020F0502020204030204" pitchFamily="34" charset="0"/>
                <a:cs typeface="Calibri" panose="020F0502020204030204" pitchFamily="34" charset="0"/>
              </a:rPr>
              <a:t>Application Platform</a:t>
            </a:r>
            <a:endParaRPr>
              <a:latin typeface="Calibri" panose="020F0502020204030204" pitchFamily="34" charset="0"/>
              <a:cs typeface="Calibri" panose="020F0502020204030204" pitchFamily="34" charset="0"/>
            </a:endParaRPr>
          </a:p>
          <a:p>
            <a:pPr marL="863341" lvl="2" indent="-228532">
              <a:lnSpc>
                <a:spcPct val="90000"/>
              </a:lnSpc>
              <a:spcBef>
                <a:spcPts val="667"/>
              </a:spcBef>
              <a:buClr>
                <a:srgbClr val="3F3F3F"/>
              </a:buClr>
              <a:buSzPts val="900"/>
              <a:buFont typeface="Arial"/>
              <a:buChar char="•"/>
            </a:pPr>
            <a:r>
              <a:rPr lang="en" sz="1200">
                <a:solidFill>
                  <a:srgbClr val="3F3F3F"/>
                </a:solidFill>
                <a:latin typeface="Calibri" panose="020F0502020204030204" pitchFamily="34" charset="0"/>
                <a:cs typeface="Calibri" panose="020F0502020204030204" pitchFamily="34" charset="0"/>
              </a:rPr>
              <a:t>Full-featured application architecture providing all components required for developing sophisticated applications</a:t>
            </a:r>
            <a:endParaRPr>
              <a:latin typeface="Calibri" panose="020F0502020204030204" pitchFamily="34" charset="0"/>
              <a:cs typeface="Calibri" panose="020F0502020204030204" pitchFamily="34" charset="0"/>
            </a:endParaRPr>
          </a:p>
          <a:p>
            <a:pPr marL="863341" lvl="2" indent="-228532">
              <a:lnSpc>
                <a:spcPct val="90000"/>
              </a:lnSpc>
              <a:spcBef>
                <a:spcPts val="667"/>
              </a:spcBef>
              <a:buClr>
                <a:srgbClr val="3F3F3F"/>
              </a:buClr>
              <a:buSzPts val="900"/>
              <a:buFont typeface="Arial"/>
              <a:buChar char="•"/>
            </a:pPr>
            <a:r>
              <a:rPr lang="en" sz="1200">
                <a:solidFill>
                  <a:srgbClr val="3F3F3F"/>
                </a:solidFill>
                <a:latin typeface="Calibri" panose="020F0502020204030204" pitchFamily="34" charset="0"/>
                <a:cs typeface="Calibri" panose="020F0502020204030204" pitchFamily="34" charset="0"/>
              </a:rPr>
              <a:t>Ready to use, fully configured application frameworks</a:t>
            </a:r>
            <a:endParaRPr>
              <a:latin typeface="Calibri" panose="020F0502020204030204" pitchFamily="34" charset="0"/>
              <a:cs typeface="Calibri" panose="020F0502020204030204" pitchFamily="34" charset="0"/>
            </a:endParaRPr>
          </a:p>
          <a:p>
            <a:pPr marL="169282" lvl="1">
              <a:spcBef>
                <a:spcPts val="667"/>
              </a:spcBef>
              <a:buClr>
                <a:srgbClr val="3F3F3F"/>
              </a:buClr>
              <a:buSzPts val="1100"/>
            </a:pPr>
            <a:r>
              <a:rPr lang="en">
                <a:solidFill>
                  <a:srgbClr val="3F3F3F"/>
                </a:solidFill>
                <a:latin typeface="Calibri" panose="020F0502020204030204" pitchFamily="34" charset="0"/>
                <a:cs typeface="Calibri" panose="020F0502020204030204" pitchFamily="34" charset="0"/>
              </a:rPr>
              <a:t>         </a:t>
            </a:r>
            <a:r>
              <a:rPr lang="en" b="1">
                <a:solidFill>
                  <a:srgbClr val="3F3F3F"/>
                </a:solidFill>
                <a:latin typeface="Calibri" panose="020F0502020204030204" pitchFamily="34" charset="0"/>
                <a:cs typeface="Calibri" panose="020F0502020204030204" pitchFamily="34" charset="0"/>
              </a:rPr>
              <a:t>Shared Data Repository &amp; Analytics</a:t>
            </a:r>
            <a:endParaRPr>
              <a:latin typeface="Calibri" panose="020F0502020204030204" pitchFamily="34" charset="0"/>
              <a:cs typeface="Calibri" panose="020F0502020204030204" pitchFamily="34" charset="0"/>
            </a:endParaRPr>
          </a:p>
          <a:p>
            <a:pPr marL="863341" lvl="2" indent="-228532">
              <a:lnSpc>
                <a:spcPct val="90000"/>
              </a:lnSpc>
              <a:spcBef>
                <a:spcPts val="667"/>
              </a:spcBef>
              <a:buClr>
                <a:srgbClr val="3F3F3F"/>
              </a:buClr>
              <a:buSzPts val="900"/>
              <a:buFont typeface="Arial"/>
              <a:buChar char="•"/>
            </a:pPr>
            <a:r>
              <a:rPr lang="en" sz="1200">
                <a:solidFill>
                  <a:srgbClr val="3F3F3F"/>
                </a:solidFill>
                <a:latin typeface="Calibri" panose="020F0502020204030204" pitchFamily="34" charset="0"/>
                <a:cs typeface="Calibri" panose="020F0502020204030204" pitchFamily="34" charset="0"/>
              </a:rPr>
              <a:t>Highly scalable, flexible and searchable shared data platform</a:t>
            </a:r>
            <a:endParaRPr>
              <a:latin typeface="Calibri" panose="020F0502020204030204" pitchFamily="34" charset="0"/>
              <a:cs typeface="Calibri" panose="020F0502020204030204" pitchFamily="34" charset="0"/>
            </a:endParaRPr>
          </a:p>
          <a:p>
            <a:pPr marL="863341" lvl="2" indent="-228532">
              <a:lnSpc>
                <a:spcPct val="90000"/>
              </a:lnSpc>
              <a:spcBef>
                <a:spcPts val="667"/>
              </a:spcBef>
              <a:buClr>
                <a:srgbClr val="3F3F3F"/>
              </a:buClr>
              <a:buSzPts val="900"/>
              <a:buFont typeface="Arial"/>
              <a:buChar char="•"/>
            </a:pPr>
            <a:r>
              <a:rPr lang="en" sz="1200">
                <a:solidFill>
                  <a:srgbClr val="3F3F3F"/>
                </a:solidFill>
                <a:latin typeface="Calibri" panose="020F0502020204030204" pitchFamily="34" charset="0"/>
                <a:cs typeface="Calibri" panose="020F0502020204030204" pitchFamily="34" charset="0"/>
              </a:rPr>
              <a:t>Provides, secure, role based access to cross-agency data</a:t>
            </a:r>
            <a:endParaRPr>
              <a:latin typeface="Calibri" panose="020F0502020204030204" pitchFamily="34" charset="0"/>
              <a:cs typeface="Calibri" panose="020F0502020204030204" pitchFamily="34" charset="0"/>
            </a:endParaRPr>
          </a:p>
          <a:p>
            <a:pPr marL="169282" lvl="1">
              <a:lnSpc>
                <a:spcPct val="90000"/>
              </a:lnSpc>
              <a:spcBef>
                <a:spcPts val="667"/>
              </a:spcBef>
              <a:buClr>
                <a:srgbClr val="3F3F3F"/>
              </a:buClr>
              <a:buSzPts val="1100"/>
            </a:pPr>
            <a:r>
              <a:rPr lang="en">
                <a:solidFill>
                  <a:srgbClr val="3F3F3F"/>
                </a:solidFill>
                <a:latin typeface="Calibri" panose="020F0502020204030204" pitchFamily="34" charset="0"/>
                <a:cs typeface="Calibri" panose="020F0502020204030204" pitchFamily="34" charset="0"/>
              </a:rPr>
              <a:t>         </a:t>
            </a:r>
            <a:r>
              <a:rPr lang="en" b="1">
                <a:solidFill>
                  <a:srgbClr val="3F3F3F"/>
                </a:solidFill>
                <a:latin typeface="Calibri" panose="020F0502020204030204" pitchFamily="34" charset="0"/>
                <a:cs typeface="Calibri" panose="020F0502020204030204" pitchFamily="34" charset="0"/>
              </a:rPr>
              <a:t>Integration Platform</a:t>
            </a:r>
            <a:endParaRPr>
              <a:latin typeface="Calibri" panose="020F0502020204030204" pitchFamily="34" charset="0"/>
              <a:cs typeface="Calibri" panose="020F0502020204030204" pitchFamily="34" charset="0"/>
            </a:endParaRPr>
          </a:p>
          <a:p>
            <a:pPr marL="863341" lvl="2" indent="-228532">
              <a:lnSpc>
                <a:spcPct val="90000"/>
              </a:lnSpc>
              <a:spcBef>
                <a:spcPts val="667"/>
              </a:spcBef>
              <a:buClr>
                <a:srgbClr val="3F3F3F"/>
              </a:buClr>
              <a:buSzPts val="900"/>
              <a:buFont typeface="Arial"/>
              <a:buChar char="•"/>
            </a:pPr>
            <a:r>
              <a:rPr lang="en" sz="1200">
                <a:solidFill>
                  <a:srgbClr val="3F3F3F"/>
                </a:solidFill>
                <a:latin typeface="Calibri" panose="020F0502020204030204" pitchFamily="34" charset="0"/>
                <a:cs typeface="Calibri" panose="020F0502020204030204" pitchFamily="34" charset="0"/>
              </a:rPr>
              <a:t>Ready-built interfaces with FDSH and State data systems</a:t>
            </a:r>
            <a:endParaRPr>
              <a:latin typeface="Calibri" panose="020F0502020204030204" pitchFamily="34" charset="0"/>
              <a:cs typeface="Calibri" panose="020F0502020204030204" pitchFamily="34" charset="0"/>
            </a:endParaRPr>
          </a:p>
          <a:p>
            <a:pPr marL="863341" lvl="2" indent="-228532">
              <a:lnSpc>
                <a:spcPct val="90000"/>
              </a:lnSpc>
              <a:spcBef>
                <a:spcPts val="667"/>
              </a:spcBef>
              <a:buClr>
                <a:srgbClr val="3F3F3F"/>
              </a:buClr>
              <a:buSzPts val="900"/>
              <a:buFont typeface="Arial"/>
              <a:buChar char="•"/>
            </a:pPr>
            <a:r>
              <a:rPr lang="en" sz="1200">
                <a:solidFill>
                  <a:srgbClr val="3F3F3F"/>
                </a:solidFill>
                <a:latin typeface="Calibri" panose="020F0502020204030204" pitchFamily="34" charset="0"/>
                <a:cs typeface="Calibri" panose="020F0502020204030204" pitchFamily="34" charset="0"/>
              </a:rPr>
              <a:t>Supports rapidly implementing additional interfaces</a:t>
            </a:r>
            <a:endParaRPr>
              <a:latin typeface="Calibri" panose="020F0502020204030204" pitchFamily="34" charset="0"/>
              <a:cs typeface="Calibri" panose="020F0502020204030204" pitchFamily="34" charset="0"/>
            </a:endParaRPr>
          </a:p>
          <a:p>
            <a:pPr>
              <a:spcBef>
                <a:spcPts val="667"/>
              </a:spcBef>
              <a:buClr>
                <a:srgbClr val="3F3F3F"/>
              </a:buClr>
              <a:buSzPts val="1100"/>
            </a:pPr>
            <a:r>
              <a:rPr lang="en">
                <a:solidFill>
                  <a:srgbClr val="3F3F3F"/>
                </a:solidFill>
                <a:latin typeface="Calibri" panose="020F0502020204030204" pitchFamily="34" charset="0"/>
                <a:cs typeface="Calibri" panose="020F0502020204030204" pitchFamily="34" charset="0"/>
              </a:rPr>
              <a:t>        </a:t>
            </a:r>
            <a:endParaRPr sz="1200">
              <a:solidFill>
                <a:srgbClr val="3F3F3F"/>
              </a:solidFill>
              <a:latin typeface="Calibri" panose="020F0502020204030204" pitchFamily="34" charset="0"/>
              <a:cs typeface="Calibri" panose="020F0502020204030204" pitchFamily="34" charset="0"/>
            </a:endParaRPr>
          </a:p>
        </p:txBody>
      </p:sp>
      <p:sp>
        <p:nvSpPr>
          <p:cNvPr id="339" name="Google Shape;339;p47"/>
          <p:cNvSpPr/>
          <p:nvPr/>
        </p:nvSpPr>
        <p:spPr>
          <a:xfrm>
            <a:off x="6243927" y="1563531"/>
            <a:ext cx="5339809" cy="352400"/>
          </a:xfrm>
          <a:prstGeom prst="rect">
            <a:avLst/>
          </a:prstGeom>
          <a:solidFill>
            <a:srgbClr val="29618A"/>
          </a:solidFill>
          <a:ln w="9525" cap="flat" cmpd="sng">
            <a:solidFill>
              <a:srgbClr val="29618A"/>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1600" b="1">
                <a:solidFill>
                  <a:srgbClr val="FFFFFF"/>
                </a:solidFill>
                <a:latin typeface="Calibri" panose="020F0502020204030204" pitchFamily="34" charset="0"/>
                <a:cs typeface="Calibri" panose="020F0502020204030204" pitchFamily="34" charset="0"/>
              </a:rPr>
              <a:t>Platform Features</a:t>
            </a:r>
            <a:endParaRPr>
              <a:latin typeface="Calibri" panose="020F0502020204030204" pitchFamily="34" charset="0"/>
              <a:cs typeface="Calibri" panose="020F0502020204030204" pitchFamily="34" charset="0"/>
            </a:endParaRPr>
          </a:p>
        </p:txBody>
      </p:sp>
      <p:pic>
        <p:nvPicPr>
          <p:cNvPr id="340" name="Google Shape;340;p47"/>
          <p:cNvPicPr preferRelativeResize="0"/>
          <p:nvPr/>
        </p:nvPicPr>
        <p:blipFill rotWithShape="1">
          <a:blip r:embed="rId3">
            <a:alphaModFix/>
          </a:blip>
          <a:srcRect/>
          <a:stretch/>
        </p:blipFill>
        <p:spPr>
          <a:xfrm>
            <a:off x="6323700" y="3175335"/>
            <a:ext cx="525089" cy="331244"/>
          </a:xfrm>
          <a:prstGeom prst="rect">
            <a:avLst/>
          </a:prstGeom>
          <a:noFill/>
          <a:ln>
            <a:noFill/>
          </a:ln>
        </p:spPr>
      </p:pic>
      <p:pic>
        <p:nvPicPr>
          <p:cNvPr id="341" name="Google Shape;341;p47"/>
          <p:cNvPicPr preferRelativeResize="0"/>
          <p:nvPr/>
        </p:nvPicPr>
        <p:blipFill rotWithShape="1">
          <a:blip r:embed="rId4">
            <a:alphaModFix/>
          </a:blip>
          <a:srcRect/>
          <a:stretch/>
        </p:blipFill>
        <p:spPr>
          <a:xfrm>
            <a:off x="6323700" y="5548201"/>
            <a:ext cx="525089" cy="525224"/>
          </a:xfrm>
          <a:prstGeom prst="rect">
            <a:avLst/>
          </a:prstGeom>
          <a:noFill/>
          <a:ln>
            <a:noFill/>
          </a:ln>
        </p:spPr>
      </p:pic>
      <p:pic>
        <p:nvPicPr>
          <p:cNvPr id="342" name="Google Shape;342;p47"/>
          <p:cNvPicPr preferRelativeResize="0"/>
          <p:nvPr/>
        </p:nvPicPr>
        <p:blipFill rotWithShape="1">
          <a:blip r:embed="rId5">
            <a:alphaModFix/>
          </a:blip>
          <a:srcRect/>
          <a:stretch/>
        </p:blipFill>
        <p:spPr>
          <a:xfrm>
            <a:off x="6323700" y="3871064"/>
            <a:ext cx="525089" cy="481455"/>
          </a:xfrm>
          <a:prstGeom prst="rect">
            <a:avLst/>
          </a:prstGeom>
          <a:noFill/>
          <a:ln>
            <a:noFill/>
          </a:ln>
        </p:spPr>
      </p:pic>
      <p:pic>
        <p:nvPicPr>
          <p:cNvPr id="343" name="Google Shape;343;p47"/>
          <p:cNvPicPr preferRelativeResize="0"/>
          <p:nvPr/>
        </p:nvPicPr>
        <p:blipFill rotWithShape="1">
          <a:blip r:embed="rId6">
            <a:alphaModFix/>
          </a:blip>
          <a:srcRect/>
          <a:stretch/>
        </p:blipFill>
        <p:spPr>
          <a:xfrm>
            <a:off x="6375892" y="2149591"/>
            <a:ext cx="411197" cy="557660"/>
          </a:xfrm>
          <a:prstGeom prst="rect">
            <a:avLst/>
          </a:prstGeom>
          <a:noFill/>
          <a:ln>
            <a:noFill/>
          </a:ln>
        </p:spPr>
      </p:pic>
      <p:pic>
        <p:nvPicPr>
          <p:cNvPr id="344" name="Google Shape;344;p47"/>
          <p:cNvPicPr preferRelativeResize="0"/>
          <p:nvPr/>
        </p:nvPicPr>
        <p:blipFill rotWithShape="1">
          <a:blip r:embed="rId7">
            <a:alphaModFix/>
          </a:blip>
          <a:srcRect/>
          <a:stretch/>
        </p:blipFill>
        <p:spPr>
          <a:xfrm>
            <a:off x="6323697" y="4709784"/>
            <a:ext cx="525087" cy="630269"/>
          </a:xfrm>
          <a:prstGeom prst="rect">
            <a:avLst/>
          </a:prstGeom>
          <a:noFill/>
          <a:ln>
            <a:noFill/>
          </a:ln>
        </p:spPr>
      </p:pic>
      <p:grpSp>
        <p:nvGrpSpPr>
          <p:cNvPr id="345" name="Google Shape;345;p47"/>
          <p:cNvGrpSpPr/>
          <p:nvPr/>
        </p:nvGrpSpPr>
        <p:grpSpPr>
          <a:xfrm>
            <a:off x="698530" y="5854672"/>
            <a:ext cx="1993489" cy="393737"/>
            <a:chOff x="9457775" y="1109831"/>
            <a:chExt cx="2119782" cy="701100"/>
          </a:xfrm>
        </p:grpSpPr>
        <p:sp>
          <p:nvSpPr>
            <p:cNvPr id="346" name="Google Shape;346;p47"/>
            <p:cNvSpPr txBox="1"/>
            <p:nvPr/>
          </p:nvSpPr>
          <p:spPr>
            <a:xfrm>
              <a:off x="9457775" y="1109831"/>
              <a:ext cx="2106600" cy="701100"/>
            </a:xfrm>
            <a:prstGeom prst="rect">
              <a:avLst/>
            </a:prstGeom>
            <a:solidFill>
              <a:srgbClr val="F2F2F2"/>
            </a:solidFill>
            <a:ln w="19050" cap="flat" cmpd="sng">
              <a:solidFill>
                <a:srgbClr val="D8D8D8"/>
              </a:solidFill>
              <a:prstDash val="solid"/>
              <a:round/>
              <a:headEnd type="none" w="sm" len="sm"/>
              <a:tailEnd type="none" w="sm" len="sm"/>
            </a:ln>
          </p:spPr>
          <p:txBody>
            <a:bodyPr spcFirstLastPara="1" wrap="square" lIns="68575" tIns="34275" rIns="68575" bIns="34275" anchor="t" anchorCtr="0">
              <a:noAutofit/>
            </a:bodyPr>
            <a:lstStyle/>
            <a:p>
              <a:pPr algn="ctr"/>
              <a:endParaRPr sz="1200" b="1" u="sng">
                <a:latin typeface="Calibri" panose="020F0502020204030204" pitchFamily="34" charset="0"/>
                <a:ea typeface="Calibri"/>
                <a:cs typeface="Calibri" panose="020F0502020204030204" pitchFamily="34" charset="0"/>
                <a:sym typeface="Calibri"/>
              </a:endParaRPr>
            </a:p>
          </p:txBody>
        </p:sp>
        <p:grpSp>
          <p:nvGrpSpPr>
            <p:cNvPr id="347" name="Google Shape;347;p47"/>
            <p:cNvGrpSpPr/>
            <p:nvPr/>
          </p:nvGrpSpPr>
          <p:grpSpPr>
            <a:xfrm>
              <a:off x="9587163" y="1213572"/>
              <a:ext cx="1765093" cy="237601"/>
              <a:chOff x="9587163" y="1213572"/>
              <a:chExt cx="1765093" cy="237601"/>
            </a:xfrm>
          </p:grpSpPr>
          <p:sp>
            <p:nvSpPr>
              <p:cNvPr id="348" name="Google Shape;348;p47"/>
              <p:cNvSpPr txBox="1"/>
              <p:nvPr/>
            </p:nvSpPr>
            <p:spPr>
              <a:xfrm>
                <a:off x="9587163" y="1213572"/>
                <a:ext cx="240900" cy="217800"/>
              </a:xfrm>
              <a:prstGeom prst="rect">
                <a:avLst/>
              </a:prstGeom>
              <a:solidFill>
                <a:schemeClr val="accent6"/>
              </a:solidFill>
              <a:ln>
                <a:noFill/>
              </a:ln>
            </p:spPr>
            <p:txBody>
              <a:bodyPr spcFirstLastPara="1" wrap="square" lIns="68575" tIns="34275" rIns="68575" bIns="34275" anchor="ctr" anchorCtr="0">
                <a:noAutofit/>
              </a:bodyPr>
              <a:lstStyle/>
              <a:p>
                <a:pPr algn="ctr"/>
                <a:endParaRPr sz="1200">
                  <a:latin typeface="Calibri" panose="020F0502020204030204" pitchFamily="34" charset="0"/>
                  <a:ea typeface="Calibri"/>
                  <a:cs typeface="Calibri" panose="020F0502020204030204" pitchFamily="34" charset="0"/>
                  <a:sym typeface="Calibri"/>
                </a:endParaRPr>
              </a:p>
            </p:txBody>
          </p:sp>
          <p:sp>
            <p:nvSpPr>
              <p:cNvPr id="349" name="Google Shape;349;p47"/>
              <p:cNvSpPr txBox="1"/>
              <p:nvPr/>
            </p:nvSpPr>
            <p:spPr>
              <a:xfrm>
                <a:off x="9793156" y="1213573"/>
                <a:ext cx="1559100" cy="237600"/>
              </a:xfrm>
              <a:prstGeom prst="rect">
                <a:avLst/>
              </a:prstGeom>
              <a:noFill/>
              <a:ln>
                <a:noFill/>
              </a:ln>
            </p:spPr>
            <p:txBody>
              <a:bodyPr spcFirstLastPara="1" wrap="square" lIns="68575" tIns="34275" rIns="68575" bIns="34275" anchor="ctr" anchorCtr="0">
                <a:noAutofit/>
              </a:bodyPr>
              <a:lstStyle/>
              <a:p>
                <a:r>
                  <a:rPr lang="en" sz="900">
                    <a:solidFill>
                      <a:srgbClr val="262626"/>
                    </a:solidFill>
                    <a:latin typeface="Calibri" panose="020F0502020204030204" pitchFamily="34" charset="0"/>
                    <a:ea typeface="Calibri"/>
                    <a:cs typeface="Calibri" panose="020F0502020204030204" pitchFamily="34" charset="0"/>
                    <a:sym typeface="Calibri"/>
                  </a:rPr>
                  <a:t>Agency Application(s)</a:t>
                </a:r>
                <a:endParaRPr>
                  <a:latin typeface="Calibri" panose="020F0502020204030204" pitchFamily="34" charset="0"/>
                  <a:cs typeface="Calibri" panose="020F0502020204030204" pitchFamily="34" charset="0"/>
                </a:endParaRPr>
              </a:p>
            </p:txBody>
          </p:sp>
        </p:grpSp>
        <p:grpSp>
          <p:nvGrpSpPr>
            <p:cNvPr id="350" name="Google Shape;350;p47"/>
            <p:cNvGrpSpPr/>
            <p:nvPr/>
          </p:nvGrpSpPr>
          <p:grpSpPr>
            <a:xfrm>
              <a:off x="9587163" y="1474025"/>
              <a:ext cx="1990394" cy="245121"/>
              <a:chOff x="9587163" y="1474025"/>
              <a:chExt cx="1990394" cy="245121"/>
            </a:xfrm>
          </p:grpSpPr>
          <p:sp>
            <p:nvSpPr>
              <p:cNvPr id="351" name="Google Shape;351;p47"/>
              <p:cNvSpPr txBox="1"/>
              <p:nvPr/>
            </p:nvSpPr>
            <p:spPr>
              <a:xfrm>
                <a:off x="9587163" y="1490546"/>
                <a:ext cx="240900" cy="228600"/>
              </a:xfrm>
              <a:prstGeom prst="rect">
                <a:avLst/>
              </a:prstGeom>
              <a:solidFill>
                <a:schemeClr val="accent1"/>
              </a:solidFill>
              <a:ln>
                <a:noFill/>
              </a:ln>
            </p:spPr>
            <p:txBody>
              <a:bodyPr spcFirstLastPara="1" wrap="square" lIns="68575" tIns="34275" rIns="68575" bIns="34275" anchor="ctr" anchorCtr="0">
                <a:noAutofit/>
              </a:bodyPr>
              <a:lstStyle/>
              <a:p>
                <a:pPr algn="ctr"/>
                <a:endParaRPr sz="1200">
                  <a:latin typeface="Calibri" panose="020F0502020204030204" pitchFamily="34" charset="0"/>
                  <a:ea typeface="Calibri"/>
                  <a:cs typeface="Calibri" panose="020F0502020204030204" pitchFamily="34" charset="0"/>
                  <a:sym typeface="Calibri"/>
                </a:endParaRPr>
              </a:p>
            </p:txBody>
          </p:sp>
          <p:sp>
            <p:nvSpPr>
              <p:cNvPr id="352" name="Google Shape;352;p47"/>
              <p:cNvSpPr txBox="1"/>
              <p:nvPr/>
            </p:nvSpPr>
            <p:spPr>
              <a:xfrm>
                <a:off x="9793157" y="1474025"/>
                <a:ext cx="1784400" cy="245100"/>
              </a:xfrm>
              <a:prstGeom prst="rect">
                <a:avLst/>
              </a:prstGeom>
              <a:noFill/>
              <a:ln>
                <a:noFill/>
              </a:ln>
            </p:spPr>
            <p:txBody>
              <a:bodyPr spcFirstLastPara="1" wrap="square" lIns="68575" tIns="34275" rIns="68575" bIns="34275" anchor="ctr" anchorCtr="0">
                <a:noAutofit/>
              </a:bodyPr>
              <a:lstStyle/>
              <a:p>
                <a:r>
                  <a:rPr lang="en" sz="900">
                    <a:solidFill>
                      <a:srgbClr val="262626"/>
                    </a:solidFill>
                    <a:latin typeface="Calibri" panose="020F0502020204030204" pitchFamily="34" charset="0"/>
                    <a:ea typeface="Calibri"/>
                    <a:cs typeface="Calibri" panose="020F0502020204030204" pitchFamily="34" charset="0"/>
                    <a:sym typeface="Calibri"/>
                  </a:rPr>
                  <a:t>Shared Platform Services</a:t>
                </a:r>
                <a:endParaRPr>
                  <a:latin typeface="Calibri" panose="020F0502020204030204" pitchFamily="34" charset="0"/>
                  <a:cs typeface="Calibri" panose="020F0502020204030204" pitchFamily="34" charset="0"/>
                </a:endParaRPr>
              </a:p>
            </p:txBody>
          </p:sp>
        </p:grpSp>
      </p:grpSp>
      <p:sp>
        <p:nvSpPr>
          <p:cNvPr id="30" name="Google Shape;305;p46">
            <a:extLst>
              <a:ext uri="{FF2B5EF4-FFF2-40B4-BE49-F238E27FC236}">
                <a16:creationId xmlns:a16="http://schemas.microsoft.com/office/drawing/2014/main" xmlns="" id="{FC203E8C-F10B-4519-A2BD-F6F6A534ACAB}"/>
              </a:ext>
            </a:extLst>
          </p:cNvPr>
          <p:cNvSpPr txBox="1">
            <a:spLocks/>
          </p:cNvSpPr>
          <p:nvPr/>
        </p:nvSpPr>
        <p:spPr>
          <a:xfrm>
            <a:off x="136480" y="73025"/>
            <a:ext cx="10709320" cy="650875"/>
          </a:xfrm>
          <a:prstGeom prst="rect">
            <a:avLst/>
          </a:prstGeom>
          <a:noFill/>
          <a:ln>
            <a:noFill/>
          </a:ln>
        </p:spPr>
        <p:txBody>
          <a:bodyPr spcFirstLastPara="1" wrap="square" lIns="91172" tIns="45553" rIns="91172" bIns="4555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a:lstStyle>
          <a:p>
            <a:r>
              <a:rPr lang="en-US" sz="3600" b="1" dirty="0">
                <a:solidFill>
                  <a:schemeClr val="tx1"/>
                </a:solidFill>
              </a:rPr>
              <a:t>MD THINK Vision</a:t>
            </a:r>
          </a:p>
        </p:txBody>
      </p:sp>
    </p:spTree>
    <p:extLst>
      <p:ext uri="{BB962C8B-B14F-4D97-AF65-F5344CB8AC3E}">
        <p14:creationId xmlns:p14="http://schemas.microsoft.com/office/powerpoint/2010/main" xmlns="" val="291203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8" name="Google Shape;358;p48"/>
          <p:cNvSpPr/>
          <p:nvPr/>
        </p:nvSpPr>
        <p:spPr>
          <a:xfrm>
            <a:off x="6691365" y="1652899"/>
            <a:ext cx="5100271" cy="4814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05" tIns="45687" rIns="91405" bIns="45687" anchor="ctr" anchorCtr="0">
            <a:noAutofit/>
          </a:bodyPr>
          <a:lstStyle/>
          <a:p>
            <a:pPr algn="ctr"/>
            <a:endParaRPr sz="1200">
              <a:latin typeface="Calibri" panose="020F0502020204030204" pitchFamily="34" charset="0"/>
              <a:cs typeface="Calibri" panose="020F0502020204030204" pitchFamily="34" charset="0"/>
            </a:endParaRPr>
          </a:p>
        </p:txBody>
      </p:sp>
      <p:sp>
        <p:nvSpPr>
          <p:cNvPr id="359" name="Google Shape;359;p48"/>
          <p:cNvSpPr/>
          <p:nvPr/>
        </p:nvSpPr>
        <p:spPr>
          <a:xfrm>
            <a:off x="342531" y="1652899"/>
            <a:ext cx="5100271" cy="4814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05" tIns="45687" rIns="91405" bIns="45687" anchor="ctr" anchorCtr="0">
            <a:noAutofit/>
          </a:bodyPr>
          <a:lstStyle/>
          <a:p>
            <a:pPr algn="ctr"/>
            <a:endParaRPr sz="1200">
              <a:latin typeface="Calibri" panose="020F0502020204030204" pitchFamily="34" charset="0"/>
              <a:cs typeface="Calibri" panose="020F0502020204030204" pitchFamily="34" charset="0"/>
            </a:endParaRPr>
          </a:p>
        </p:txBody>
      </p:sp>
      <p:sp>
        <p:nvSpPr>
          <p:cNvPr id="360" name="Google Shape;360;p48"/>
          <p:cNvSpPr/>
          <p:nvPr/>
        </p:nvSpPr>
        <p:spPr>
          <a:xfrm>
            <a:off x="6919416" y="2666861"/>
            <a:ext cx="4599202" cy="2610000"/>
          </a:xfrm>
          <a:prstGeom prst="rect">
            <a:avLst/>
          </a:prstGeom>
          <a:solidFill>
            <a:srgbClr val="D8D8D8">
              <a:alpha val="73730"/>
            </a:srgbClr>
          </a:solidFill>
          <a:ln w="9525" cap="flat" cmpd="sng">
            <a:solidFill>
              <a:srgbClr val="FFFFFF"/>
            </a:solidFill>
            <a:prstDash val="solid"/>
            <a:round/>
            <a:headEnd type="none" w="sm" len="sm"/>
            <a:tailEnd type="none" w="sm" len="sm"/>
          </a:ln>
        </p:spPr>
        <p:txBody>
          <a:bodyPr spcFirstLastPara="1" wrap="square" lIns="91405" tIns="45687" rIns="91405" bIns="45687" anchor="ctr" anchorCtr="0">
            <a:noAutofit/>
          </a:bodyPr>
          <a:lstStyle/>
          <a:p>
            <a:pPr algn="ctr"/>
            <a:endParaRPr sz="1200">
              <a:latin typeface="Calibri" panose="020F0502020204030204" pitchFamily="34" charset="0"/>
              <a:cs typeface="Calibri" panose="020F0502020204030204" pitchFamily="34" charset="0"/>
            </a:endParaRPr>
          </a:p>
        </p:txBody>
      </p:sp>
      <p:sp>
        <p:nvSpPr>
          <p:cNvPr id="361" name="Google Shape;361;p48"/>
          <p:cNvSpPr/>
          <p:nvPr/>
        </p:nvSpPr>
        <p:spPr>
          <a:xfrm>
            <a:off x="7407570" y="3315267"/>
            <a:ext cx="3674243" cy="1820000"/>
          </a:xfrm>
          <a:prstGeom prst="rect">
            <a:avLst/>
          </a:prstGeom>
          <a:solidFill>
            <a:srgbClr val="EAF2D9"/>
          </a:solidFill>
          <a:ln w="38100" cap="flat" cmpd="sng">
            <a:solidFill>
              <a:srgbClr val="71AA00"/>
            </a:solidFill>
            <a:prstDash val="solid"/>
            <a:round/>
            <a:headEnd type="none" w="sm" len="sm"/>
            <a:tailEnd type="none" w="sm" len="sm"/>
          </a:ln>
        </p:spPr>
        <p:txBody>
          <a:bodyPr spcFirstLastPara="1" wrap="square" lIns="91405" tIns="45687" rIns="91405" bIns="45687" anchor="ctr" anchorCtr="0">
            <a:noAutofit/>
          </a:bodyPr>
          <a:lstStyle/>
          <a:p>
            <a:pPr algn="ctr"/>
            <a:endParaRPr sz="1200">
              <a:solidFill>
                <a:schemeClr val="dk1"/>
              </a:solidFill>
              <a:latin typeface="Calibri" panose="020F0502020204030204" pitchFamily="34" charset="0"/>
              <a:ea typeface="Calibri"/>
              <a:cs typeface="Calibri" panose="020F0502020204030204" pitchFamily="34" charset="0"/>
              <a:sym typeface="Calibri"/>
            </a:endParaRPr>
          </a:p>
        </p:txBody>
      </p:sp>
      <p:sp>
        <p:nvSpPr>
          <p:cNvPr id="362" name="Google Shape;362;p48"/>
          <p:cNvSpPr txBox="1"/>
          <p:nvPr/>
        </p:nvSpPr>
        <p:spPr>
          <a:xfrm>
            <a:off x="342531" y="861091"/>
            <a:ext cx="11449105" cy="662400"/>
          </a:xfrm>
          <a:prstGeom prst="rect">
            <a:avLst/>
          </a:prstGeom>
          <a:noFill/>
          <a:ln w="9525">
            <a:solidFill>
              <a:schemeClr val="accent2"/>
            </a:solidFill>
          </a:ln>
        </p:spPr>
        <p:txBody>
          <a:bodyPr spcFirstLastPara="1" wrap="square" lIns="94371" tIns="47186" rIns="94371" bIns="47186" anchor="t" anchorCtr="0">
            <a:noAutofit/>
          </a:bodyPr>
          <a:lstStyle/>
          <a:p>
            <a:pPr>
              <a:buClr>
                <a:schemeClr val="dk1"/>
              </a:buClr>
              <a:buSzPts val="1500"/>
            </a:pPr>
            <a:r>
              <a:rPr lang="en" sz="2000" b="1" dirty="0">
                <a:solidFill>
                  <a:schemeClr val="dk1"/>
                </a:solidFill>
                <a:latin typeface="Calibri" panose="020F0502020204030204" pitchFamily="34" charset="0"/>
                <a:cs typeface="Calibri" panose="020F0502020204030204" pitchFamily="34" charset="0"/>
              </a:rPr>
              <a:t>Initial phase of this program is focused on modernizing and streamlining the application systems for Maryland’s Health &amp; Human Services agencies</a:t>
            </a:r>
            <a:endParaRPr dirty="0">
              <a:latin typeface="Calibri" panose="020F0502020204030204" pitchFamily="34" charset="0"/>
              <a:cs typeface="Calibri" panose="020F0502020204030204" pitchFamily="34" charset="0"/>
            </a:endParaRPr>
          </a:p>
          <a:p>
            <a:pPr>
              <a:spcBef>
                <a:spcPts val="400"/>
              </a:spcBef>
              <a:buClr>
                <a:srgbClr val="2899B7"/>
              </a:buClr>
              <a:buSzPts val="1500"/>
            </a:pPr>
            <a:endParaRPr sz="2000" b="1" dirty="0">
              <a:solidFill>
                <a:schemeClr val="dk1"/>
              </a:solidFill>
              <a:latin typeface="Calibri" panose="020F0502020204030204" pitchFamily="34" charset="0"/>
              <a:cs typeface="Calibri" panose="020F0502020204030204" pitchFamily="34" charset="0"/>
            </a:endParaRPr>
          </a:p>
        </p:txBody>
      </p:sp>
      <p:sp>
        <p:nvSpPr>
          <p:cNvPr id="363" name="Google Shape;363;p48"/>
          <p:cNvSpPr/>
          <p:nvPr/>
        </p:nvSpPr>
        <p:spPr>
          <a:xfrm>
            <a:off x="7679946" y="3960263"/>
            <a:ext cx="3128785" cy="418000"/>
          </a:xfrm>
          <a:prstGeom prst="rect">
            <a:avLst/>
          </a:prstGeom>
          <a:solidFill>
            <a:srgbClr val="94C3EA"/>
          </a:solidFill>
          <a:ln>
            <a:noFill/>
          </a:ln>
        </p:spPr>
        <p:txBody>
          <a:bodyPr spcFirstLastPara="1" wrap="square" lIns="91405" tIns="45687" rIns="91405" bIns="45687" anchor="ctr" anchorCtr="0">
            <a:noAutofit/>
          </a:bodyPr>
          <a:lstStyle/>
          <a:p>
            <a:pPr algn="ctr">
              <a:buClr>
                <a:srgbClr val="29618A"/>
              </a:buClr>
              <a:buSzPts val="800"/>
            </a:pPr>
            <a:r>
              <a:rPr lang="en" sz="1100" b="1">
                <a:solidFill>
                  <a:srgbClr val="29618A"/>
                </a:solidFill>
                <a:latin typeface="Calibri" panose="020F0502020204030204" pitchFamily="34" charset="0"/>
                <a:cs typeface="Calibri" panose="020F0502020204030204" pitchFamily="34" charset="0"/>
              </a:rPr>
              <a:t>Shared Services </a:t>
            </a:r>
            <a:endParaRPr sz="1100" b="1">
              <a:solidFill>
                <a:srgbClr val="29618A"/>
              </a:solidFill>
              <a:latin typeface="Calibri" panose="020F0502020204030204" pitchFamily="34" charset="0"/>
              <a:cs typeface="Calibri" panose="020F0502020204030204" pitchFamily="34" charset="0"/>
            </a:endParaRPr>
          </a:p>
        </p:txBody>
      </p:sp>
      <p:sp>
        <p:nvSpPr>
          <p:cNvPr id="364" name="Google Shape;364;p48"/>
          <p:cNvSpPr/>
          <p:nvPr/>
        </p:nvSpPr>
        <p:spPr>
          <a:xfrm>
            <a:off x="7679946" y="4381073"/>
            <a:ext cx="3128785" cy="418000"/>
          </a:xfrm>
          <a:prstGeom prst="rect">
            <a:avLst/>
          </a:prstGeom>
          <a:solidFill>
            <a:srgbClr val="2476BA"/>
          </a:solidFill>
          <a:ln>
            <a:noFill/>
          </a:ln>
        </p:spPr>
        <p:txBody>
          <a:bodyPr spcFirstLastPara="1" wrap="square" lIns="91405" tIns="45687" rIns="91405" bIns="45687" anchor="ctr" anchorCtr="0">
            <a:noAutofit/>
          </a:bodyPr>
          <a:lstStyle/>
          <a:p>
            <a:pPr algn="ctr">
              <a:buClr>
                <a:schemeClr val="lt1"/>
              </a:buClr>
              <a:buSzPts val="800"/>
            </a:pPr>
            <a:r>
              <a:rPr lang="en" sz="1100" b="1">
                <a:solidFill>
                  <a:schemeClr val="lt1"/>
                </a:solidFill>
                <a:latin typeface="Calibri" panose="020F0502020204030204" pitchFamily="34" charset="0"/>
                <a:cs typeface="Calibri" panose="020F0502020204030204" pitchFamily="34" charset="0"/>
              </a:rPr>
              <a:t>Shared Data Repository &amp; Analytics</a:t>
            </a:r>
            <a:endParaRPr sz="1100" b="1">
              <a:solidFill>
                <a:schemeClr val="lt1"/>
              </a:solidFill>
              <a:latin typeface="Calibri" panose="020F0502020204030204" pitchFamily="34" charset="0"/>
              <a:cs typeface="Calibri" panose="020F0502020204030204" pitchFamily="34" charset="0"/>
            </a:endParaRPr>
          </a:p>
        </p:txBody>
      </p:sp>
      <p:pic>
        <p:nvPicPr>
          <p:cNvPr id="365" name="Google Shape;365;p48"/>
          <p:cNvPicPr preferRelativeResize="0"/>
          <p:nvPr/>
        </p:nvPicPr>
        <p:blipFill rotWithShape="1">
          <a:blip r:embed="rId3">
            <a:alphaModFix/>
          </a:blip>
          <a:srcRect/>
          <a:stretch/>
        </p:blipFill>
        <p:spPr>
          <a:xfrm>
            <a:off x="9670316" y="2694157"/>
            <a:ext cx="580947" cy="581099"/>
          </a:xfrm>
          <a:prstGeom prst="rect">
            <a:avLst/>
          </a:prstGeom>
          <a:noFill/>
          <a:ln>
            <a:noFill/>
          </a:ln>
        </p:spPr>
      </p:pic>
      <p:pic>
        <p:nvPicPr>
          <p:cNvPr id="366" name="Google Shape;366;p48"/>
          <p:cNvPicPr preferRelativeResize="0"/>
          <p:nvPr/>
        </p:nvPicPr>
        <p:blipFill rotWithShape="1">
          <a:blip r:embed="rId4">
            <a:alphaModFix/>
          </a:blip>
          <a:srcRect/>
          <a:stretch/>
        </p:blipFill>
        <p:spPr>
          <a:xfrm>
            <a:off x="8400093" y="2694157"/>
            <a:ext cx="580947" cy="581099"/>
          </a:xfrm>
          <a:prstGeom prst="rect">
            <a:avLst/>
          </a:prstGeom>
          <a:noFill/>
          <a:ln>
            <a:noFill/>
          </a:ln>
        </p:spPr>
      </p:pic>
      <p:sp>
        <p:nvSpPr>
          <p:cNvPr id="367" name="Google Shape;367;p48"/>
          <p:cNvSpPr/>
          <p:nvPr/>
        </p:nvSpPr>
        <p:spPr>
          <a:xfrm>
            <a:off x="7679946" y="3552331"/>
            <a:ext cx="3128785" cy="418000"/>
          </a:xfrm>
          <a:prstGeom prst="rect">
            <a:avLst/>
          </a:prstGeom>
          <a:solidFill>
            <a:srgbClr val="E36C09"/>
          </a:solidFill>
          <a:ln>
            <a:noFill/>
          </a:ln>
        </p:spPr>
        <p:txBody>
          <a:bodyPr spcFirstLastPara="1" wrap="square" lIns="91405" tIns="45687" rIns="91405" bIns="45687" anchor="ctr" anchorCtr="0">
            <a:noAutofit/>
          </a:bodyPr>
          <a:lstStyle/>
          <a:p>
            <a:pPr algn="ctr"/>
            <a:r>
              <a:rPr lang="en" sz="1100" b="1">
                <a:solidFill>
                  <a:schemeClr val="lt1"/>
                </a:solidFill>
                <a:latin typeface="Calibri" panose="020F0502020204030204" pitchFamily="34" charset="0"/>
                <a:ea typeface="Calibri"/>
                <a:cs typeface="Calibri" panose="020F0502020204030204" pitchFamily="34" charset="0"/>
                <a:sym typeface="Calibri"/>
              </a:rPr>
              <a:t>Agency Applications</a:t>
            </a:r>
            <a:endParaRPr>
              <a:latin typeface="Calibri" panose="020F0502020204030204" pitchFamily="34" charset="0"/>
              <a:cs typeface="Calibri" panose="020F0502020204030204" pitchFamily="34" charset="0"/>
            </a:endParaRPr>
          </a:p>
        </p:txBody>
      </p:sp>
      <p:sp>
        <p:nvSpPr>
          <p:cNvPr id="368" name="Google Shape;368;p48"/>
          <p:cNvSpPr txBox="1"/>
          <p:nvPr/>
        </p:nvSpPr>
        <p:spPr>
          <a:xfrm>
            <a:off x="7416726" y="4817939"/>
            <a:ext cx="3715032" cy="263600"/>
          </a:xfrm>
          <a:prstGeom prst="rect">
            <a:avLst/>
          </a:prstGeom>
          <a:noFill/>
          <a:ln>
            <a:noFill/>
          </a:ln>
        </p:spPr>
        <p:txBody>
          <a:bodyPr spcFirstLastPara="1" wrap="square" lIns="89972" tIns="46786" rIns="89972" bIns="46786" anchor="t" anchorCtr="0">
            <a:noAutofit/>
          </a:bodyPr>
          <a:lstStyle/>
          <a:p>
            <a:pPr algn="ctr"/>
            <a:r>
              <a:rPr lang="en" sz="1100" b="1">
                <a:solidFill>
                  <a:srgbClr val="71AA00"/>
                </a:solidFill>
                <a:latin typeface="Calibri" panose="020F0502020204030204" pitchFamily="34" charset="0"/>
                <a:ea typeface="Calibri"/>
                <a:cs typeface="Calibri" panose="020F0502020204030204" pitchFamily="34" charset="0"/>
                <a:sym typeface="Calibri"/>
              </a:rPr>
              <a:t>Access Control &amp; Governance</a:t>
            </a:r>
            <a:endParaRPr>
              <a:latin typeface="Calibri" panose="020F0502020204030204" pitchFamily="34" charset="0"/>
              <a:cs typeface="Calibri" panose="020F0502020204030204" pitchFamily="34" charset="0"/>
            </a:endParaRPr>
          </a:p>
        </p:txBody>
      </p:sp>
      <p:pic>
        <p:nvPicPr>
          <p:cNvPr id="369" name="Google Shape;369;p48" descr="user1.eps"/>
          <p:cNvPicPr preferRelativeResize="0"/>
          <p:nvPr/>
        </p:nvPicPr>
        <p:blipFill rotWithShape="1">
          <a:blip r:embed="rId5">
            <a:alphaModFix/>
          </a:blip>
          <a:srcRect/>
          <a:stretch/>
        </p:blipFill>
        <p:spPr>
          <a:xfrm>
            <a:off x="1717605" y="2094783"/>
            <a:ext cx="330534" cy="330620"/>
          </a:xfrm>
          <a:prstGeom prst="rect">
            <a:avLst/>
          </a:prstGeom>
          <a:noFill/>
          <a:ln>
            <a:noFill/>
          </a:ln>
        </p:spPr>
      </p:pic>
      <p:pic>
        <p:nvPicPr>
          <p:cNvPr id="370" name="Google Shape;370;p48" descr="user2.eps"/>
          <p:cNvPicPr preferRelativeResize="0"/>
          <p:nvPr/>
        </p:nvPicPr>
        <p:blipFill rotWithShape="1">
          <a:blip r:embed="rId6">
            <a:alphaModFix/>
          </a:blip>
          <a:srcRect/>
          <a:stretch/>
        </p:blipFill>
        <p:spPr>
          <a:xfrm>
            <a:off x="2260225" y="2094779"/>
            <a:ext cx="330534" cy="330620"/>
          </a:xfrm>
          <a:prstGeom prst="rect">
            <a:avLst/>
          </a:prstGeom>
          <a:noFill/>
          <a:ln>
            <a:noFill/>
          </a:ln>
        </p:spPr>
      </p:pic>
      <p:pic>
        <p:nvPicPr>
          <p:cNvPr id="371" name="Google Shape;371;p48" descr="user3.eps"/>
          <p:cNvPicPr preferRelativeResize="0"/>
          <p:nvPr/>
        </p:nvPicPr>
        <p:blipFill rotWithShape="1">
          <a:blip r:embed="rId7">
            <a:alphaModFix/>
          </a:blip>
          <a:srcRect/>
          <a:stretch/>
        </p:blipFill>
        <p:spPr>
          <a:xfrm>
            <a:off x="2779787" y="2094779"/>
            <a:ext cx="330534" cy="330620"/>
          </a:xfrm>
          <a:prstGeom prst="rect">
            <a:avLst/>
          </a:prstGeom>
          <a:noFill/>
          <a:ln>
            <a:noFill/>
          </a:ln>
        </p:spPr>
      </p:pic>
      <p:pic>
        <p:nvPicPr>
          <p:cNvPr id="372" name="Google Shape;372;p48" descr="user4.eps"/>
          <p:cNvPicPr preferRelativeResize="0"/>
          <p:nvPr/>
        </p:nvPicPr>
        <p:blipFill rotWithShape="1">
          <a:blip r:embed="rId8">
            <a:alphaModFix/>
          </a:blip>
          <a:srcRect/>
          <a:stretch/>
        </p:blipFill>
        <p:spPr>
          <a:xfrm>
            <a:off x="3287788" y="2094779"/>
            <a:ext cx="330534" cy="330620"/>
          </a:xfrm>
          <a:prstGeom prst="rect">
            <a:avLst/>
          </a:prstGeom>
          <a:noFill/>
          <a:ln>
            <a:noFill/>
          </a:ln>
        </p:spPr>
      </p:pic>
      <p:cxnSp>
        <p:nvCxnSpPr>
          <p:cNvPr id="373" name="Google Shape;373;p48"/>
          <p:cNvCxnSpPr>
            <a:stCxn id="369" idx="2"/>
            <a:endCxn id="374" idx="0"/>
          </p:cNvCxnSpPr>
          <p:nvPr/>
        </p:nvCxnSpPr>
        <p:spPr>
          <a:xfrm flipH="1">
            <a:off x="1398598" y="2425401"/>
            <a:ext cx="484274" cy="399600"/>
          </a:xfrm>
          <a:prstGeom prst="straightConnector1">
            <a:avLst/>
          </a:prstGeom>
          <a:noFill/>
          <a:ln w="9525" cap="flat" cmpd="sng">
            <a:solidFill>
              <a:srgbClr val="4A7DBA"/>
            </a:solidFill>
            <a:prstDash val="solid"/>
            <a:round/>
            <a:headEnd type="triangle" w="med" len="med"/>
            <a:tailEnd type="triangle" w="med" len="med"/>
          </a:ln>
        </p:spPr>
      </p:cxnSp>
      <p:cxnSp>
        <p:nvCxnSpPr>
          <p:cNvPr id="375" name="Google Shape;375;p48"/>
          <p:cNvCxnSpPr>
            <a:stCxn id="369" idx="2"/>
            <a:endCxn id="376" idx="0"/>
          </p:cNvCxnSpPr>
          <p:nvPr/>
        </p:nvCxnSpPr>
        <p:spPr>
          <a:xfrm>
            <a:off x="1882872" y="2425401"/>
            <a:ext cx="719413" cy="408400"/>
          </a:xfrm>
          <a:prstGeom prst="straightConnector1">
            <a:avLst/>
          </a:prstGeom>
          <a:noFill/>
          <a:ln w="9525" cap="flat" cmpd="sng">
            <a:solidFill>
              <a:srgbClr val="4A7DBA"/>
            </a:solidFill>
            <a:prstDash val="solid"/>
            <a:round/>
            <a:headEnd type="triangle" w="med" len="med"/>
            <a:tailEnd type="triangle" w="med" len="med"/>
          </a:ln>
        </p:spPr>
      </p:cxnSp>
      <p:cxnSp>
        <p:nvCxnSpPr>
          <p:cNvPr id="377" name="Google Shape;377;p48"/>
          <p:cNvCxnSpPr>
            <a:stCxn id="370" idx="2"/>
            <a:endCxn id="374" idx="0"/>
          </p:cNvCxnSpPr>
          <p:nvPr/>
        </p:nvCxnSpPr>
        <p:spPr>
          <a:xfrm flipH="1">
            <a:off x="1398558" y="2425399"/>
            <a:ext cx="1026933" cy="399600"/>
          </a:xfrm>
          <a:prstGeom prst="straightConnector1">
            <a:avLst/>
          </a:prstGeom>
          <a:noFill/>
          <a:ln w="9525" cap="flat" cmpd="sng">
            <a:solidFill>
              <a:srgbClr val="4A7DBA"/>
            </a:solidFill>
            <a:prstDash val="solid"/>
            <a:round/>
            <a:headEnd type="triangle" w="med" len="med"/>
            <a:tailEnd type="triangle" w="med" len="med"/>
          </a:ln>
        </p:spPr>
      </p:cxnSp>
      <p:cxnSp>
        <p:nvCxnSpPr>
          <p:cNvPr id="378" name="Google Shape;378;p48"/>
          <p:cNvCxnSpPr>
            <a:stCxn id="370" idx="2"/>
            <a:endCxn id="379" idx="0"/>
          </p:cNvCxnSpPr>
          <p:nvPr/>
        </p:nvCxnSpPr>
        <p:spPr>
          <a:xfrm>
            <a:off x="2425491" y="2425399"/>
            <a:ext cx="1388838" cy="408400"/>
          </a:xfrm>
          <a:prstGeom prst="straightConnector1">
            <a:avLst/>
          </a:prstGeom>
          <a:noFill/>
          <a:ln w="9525" cap="flat" cmpd="sng">
            <a:solidFill>
              <a:srgbClr val="4A7DBA"/>
            </a:solidFill>
            <a:prstDash val="solid"/>
            <a:round/>
            <a:headEnd type="triangle" w="med" len="med"/>
            <a:tailEnd type="triangle" w="med" len="med"/>
          </a:ln>
        </p:spPr>
      </p:cxnSp>
      <p:cxnSp>
        <p:nvCxnSpPr>
          <p:cNvPr id="380" name="Google Shape;380;p48"/>
          <p:cNvCxnSpPr>
            <a:stCxn id="371" idx="2"/>
            <a:endCxn id="376" idx="0"/>
          </p:cNvCxnSpPr>
          <p:nvPr/>
        </p:nvCxnSpPr>
        <p:spPr>
          <a:xfrm flipH="1">
            <a:off x="2602342" y="2425399"/>
            <a:ext cx="342711" cy="408400"/>
          </a:xfrm>
          <a:prstGeom prst="straightConnector1">
            <a:avLst/>
          </a:prstGeom>
          <a:noFill/>
          <a:ln w="9525" cap="flat" cmpd="sng">
            <a:solidFill>
              <a:srgbClr val="4A7DBA"/>
            </a:solidFill>
            <a:prstDash val="solid"/>
            <a:round/>
            <a:headEnd type="triangle" w="med" len="med"/>
            <a:tailEnd type="triangle" w="med" len="med"/>
          </a:ln>
        </p:spPr>
      </p:cxnSp>
      <p:cxnSp>
        <p:nvCxnSpPr>
          <p:cNvPr id="381" name="Google Shape;381;p48"/>
          <p:cNvCxnSpPr>
            <a:stCxn id="371" idx="2"/>
            <a:endCxn id="374" idx="0"/>
          </p:cNvCxnSpPr>
          <p:nvPr/>
        </p:nvCxnSpPr>
        <p:spPr>
          <a:xfrm flipH="1">
            <a:off x="1398654" y="2425399"/>
            <a:ext cx="1546397" cy="399600"/>
          </a:xfrm>
          <a:prstGeom prst="straightConnector1">
            <a:avLst/>
          </a:prstGeom>
          <a:noFill/>
          <a:ln w="9525" cap="flat" cmpd="sng">
            <a:solidFill>
              <a:srgbClr val="4A7DBA"/>
            </a:solidFill>
            <a:prstDash val="solid"/>
            <a:round/>
            <a:headEnd type="triangle" w="med" len="med"/>
            <a:tailEnd type="triangle" w="med" len="med"/>
          </a:ln>
        </p:spPr>
      </p:cxnSp>
      <p:cxnSp>
        <p:nvCxnSpPr>
          <p:cNvPr id="382" name="Google Shape;382;p48"/>
          <p:cNvCxnSpPr>
            <a:stCxn id="371" idx="2"/>
            <a:endCxn id="379" idx="0"/>
          </p:cNvCxnSpPr>
          <p:nvPr/>
        </p:nvCxnSpPr>
        <p:spPr>
          <a:xfrm>
            <a:off x="2945051" y="2425399"/>
            <a:ext cx="869374" cy="408400"/>
          </a:xfrm>
          <a:prstGeom prst="straightConnector1">
            <a:avLst/>
          </a:prstGeom>
          <a:noFill/>
          <a:ln w="9525" cap="flat" cmpd="sng">
            <a:solidFill>
              <a:srgbClr val="4A7DBA"/>
            </a:solidFill>
            <a:prstDash val="solid"/>
            <a:round/>
            <a:headEnd type="triangle" w="med" len="med"/>
            <a:tailEnd type="triangle" w="med" len="med"/>
          </a:ln>
        </p:spPr>
      </p:cxnSp>
      <p:cxnSp>
        <p:nvCxnSpPr>
          <p:cNvPr id="383" name="Google Shape;383;p48"/>
          <p:cNvCxnSpPr>
            <a:stCxn id="372" idx="2"/>
            <a:endCxn id="376" idx="0"/>
          </p:cNvCxnSpPr>
          <p:nvPr/>
        </p:nvCxnSpPr>
        <p:spPr>
          <a:xfrm flipH="1">
            <a:off x="2602476" y="2425397"/>
            <a:ext cx="850578" cy="408400"/>
          </a:xfrm>
          <a:prstGeom prst="straightConnector1">
            <a:avLst/>
          </a:prstGeom>
          <a:noFill/>
          <a:ln w="9525" cap="flat" cmpd="sng">
            <a:solidFill>
              <a:srgbClr val="4A7DBA"/>
            </a:solidFill>
            <a:prstDash val="solid"/>
            <a:round/>
            <a:headEnd type="triangle" w="med" len="med"/>
            <a:tailEnd type="triangle" w="med" len="med"/>
          </a:ln>
        </p:spPr>
      </p:cxnSp>
      <p:cxnSp>
        <p:nvCxnSpPr>
          <p:cNvPr id="384" name="Google Shape;384;p48"/>
          <p:cNvCxnSpPr>
            <a:stCxn id="372" idx="2"/>
            <a:endCxn id="379" idx="0"/>
          </p:cNvCxnSpPr>
          <p:nvPr/>
        </p:nvCxnSpPr>
        <p:spPr>
          <a:xfrm>
            <a:off x="3453054" y="2425397"/>
            <a:ext cx="361506" cy="408400"/>
          </a:xfrm>
          <a:prstGeom prst="straightConnector1">
            <a:avLst/>
          </a:prstGeom>
          <a:noFill/>
          <a:ln w="9525" cap="flat" cmpd="sng">
            <a:solidFill>
              <a:srgbClr val="4A7DBA"/>
            </a:solidFill>
            <a:prstDash val="solid"/>
            <a:round/>
            <a:headEnd type="triangle" w="med" len="med"/>
            <a:tailEnd type="triangle" w="med" len="med"/>
          </a:ln>
        </p:spPr>
      </p:cxnSp>
      <p:cxnSp>
        <p:nvCxnSpPr>
          <p:cNvPr id="385" name="Google Shape;385;p48"/>
          <p:cNvCxnSpPr>
            <a:stCxn id="372" idx="2"/>
            <a:endCxn id="376" idx="0"/>
          </p:cNvCxnSpPr>
          <p:nvPr/>
        </p:nvCxnSpPr>
        <p:spPr>
          <a:xfrm flipH="1">
            <a:off x="2602476" y="2425397"/>
            <a:ext cx="850578" cy="408400"/>
          </a:xfrm>
          <a:prstGeom prst="straightConnector1">
            <a:avLst/>
          </a:prstGeom>
          <a:noFill/>
          <a:ln w="9525" cap="flat" cmpd="sng">
            <a:solidFill>
              <a:srgbClr val="4A7DBA"/>
            </a:solidFill>
            <a:prstDash val="solid"/>
            <a:round/>
            <a:headEnd type="triangle" w="med" len="med"/>
            <a:tailEnd type="triangle" w="med" len="med"/>
          </a:ln>
        </p:spPr>
      </p:cxnSp>
      <p:cxnSp>
        <p:nvCxnSpPr>
          <p:cNvPr id="386" name="Google Shape;386;p48"/>
          <p:cNvCxnSpPr>
            <a:stCxn id="372" idx="2"/>
            <a:endCxn id="374" idx="0"/>
          </p:cNvCxnSpPr>
          <p:nvPr/>
        </p:nvCxnSpPr>
        <p:spPr>
          <a:xfrm flipH="1">
            <a:off x="1398389" y="2425397"/>
            <a:ext cx="2054665" cy="399600"/>
          </a:xfrm>
          <a:prstGeom prst="straightConnector1">
            <a:avLst/>
          </a:prstGeom>
          <a:noFill/>
          <a:ln w="9525" cap="flat" cmpd="sng">
            <a:solidFill>
              <a:srgbClr val="4A7DBA"/>
            </a:solidFill>
            <a:prstDash val="solid"/>
            <a:round/>
            <a:headEnd type="triangle" w="med" len="med"/>
            <a:tailEnd type="triangle" w="med" len="med"/>
          </a:ln>
        </p:spPr>
      </p:cxnSp>
      <p:pic>
        <p:nvPicPr>
          <p:cNvPr id="387" name="Google Shape;387;p48"/>
          <p:cNvPicPr preferRelativeResize="0"/>
          <p:nvPr/>
        </p:nvPicPr>
        <p:blipFill rotWithShape="1">
          <a:blip r:embed="rId9">
            <a:alphaModFix/>
          </a:blip>
          <a:srcRect/>
          <a:stretch/>
        </p:blipFill>
        <p:spPr>
          <a:xfrm>
            <a:off x="625095" y="5619657"/>
            <a:ext cx="675905" cy="541939"/>
          </a:xfrm>
          <a:prstGeom prst="rect">
            <a:avLst/>
          </a:prstGeom>
          <a:noFill/>
          <a:ln>
            <a:noFill/>
          </a:ln>
        </p:spPr>
      </p:pic>
      <p:cxnSp>
        <p:nvCxnSpPr>
          <p:cNvPr id="388" name="Google Shape;388;p48"/>
          <p:cNvCxnSpPr>
            <a:stCxn id="372" idx="2"/>
            <a:endCxn id="389" idx="0"/>
          </p:cNvCxnSpPr>
          <p:nvPr/>
        </p:nvCxnSpPr>
        <p:spPr>
          <a:xfrm flipH="1">
            <a:off x="1918254" y="2425397"/>
            <a:ext cx="1534800" cy="1846800"/>
          </a:xfrm>
          <a:prstGeom prst="straightConnector1">
            <a:avLst/>
          </a:prstGeom>
          <a:noFill/>
          <a:ln w="9525" cap="flat" cmpd="sng">
            <a:solidFill>
              <a:srgbClr val="4A7DBA"/>
            </a:solidFill>
            <a:prstDash val="solid"/>
            <a:round/>
            <a:headEnd type="triangle" w="med" len="med"/>
            <a:tailEnd type="triangle" w="med" len="med"/>
          </a:ln>
        </p:spPr>
      </p:cxnSp>
      <p:cxnSp>
        <p:nvCxnSpPr>
          <p:cNvPr id="390" name="Google Shape;390;p48"/>
          <p:cNvCxnSpPr>
            <a:stCxn id="372" idx="2"/>
            <a:endCxn id="391" idx="0"/>
          </p:cNvCxnSpPr>
          <p:nvPr/>
        </p:nvCxnSpPr>
        <p:spPr>
          <a:xfrm flipH="1">
            <a:off x="3281900" y="2425397"/>
            <a:ext cx="171155" cy="1846800"/>
          </a:xfrm>
          <a:prstGeom prst="straightConnector1">
            <a:avLst/>
          </a:prstGeom>
          <a:noFill/>
          <a:ln w="9525" cap="flat" cmpd="sng">
            <a:solidFill>
              <a:srgbClr val="4A7DBA"/>
            </a:solidFill>
            <a:prstDash val="solid"/>
            <a:round/>
            <a:headEnd type="triangle" w="med" len="med"/>
            <a:tailEnd type="triangle" w="med" len="med"/>
          </a:ln>
        </p:spPr>
      </p:cxnSp>
      <p:cxnSp>
        <p:nvCxnSpPr>
          <p:cNvPr id="392" name="Google Shape;392;p48"/>
          <p:cNvCxnSpPr>
            <a:stCxn id="369" idx="2"/>
            <a:endCxn id="391" idx="0"/>
          </p:cNvCxnSpPr>
          <p:nvPr/>
        </p:nvCxnSpPr>
        <p:spPr>
          <a:xfrm>
            <a:off x="1882872" y="2425401"/>
            <a:ext cx="1399236" cy="1846800"/>
          </a:xfrm>
          <a:prstGeom prst="straightConnector1">
            <a:avLst/>
          </a:prstGeom>
          <a:noFill/>
          <a:ln w="9525" cap="flat" cmpd="sng">
            <a:solidFill>
              <a:srgbClr val="4A7DBA"/>
            </a:solidFill>
            <a:prstDash val="solid"/>
            <a:round/>
            <a:headEnd type="triangle" w="med" len="med"/>
            <a:tailEnd type="triangle" w="med" len="med"/>
          </a:ln>
        </p:spPr>
      </p:cxnSp>
      <p:cxnSp>
        <p:nvCxnSpPr>
          <p:cNvPr id="393" name="Google Shape;393;p48"/>
          <p:cNvCxnSpPr>
            <a:stCxn id="369" idx="2"/>
            <a:endCxn id="389" idx="0"/>
          </p:cNvCxnSpPr>
          <p:nvPr/>
        </p:nvCxnSpPr>
        <p:spPr>
          <a:xfrm>
            <a:off x="1882872" y="2425401"/>
            <a:ext cx="35191" cy="1846800"/>
          </a:xfrm>
          <a:prstGeom prst="straightConnector1">
            <a:avLst/>
          </a:prstGeom>
          <a:noFill/>
          <a:ln w="9525" cap="flat" cmpd="sng">
            <a:solidFill>
              <a:srgbClr val="4A7DBA"/>
            </a:solidFill>
            <a:prstDash val="solid"/>
            <a:round/>
            <a:headEnd type="triangle" w="med" len="med"/>
            <a:tailEnd type="triangle" w="med" len="med"/>
          </a:ln>
        </p:spPr>
      </p:cxnSp>
      <p:cxnSp>
        <p:nvCxnSpPr>
          <p:cNvPr id="394" name="Google Shape;394;p48"/>
          <p:cNvCxnSpPr>
            <a:stCxn id="370" idx="2"/>
            <a:endCxn id="389" idx="0"/>
          </p:cNvCxnSpPr>
          <p:nvPr/>
        </p:nvCxnSpPr>
        <p:spPr>
          <a:xfrm flipH="1">
            <a:off x="1918423" y="2425399"/>
            <a:ext cx="507068" cy="1846800"/>
          </a:xfrm>
          <a:prstGeom prst="straightConnector1">
            <a:avLst/>
          </a:prstGeom>
          <a:noFill/>
          <a:ln w="9525" cap="flat" cmpd="sng">
            <a:solidFill>
              <a:srgbClr val="4A7DBA"/>
            </a:solidFill>
            <a:prstDash val="solid"/>
            <a:round/>
            <a:headEnd type="triangle" w="med" len="med"/>
            <a:tailEnd type="triangle" w="med" len="med"/>
          </a:ln>
        </p:spPr>
      </p:cxnSp>
      <p:cxnSp>
        <p:nvCxnSpPr>
          <p:cNvPr id="395" name="Google Shape;395;p48"/>
          <p:cNvCxnSpPr>
            <a:stCxn id="371" idx="2"/>
            <a:endCxn id="391" idx="0"/>
          </p:cNvCxnSpPr>
          <p:nvPr/>
        </p:nvCxnSpPr>
        <p:spPr>
          <a:xfrm>
            <a:off x="2945052" y="2425399"/>
            <a:ext cx="337112" cy="1846800"/>
          </a:xfrm>
          <a:prstGeom prst="straightConnector1">
            <a:avLst/>
          </a:prstGeom>
          <a:noFill/>
          <a:ln w="9525" cap="flat" cmpd="sng">
            <a:solidFill>
              <a:srgbClr val="4A7DBA"/>
            </a:solidFill>
            <a:prstDash val="solid"/>
            <a:round/>
            <a:headEnd type="triangle" w="med" len="med"/>
            <a:tailEnd type="triangle" w="med" len="med"/>
          </a:ln>
        </p:spPr>
      </p:cxnSp>
      <p:grpSp>
        <p:nvGrpSpPr>
          <p:cNvPr id="396" name="Google Shape;396;p48"/>
          <p:cNvGrpSpPr/>
          <p:nvPr/>
        </p:nvGrpSpPr>
        <p:grpSpPr>
          <a:xfrm>
            <a:off x="3250274" y="2833663"/>
            <a:ext cx="1128307" cy="1310100"/>
            <a:chOff x="3250249" y="2956492"/>
            <a:chExt cx="1128300" cy="1310100"/>
          </a:xfrm>
        </p:grpSpPr>
        <p:sp>
          <p:nvSpPr>
            <p:cNvPr id="379" name="Google Shape;379;p48"/>
            <p:cNvSpPr/>
            <p:nvPr/>
          </p:nvSpPr>
          <p:spPr>
            <a:xfrm>
              <a:off x="3250249" y="2956492"/>
              <a:ext cx="1128300" cy="1310100"/>
            </a:xfrm>
            <a:prstGeom prst="rect">
              <a:avLst/>
            </a:prstGeom>
            <a:solidFill>
              <a:srgbClr val="D8D8D8">
                <a:alpha val="73730"/>
              </a:srgbClr>
            </a:solidFill>
            <a:ln w="9525"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algn="ctr"/>
              <a:endParaRPr sz="1200">
                <a:latin typeface="Calibri" panose="020F0502020204030204" pitchFamily="34" charset="0"/>
                <a:cs typeface="Calibri" panose="020F0502020204030204" pitchFamily="34" charset="0"/>
              </a:endParaRPr>
            </a:p>
          </p:txBody>
        </p:sp>
        <p:sp>
          <p:nvSpPr>
            <p:cNvPr id="397" name="Google Shape;397;p48"/>
            <p:cNvSpPr/>
            <p:nvPr/>
          </p:nvSpPr>
          <p:spPr>
            <a:xfrm>
              <a:off x="3378997" y="3473296"/>
              <a:ext cx="876900" cy="331800"/>
            </a:xfrm>
            <a:prstGeom prst="rect">
              <a:avLst/>
            </a:prstGeom>
            <a:solidFill>
              <a:srgbClr val="4C9BDC"/>
            </a:solidFill>
            <a:ln>
              <a:noFill/>
            </a:ln>
          </p:spPr>
          <p:txBody>
            <a:bodyPr spcFirstLastPara="1" wrap="square" lIns="68575" tIns="34275" rIns="68575" bIns="34275" anchor="ctr" anchorCtr="0">
              <a:noAutofit/>
            </a:bodyPr>
            <a:lstStyle/>
            <a:p>
              <a:pPr algn="ctr">
                <a:buClr>
                  <a:srgbClr val="FFFFFF"/>
                </a:buClr>
                <a:buSzPts val="800"/>
              </a:pPr>
              <a:r>
                <a:rPr lang="en" sz="1100" b="1">
                  <a:solidFill>
                    <a:srgbClr val="FFFFFF"/>
                  </a:solidFill>
                  <a:latin typeface="Calibri" panose="020F0502020204030204" pitchFamily="34" charset="0"/>
                  <a:cs typeface="Calibri" panose="020F0502020204030204" pitchFamily="34" charset="0"/>
                </a:rPr>
                <a:t>CARES</a:t>
              </a:r>
              <a:endParaRPr sz="1100" b="1">
                <a:solidFill>
                  <a:srgbClr val="FFFFFF"/>
                </a:solidFill>
                <a:latin typeface="Calibri" panose="020F0502020204030204" pitchFamily="34" charset="0"/>
                <a:cs typeface="Calibri" panose="020F0502020204030204" pitchFamily="34" charset="0"/>
              </a:endParaRPr>
            </a:p>
          </p:txBody>
        </p:sp>
        <p:sp>
          <p:nvSpPr>
            <p:cNvPr id="398" name="Google Shape;398;p48"/>
            <p:cNvSpPr txBox="1"/>
            <p:nvPr/>
          </p:nvSpPr>
          <p:spPr>
            <a:xfrm>
              <a:off x="3468805" y="3042665"/>
              <a:ext cx="858900" cy="461700"/>
            </a:xfrm>
            <a:prstGeom prst="rect">
              <a:avLst/>
            </a:prstGeom>
            <a:noFill/>
            <a:ln>
              <a:noFill/>
            </a:ln>
          </p:spPr>
          <p:txBody>
            <a:bodyPr spcFirstLastPara="1" wrap="square" lIns="68575" tIns="34275" rIns="68575" bIns="34275" anchor="t" anchorCtr="0">
              <a:noAutofit/>
            </a:bodyPr>
            <a:lstStyle/>
            <a:p>
              <a:pPr algn="ctr"/>
              <a:r>
                <a:rPr lang="en" sz="1200">
                  <a:solidFill>
                    <a:schemeClr val="dk1"/>
                  </a:solidFill>
                  <a:latin typeface="Calibri" panose="020F0502020204030204" pitchFamily="34" charset="0"/>
                  <a:ea typeface="Calibri"/>
                  <a:cs typeface="Calibri" panose="020F0502020204030204" pitchFamily="34" charset="0"/>
                  <a:sym typeface="Calibri"/>
                </a:rPr>
                <a:t>DHS-FIA</a:t>
              </a:r>
              <a:endParaRPr>
                <a:latin typeface="Calibri" panose="020F0502020204030204" pitchFamily="34" charset="0"/>
                <a:cs typeface="Calibri" panose="020F0502020204030204" pitchFamily="34" charset="0"/>
              </a:endParaRPr>
            </a:p>
            <a:p>
              <a:pPr algn="ctr"/>
              <a:r>
                <a:rPr lang="en" sz="1200">
                  <a:solidFill>
                    <a:schemeClr val="dk1"/>
                  </a:solidFill>
                  <a:latin typeface="Calibri" panose="020F0502020204030204" pitchFamily="34" charset="0"/>
                  <a:ea typeface="Calibri"/>
                  <a:cs typeface="Calibri" panose="020F0502020204030204" pitchFamily="34" charset="0"/>
                  <a:sym typeface="Calibri"/>
                </a:rPr>
                <a:t>MDH</a:t>
              </a:r>
              <a:endParaRPr>
                <a:latin typeface="Calibri" panose="020F0502020204030204" pitchFamily="34" charset="0"/>
                <a:cs typeface="Calibri" panose="020F0502020204030204" pitchFamily="34" charset="0"/>
              </a:endParaRPr>
            </a:p>
          </p:txBody>
        </p:sp>
        <p:sp>
          <p:nvSpPr>
            <p:cNvPr id="399" name="Google Shape;399;p48"/>
            <p:cNvSpPr/>
            <p:nvPr/>
          </p:nvSpPr>
          <p:spPr>
            <a:xfrm>
              <a:off x="3379643" y="3843708"/>
              <a:ext cx="876900" cy="331800"/>
            </a:xfrm>
            <a:prstGeom prst="rect">
              <a:avLst/>
            </a:prstGeom>
            <a:solidFill>
              <a:srgbClr val="4C9BDC"/>
            </a:solidFill>
            <a:ln>
              <a:noFill/>
            </a:ln>
          </p:spPr>
          <p:txBody>
            <a:bodyPr spcFirstLastPara="1" wrap="square" lIns="68575" tIns="34275" rIns="68575" bIns="34275" anchor="ctr" anchorCtr="0">
              <a:noAutofit/>
            </a:bodyPr>
            <a:lstStyle/>
            <a:p>
              <a:pPr algn="ctr">
                <a:buClr>
                  <a:srgbClr val="FFFFFF"/>
                </a:buClr>
                <a:buSzPts val="800"/>
              </a:pPr>
              <a:r>
                <a:rPr lang="en" sz="1100" b="1">
                  <a:solidFill>
                    <a:srgbClr val="FFFFFF"/>
                  </a:solidFill>
                  <a:latin typeface="Calibri" panose="020F0502020204030204" pitchFamily="34" charset="0"/>
                  <a:cs typeface="Calibri" panose="020F0502020204030204" pitchFamily="34" charset="0"/>
                </a:rPr>
                <a:t>Cottage Apps</a:t>
              </a:r>
              <a:endParaRPr sz="1100" b="1">
                <a:solidFill>
                  <a:srgbClr val="FFFFFF"/>
                </a:solidFill>
                <a:latin typeface="Calibri" panose="020F0502020204030204" pitchFamily="34" charset="0"/>
                <a:cs typeface="Calibri" panose="020F0502020204030204" pitchFamily="34" charset="0"/>
              </a:endParaRPr>
            </a:p>
          </p:txBody>
        </p:sp>
      </p:grpSp>
      <p:grpSp>
        <p:nvGrpSpPr>
          <p:cNvPr id="400" name="Google Shape;400;p48"/>
          <p:cNvGrpSpPr/>
          <p:nvPr/>
        </p:nvGrpSpPr>
        <p:grpSpPr>
          <a:xfrm>
            <a:off x="834393" y="2825090"/>
            <a:ext cx="1128307" cy="1310100"/>
            <a:chOff x="834383" y="2947921"/>
            <a:chExt cx="1128300" cy="1310100"/>
          </a:xfrm>
        </p:grpSpPr>
        <p:sp>
          <p:nvSpPr>
            <p:cNvPr id="374" name="Google Shape;374;p48"/>
            <p:cNvSpPr/>
            <p:nvPr/>
          </p:nvSpPr>
          <p:spPr>
            <a:xfrm>
              <a:off x="834383" y="2947921"/>
              <a:ext cx="1128300" cy="1310100"/>
            </a:xfrm>
            <a:prstGeom prst="rect">
              <a:avLst/>
            </a:prstGeom>
            <a:solidFill>
              <a:srgbClr val="D8D8D8">
                <a:alpha val="73730"/>
              </a:srgbClr>
            </a:solidFill>
            <a:ln w="9525"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algn="ctr"/>
              <a:endParaRPr sz="1200">
                <a:latin typeface="Calibri" panose="020F0502020204030204" pitchFamily="34" charset="0"/>
                <a:cs typeface="Calibri" panose="020F0502020204030204" pitchFamily="34" charset="0"/>
              </a:endParaRPr>
            </a:p>
          </p:txBody>
        </p:sp>
        <p:sp>
          <p:nvSpPr>
            <p:cNvPr id="401" name="Google Shape;401;p48"/>
            <p:cNvSpPr/>
            <p:nvPr/>
          </p:nvSpPr>
          <p:spPr>
            <a:xfrm>
              <a:off x="963131" y="3464725"/>
              <a:ext cx="876900" cy="331800"/>
            </a:xfrm>
            <a:prstGeom prst="rect">
              <a:avLst/>
            </a:prstGeom>
            <a:solidFill>
              <a:srgbClr val="4C9BDC"/>
            </a:solidFill>
            <a:ln>
              <a:noFill/>
            </a:ln>
          </p:spPr>
          <p:txBody>
            <a:bodyPr spcFirstLastPara="1" wrap="square" lIns="68575" tIns="34275" rIns="68575" bIns="34275" anchor="ctr" anchorCtr="0">
              <a:noAutofit/>
            </a:bodyPr>
            <a:lstStyle/>
            <a:p>
              <a:pPr algn="ctr">
                <a:buClr>
                  <a:srgbClr val="FFFFFF"/>
                </a:buClr>
                <a:buSzPts val="800"/>
              </a:pPr>
              <a:r>
                <a:rPr lang="en" sz="1400" b="1" dirty="0">
                  <a:solidFill>
                    <a:srgbClr val="FFFFFF"/>
                  </a:solidFill>
                  <a:latin typeface="Calibri" panose="020F0502020204030204" pitchFamily="34" charset="0"/>
                  <a:cs typeface="Calibri" panose="020F0502020204030204" pitchFamily="34" charset="0"/>
                </a:rPr>
                <a:t>CSES</a:t>
              </a:r>
              <a:endParaRPr sz="1800" dirty="0">
                <a:latin typeface="Calibri" panose="020F0502020204030204" pitchFamily="34" charset="0"/>
                <a:cs typeface="Calibri" panose="020F0502020204030204" pitchFamily="34" charset="0"/>
              </a:endParaRPr>
            </a:p>
          </p:txBody>
        </p:sp>
        <p:sp>
          <p:nvSpPr>
            <p:cNvPr id="402" name="Google Shape;402;p48"/>
            <p:cNvSpPr txBox="1"/>
            <p:nvPr/>
          </p:nvSpPr>
          <p:spPr>
            <a:xfrm>
              <a:off x="905494" y="3034099"/>
              <a:ext cx="850500" cy="276900"/>
            </a:xfrm>
            <a:prstGeom prst="rect">
              <a:avLst/>
            </a:prstGeom>
            <a:noFill/>
            <a:ln>
              <a:noFill/>
            </a:ln>
          </p:spPr>
          <p:txBody>
            <a:bodyPr spcFirstLastPara="1" wrap="square" lIns="68575" tIns="34275" rIns="68575" bIns="34275" anchor="t" anchorCtr="0">
              <a:noAutofit/>
            </a:bodyPr>
            <a:lstStyle/>
            <a:p>
              <a:r>
                <a:rPr lang="en" sz="1400" b="1" dirty="0">
                  <a:solidFill>
                    <a:schemeClr val="dk1"/>
                  </a:solidFill>
                  <a:latin typeface="Calibri" panose="020F0502020204030204" pitchFamily="34" charset="0"/>
                  <a:ea typeface="Calibri"/>
                  <a:cs typeface="Calibri" panose="020F0502020204030204" pitchFamily="34" charset="0"/>
                  <a:sym typeface="Calibri"/>
                </a:rPr>
                <a:t>DHS-CSA</a:t>
              </a:r>
              <a:endParaRPr sz="1600" b="1" dirty="0">
                <a:latin typeface="Calibri" panose="020F0502020204030204" pitchFamily="34" charset="0"/>
                <a:cs typeface="Calibri" panose="020F0502020204030204" pitchFamily="34" charset="0"/>
              </a:endParaRPr>
            </a:p>
          </p:txBody>
        </p:sp>
      </p:grpSp>
      <p:grpSp>
        <p:nvGrpSpPr>
          <p:cNvPr id="403" name="Google Shape;403;p48"/>
          <p:cNvGrpSpPr/>
          <p:nvPr/>
        </p:nvGrpSpPr>
        <p:grpSpPr>
          <a:xfrm>
            <a:off x="2038149" y="2833663"/>
            <a:ext cx="1128307" cy="1310100"/>
            <a:chOff x="2038131" y="2956492"/>
            <a:chExt cx="1128300" cy="1310100"/>
          </a:xfrm>
        </p:grpSpPr>
        <p:sp>
          <p:nvSpPr>
            <p:cNvPr id="376" name="Google Shape;376;p48"/>
            <p:cNvSpPr/>
            <p:nvPr/>
          </p:nvSpPr>
          <p:spPr>
            <a:xfrm>
              <a:off x="2038131" y="2956492"/>
              <a:ext cx="1128300" cy="1310100"/>
            </a:xfrm>
            <a:prstGeom prst="rect">
              <a:avLst/>
            </a:prstGeom>
            <a:solidFill>
              <a:srgbClr val="D8D8D8">
                <a:alpha val="73730"/>
              </a:srgbClr>
            </a:solidFill>
            <a:ln w="9525"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algn="ctr"/>
              <a:endParaRPr sz="1200">
                <a:latin typeface="Calibri" panose="020F0502020204030204" pitchFamily="34" charset="0"/>
                <a:cs typeface="Calibri" panose="020F0502020204030204" pitchFamily="34" charset="0"/>
              </a:endParaRPr>
            </a:p>
          </p:txBody>
        </p:sp>
        <p:sp>
          <p:nvSpPr>
            <p:cNvPr id="404" name="Google Shape;404;p48"/>
            <p:cNvSpPr/>
            <p:nvPr/>
          </p:nvSpPr>
          <p:spPr>
            <a:xfrm>
              <a:off x="2166879" y="3473296"/>
              <a:ext cx="876900" cy="331800"/>
            </a:xfrm>
            <a:prstGeom prst="rect">
              <a:avLst/>
            </a:prstGeom>
            <a:solidFill>
              <a:srgbClr val="4C9BDC"/>
            </a:solidFill>
            <a:ln>
              <a:noFill/>
            </a:ln>
          </p:spPr>
          <p:txBody>
            <a:bodyPr spcFirstLastPara="1" wrap="square" lIns="68575" tIns="34275" rIns="68575" bIns="34275" anchor="ctr" anchorCtr="0">
              <a:noAutofit/>
            </a:bodyPr>
            <a:lstStyle/>
            <a:p>
              <a:pPr algn="ctr">
                <a:buClr>
                  <a:srgbClr val="FFFFFF"/>
                </a:buClr>
                <a:buSzPts val="800"/>
              </a:pPr>
              <a:r>
                <a:rPr lang="en" sz="1100" b="1">
                  <a:solidFill>
                    <a:srgbClr val="FFFFFF"/>
                  </a:solidFill>
                  <a:latin typeface="Calibri" panose="020F0502020204030204" pitchFamily="34" charset="0"/>
                  <a:cs typeface="Calibri" panose="020F0502020204030204" pitchFamily="34" charset="0"/>
                </a:rPr>
                <a:t>CHESSIE</a:t>
              </a:r>
              <a:endParaRPr sz="1100" b="1">
                <a:solidFill>
                  <a:srgbClr val="FFFFFF"/>
                </a:solidFill>
                <a:latin typeface="Calibri" panose="020F0502020204030204" pitchFamily="34" charset="0"/>
                <a:cs typeface="Calibri" panose="020F0502020204030204" pitchFamily="34" charset="0"/>
              </a:endParaRPr>
            </a:p>
          </p:txBody>
        </p:sp>
        <p:sp>
          <p:nvSpPr>
            <p:cNvPr id="405" name="Google Shape;405;p48"/>
            <p:cNvSpPr txBox="1"/>
            <p:nvPr/>
          </p:nvSpPr>
          <p:spPr>
            <a:xfrm>
              <a:off x="2164522" y="3042665"/>
              <a:ext cx="780600" cy="276900"/>
            </a:xfrm>
            <a:prstGeom prst="rect">
              <a:avLst/>
            </a:prstGeom>
            <a:noFill/>
            <a:ln>
              <a:noFill/>
            </a:ln>
          </p:spPr>
          <p:txBody>
            <a:bodyPr spcFirstLastPara="1" wrap="square" lIns="68575" tIns="34275" rIns="68575" bIns="34275" anchor="t" anchorCtr="0">
              <a:noAutofit/>
            </a:bodyPr>
            <a:lstStyle/>
            <a:p>
              <a:r>
                <a:rPr lang="en" sz="1200">
                  <a:solidFill>
                    <a:schemeClr val="dk1"/>
                  </a:solidFill>
                  <a:latin typeface="Calibri" panose="020F0502020204030204" pitchFamily="34" charset="0"/>
                  <a:ea typeface="Calibri"/>
                  <a:cs typeface="Calibri" panose="020F0502020204030204" pitchFamily="34" charset="0"/>
                  <a:sym typeface="Calibri"/>
                </a:rPr>
                <a:t>DHS-SSA</a:t>
              </a:r>
              <a:endParaRPr>
                <a:latin typeface="Calibri" panose="020F0502020204030204" pitchFamily="34" charset="0"/>
                <a:cs typeface="Calibri" panose="020F0502020204030204" pitchFamily="34" charset="0"/>
              </a:endParaRPr>
            </a:p>
          </p:txBody>
        </p:sp>
      </p:grpSp>
      <p:pic>
        <p:nvPicPr>
          <p:cNvPr id="406" name="Google Shape;406;p48"/>
          <p:cNvPicPr preferRelativeResize="0"/>
          <p:nvPr/>
        </p:nvPicPr>
        <p:blipFill rotWithShape="1">
          <a:blip r:embed="rId9">
            <a:alphaModFix/>
          </a:blip>
          <a:srcRect/>
          <a:stretch/>
        </p:blipFill>
        <p:spPr>
          <a:xfrm>
            <a:off x="1727264" y="5619657"/>
            <a:ext cx="675905" cy="541939"/>
          </a:xfrm>
          <a:prstGeom prst="rect">
            <a:avLst/>
          </a:prstGeom>
          <a:noFill/>
          <a:ln>
            <a:noFill/>
          </a:ln>
        </p:spPr>
      </p:pic>
      <p:pic>
        <p:nvPicPr>
          <p:cNvPr id="407" name="Google Shape;407;p48"/>
          <p:cNvPicPr preferRelativeResize="0"/>
          <p:nvPr/>
        </p:nvPicPr>
        <p:blipFill rotWithShape="1">
          <a:blip r:embed="rId9">
            <a:alphaModFix/>
          </a:blip>
          <a:srcRect/>
          <a:stretch/>
        </p:blipFill>
        <p:spPr>
          <a:xfrm>
            <a:off x="2829434" y="5619657"/>
            <a:ext cx="675905" cy="541939"/>
          </a:xfrm>
          <a:prstGeom prst="rect">
            <a:avLst/>
          </a:prstGeom>
          <a:noFill/>
          <a:ln>
            <a:noFill/>
          </a:ln>
        </p:spPr>
      </p:pic>
      <p:pic>
        <p:nvPicPr>
          <p:cNvPr id="408" name="Google Shape;408;p48"/>
          <p:cNvPicPr preferRelativeResize="0"/>
          <p:nvPr/>
        </p:nvPicPr>
        <p:blipFill rotWithShape="1">
          <a:blip r:embed="rId9">
            <a:alphaModFix/>
          </a:blip>
          <a:srcRect/>
          <a:stretch/>
        </p:blipFill>
        <p:spPr>
          <a:xfrm>
            <a:off x="3931605" y="5619657"/>
            <a:ext cx="675905" cy="541939"/>
          </a:xfrm>
          <a:prstGeom prst="rect">
            <a:avLst/>
          </a:prstGeom>
          <a:noFill/>
          <a:ln>
            <a:noFill/>
          </a:ln>
        </p:spPr>
      </p:pic>
      <p:cxnSp>
        <p:nvCxnSpPr>
          <p:cNvPr id="409" name="Google Shape;409;p48"/>
          <p:cNvCxnSpPr>
            <a:stCxn id="387" idx="0"/>
            <a:endCxn id="374" idx="2"/>
          </p:cNvCxnSpPr>
          <p:nvPr/>
        </p:nvCxnSpPr>
        <p:spPr>
          <a:xfrm rot="10800000" flipH="1">
            <a:off x="963042" y="4135255"/>
            <a:ext cx="435487" cy="1484400"/>
          </a:xfrm>
          <a:prstGeom prst="straightConnector1">
            <a:avLst/>
          </a:prstGeom>
          <a:noFill/>
          <a:ln w="9525" cap="flat" cmpd="sng">
            <a:solidFill>
              <a:srgbClr val="4A7DBA"/>
            </a:solidFill>
            <a:prstDash val="solid"/>
            <a:round/>
            <a:headEnd type="triangle" w="med" len="med"/>
            <a:tailEnd type="triangle" w="med" len="med"/>
          </a:ln>
        </p:spPr>
      </p:cxnSp>
      <p:cxnSp>
        <p:nvCxnSpPr>
          <p:cNvPr id="410" name="Google Shape;410;p48"/>
          <p:cNvCxnSpPr>
            <a:stCxn id="387" idx="0"/>
            <a:endCxn id="376" idx="2"/>
          </p:cNvCxnSpPr>
          <p:nvPr/>
        </p:nvCxnSpPr>
        <p:spPr>
          <a:xfrm rot="10800000" flipH="1">
            <a:off x="963042" y="4143655"/>
            <a:ext cx="1639173" cy="1476000"/>
          </a:xfrm>
          <a:prstGeom prst="straightConnector1">
            <a:avLst/>
          </a:prstGeom>
          <a:noFill/>
          <a:ln w="9525" cap="flat" cmpd="sng">
            <a:solidFill>
              <a:srgbClr val="4A7DBA"/>
            </a:solidFill>
            <a:prstDash val="solid"/>
            <a:round/>
            <a:headEnd type="triangle" w="med" len="med"/>
            <a:tailEnd type="triangle" w="med" len="med"/>
          </a:ln>
        </p:spPr>
      </p:cxnSp>
      <p:cxnSp>
        <p:nvCxnSpPr>
          <p:cNvPr id="411" name="Google Shape;411;p48"/>
          <p:cNvCxnSpPr>
            <a:stCxn id="406" idx="0"/>
            <a:endCxn id="389" idx="2"/>
          </p:cNvCxnSpPr>
          <p:nvPr/>
        </p:nvCxnSpPr>
        <p:spPr>
          <a:xfrm rot="10800000">
            <a:off x="1918451" y="5436855"/>
            <a:ext cx="146762" cy="182800"/>
          </a:xfrm>
          <a:prstGeom prst="straightConnector1">
            <a:avLst/>
          </a:prstGeom>
          <a:noFill/>
          <a:ln w="9525" cap="flat" cmpd="sng">
            <a:solidFill>
              <a:srgbClr val="4A7DBA"/>
            </a:solidFill>
            <a:prstDash val="solid"/>
            <a:round/>
            <a:headEnd type="triangle" w="med" len="med"/>
            <a:tailEnd type="triangle" w="med" len="med"/>
          </a:ln>
        </p:spPr>
      </p:cxnSp>
      <p:cxnSp>
        <p:nvCxnSpPr>
          <p:cNvPr id="412" name="Google Shape;412;p48"/>
          <p:cNvCxnSpPr>
            <a:stCxn id="407" idx="0"/>
            <a:endCxn id="379" idx="2"/>
          </p:cNvCxnSpPr>
          <p:nvPr/>
        </p:nvCxnSpPr>
        <p:spPr>
          <a:xfrm rot="10800000" flipH="1">
            <a:off x="3167383" y="4143655"/>
            <a:ext cx="647031" cy="1476000"/>
          </a:xfrm>
          <a:prstGeom prst="straightConnector1">
            <a:avLst/>
          </a:prstGeom>
          <a:noFill/>
          <a:ln w="9525" cap="flat" cmpd="sng">
            <a:solidFill>
              <a:srgbClr val="4A7DBA"/>
            </a:solidFill>
            <a:prstDash val="solid"/>
            <a:round/>
            <a:headEnd type="triangle" w="med" len="med"/>
            <a:tailEnd type="triangle" w="med" len="med"/>
          </a:ln>
        </p:spPr>
      </p:cxnSp>
      <p:cxnSp>
        <p:nvCxnSpPr>
          <p:cNvPr id="413" name="Google Shape;413;p48"/>
          <p:cNvCxnSpPr>
            <a:stCxn id="407" idx="0"/>
            <a:endCxn id="376" idx="2"/>
          </p:cNvCxnSpPr>
          <p:nvPr/>
        </p:nvCxnSpPr>
        <p:spPr>
          <a:xfrm rot="10800000">
            <a:off x="2602330" y="4143655"/>
            <a:ext cx="565053" cy="1476000"/>
          </a:xfrm>
          <a:prstGeom prst="straightConnector1">
            <a:avLst/>
          </a:prstGeom>
          <a:noFill/>
          <a:ln w="9525" cap="flat" cmpd="sng">
            <a:solidFill>
              <a:srgbClr val="4A7DBA"/>
            </a:solidFill>
            <a:prstDash val="solid"/>
            <a:round/>
            <a:headEnd type="triangle" w="med" len="med"/>
            <a:tailEnd type="triangle" w="med" len="med"/>
          </a:ln>
        </p:spPr>
      </p:cxnSp>
      <p:cxnSp>
        <p:nvCxnSpPr>
          <p:cNvPr id="414" name="Google Shape;414;p48"/>
          <p:cNvCxnSpPr>
            <a:stCxn id="408" idx="0"/>
            <a:endCxn id="379" idx="2"/>
          </p:cNvCxnSpPr>
          <p:nvPr/>
        </p:nvCxnSpPr>
        <p:spPr>
          <a:xfrm rot="10800000">
            <a:off x="3814472" y="4143655"/>
            <a:ext cx="455081" cy="1476000"/>
          </a:xfrm>
          <a:prstGeom prst="straightConnector1">
            <a:avLst/>
          </a:prstGeom>
          <a:noFill/>
          <a:ln w="9525" cap="flat" cmpd="sng">
            <a:solidFill>
              <a:srgbClr val="4A7DBA"/>
            </a:solidFill>
            <a:prstDash val="solid"/>
            <a:round/>
            <a:headEnd type="triangle" w="med" len="med"/>
            <a:tailEnd type="triangle" w="med" len="med"/>
          </a:ln>
        </p:spPr>
      </p:cxnSp>
      <p:cxnSp>
        <p:nvCxnSpPr>
          <p:cNvPr id="415" name="Google Shape;415;p48"/>
          <p:cNvCxnSpPr>
            <a:stCxn id="408" idx="0"/>
            <a:endCxn id="376" idx="2"/>
          </p:cNvCxnSpPr>
          <p:nvPr/>
        </p:nvCxnSpPr>
        <p:spPr>
          <a:xfrm rot="10800000">
            <a:off x="2602387" y="4143655"/>
            <a:ext cx="1667166" cy="1476000"/>
          </a:xfrm>
          <a:prstGeom prst="straightConnector1">
            <a:avLst/>
          </a:prstGeom>
          <a:noFill/>
          <a:ln w="9525" cap="flat" cmpd="sng">
            <a:solidFill>
              <a:srgbClr val="4A7DBA"/>
            </a:solidFill>
            <a:prstDash val="solid"/>
            <a:round/>
            <a:headEnd type="triangle" w="med" len="med"/>
            <a:tailEnd type="triangle" w="med" len="med"/>
          </a:ln>
        </p:spPr>
      </p:cxnSp>
      <p:cxnSp>
        <p:nvCxnSpPr>
          <p:cNvPr id="416" name="Google Shape;416;p48"/>
          <p:cNvCxnSpPr>
            <a:stCxn id="408" idx="0"/>
            <a:endCxn id="374" idx="2"/>
          </p:cNvCxnSpPr>
          <p:nvPr/>
        </p:nvCxnSpPr>
        <p:spPr>
          <a:xfrm rot="10800000">
            <a:off x="1398701" y="4135255"/>
            <a:ext cx="2870852" cy="1484400"/>
          </a:xfrm>
          <a:prstGeom prst="straightConnector1">
            <a:avLst/>
          </a:prstGeom>
          <a:noFill/>
          <a:ln w="9525" cap="flat" cmpd="sng">
            <a:solidFill>
              <a:srgbClr val="4A7DBA"/>
            </a:solidFill>
            <a:prstDash val="solid"/>
            <a:round/>
            <a:headEnd type="triangle" w="med" len="med"/>
            <a:tailEnd type="triangle" w="med" len="med"/>
          </a:ln>
        </p:spPr>
      </p:cxnSp>
      <p:grpSp>
        <p:nvGrpSpPr>
          <p:cNvPr id="417" name="Google Shape;417;p48"/>
          <p:cNvGrpSpPr/>
          <p:nvPr/>
        </p:nvGrpSpPr>
        <p:grpSpPr>
          <a:xfrm>
            <a:off x="2717896" y="4272303"/>
            <a:ext cx="1128307" cy="1142100"/>
            <a:chOff x="2717874" y="4385294"/>
            <a:chExt cx="1128300" cy="1142100"/>
          </a:xfrm>
        </p:grpSpPr>
        <p:sp>
          <p:nvSpPr>
            <p:cNvPr id="391" name="Google Shape;391;p48"/>
            <p:cNvSpPr/>
            <p:nvPr/>
          </p:nvSpPr>
          <p:spPr>
            <a:xfrm>
              <a:off x="2717874" y="4385294"/>
              <a:ext cx="1128300" cy="1142100"/>
            </a:xfrm>
            <a:prstGeom prst="rect">
              <a:avLst/>
            </a:prstGeom>
            <a:solidFill>
              <a:srgbClr val="D8D8D8">
                <a:alpha val="73730"/>
              </a:srgbClr>
            </a:solidFill>
            <a:ln w="9525"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algn="ctr"/>
              <a:endParaRPr sz="1200">
                <a:latin typeface="Calibri" panose="020F0502020204030204" pitchFamily="34" charset="0"/>
                <a:cs typeface="Calibri" panose="020F0502020204030204" pitchFamily="34" charset="0"/>
              </a:endParaRPr>
            </a:p>
          </p:txBody>
        </p:sp>
        <p:sp>
          <p:nvSpPr>
            <p:cNvPr id="418" name="Google Shape;418;p48"/>
            <p:cNvSpPr/>
            <p:nvPr/>
          </p:nvSpPr>
          <p:spPr>
            <a:xfrm>
              <a:off x="2846622" y="4902097"/>
              <a:ext cx="876900" cy="331800"/>
            </a:xfrm>
            <a:prstGeom prst="rect">
              <a:avLst/>
            </a:prstGeom>
            <a:solidFill>
              <a:srgbClr val="4C9BDC"/>
            </a:solidFill>
            <a:ln>
              <a:noFill/>
            </a:ln>
          </p:spPr>
          <p:txBody>
            <a:bodyPr spcFirstLastPara="1" wrap="square" lIns="68575" tIns="34275" rIns="68575" bIns="34275" anchor="ctr" anchorCtr="0">
              <a:noAutofit/>
            </a:bodyPr>
            <a:lstStyle/>
            <a:p>
              <a:pPr algn="ctr">
                <a:buClr>
                  <a:srgbClr val="FFFFFF"/>
                </a:buClr>
                <a:buSzPts val="800"/>
              </a:pPr>
              <a:r>
                <a:rPr lang="en" sz="1100" b="1">
                  <a:solidFill>
                    <a:srgbClr val="FFFFFF"/>
                  </a:solidFill>
                  <a:latin typeface="Calibri" panose="020F0502020204030204" pitchFamily="34" charset="0"/>
                  <a:cs typeface="Calibri" panose="020F0502020204030204" pitchFamily="34" charset="0"/>
                </a:rPr>
                <a:t>ASSIST</a:t>
              </a:r>
              <a:endParaRPr sz="1100" b="1">
                <a:solidFill>
                  <a:srgbClr val="FFFFFF"/>
                </a:solidFill>
                <a:latin typeface="Calibri" panose="020F0502020204030204" pitchFamily="34" charset="0"/>
                <a:cs typeface="Calibri" panose="020F0502020204030204" pitchFamily="34" charset="0"/>
              </a:endParaRPr>
            </a:p>
          </p:txBody>
        </p:sp>
        <p:sp>
          <p:nvSpPr>
            <p:cNvPr id="419" name="Google Shape;419;p48"/>
            <p:cNvSpPr txBox="1"/>
            <p:nvPr/>
          </p:nvSpPr>
          <p:spPr>
            <a:xfrm>
              <a:off x="3044650" y="4485113"/>
              <a:ext cx="474900" cy="276900"/>
            </a:xfrm>
            <a:prstGeom prst="rect">
              <a:avLst/>
            </a:prstGeom>
            <a:noFill/>
            <a:ln>
              <a:noFill/>
            </a:ln>
          </p:spPr>
          <p:txBody>
            <a:bodyPr spcFirstLastPara="1" wrap="square" lIns="68575" tIns="34275" rIns="68575" bIns="34275" anchor="t" anchorCtr="0">
              <a:noAutofit/>
            </a:bodyPr>
            <a:lstStyle/>
            <a:p>
              <a:r>
                <a:rPr lang="en" sz="1200">
                  <a:solidFill>
                    <a:schemeClr val="dk1"/>
                  </a:solidFill>
                  <a:latin typeface="Calibri" panose="020F0502020204030204" pitchFamily="34" charset="0"/>
                  <a:ea typeface="Calibri"/>
                  <a:cs typeface="Calibri" panose="020F0502020204030204" pitchFamily="34" charset="0"/>
                  <a:sym typeface="Calibri"/>
                </a:rPr>
                <a:t>DJS</a:t>
              </a:r>
              <a:endParaRPr>
                <a:latin typeface="Calibri" panose="020F0502020204030204" pitchFamily="34" charset="0"/>
                <a:cs typeface="Calibri" panose="020F0502020204030204" pitchFamily="34" charset="0"/>
              </a:endParaRPr>
            </a:p>
          </p:txBody>
        </p:sp>
      </p:grpSp>
      <p:grpSp>
        <p:nvGrpSpPr>
          <p:cNvPr id="420" name="Google Shape;420;p48"/>
          <p:cNvGrpSpPr/>
          <p:nvPr/>
        </p:nvGrpSpPr>
        <p:grpSpPr>
          <a:xfrm>
            <a:off x="1354107" y="4272303"/>
            <a:ext cx="1128307" cy="1164600"/>
            <a:chOff x="1354093" y="4354191"/>
            <a:chExt cx="1128300" cy="1164600"/>
          </a:xfrm>
        </p:grpSpPr>
        <p:sp>
          <p:nvSpPr>
            <p:cNvPr id="389" name="Google Shape;389;p48"/>
            <p:cNvSpPr/>
            <p:nvPr/>
          </p:nvSpPr>
          <p:spPr>
            <a:xfrm>
              <a:off x="1354093" y="4354191"/>
              <a:ext cx="1128300" cy="1164600"/>
            </a:xfrm>
            <a:prstGeom prst="rect">
              <a:avLst/>
            </a:prstGeom>
            <a:solidFill>
              <a:srgbClr val="D8D8D8">
                <a:alpha val="73730"/>
              </a:srgbClr>
            </a:solidFill>
            <a:ln w="9525"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algn="ctr"/>
              <a:endParaRPr sz="1200">
                <a:latin typeface="Calibri" panose="020F0502020204030204" pitchFamily="34" charset="0"/>
                <a:cs typeface="Calibri" panose="020F0502020204030204" pitchFamily="34" charset="0"/>
              </a:endParaRPr>
            </a:p>
          </p:txBody>
        </p:sp>
        <p:sp>
          <p:nvSpPr>
            <p:cNvPr id="421" name="Google Shape;421;p48"/>
            <p:cNvSpPr/>
            <p:nvPr/>
          </p:nvSpPr>
          <p:spPr>
            <a:xfrm>
              <a:off x="1482841" y="4870994"/>
              <a:ext cx="876900" cy="331800"/>
            </a:xfrm>
            <a:prstGeom prst="rect">
              <a:avLst/>
            </a:prstGeom>
            <a:solidFill>
              <a:srgbClr val="4C9BDC"/>
            </a:solidFill>
            <a:ln>
              <a:noFill/>
            </a:ln>
          </p:spPr>
          <p:txBody>
            <a:bodyPr spcFirstLastPara="1" wrap="square" lIns="68575" tIns="34275" rIns="68575" bIns="34275" anchor="ctr" anchorCtr="0">
              <a:noAutofit/>
            </a:bodyPr>
            <a:lstStyle/>
            <a:p>
              <a:pPr algn="ctr">
                <a:buClr>
                  <a:srgbClr val="FFFFFF"/>
                </a:buClr>
                <a:buSzPts val="800"/>
              </a:pPr>
              <a:r>
                <a:rPr lang="en" sz="1100" b="1">
                  <a:solidFill>
                    <a:srgbClr val="FFFFFF"/>
                  </a:solidFill>
                  <a:latin typeface="Calibri" panose="020F0502020204030204" pitchFamily="34" charset="0"/>
                  <a:cs typeface="Calibri" panose="020F0502020204030204" pitchFamily="34" charset="0"/>
                </a:rPr>
                <a:t>MHC</a:t>
              </a:r>
              <a:endParaRPr sz="1100" b="1">
                <a:solidFill>
                  <a:srgbClr val="FFFFFF"/>
                </a:solidFill>
                <a:latin typeface="Calibri" panose="020F0502020204030204" pitchFamily="34" charset="0"/>
                <a:cs typeface="Calibri" panose="020F0502020204030204" pitchFamily="34" charset="0"/>
              </a:endParaRPr>
            </a:p>
          </p:txBody>
        </p:sp>
        <p:sp>
          <p:nvSpPr>
            <p:cNvPr id="422" name="Google Shape;422;p48"/>
            <p:cNvSpPr txBox="1"/>
            <p:nvPr/>
          </p:nvSpPr>
          <p:spPr>
            <a:xfrm>
              <a:off x="1603925" y="4454010"/>
              <a:ext cx="628800" cy="276900"/>
            </a:xfrm>
            <a:prstGeom prst="rect">
              <a:avLst/>
            </a:prstGeom>
            <a:noFill/>
            <a:ln>
              <a:noFill/>
            </a:ln>
          </p:spPr>
          <p:txBody>
            <a:bodyPr spcFirstLastPara="1" wrap="square" lIns="68575" tIns="34275" rIns="68575" bIns="34275" anchor="t" anchorCtr="0">
              <a:noAutofit/>
            </a:bodyPr>
            <a:lstStyle/>
            <a:p>
              <a:r>
                <a:rPr lang="en" sz="1200">
                  <a:solidFill>
                    <a:schemeClr val="dk1"/>
                  </a:solidFill>
                  <a:latin typeface="Calibri" panose="020F0502020204030204" pitchFamily="34" charset="0"/>
                  <a:ea typeface="Calibri"/>
                  <a:cs typeface="Calibri" panose="020F0502020204030204" pitchFamily="34" charset="0"/>
                  <a:sym typeface="Calibri"/>
                </a:rPr>
                <a:t>MHBE</a:t>
              </a:r>
              <a:endParaRPr>
                <a:latin typeface="Calibri" panose="020F0502020204030204" pitchFamily="34" charset="0"/>
                <a:cs typeface="Calibri" panose="020F0502020204030204" pitchFamily="34" charset="0"/>
              </a:endParaRPr>
            </a:p>
          </p:txBody>
        </p:sp>
      </p:grpSp>
      <p:sp>
        <p:nvSpPr>
          <p:cNvPr id="423" name="Google Shape;423;p48"/>
          <p:cNvSpPr txBox="1"/>
          <p:nvPr/>
        </p:nvSpPr>
        <p:spPr>
          <a:xfrm>
            <a:off x="600033" y="6177687"/>
            <a:ext cx="4147320" cy="261600"/>
          </a:xfrm>
          <a:prstGeom prst="rect">
            <a:avLst/>
          </a:prstGeom>
          <a:noFill/>
          <a:ln>
            <a:noFill/>
          </a:ln>
        </p:spPr>
        <p:txBody>
          <a:bodyPr spcFirstLastPara="1" wrap="square" lIns="91405" tIns="45687" rIns="91405" bIns="45687" anchor="t" anchorCtr="0">
            <a:noAutofit/>
          </a:bodyPr>
          <a:lstStyle/>
          <a:p>
            <a:r>
              <a:rPr lang="en" sz="1100" b="1">
                <a:solidFill>
                  <a:schemeClr val="dk1"/>
                </a:solidFill>
                <a:latin typeface="Calibri" panose="020F0502020204030204" pitchFamily="34" charset="0"/>
                <a:ea typeface="Calibri"/>
                <a:cs typeface="Calibri" panose="020F0502020204030204" pitchFamily="34" charset="0"/>
                <a:sym typeface="Calibri"/>
              </a:rPr>
              <a:t>Point to Point Access Control and Governance for Workers</a:t>
            </a:r>
            <a:endParaRPr>
              <a:latin typeface="Calibri" panose="020F0502020204030204" pitchFamily="34" charset="0"/>
              <a:cs typeface="Calibri" panose="020F0502020204030204" pitchFamily="34" charset="0"/>
            </a:endParaRPr>
          </a:p>
        </p:txBody>
      </p:sp>
      <p:pic>
        <p:nvPicPr>
          <p:cNvPr id="424" name="Google Shape;424;p48" descr="user1.eps"/>
          <p:cNvPicPr preferRelativeResize="0"/>
          <p:nvPr/>
        </p:nvPicPr>
        <p:blipFill rotWithShape="1">
          <a:blip r:embed="rId5">
            <a:alphaModFix/>
          </a:blip>
          <a:srcRect/>
          <a:stretch/>
        </p:blipFill>
        <p:spPr>
          <a:xfrm>
            <a:off x="8342586" y="2121699"/>
            <a:ext cx="330534" cy="330620"/>
          </a:xfrm>
          <a:prstGeom prst="rect">
            <a:avLst/>
          </a:prstGeom>
          <a:noFill/>
          <a:ln>
            <a:noFill/>
          </a:ln>
        </p:spPr>
      </p:pic>
      <p:pic>
        <p:nvPicPr>
          <p:cNvPr id="425" name="Google Shape;425;p48" descr="user2.eps"/>
          <p:cNvPicPr preferRelativeResize="0"/>
          <p:nvPr/>
        </p:nvPicPr>
        <p:blipFill rotWithShape="1">
          <a:blip r:embed="rId6">
            <a:alphaModFix/>
          </a:blip>
          <a:srcRect/>
          <a:stretch/>
        </p:blipFill>
        <p:spPr>
          <a:xfrm>
            <a:off x="8885203" y="2121699"/>
            <a:ext cx="330534" cy="330620"/>
          </a:xfrm>
          <a:prstGeom prst="rect">
            <a:avLst/>
          </a:prstGeom>
          <a:noFill/>
          <a:ln>
            <a:noFill/>
          </a:ln>
        </p:spPr>
      </p:pic>
      <p:pic>
        <p:nvPicPr>
          <p:cNvPr id="426" name="Google Shape;426;p48" descr="user3.eps"/>
          <p:cNvPicPr preferRelativeResize="0"/>
          <p:nvPr/>
        </p:nvPicPr>
        <p:blipFill rotWithShape="1">
          <a:blip r:embed="rId7">
            <a:alphaModFix/>
          </a:blip>
          <a:srcRect/>
          <a:stretch/>
        </p:blipFill>
        <p:spPr>
          <a:xfrm>
            <a:off x="9404764" y="2121699"/>
            <a:ext cx="330534" cy="330620"/>
          </a:xfrm>
          <a:prstGeom prst="rect">
            <a:avLst/>
          </a:prstGeom>
          <a:noFill/>
          <a:ln>
            <a:noFill/>
          </a:ln>
        </p:spPr>
      </p:pic>
      <p:pic>
        <p:nvPicPr>
          <p:cNvPr id="427" name="Google Shape;427;p48" descr="user4.eps"/>
          <p:cNvPicPr preferRelativeResize="0"/>
          <p:nvPr/>
        </p:nvPicPr>
        <p:blipFill rotWithShape="1">
          <a:blip r:embed="rId8">
            <a:alphaModFix/>
          </a:blip>
          <a:srcRect/>
          <a:stretch/>
        </p:blipFill>
        <p:spPr>
          <a:xfrm>
            <a:off x="9912765" y="2121695"/>
            <a:ext cx="330534" cy="330620"/>
          </a:xfrm>
          <a:prstGeom prst="rect">
            <a:avLst/>
          </a:prstGeom>
          <a:noFill/>
          <a:ln>
            <a:noFill/>
          </a:ln>
        </p:spPr>
      </p:pic>
      <p:sp>
        <p:nvSpPr>
          <p:cNvPr id="428" name="Google Shape;428;p48"/>
          <p:cNvSpPr txBox="1"/>
          <p:nvPr/>
        </p:nvSpPr>
        <p:spPr>
          <a:xfrm>
            <a:off x="865408" y="1713167"/>
            <a:ext cx="3826603" cy="418000"/>
          </a:xfrm>
          <a:prstGeom prst="rect">
            <a:avLst/>
          </a:prstGeom>
          <a:noFill/>
          <a:ln>
            <a:noFill/>
          </a:ln>
        </p:spPr>
        <p:txBody>
          <a:bodyPr spcFirstLastPara="1" wrap="square" lIns="0" tIns="0" rIns="0" bIns="0" anchor="t" anchorCtr="0">
            <a:noAutofit/>
          </a:bodyPr>
          <a:lstStyle/>
          <a:p>
            <a:pPr algn="ctr">
              <a:buClr>
                <a:srgbClr val="3F3F3F"/>
              </a:buClr>
              <a:buSzPts val="1000"/>
            </a:pPr>
            <a:r>
              <a:rPr lang="en" sz="1300" b="1">
                <a:solidFill>
                  <a:srgbClr val="3F3F3F"/>
                </a:solidFill>
                <a:latin typeface="Calibri" panose="020F0502020204030204" pitchFamily="34" charset="0"/>
                <a:cs typeface="Calibri" panose="020F0502020204030204" pitchFamily="34" charset="0"/>
              </a:rPr>
              <a:t>Siloed Systems with Disjointed User Experience</a:t>
            </a:r>
            <a:endParaRPr sz="1300">
              <a:solidFill>
                <a:srgbClr val="3F3F3F"/>
              </a:solidFill>
              <a:latin typeface="Calibri" panose="020F0502020204030204" pitchFamily="34" charset="0"/>
              <a:cs typeface="Calibri" panose="020F0502020204030204" pitchFamily="34" charset="0"/>
            </a:endParaRPr>
          </a:p>
        </p:txBody>
      </p:sp>
      <p:pic>
        <p:nvPicPr>
          <p:cNvPr id="429" name="Google Shape;429;p48"/>
          <p:cNvPicPr preferRelativeResize="0"/>
          <p:nvPr/>
        </p:nvPicPr>
        <p:blipFill rotWithShape="1">
          <a:blip r:embed="rId9">
            <a:alphaModFix/>
          </a:blip>
          <a:srcRect/>
          <a:stretch/>
        </p:blipFill>
        <p:spPr>
          <a:xfrm>
            <a:off x="7164480" y="5555217"/>
            <a:ext cx="675905" cy="541939"/>
          </a:xfrm>
          <a:prstGeom prst="rect">
            <a:avLst/>
          </a:prstGeom>
          <a:noFill/>
          <a:ln>
            <a:noFill/>
          </a:ln>
        </p:spPr>
      </p:pic>
      <p:pic>
        <p:nvPicPr>
          <p:cNvPr id="430" name="Google Shape;430;p48"/>
          <p:cNvPicPr preferRelativeResize="0"/>
          <p:nvPr/>
        </p:nvPicPr>
        <p:blipFill rotWithShape="1">
          <a:blip r:embed="rId9">
            <a:alphaModFix/>
          </a:blip>
          <a:srcRect/>
          <a:stretch/>
        </p:blipFill>
        <p:spPr>
          <a:xfrm>
            <a:off x="8266650" y="5555217"/>
            <a:ext cx="675905" cy="541939"/>
          </a:xfrm>
          <a:prstGeom prst="rect">
            <a:avLst/>
          </a:prstGeom>
          <a:noFill/>
          <a:ln>
            <a:noFill/>
          </a:ln>
        </p:spPr>
      </p:pic>
      <p:pic>
        <p:nvPicPr>
          <p:cNvPr id="431" name="Google Shape;431;p48"/>
          <p:cNvPicPr preferRelativeResize="0"/>
          <p:nvPr/>
        </p:nvPicPr>
        <p:blipFill rotWithShape="1">
          <a:blip r:embed="rId9">
            <a:alphaModFix/>
          </a:blip>
          <a:srcRect/>
          <a:stretch/>
        </p:blipFill>
        <p:spPr>
          <a:xfrm>
            <a:off x="9368819" y="5555217"/>
            <a:ext cx="675905" cy="541939"/>
          </a:xfrm>
          <a:prstGeom prst="rect">
            <a:avLst/>
          </a:prstGeom>
          <a:noFill/>
          <a:ln>
            <a:noFill/>
          </a:ln>
        </p:spPr>
      </p:pic>
      <p:pic>
        <p:nvPicPr>
          <p:cNvPr id="432" name="Google Shape;432;p48"/>
          <p:cNvPicPr preferRelativeResize="0"/>
          <p:nvPr/>
        </p:nvPicPr>
        <p:blipFill rotWithShape="1">
          <a:blip r:embed="rId9">
            <a:alphaModFix/>
          </a:blip>
          <a:srcRect/>
          <a:stretch/>
        </p:blipFill>
        <p:spPr>
          <a:xfrm>
            <a:off x="10470991" y="5555217"/>
            <a:ext cx="675905" cy="541939"/>
          </a:xfrm>
          <a:prstGeom prst="rect">
            <a:avLst/>
          </a:prstGeom>
          <a:noFill/>
          <a:ln>
            <a:noFill/>
          </a:ln>
        </p:spPr>
      </p:pic>
      <p:sp>
        <p:nvSpPr>
          <p:cNvPr id="433" name="Google Shape;433;p48"/>
          <p:cNvSpPr txBox="1"/>
          <p:nvPr/>
        </p:nvSpPr>
        <p:spPr>
          <a:xfrm>
            <a:off x="7139418" y="6177687"/>
            <a:ext cx="4171313" cy="261600"/>
          </a:xfrm>
          <a:prstGeom prst="rect">
            <a:avLst/>
          </a:prstGeom>
          <a:noFill/>
          <a:ln>
            <a:noFill/>
          </a:ln>
        </p:spPr>
        <p:txBody>
          <a:bodyPr spcFirstLastPara="1" wrap="square" lIns="91405" tIns="45687" rIns="91405" bIns="45687" anchor="t" anchorCtr="0">
            <a:noAutofit/>
          </a:bodyPr>
          <a:lstStyle/>
          <a:p>
            <a:r>
              <a:rPr lang="en" sz="1100" b="1">
                <a:solidFill>
                  <a:schemeClr val="dk1"/>
                </a:solidFill>
                <a:latin typeface="Calibri" panose="020F0502020204030204" pitchFamily="34" charset="0"/>
                <a:ea typeface="Calibri"/>
                <a:cs typeface="Calibri" panose="020F0502020204030204" pitchFamily="34" charset="0"/>
                <a:sym typeface="Calibri"/>
              </a:rPr>
              <a:t>Centralized Access Control and Governance for All Workers</a:t>
            </a:r>
            <a:endParaRPr>
              <a:latin typeface="Calibri" panose="020F0502020204030204" pitchFamily="34" charset="0"/>
              <a:cs typeface="Calibri" panose="020F0502020204030204" pitchFamily="34" charset="0"/>
            </a:endParaRPr>
          </a:p>
        </p:txBody>
      </p:sp>
      <p:sp>
        <p:nvSpPr>
          <p:cNvPr id="434" name="Google Shape;434;p48"/>
          <p:cNvSpPr txBox="1"/>
          <p:nvPr/>
        </p:nvSpPr>
        <p:spPr>
          <a:xfrm>
            <a:off x="8063466" y="1714867"/>
            <a:ext cx="2309798" cy="278400"/>
          </a:xfrm>
          <a:prstGeom prst="rect">
            <a:avLst/>
          </a:prstGeom>
          <a:noFill/>
          <a:ln>
            <a:noFill/>
          </a:ln>
        </p:spPr>
        <p:txBody>
          <a:bodyPr spcFirstLastPara="1" wrap="square" lIns="0" tIns="0" rIns="0" bIns="0" anchor="t" anchorCtr="0">
            <a:noAutofit/>
          </a:bodyPr>
          <a:lstStyle/>
          <a:p>
            <a:pPr algn="ctr">
              <a:buClr>
                <a:srgbClr val="3F3F3F"/>
              </a:buClr>
              <a:buSzPts val="1000"/>
            </a:pPr>
            <a:r>
              <a:rPr lang="en" sz="1300" b="1">
                <a:solidFill>
                  <a:srgbClr val="3F3F3F"/>
                </a:solidFill>
                <a:latin typeface="Calibri" panose="020F0502020204030204" pitchFamily="34" charset="0"/>
                <a:cs typeface="Calibri" panose="020F0502020204030204" pitchFamily="34" charset="0"/>
              </a:rPr>
              <a:t>Streamlined User Experience</a:t>
            </a:r>
            <a:endParaRPr sz="1300">
              <a:solidFill>
                <a:srgbClr val="3F3F3F"/>
              </a:solidFill>
              <a:latin typeface="Calibri" panose="020F0502020204030204" pitchFamily="34" charset="0"/>
              <a:cs typeface="Calibri" panose="020F0502020204030204" pitchFamily="34" charset="0"/>
            </a:endParaRPr>
          </a:p>
        </p:txBody>
      </p:sp>
      <p:cxnSp>
        <p:nvCxnSpPr>
          <p:cNvPr id="435" name="Google Shape;435;p48"/>
          <p:cNvCxnSpPr>
            <a:stCxn id="424" idx="2"/>
            <a:endCxn id="360" idx="0"/>
          </p:cNvCxnSpPr>
          <p:nvPr/>
        </p:nvCxnSpPr>
        <p:spPr>
          <a:xfrm>
            <a:off x="8507849" y="2452319"/>
            <a:ext cx="711015" cy="214400"/>
          </a:xfrm>
          <a:prstGeom prst="straightConnector1">
            <a:avLst/>
          </a:prstGeom>
          <a:noFill/>
          <a:ln w="9525" cap="flat" cmpd="sng">
            <a:solidFill>
              <a:srgbClr val="4A7DBA"/>
            </a:solidFill>
            <a:prstDash val="solid"/>
            <a:round/>
            <a:headEnd type="triangle" w="med" len="med"/>
            <a:tailEnd type="triangle" w="med" len="med"/>
          </a:ln>
        </p:spPr>
      </p:cxnSp>
      <p:cxnSp>
        <p:nvCxnSpPr>
          <p:cNvPr id="436" name="Google Shape;436;p48"/>
          <p:cNvCxnSpPr>
            <a:stCxn id="425" idx="2"/>
            <a:endCxn id="360" idx="0"/>
          </p:cNvCxnSpPr>
          <p:nvPr/>
        </p:nvCxnSpPr>
        <p:spPr>
          <a:xfrm>
            <a:off x="9050469" y="2452316"/>
            <a:ext cx="168356" cy="214400"/>
          </a:xfrm>
          <a:prstGeom prst="straightConnector1">
            <a:avLst/>
          </a:prstGeom>
          <a:noFill/>
          <a:ln w="9525" cap="flat" cmpd="sng">
            <a:solidFill>
              <a:srgbClr val="4A7DBA"/>
            </a:solidFill>
            <a:prstDash val="solid"/>
            <a:round/>
            <a:headEnd type="triangle" w="med" len="med"/>
            <a:tailEnd type="triangle" w="med" len="med"/>
          </a:ln>
        </p:spPr>
      </p:cxnSp>
      <p:cxnSp>
        <p:nvCxnSpPr>
          <p:cNvPr id="437" name="Google Shape;437;p48"/>
          <p:cNvCxnSpPr>
            <a:stCxn id="426" idx="2"/>
            <a:endCxn id="360" idx="0"/>
          </p:cNvCxnSpPr>
          <p:nvPr/>
        </p:nvCxnSpPr>
        <p:spPr>
          <a:xfrm flipH="1">
            <a:off x="9218921" y="2452316"/>
            <a:ext cx="351109" cy="214400"/>
          </a:xfrm>
          <a:prstGeom prst="straightConnector1">
            <a:avLst/>
          </a:prstGeom>
          <a:noFill/>
          <a:ln w="9525" cap="flat" cmpd="sng">
            <a:solidFill>
              <a:srgbClr val="4A7DBA"/>
            </a:solidFill>
            <a:prstDash val="solid"/>
            <a:round/>
            <a:headEnd type="triangle" w="med" len="med"/>
            <a:tailEnd type="triangle" w="med" len="med"/>
          </a:ln>
        </p:spPr>
      </p:cxnSp>
      <p:cxnSp>
        <p:nvCxnSpPr>
          <p:cNvPr id="438" name="Google Shape;438;p48"/>
          <p:cNvCxnSpPr>
            <a:stCxn id="427" idx="2"/>
            <a:endCxn id="360" idx="0"/>
          </p:cNvCxnSpPr>
          <p:nvPr/>
        </p:nvCxnSpPr>
        <p:spPr>
          <a:xfrm flipH="1">
            <a:off x="9219056" y="2452315"/>
            <a:ext cx="858976" cy="214400"/>
          </a:xfrm>
          <a:prstGeom prst="straightConnector1">
            <a:avLst/>
          </a:prstGeom>
          <a:noFill/>
          <a:ln w="9525" cap="flat" cmpd="sng">
            <a:solidFill>
              <a:srgbClr val="4A7DBA"/>
            </a:solidFill>
            <a:prstDash val="solid"/>
            <a:round/>
            <a:headEnd type="triangle" w="med" len="med"/>
            <a:tailEnd type="triangle" w="med" len="med"/>
          </a:ln>
        </p:spPr>
      </p:cxnSp>
      <p:cxnSp>
        <p:nvCxnSpPr>
          <p:cNvPr id="439" name="Google Shape;439;p48"/>
          <p:cNvCxnSpPr>
            <a:stCxn id="429" idx="0"/>
            <a:endCxn id="360" idx="2"/>
          </p:cNvCxnSpPr>
          <p:nvPr/>
        </p:nvCxnSpPr>
        <p:spPr>
          <a:xfrm rot="10800000" flipH="1">
            <a:off x="7502428" y="5276817"/>
            <a:ext cx="1716753" cy="278400"/>
          </a:xfrm>
          <a:prstGeom prst="straightConnector1">
            <a:avLst/>
          </a:prstGeom>
          <a:noFill/>
          <a:ln w="9525" cap="flat" cmpd="sng">
            <a:solidFill>
              <a:srgbClr val="4A7DBA"/>
            </a:solidFill>
            <a:prstDash val="solid"/>
            <a:round/>
            <a:headEnd type="triangle" w="med" len="med"/>
            <a:tailEnd type="triangle" w="med" len="med"/>
          </a:ln>
        </p:spPr>
      </p:cxnSp>
      <p:cxnSp>
        <p:nvCxnSpPr>
          <p:cNvPr id="440" name="Google Shape;440;p48"/>
          <p:cNvCxnSpPr>
            <a:stCxn id="430" idx="0"/>
            <a:endCxn id="360" idx="2"/>
          </p:cNvCxnSpPr>
          <p:nvPr/>
        </p:nvCxnSpPr>
        <p:spPr>
          <a:xfrm rot="10800000" flipH="1">
            <a:off x="8604599" y="5276817"/>
            <a:ext cx="614240" cy="278400"/>
          </a:xfrm>
          <a:prstGeom prst="straightConnector1">
            <a:avLst/>
          </a:prstGeom>
          <a:noFill/>
          <a:ln w="9525" cap="flat" cmpd="sng">
            <a:solidFill>
              <a:srgbClr val="4A7DBA"/>
            </a:solidFill>
            <a:prstDash val="solid"/>
            <a:round/>
            <a:headEnd type="triangle" w="med" len="med"/>
            <a:tailEnd type="triangle" w="med" len="med"/>
          </a:ln>
        </p:spPr>
      </p:cxnSp>
      <p:cxnSp>
        <p:nvCxnSpPr>
          <p:cNvPr id="441" name="Google Shape;441;p48"/>
          <p:cNvCxnSpPr>
            <a:stCxn id="431" idx="0"/>
            <a:endCxn id="360" idx="2"/>
          </p:cNvCxnSpPr>
          <p:nvPr/>
        </p:nvCxnSpPr>
        <p:spPr>
          <a:xfrm rot="10800000">
            <a:off x="9218896" y="5276817"/>
            <a:ext cx="487873" cy="278400"/>
          </a:xfrm>
          <a:prstGeom prst="straightConnector1">
            <a:avLst/>
          </a:prstGeom>
          <a:noFill/>
          <a:ln w="9525" cap="flat" cmpd="sng">
            <a:solidFill>
              <a:srgbClr val="4A7DBA"/>
            </a:solidFill>
            <a:prstDash val="solid"/>
            <a:round/>
            <a:headEnd type="triangle" w="med" len="med"/>
            <a:tailEnd type="triangle" w="med" len="med"/>
          </a:ln>
        </p:spPr>
      </p:cxnSp>
      <p:cxnSp>
        <p:nvCxnSpPr>
          <p:cNvPr id="442" name="Google Shape;442;p48"/>
          <p:cNvCxnSpPr>
            <a:stCxn id="432" idx="0"/>
            <a:endCxn id="360" idx="2"/>
          </p:cNvCxnSpPr>
          <p:nvPr/>
        </p:nvCxnSpPr>
        <p:spPr>
          <a:xfrm rot="10800000">
            <a:off x="9218952" y="5276817"/>
            <a:ext cx="1589986" cy="278400"/>
          </a:xfrm>
          <a:prstGeom prst="straightConnector1">
            <a:avLst/>
          </a:prstGeom>
          <a:noFill/>
          <a:ln w="9525" cap="flat" cmpd="sng">
            <a:solidFill>
              <a:srgbClr val="4A7DBA"/>
            </a:solidFill>
            <a:prstDash val="solid"/>
            <a:round/>
            <a:headEnd type="triangle" w="med" len="med"/>
            <a:tailEnd type="triangle" w="med" len="med"/>
          </a:ln>
        </p:spPr>
      </p:cxnSp>
      <p:sp>
        <p:nvSpPr>
          <p:cNvPr id="443" name="Google Shape;443;p48"/>
          <p:cNvSpPr/>
          <p:nvPr/>
        </p:nvSpPr>
        <p:spPr>
          <a:xfrm rot="5400000">
            <a:off x="4529679" y="3590118"/>
            <a:ext cx="3251200" cy="517865"/>
          </a:xfrm>
          <a:prstGeom prst="triangle">
            <a:avLst>
              <a:gd name="adj" fmla="val 50000"/>
            </a:avLst>
          </a:prstGeom>
          <a:solidFill>
            <a:srgbClr val="29618A"/>
          </a:solidFill>
          <a:ln>
            <a:noFill/>
          </a:ln>
        </p:spPr>
        <p:txBody>
          <a:bodyPr spcFirstLastPara="1" wrap="square" lIns="45687" tIns="45687" rIns="45687" bIns="45687" anchor="ctr" anchorCtr="0">
            <a:noAutofit/>
          </a:bodyPr>
          <a:lstStyle/>
          <a:p>
            <a:endParaRPr sz="1200">
              <a:latin typeface="Calibri" panose="020F0502020204030204" pitchFamily="34" charset="0"/>
              <a:ea typeface="Calibri"/>
              <a:cs typeface="Calibri" panose="020F0502020204030204" pitchFamily="34" charset="0"/>
              <a:sym typeface="Calibri"/>
            </a:endParaRPr>
          </a:p>
        </p:txBody>
      </p:sp>
      <p:sp>
        <p:nvSpPr>
          <p:cNvPr id="444" name="Google Shape;444;p48"/>
          <p:cNvSpPr txBox="1"/>
          <p:nvPr/>
        </p:nvSpPr>
        <p:spPr>
          <a:xfrm rot="5400000">
            <a:off x="5238214" y="3696743"/>
            <a:ext cx="1703200" cy="279127"/>
          </a:xfrm>
          <a:prstGeom prst="rect">
            <a:avLst/>
          </a:prstGeom>
          <a:noFill/>
          <a:ln>
            <a:noFill/>
          </a:ln>
        </p:spPr>
        <p:txBody>
          <a:bodyPr spcFirstLastPara="1" wrap="square" lIns="89972" tIns="46786" rIns="89972" bIns="46786" anchor="t" anchorCtr="0">
            <a:noAutofit/>
          </a:bodyPr>
          <a:lstStyle/>
          <a:p>
            <a:pPr algn="ctr"/>
            <a:r>
              <a:rPr lang="en" sz="1200" b="1">
                <a:solidFill>
                  <a:schemeClr val="lt1"/>
                </a:solidFill>
                <a:latin typeface="Calibri" panose="020F0502020204030204" pitchFamily="34" charset="0"/>
                <a:ea typeface="Calibri"/>
                <a:cs typeface="Calibri" panose="020F0502020204030204" pitchFamily="34" charset="0"/>
                <a:sym typeface="Calibri"/>
              </a:rPr>
              <a:t>Future State</a:t>
            </a:r>
            <a:endParaRPr>
              <a:latin typeface="Calibri" panose="020F0502020204030204" pitchFamily="34" charset="0"/>
              <a:cs typeface="Calibri" panose="020F0502020204030204" pitchFamily="34" charset="0"/>
            </a:endParaRPr>
          </a:p>
        </p:txBody>
      </p:sp>
      <p:cxnSp>
        <p:nvCxnSpPr>
          <p:cNvPr id="445" name="Google Shape;445;p48"/>
          <p:cNvCxnSpPr>
            <a:stCxn id="406" idx="0"/>
            <a:endCxn id="391" idx="2"/>
          </p:cNvCxnSpPr>
          <p:nvPr/>
        </p:nvCxnSpPr>
        <p:spPr>
          <a:xfrm rot="10800000" flipH="1">
            <a:off x="2065214" y="5414455"/>
            <a:ext cx="1216883" cy="205200"/>
          </a:xfrm>
          <a:prstGeom prst="straightConnector1">
            <a:avLst/>
          </a:prstGeom>
          <a:noFill/>
          <a:ln w="9525" cap="flat" cmpd="sng">
            <a:solidFill>
              <a:srgbClr val="4A7DBA"/>
            </a:solidFill>
            <a:prstDash val="solid"/>
            <a:round/>
            <a:headEnd type="triangle" w="med" len="med"/>
            <a:tailEnd type="triangle" w="med" len="med"/>
          </a:ln>
        </p:spPr>
      </p:cxnSp>
      <p:sp>
        <p:nvSpPr>
          <p:cNvPr id="91" name="Google Shape;305;p46">
            <a:extLst>
              <a:ext uri="{FF2B5EF4-FFF2-40B4-BE49-F238E27FC236}">
                <a16:creationId xmlns:a16="http://schemas.microsoft.com/office/drawing/2014/main" xmlns="" id="{B0001F2B-0796-4060-B6FE-D118545E9E5D}"/>
              </a:ext>
            </a:extLst>
          </p:cNvPr>
          <p:cNvSpPr txBox="1">
            <a:spLocks/>
          </p:cNvSpPr>
          <p:nvPr/>
        </p:nvSpPr>
        <p:spPr>
          <a:xfrm>
            <a:off x="136480" y="73025"/>
            <a:ext cx="10709320" cy="650875"/>
          </a:xfrm>
          <a:prstGeom prst="rect">
            <a:avLst/>
          </a:prstGeom>
          <a:noFill/>
          <a:ln>
            <a:noFill/>
          </a:ln>
        </p:spPr>
        <p:txBody>
          <a:bodyPr spcFirstLastPara="1" wrap="square" lIns="91172" tIns="45553" rIns="91172" bIns="4555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a:lstStyle>
          <a:p>
            <a:r>
              <a:rPr lang="en-US" sz="3600" b="1" dirty="0">
                <a:solidFill>
                  <a:schemeClr val="tx1"/>
                </a:solidFill>
              </a:rPr>
              <a:t>Streamline HHS Technology Systems</a:t>
            </a:r>
          </a:p>
        </p:txBody>
      </p:sp>
    </p:spTree>
    <p:extLst>
      <p:ext uri="{BB962C8B-B14F-4D97-AF65-F5344CB8AC3E}">
        <p14:creationId xmlns:p14="http://schemas.microsoft.com/office/powerpoint/2010/main" xmlns="" val="103281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cxnSp>
        <p:nvCxnSpPr>
          <p:cNvPr id="618" name="Google Shape;618;p69"/>
          <p:cNvCxnSpPr/>
          <p:nvPr/>
        </p:nvCxnSpPr>
        <p:spPr>
          <a:xfrm>
            <a:off x="5044402" y="4187977"/>
            <a:ext cx="0" cy="262200"/>
          </a:xfrm>
          <a:prstGeom prst="straightConnector1">
            <a:avLst/>
          </a:prstGeom>
          <a:noFill/>
          <a:ln w="9525" cap="flat" cmpd="sng">
            <a:solidFill>
              <a:srgbClr val="CCCCCC"/>
            </a:solidFill>
            <a:prstDash val="solid"/>
            <a:miter lim="8000"/>
            <a:headEnd type="none" w="sm" len="sm"/>
            <a:tailEnd type="none" w="sm" len="sm"/>
          </a:ln>
        </p:spPr>
      </p:cxnSp>
      <p:cxnSp>
        <p:nvCxnSpPr>
          <p:cNvPr id="619" name="Google Shape;619;p69"/>
          <p:cNvCxnSpPr/>
          <p:nvPr/>
        </p:nvCxnSpPr>
        <p:spPr>
          <a:xfrm>
            <a:off x="4490528" y="3739667"/>
            <a:ext cx="0" cy="262200"/>
          </a:xfrm>
          <a:prstGeom prst="straightConnector1">
            <a:avLst/>
          </a:prstGeom>
          <a:noFill/>
          <a:ln w="9525" cap="flat" cmpd="sng">
            <a:solidFill>
              <a:srgbClr val="CCCCCC"/>
            </a:solidFill>
            <a:prstDash val="solid"/>
            <a:miter lim="8000"/>
            <a:headEnd type="none" w="sm" len="sm"/>
            <a:tailEnd type="none" w="sm" len="sm"/>
          </a:ln>
        </p:spPr>
      </p:cxnSp>
      <p:sp>
        <p:nvSpPr>
          <p:cNvPr id="620" name="Google Shape;620;p69"/>
          <p:cNvSpPr/>
          <p:nvPr/>
        </p:nvSpPr>
        <p:spPr>
          <a:xfrm>
            <a:off x="590216" y="1562316"/>
            <a:ext cx="1277752" cy="182880"/>
          </a:xfrm>
          <a:prstGeom prst="roundRect">
            <a:avLst>
              <a:gd name="adj" fmla="val 16667"/>
            </a:avLst>
          </a:prstGeom>
          <a:solidFill>
            <a:srgbClr val="0072BC"/>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Cloud Infrastructure</a:t>
            </a:r>
            <a:endParaRPr sz="1900">
              <a:latin typeface="Calibri"/>
              <a:ea typeface="Calibri"/>
              <a:cs typeface="Calibri"/>
              <a:sym typeface="Calibri"/>
            </a:endParaRPr>
          </a:p>
        </p:txBody>
      </p:sp>
      <p:sp>
        <p:nvSpPr>
          <p:cNvPr id="621" name="Google Shape;621;p69"/>
          <p:cNvSpPr txBox="1"/>
          <p:nvPr/>
        </p:nvSpPr>
        <p:spPr>
          <a:xfrm>
            <a:off x="11523216" y="1590744"/>
            <a:ext cx="623554" cy="128016"/>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9/17 – 9/21</a:t>
            </a:r>
            <a:endParaRPr sz="1900">
              <a:latin typeface="Calibri"/>
              <a:ea typeface="Calibri"/>
              <a:cs typeface="Calibri"/>
              <a:sym typeface="Calibri"/>
            </a:endParaRPr>
          </a:p>
        </p:txBody>
      </p:sp>
      <p:sp>
        <p:nvSpPr>
          <p:cNvPr id="622" name="Google Shape;622;p69"/>
          <p:cNvSpPr/>
          <p:nvPr/>
        </p:nvSpPr>
        <p:spPr>
          <a:xfrm>
            <a:off x="590216" y="1828961"/>
            <a:ext cx="1277752" cy="182880"/>
          </a:xfrm>
          <a:prstGeom prst="roundRect">
            <a:avLst>
              <a:gd name="adj" fmla="val 16667"/>
            </a:avLst>
          </a:prstGeom>
          <a:solidFill>
            <a:srgbClr val="ED7D31"/>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Cloud Security</a:t>
            </a:r>
            <a:endParaRPr sz="1900">
              <a:latin typeface="Calibri"/>
              <a:ea typeface="Calibri"/>
              <a:cs typeface="Calibri"/>
              <a:sym typeface="Calibri"/>
            </a:endParaRPr>
          </a:p>
        </p:txBody>
      </p:sp>
      <p:sp>
        <p:nvSpPr>
          <p:cNvPr id="623" name="Google Shape;623;p69"/>
          <p:cNvSpPr txBox="1"/>
          <p:nvPr/>
        </p:nvSpPr>
        <p:spPr>
          <a:xfrm>
            <a:off x="11523216" y="1854789"/>
            <a:ext cx="623554" cy="128016"/>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9/17 – 9/21</a:t>
            </a:r>
            <a:endParaRPr sz="1900">
              <a:latin typeface="Calibri"/>
              <a:ea typeface="Calibri"/>
              <a:cs typeface="Calibri"/>
              <a:sym typeface="Calibri"/>
            </a:endParaRPr>
          </a:p>
        </p:txBody>
      </p:sp>
      <p:sp>
        <p:nvSpPr>
          <p:cNvPr id="624" name="Google Shape;624;p69"/>
          <p:cNvSpPr/>
          <p:nvPr/>
        </p:nvSpPr>
        <p:spPr>
          <a:xfrm>
            <a:off x="590216" y="2095725"/>
            <a:ext cx="1277752" cy="182880"/>
          </a:xfrm>
          <a:prstGeom prst="roundRect">
            <a:avLst>
              <a:gd name="adj" fmla="val 16667"/>
            </a:avLst>
          </a:prstGeom>
          <a:solidFill>
            <a:srgbClr val="B20E12"/>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Cloud DevOps</a:t>
            </a:r>
            <a:endParaRPr sz="800" b="1">
              <a:solidFill>
                <a:srgbClr val="FFFFFF"/>
              </a:solidFill>
              <a:latin typeface="Calibri"/>
              <a:ea typeface="Calibri"/>
              <a:cs typeface="Calibri"/>
              <a:sym typeface="Calibri"/>
            </a:endParaRPr>
          </a:p>
        </p:txBody>
      </p:sp>
      <p:sp>
        <p:nvSpPr>
          <p:cNvPr id="625" name="Google Shape;625;p69"/>
          <p:cNvSpPr txBox="1"/>
          <p:nvPr/>
        </p:nvSpPr>
        <p:spPr>
          <a:xfrm>
            <a:off x="11523216" y="2118835"/>
            <a:ext cx="623554" cy="128016"/>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9/17 – 9/21</a:t>
            </a:r>
            <a:endParaRPr sz="1900">
              <a:latin typeface="Calibri"/>
              <a:ea typeface="Calibri"/>
              <a:cs typeface="Calibri"/>
              <a:sym typeface="Calibri"/>
            </a:endParaRPr>
          </a:p>
        </p:txBody>
      </p:sp>
      <p:sp>
        <p:nvSpPr>
          <p:cNvPr id="626" name="Google Shape;626;p69"/>
          <p:cNvSpPr/>
          <p:nvPr/>
        </p:nvSpPr>
        <p:spPr>
          <a:xfrm>
            <a:off x="2865105" y="4182589"/>
            <a:ext cx="3586371" cy="182880"/>
          </a:xfrm>
          <a:prstGeom prst="roundRect">
            <a:avLst>
              <a:gd name="adj" fmla="val 16667"/>
            </a:avLst>
          </a:prstGeom>
          <a:solidFill>
            <a:srgbClr val="5B9BD5"/>
          </a:solidFill>
          <a:ln>
            <a:noFill/>
          </a:ln>
        </p:spPr>
        <p:txBody>
          <a:bodyPr spcFirstLastPara="1" wrap="square" lIns="91388" tIns="45695" rIns="91388" bIns="45695" anchor="ctr" anchorCtr="0">
            <a:noAutofit/>
          </a:bodyPr>
          <a:lstStyle/>
          <a:p>
            <a:pPr algn="ctr"/>
            <a:endParaRPr sz="800">
              <a:solidFill>
                <a:srgbClr val="FFFFFF"/>
              </a:solidFill>
              <a:latin typeface="Calibri"/>
              <a:ea typeface="Calibri"/>
              <a:cs typeface="Calibri"/>
              <a:sym typeface="Calibri"/>
            </a:endParaRPr>
          </a:p>
        </p:txBody>
      </p:sp>
      <p:sp>
        <p:nvSpPr>
          <p:cNvPr id="627" name="Google Shape;627;p69"/>
          <p:cNvSpPr txBox="1"/>
          <p:nvPr/>
        </p:nvSpPr>
        <p:spPr>
          <a:xfrm>
            <a:off x="2275011" y="4194459"/>
            <a:ext cx="741540" cy="161231"/>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02/18 – 4/19</a:t>
            </a:r>
            <a:endParaRPr sz="1900">
              <a:latin typeface="Calibri"/>
              <a:ea typeface="Calibri"/>
              <a:cs typeface="Calibri"/>
              <a:sym typeface="Calibri"/>
            </a:endParaRPr>
          </a:p>
        </p:txBody>
      </p:sp>
      <p:sp>
        <p:nvSpPr>
          <p:cNvPr id="628" name="Google Shape;628;p69"/>
          <p:cNvSpPr txBox="1"/>
          <p:nvPr/>
        </p:nvSpPr>
        <p:spPr>
          <a:xfrm>
            <a:off x="2644082" y="4209842"/>
            <a:ext cx="3728663" cy="123111"/>
          </a:xfrm>
          <a:prstGeom prst="rect">
            <a:avLst/>
          </a:prstGeom>
          <a:noFill/>
          <a:ln>
            <a:noFill/>
          </a:ln>
        </p:spPr>
        <p:txBody>
          <a:bodyPr spcFirstLastPara="1" wrap="square" lIns="0" tIns="0" rIns="0" bIns="0" anchor="ctr" anchorCtr="0">
            <a:noAutofit/>
          </a:bodyPr>
          <a:lstStyle/>
          <a:p>
            <a:pPr algn="r"/>
            <a:r>
              <a:rPr lang="en-US" sz="800" b="1">
                <a:solidFill>
                  <a:srgbClr val="FFFFFF"/>
                </a:solidFill>
                <a:latin typeface="Calibri"/>
                <a:ea typeface="Calibri"/>
                <a:cs typeface="Calibri"/>
                <a:sym typeface="Calibri"/>
              </a:rPr>
              <a:t>CJAMS - CW, DJS, Adult Services </a:t>
            </a:r>
            <a:r>
              <a:rPr lang="en-US" sz="700" b="1">
                <a:solidFill>
                  <a:srgbClr val="FFFFFF"/>
                </a:solidFill>
                <a:latin typeface="Calibri"/>
                <a:ea typeface="Calibri"/>
                <a:cs typeface="Calibri"/>
                <a:sym typeface="Calibri"/>
              </a:rPr>
              <a:t>Workers</a:t>
            </a:r>
            <a:r>
              <a:rPr lang="en-US" sz="800" b="1">
                <a:solidFill>
                  <a:srgbClr val="FFFFFF"/>
                </a:solidFill>
                <a:latin typeface="Calibri"/>
                <a:ea typeface="Calibri"/>
                <a:cs typeface="Calibri"/>
                <a:sym typeface="Calibri"/>
              </a:rPr>
              <a:t> Portal (CHESSIE/DJS, Assist Replacement)</a:t>
            </a:r>
            <a:endParaRPr sz="1900">
              <a:latin typeface="Calibri"/>
              <a:ea typeface="Calibri"/>
              <a:cs typeface="Calibri"/>
              <a:sym typeface="Calibri"/>
            </a:endParaRPr>
          </a:p>
        </p:txBody>
      </p:sp>
      <p:sp>
        <p:nvSpPr>
          <p:cNvPr id="629" name="Google Shape;629;p69"/>
          <p:cNvSpPr txBox="1"/>
          <p:nvPr/>
        </p:nvSpPr>
        <p:spPr>
          <a:xfrm>
            <a:off x="11523212" y="4203777"/>
            <a:ext cx="623554" cy="128016"/>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5/19 – 9/21</a:t>
            </a:r>
            <a:endParaRPr sz="1900">
              <a:latin typeface="Calibri"/>
              <a:ea typeface="Calibri"/>
              <a:cs typeface="Calibri"/>
              <a:sym typeface="Calibri"/>
            </a:endParaRPr>
          </a:p>
        </p:txBody>
      </p:sp>
      <p:sp>
        <p:nvSpPr>
          <p:cNvPr id="630" name="Google Shape;630;p69"/>
          <p:cNvSpPr/>
          <p:nvPr/>
        </p:nvSpPr>
        <p:spPr>
          <a:xfrm>
            <a:off x="2373308" y="3168168"/>
            <a:ext cx="6564618" cy="182880"/>
          </a:xfrm>
          <a:prstGeom prst="roundRect">
            <a:avLst>
              <a:gd name="adj" fmla="val 16667"/>
            </a:avLst>
          </a:prstGeom>
          <a:solidFill>
            <a:srgbClr val="44546A"/>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Eligibility Determination Business Rules (All Program)</a:t>
            </a:r>
            <a:endParaRPr sz="800" b="1">
              <a:solidFill>
                <a:srgbClr val="FFFFFF"/>
              </a:solidFill>
              <a:latin typeface="Calibri"/>
              <a:ea typeface="Calibri"/>
              <a:cs typeface="Calibri"/>
              <a:sym typeface="Calibri"/>
            </a:endParaRPr>
          </a:p>
        </p:txBody>
      </p:sp>
      <p:sp>
        <p:nvSpPr>
          <p:cNvPr id="631" name="Google Shape;631;p69"/>
          <p:cNvSpPr txBox="1"/>
          <p:nvPr/>
        </p:nvSpPr>
        <p:spPr>
          <a:xfrm>
            <a:off x="1639094" y="3175909"/>
            <a:ext cx="741540" cy="161231"/>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12/17 – 5/20</a:t>
            </a:r>
            <a:endParaRPr sz="1900">
              <a:latin typeface="Calibri"/>
              <a:ea typeface="Calibri"/>
              <a:cs typeface="Calibri"/>
              <a:sym typeface="Calibri"/>
            </a:endParaRPr>
          </a:p>
        </p:txBody>
      </p:sp>
      <p:sp>
        <p:nvSpPr>
          <p:cNvPr id="632" name="Google Shape;632;p69"/>
          <p:cNvSpPr txBox="1"/>
          <p:nvPr/>
        </p:nvSpPr>
        <p:spPr>
          <a:xfrm>
            <a:off x="11523212" y="3176704"/>
            <a:ext cx="623554" cy="128016"/>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6/20 – 9/21</a:t>
            </a:r>
            <a:endParaRPr sz="1900">
              <a:latin typeface="Calibri"/>
              <a:ea typeface="Calibri"/>
              <a:cs typeface="Calibri"/>
              <a:sym typeface="Calibri"/>
            </a:endParaRPr>
          </a:p>
        </p:txBody>
      </p:sp>
      <p:sp>
        <p:nvSpPr>
          <p:cNvPr id="633" name="Google Shape;633;p69"/>
          <p:cNvSpPr/>
          <p:nvPr/>
        </p:nvSpPr>
        <p:spPr>
          <a:xfrm>
            <a:off x="2373351" y="3430519"/>
            <a:ext cx="6564578" cy="182880"/>
          </a:xfrm>
          <a:prstGeom prst="roundRect">
            <a:avLst>
              <a:gd name="adj" fmla="val 16667"/>
            </a:avLst>
          </a:prstGeom>
          <a:solidFill>
            <a:srgbClr val="B20E12"/>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ESB, Data Integration, BPM, Batch Interfaces, ETL</a:t>
            </a:r>
            <a:endParaRPr sz="800" b="1">
              <a:solidFill>
                <a:srgbClr val="FFFFFF"/>
              </a:solidFill>
              <a:latin typeface="Calibri"/>
              <a:ea typeface="Calibri"/>
              <a:cs typeface="Calibri"/>
              <a:sym typeface="Calibri"/>
            </a:endParaRPr>
          </a:p>
        </p:txBody>
      </p:sp>
      <p:sp>
        <p:nvSpPr>
          <p:cNvPr id="634" name="Google Shape;634;p69"/>
          <p:cNvSpPr txBox="1"/>
          <p:nvPr/>
        </p:nvSpPr>
        <p:spPr>
          <a:xfrm>
            <a:off x="1635891" y="3440302"/>
            <a:ext cx="741540" cy="161231"/>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12/17 – 5/20</a:t>
            </a:r>
            <a:endParaRPr sz="1900">
              <a:latin typeface="Calibri"/>
              <a:ea typeface="Calibri"/>
              <a:cs typeface="Calibri"/>
              <a:sym typeface="Calibri"/>
            </a:endParaRPr>
          </a:p>
        </p:txBody>
      </p:sp>
      <p:sp>
        <p:nvSpPr>
          <p:cNvPr id="635" name="Google Shape;635;p69"/>
          <p:cNvSpPr txBox="1"/>
          <p:nvPr/>
        </p:nvSpPr>
        <p:spPr>
          <a:xfrm>
            <a:off x="11523212" y="3450275"/>
            <a:ext cx="623554" cy="128016"/>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6/20 – 9/21</a:t>
            </a:r>
            <a:endParaRPr sz="1900">
              <a:latin typeface="Calibri"/>
              <a:ea typeface="Calibri"/>
              <a:cs typeface="Calibri"/>
              <a:sym typeface="Calibri"/>
            </a:endParaRPr>
          </a:p>
        </p:txBody>
      </p:sp>
      <p:sp>
        <p:nvSpPr>
          <p:cNvPr id="636" name="Google Shape;636;p69"/>
          <p:cNvSpPr/>
          <p:nvPr/>
        </p:nvSpPr>
        <p:spPr>
          <a:xfrm>
            <a:off x="2373351" y="3676541"/>
            <a:ext cx="6564578" cy="182880"/>
          </a:xfrm>
          <a:prstGeom prst="roundRect">
            <a:avLst>
              <a:gd name="adj" fmla="val 16667"/>
            </a:avLst>
          </a:prstGeom>
          <a:solidFill>
            <a:srgbClr val="70AD47"/>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Document Generation &amp; Notices, Document Management</a:t>
            </a:r>
            <a:endParaRPr sz="800" b="1">
              <a:solidFill>
                <a:srgbClr val="FFFFFF"/>
              </a:solidFill>
              <a:latin typeface="Calibri"/>
              <a:ea typeface="Calibri"/>
              <a:cs typeface="Calibri"/>
              <a:sym typeface="Calibri"/>
            </a:endParaRPr>
          </a:p>
        </p:txBody>
      </p:sp>
      <p:sp>
        <p:nvSpPr>
          <p:cNvPr id="637" name="Google Shape;637;p69"/>
          <p:cNvSpPr txBox="1"/>
          <p:nvPr/>
        </p:nvSpPr>
        <p:spPr>
          <a:xfrm>
            <a:off x="1639090" y="3693825"/>
            <a:ext cx="741540" cy="161231"/>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12/17 – 5/20</a:t>
            </a:r>
            <a:endParaRPr sz="1900">
              <a:latin typeface="Calibri"/>
              <a:ea typeface="Calibri"/>
              <a:cs typeface="Calibri"/>
              <a:sym typeface="Calibri"/>
            </a:endParaRPr>
          </a:p>
        </p:txBody>
      </p:sp>
      <p:sp>
        <p:nvSpPr>
          <p:cNvPr id="638" name="Google Shape;638;p69"/>
          <p:cNvSpPr txBox="1"/>
          <p:nvPr/>
        </p:nvSpPr>
        <p:spPr>
          <a:xfrm>
            <a:off x="11523212" y="3711144"/>
            <a:ext cx="623554" cy="128016"/>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6/20 – 9/21</a:t>
            </a:r>
            <a:endParaRPr sz="1900">
              <a:latin typeface="Calibri"/>
              <a:ea typeface="Calibri"/>
              <a:cs typeface="Calibri"/>
              <a:sym typeface="Calibri"/>
            </a:endParaRPr>
          </a:p>
        </p:txBody>
      </p:sp>
      <p:sp>
        <p:nvSpPr>
          <p:cNvPr id="639" name="Google Shape;639;p69"/>
          <p:cNvSpPr/>
          <p:nvPr/>
        </p:nvSpPr>
        <p:spPr>
          <a:xfrm>
            <a:off x="2373351" y="3921509"/>
            <a:ext cx="6564578" cy="182880"/>
          </a:xfrm>
          <a:prstGeom prst="roundRect">
            <a:avLst>
              <a:gd name="adj" fmla="val 16667"/>
            </a:avLst>
          </a:prstGeom>
          <a:solidFill>
            <a:srgbClr val="4472C4"/>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Eligibility &amp; Exchange (Consumer &amp; IE Worker Portals &amp; Mobile Apps) - Cares Replacement</a:t>
            </a:r>
            <a:endParaRPr sz="800" b="1">
              <a:solidFill>
                <a:srgbClr val="FFFFFF"/>
              </a:solidFill>
              <a:latin typeface="Calibri"/>
              <a:ea typeface="Calibri"/>
              <a:cs typeface="Calibri"/>
              <a:sym typeface="Calibri"/>
            </a:endParaRPr>
          </a:p>
        </p:txBody>
      </p:sp>
      <p:sp>
        <p:nvSpPr>
          <p:cNvPr id="640" name="Google Shape;640;p69"/>
          <p:cNvSpPr txBox="1"/>
          <p:nvPr/>
        </p:nvSpPr>
        <p:spPr>
          <a:xfrm>
            <a:off x="1639090" y="3942989"/>
            <a:ext cx="741540" cy="161231"/>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12/17 – 5/20</a:t>
            </a:r>
            <a:endParaRPr sz="1900">
              <a:latin typeface="Calibri"/>
              <a:ea typeface="Calibri"/>
              <a:cs typeface="Calibri"/>
              <a:sym typeface="Calibri"/>
            </a:endParaRPr>
          </a:p>
        </p:txBody>
      </p:sp>
      <p:sp>
        <p:nvSpPr>
          <p:cNvPr id="641" name="Google Shape;641;p69"/>
          <p:cNvSpPr txBox="1"/>
          <p:nvPr/>
        </p:nvSpPr>
        <p:spPr>
          <a:xfrm>
            <a:off x="11523212" y="3948464"/>
            <a:ext cx="623554" cy="128016"/>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6/20 – 9/21</a:t>
            </a:r>
            <a:endParaRPr sz="1900">
              <a:latin typeface="Calibri"/>
              <a:ea typeface="Calibri"/>
              <a:cs typeface="Calibri"/>
              <a:sym typeface="Calibri"/>
            </a:endParaRPr>
          </a:p>
        </p:txBody>
      </p:sp>
      <p:sp>
        <p:nvSpPr>
          <p:cNvPr id="642" name="Google Shape;642;p69"/>
          <p:cNvSpPr txBox="1"/>
          <p:nvPr/>
        </p:nvSpPr>
        <p:spPr>
          <a:xfrm>
            <a:off x="1363900" y="2922828"/>
            <a:ext cx="542844" cy="152400"/>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10/17 – 12/20</a:t>
            </a:r>
            <a:endParaRPr sz="1900">
              <a:latin typeface="Calibri"/>
              <a:ea typeface="Calibri"/>
              <a:cs typeface="Calibri"/>
              <a:sym typeface="Calibri"/>
            </a:endParaRPr>
          </a:p>
        </p:txBody>
      </p:sp>
      <p:cxnSp>
        <p:nvCxnSpPr>
          <p:cNvPr id="643" name="Google Shape;643;p69"/>
          <p:cNvCxnSpPr/>
          <p:nvPr/>
        </p:nvCxnSpPr>
        <p:spPr>
          <a:xfrm>
            <a:off x="1881863" y="1062011"/>
            <a:ext cx="0" cy="512064"/>
          </a:xfrm>
          <a:prstGeom prst="straightConnector1">
            <a:avLst/>
          </a:prstGeom>
          <a:noFill/>
          <a:ln w="9525" cap="flat" cmpd="sng">
            <a:solidFill>
              <a:srgbClr val="0072BC">
                <a:alpha val="49019"/>
              </a:srgbClr>
            </a:solidFill>
            <a:prstDash val="solid"/>
            <a:miter lim="8000"/>
            <a:headEnd type="none" w="sm" len="sm"/>
            <a:tailEnd type="none" w="sm" len="sm"/>
          </a:ln>
        </p:spPr>
      </p:cxnSp>
      <p:sp>
        <p:nvSpPr>
          <p:cNvPr id="644" name="Google Shape;644;p69"/>
          <p:cNvSpPr txBox="1"/>
          <p:nvPr/>
        </p:nvSpPr>
        <p:spPr>
          <a:xfrm>
            <a:off x="2071376" y="1014677"/>
            <a:ext cx="1213251" cy="269607"/>
          </a:xfrm>
          <a:prstGeom prst="rect">
            <a:avLst/>
          </a:prstGeom>
          <a:noFill/>
          <a:ln>
            <a:noFill/>
          </a:ln>
        </p:spPr>
        <p:txBody>
          <a:bodyPr spcFirstLastPara="1" wrap="square" lIns="0" tIns="0" rIns="0" bIns="0" anchor="ctr" anchorCtr="0">
            <a:noAutofit/>
          </a:bodyPr>
          <a:lstStyle/>
          <a:p>
            <a:r>
              <a:rPr lang="en-US" sz="800" b="1" dirty="0">
                <a:latin typeface="Calibri"/>
                <a:ea typeface="Calibri"/>
                <a:cs typeface="Calibri"/>
                <a:sym typeface="Calibri"/>
              </a:rPr>
              <a:t>Platform ready </a:t>
            </a:r>
            <a:endParaRPr dirty="0"/>
          </a:p>
          <a:p>
            <a:r>
              <a:rPr lang="en-US" sz="800" b="1" dirty="0">
                <a:latin typeface="Calibri"/>
                <a:ea typeface="Calibri"/>
                <a:cs typeface="Calibri"/>
                <a:sym typeface="Calibri"/>
              </a:rPr>
              <a:t>for Other Agency </a:t>
            </a:r>
            <a:endParaRPr dirty="0"/>
          </a:p>
          <a:p>
            <a:r>
              <a:rPr lang="en-US" sz="800" b="1" dirty="0">
                <a:latin typeface="Calibri"/>
                <a:ea typeface="Calibri"/>
                <a:cs typeface="Calibri"/>
                <a:sym typeface="Calibri"/>
              </a:rPr>
              <a:t>Integration</a:t>
            </a:r>
            <a:endParaRPr sz="1900" dirty="0">
              <a:latin typeface="Calibri"/>
              <a:ea typeface="Calibri"/>
              <a:cs typeface="Calibri"/>
              <a:sym typeface="Calibri"/>
            </a:endParaRPr>
          </a:p>
        </p:txBody>
      </p:sp>
      <p:sp>
        <p:nvSpPr>
          <p:cNvPr id="645" name="Google Shape;645;p69"/>
          <p:cNvSpPr txBox="1"/>
          <p:nvPr/>
        </p:nvSpPr>
        <p:spPr>
          <a:xfrm>
            <a:off x="2071369" y="1357245"/>
            <a:ext cx="550810" cy="123111"/>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Oct 2017</a:t>
            </a:r>
            <a:endParaRPr sz="1900">
              <a:latin typeface="Calibri"/>
              <a:ea typeface="Calibri"/>
              <a:cs typeface="Calibri"/>
              <a:sym typeface="Calibri"/>
            </a:endParaRPr>
          </a:p>
        </p:txBody>
      </p:sp>
      <p:sp>
        <p:nvSpPr>
          <p:cNvPr id="646" name="Google Shape;646;p69"/>
          <p:cNvSpPr/>
          <p:nvPr/>
        </p:nvSpPr>
        <p:spPr>
          <a:xfrm rot="-5400000">
            <a:off x="1891357" y="1074170"/>
            <a:ext cx="165100" cy="140769"/>
          </a:xfrm>
          <a:prstGeom prst="flowChartMerge">
            <a:avLst/>
          </a:prstGeom>
          <a:solidFill>
            <a:srgbClr val="0072BC"/>
          </a:solidFill>
          <a:ln>
            <a:noFill/>
          </a:ln>
        </p:spPr>
        <p:txBody>
          <a:bodyPr spcFirstLastPara="1" wrap="square" lIns="91388" tIns="45695" rIns="91388" bIns="45695" anchor="ctr" anchorCtr="0">
            <a:noAutofit/>
          </a:bodyPr>
          <a:lstStyle/>
          <a:p>
            <a:pPr algn="ctr"/>
            <a:endParaRPr sz="1900">
              <a:solidFill>
                <a:srgbClr val="FFFFFF"/>
              </a:solidFill>
              <a:latin typeface="Calibri"/>
              <a:ea typeface="Calibri"/>
              <a:cs typeface="Calibri"/>
              <a:sym typeface="Calibri"/>
            </a:endParaRPr>
          </a:p>
        </p:txBody>
      </p:sp>
      <p:sp>
        <p:nvSpPr>
          <p:cNvPr id="647" name="Google Shape;647;p69"/>
          <p:cNvSpPr/>
          <p:nvPr/>
        </p:nvSpPr>
        <p:spPr>
          <a:xfrm>
            <a:off x="590040" y="2355795"/>
            <a:ext cx="3967365" cy="182880"/>
          </a:xfrm>
          <a:prstGeom prst="roundRect">
            <a:avLst>
              <a:gd name="adj" fmla="val 16667"/>
            </a:avLst>
          </a:prstGeom>
          <a:solidFill>
            <a:srgbClr val="4472C4"/>
          </a:solidFill>
          <a:ln>
            <a:noFill/>
          </a:ln>
        </p:spPr>
        <p:txBody>
          <a:bodyPr spcFirstLastPara="1" wrap="square" lIns="91413" tIns="45695" rIns="91413" bIns="45695" anchor="ctr" anchorCtr="0">
            <a:noAutofit/>
          </a:bodyPr>
          <a:lstStyle/>
          <a:p>
            <a:pPr algn="ctr"/>
            <a:r>
              <a:rPr lang="en-US" sz="800" b="1">
                <a:solidFill>
                  <a:srgbClr val="FFFFFF"/>
                </a:solidFill>
                <a:latin typeface="Calibri"/>
                <a:ea typeface="Calibri"/>
                <a:cs typeface="Calibri"/>
                <a:sym typeface="Calibri"/>
              </a:rPr>
              <a:t>MDM &amp; Data Governance</a:t>
            </a:r>
            <a:endParaRPr sz="800" b="1">
              <a:solidFill>
                <a:srgbClr val="FFFFFF"/>
              </a:solidFill>
              <a:latin typeface="Calibri"/>
              <a:ea typeface="Calibri"/>
              <a:cs typeface="Calibri"/>
              <a:sym typeface="Calibri"/>
            </a:endParaRPr>
          </a:p>
        </p:txBody>
      </p:sp>
      <p:sp>
        <p:nvSpPr>
          <p:cNvPr id="648" name="Google Shape;648;p69"/>
          <p:cNvSpPr txBox="1"/>
          <p:nvPr/>
        </p:nvSpPr>
        <p:spPr>
          <a:xfrm>
            <a:off x="11523212" y="2390999"/>
            <a:ext cx="623554" cy="128016"/>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10/18 – 9/21</a:t>
            </a:r>
            <a:endParaRPr sz="1900">
              <a:latin typeface="Calibri"/>
              <a:ea typeface="Calibri"/>
              <a:cs typeface="Calibri"/>
              <a:sym typeface="Calibri"/>
            </a:endParaRPr>
          </a:p>
        </p:txBody>
      </p:sp>
      <p:sp>
        <p:nvSpPr>
          <p:cNvPr id="649" name="Google Shape;649;p69"/>
          <p:cNvSpPr/>
          <p:nvPr/>
        </p:nvSpPr>
        <p:spPr>
          <a:xfrm rot="-5400000">
            <a:off x="4532845" y="1018829"/>
            <a:ext cx="165100" cy="140731"/>
          </a:xfrm>
          <a:prstGeom prst="flowChartMerge">
            <a:avLst/>
          </a:prstGeom>
          <a:solidFill>
            <a:srgbClr val="FFC000"/>
          </a:solidFill>
          <a:ln>
            <a:noFill/>
          </a:ln>
        </p:spPr>
        <p:txBody>
          <a:bodyPr spcFirstLastPara="1" wrap="square" lIns="91413" tIns="45695" rIns="91413" bIns="45695" anchor="ctr" anchorCtr="0">
            <a:noAutofit/>
          </a:bodyPr>
          <a:lstStyle/>
          <a:p>
            <a:pPr algn="ctr"/>
            <a:endParaRPr sz="1900">
              <a:solidFill>
                <a:srgbClr val="FFFFFF"/>
              </a:solidFill>
              <a:latin typeface="Calibri"/>
              <a:ea typeface="Calibri"/>
              <a:cs typeface="Calibri"/>
              <a:sym typeface="Calibri"/>
            </a:endParaRPr>
          </a:p>
        </p:txBody>
      </p:sp>
      <p:cxnSp>
        <p:nvCxnSpPr>
          <p:cNvPr id="650" name="Google Shape;650;p69"/>
          <p:cNvCxnSpPr/>
          <p:nvPr/>
        </p:nvCxnSpPr>
        <p:spPr>
          <a:xfrm flipH="1">
            <a:off x="6662452" y="1181187"/>
            <a:ext cx="8265" cy="392888"/>
          </a:xfrm>
          <a:prstGeom prst="straightConnector1">
            <a:avLst/>
          </a:prstGeom>
          <a:noFill/>
          <a:ln w="9525" cap="flat" cmpd="sng">
            <a:solidFill>
              <a:srgbClr val="5B9BD5">
                <a:alpha val="49019"/>
              </a:srgbClr>
            </a:solidFill>
            <a:prstDash val="solid"/>
            <a:miter lim="8000"/>
            <a:headEnd type="none" w="sm" len="sm"/>
            <a:tailEnd type="none" w="sm" len="sm"/>
          </a:ln>
        </p:spPr>
      </p:cxnSp>
      <p:sp>
        <p:nvSpPr>
          <p:cNvPr id="651" name="Google Shape;651;p69"/>
          <p:cNvSpPr txBox="1"/>
          <p:nvPr/>
        </p:nvSpPr>
        <p:spPr>
          <a:xfrm>
            <a:off x="6832921" y="1067605"/>
            <a:ext cx="556559" cy="448323"/>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CJAMS Statewide</a:t>
            </a:r>
            <a:endParaRPr sz="1900">
              <a:latin typeface="Calibri"/>
              <a:ea typeface="Calibri"/>
              <a:cs typeface="Calibri"/>
              <a:sym typeface="Calibri"/>
            </a:endParaRPr>
          </a:p>
          <a:p>
            <a:r>
              <a:rPr lang="en-US" sz="800" b="1">
                <a:latin typeface="Calibri"/>
                <a:ea typeface="Calibri"/>
                <a:cs typeface="Calibri"/>
                <a:sym typeface="Calibri"/>
              </a:rPr>
              <a:t>Oct 2019</a:t>
            </a:r>
            <a:endParaRPr sz="1900">
              <a:latin typeface="Calibri"/>
              <a:ea typeface="Calibri"/>
              <a:cs typeface="Calibri"/>
              <a:sym typeface="Calibri"/>
            </a:endParaRPr>
          </a:p>
        </p:txBody>
      </p:sp>
      <p:sp>
        <p:nvSpPr>
          <p:cNvPr id="652" name="Google Shape;652;p69"/>
          <p:cNvSpPr/>
          <p:nvPr/>
        </p:nvSpPr>
        <p:spPr>
          <a:xfrm rot="-5400000">
            <a:off x="6684560" y="1193436"/>
            <a:ext cx="165100" cy="140770"/>
          </a:xfrm>
          <a:prstGeom prst="flowChartMerge">
            <a:avLst/>
          </a:prstGeom>
          <a:solidFill>
            <a:srgbClr val="5B9BD5"/>
          </a:solidFill>
          <a:ln>
            <a:noFill/>
          </a:ln>
        </p:spPr>
        <p:txBody>
          <a:bodyPr spcFirstLastPara="1" wrap="square" lIns="91388" tIns="45695" rIns="91388" bIns="45695" anchor="ctr" anchorCtr="0">
            <a:noAutofit/>
          </a:bodyPr>
          <a:lstStyle/>
          <a:p>
            <a:pPr algn="ctr"/>
            <a:endParaRPr sz="1900">
              <a:solidFill>
                <a:srgbClr val="FFFFFF"/>
              </a:solidFill>
              <a:latin typeface="Calibri"/>
              <a:ea typeface="Calibri"/>
              <a:cs typeface="Calibri"/>
              <a:sym typeface="Calibri"/>
            </a:endParaRPr>
          </a:p>
        </p:txBody>
      </p:sp>
      <p:sp>
        <p:nvSpPr>
          <p:cNvPr id="653" name="Google Shape;653;p69"/>
          <p:cNvSpPr/>
          <p:nvPr/>
        </p:nvSpPr>
        <p:spPr>
          <a:xfrm>
            <a:off x="590043" y="2618145"/>
            <a:ext cx="8355627" cy="182880"/>
          </a:xfrm>
          <a:prstGeom prst="roundRect">
            <a:avLst>
              <a:gd name="adj" fmla="val 16667"/>
            </a:avLst>
          </a:prstGeom>
          <a:solidFill>
            <a:srgbClr val="B20E12"/>
          </a:solidFill>
          <a:ln>
            <a:noFill/>
          </a:ln>
        </p:spPr>
        <p:txBody>
          <a:bodyPr spcFirstLastPara="1" wrap="square" lIns="91413" tIns="45695" rIns="91413" bIns="45695" anchor="ctr" anchorCtr="0">
            <a:noAutofit/>
          </a:bodyPr>
          <a:lstStyle/>
          <a:p>
            <a:pPr algn="ctr"/>
            <a:r>
              <a:rPr lang="en-US" sz="800" b="1">
                <a:solidFill>
                  <a:srgbClr val="FFFFFF"/>
                </a:solidFill>
                <a:latin typeface="Calibri"/>
                <a:ea typeface="Calibri"/>
                <a:cs typeface="Calibri"/>
                <a:sym typeface="Calibri"/>
              </a:rPr>
              <a:t>Shared Data Repository, Data Lake, Analytics &amp; Reporting</a:t>
            </a:r>
            <a:endParaRPr sz="800" b="1">
              <a:solidFill>
                <a:srgbClr val="FFFFFF"/>
              </a:solidFill>
              <a:latin typeface="Calibri"/>
              <a:ea typeface="Calibri"/>
              <a:cs typeface="Calibri"/>
              <a:sym typeface="Calibri"/>
            </a:endParaRPr>
          </a:p>
        </p:txBody>
      </p:sp>
      <p:sp>
        <p:nvSpPr>
          <p:cNvPr id="654" name="Google Shape;654;p69"/>
          <p:cNvSpPr txBox="1"/>
          <p:nvPr/>
        </p:nvSpPr>
        <p:spPr>
          <a:xfrm>
            <a:off x="-152400" y="1574093"/>
            <a:ext cx="715490" cy="128016"/>
          </a:xfrm>
          <a:prstGeom prst="rect">
            <a:avLst/>
          </a:prstGeom>
          <a:noFill/>
          <a:ln>
            <a:noFill/>
          </a:ln>
        </p:spPr>
        <p:txBody>
          <a:bodyPr spcFirstLastPara="1" wrap="square" lIns="0" tIns="0" rIns="0" bIns="0" anchor="ctr" anchorCtr="0">
            <a:noAutofit/>
          </a:bodyPr>
          <a:lstStyle/>
          <a:p>
            <a:pPr algn="r"/>
            <a:r>
              <a:rPr lang="en-US" sz="800" b="1" dirty="0">
                <a:latin typeface="Calibri"/>
                <a:ea typeface="Calibri"/>
                <a:cs typeface="Calibri"/>
                <a:sym typeface="Calibri"/>
              </a:rPr>
              <a:t>4/17 – 9/17</a:t>
            </a:r>
            <a:endParaRPr sz="1900" dirty="0">
              <a:latin typeface="Calibri"/>
              <a:ea typeface="Calibri"/>
              <a:cs typeface="Calibri"/>
              <a:sym typeface="Calibri"/>
            </a:endParaRPr>
          </a:p>
        </p:txBody>
      </p:sp>
      <p:sp>
        <p:nvSpPr>
          <p:cNvPr id="655" name="Google Shape;655;p69"/>
          <p:cNvSpPr txBox="1"/>
          <p:nvPr/>
        </p:nvSpPr>
        <p:spPr>
          <a:xfrm>
            <a:off x="-152400" y="1851671"/>
            <a:ext cx="715490" cy="128016"/>
          </a:xfrm>
          <a:prstGeom prst="rect">
            <a:avLst/>
          </a:prstGeom>
          <a:noFill/>
          <a:ln>
            <a:noFill/>
          </a:ln>
        </p:spPr>
        <p:txBody>
          <a:bodyPr spcFirstLastPara="1" wrap="square" lIns="0" tIns="0" rIns="0" bIns="0" anchor="ctr" anchorCtr="0">
            <a:noAutofit/>
          </a:bodyPr>
          <a:lstStyle/>
          <a:p>
            <a:pPr algn="r"/>
            <a:r>
              <a:rPr lang="en-US" sz="800" b="1">
                <a:latin typeface="Calibri"/>
                <a:ea typeface="Calibri"/>
                <a:cs typeface="Calibri"/>
                <a:sym typeface="Calibri"/>
              </a:rPr>
              <a:t>4/17 – 9/17</a:t>
            </a:r>
            <a:endParaRPr sz="1900">
              <a:latin typeface="Calibri"/>
              <a:ea typeface="Calibri"/>
              <a:cs typeface="Calibri"/>
              <a:sym typeface="Calibri"/>
            </a:endParaRPr>
          </a:p>
        </p:txBody>
      </p:sp>
      <p:sp>
        <p:nvSpPr>
          <p:cNvPr id="656" name="Google Shape;656;p69"/>
          <p:cNvSpPr txBox="1"/>
          <p:nvPr/>
        </p:nvSpPr>
        <p:spPr>
          <a:xfrm>
            <a:off x="-152400" y="2123015"/>
            <a:ext cx="715490" cy="128016"/>
          </a:xfrm>
          <a:prstGeom prst="rect">
            <a:avLst/>
          </a:prstGeom>
          <a:noFill/>
          <a:ln>
            <a:noFill/>
          </a:ln>
        </p:spPr>
        <p:txBody>
          <a:bodyPr spcFirstLastPara="1" wrap="square" lIns="0" tIns="0" rIns="0" bIns="0" anchor="ctr" anchorCtr="0">
            <a:noAutofit/>
          </a:bodyPr>
          <a:lstStyle/>
          <a:p>
            <a:pPr algn="r"/>
            <a:r>
              <a:rPr lang="en-US" sz="800" b="1">
                <a:latin typeface="Calibri"/>
                <a:ea typeface="Calibri"/>
                <a:cs typeface="Calibri"/>
                <a:sym typeface="Calibri"/>
              </a:rPr>
              <a:t>4/17 – 9/17</a:t>
            </a:r>
            <a:endParaRPr sz="1900">
              <a:latin typeface="Calibri"/>
              <a:ea typeface="Calibri"/>
              <a:cs typeface="Calibri"/>
              <a:sym typeface="Calibri"/>
            </a:endParaRPr>
          </a:p>
        </p:txBody>
      </p:sp>
      <p:sp>
        <p:nvSpPr>
          <p:cNvPr id="657" name="Google Shape;657;p69"/>
          <p:cNvSpPr txBox="1"/>
          <p:nvPr/>
        </p:nvSpPr>
        <p:spPr>
          <a:xfrm>
            <a:off x="71787" y="2388849"/>
            <a:ext cx="565545" cy="128016"/>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4/17 – 9/18</a:t>
            </a:r>
            <a:endParaRPr sz="1900">
              <a:latin typeface="Calibri"/>
              <a:ea typeface="Calibri"/>
              <a:cs typeface="Calibri"/>
              <a:sym typeface="Calibri"/>
            </a:endParaRPr>
          </a:p>
        </p:txBody>
      </p:sp>
      <p:sp>
        <p:nvSpPr>
          <p:cNvPr id="658" name="Google Shape;658;p69"/>
          <p:cNvSpPr txBox="1"/>
          <p:nvPr/>
        </p:nvSpPr>
        <p:spPr>
          <a:xfrm>
            <a:off x="74450" y="2648029"/>
            <a:ext cx="715490" cy="128016"/>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4/17 – 5/20</a:t>
            </a:r>
            <a:endParaRPr sz="1900">
              <a:latin typeface="Calibri"/>
              <a:ea typeface="Calibri"/>
              <a:cs typeface="Calibri"/>
              <a:sym typeface="Calibri"/>
            </a:endParaRPr>
          </a:p>
        </p:txBody>
      </p:sp>
      <p:sp>
        <p:nvSpPr>
          <p:cNvPr id="659" name="Google Shape;659;p69"/>
          <p:cNvSpPr/>
          <p:nvPr/>
        </p:nvSpPr>
        <p:spPr>
          <a:xfrm>
            <a:off x="1905614" y="1562316"/>
            <a:ext cx="9515501" cy="188056"/>
          </a:xfrm>
          <a:prstGeom prst="roundRect">
            <a:avLst>
              <a:gd name="adj" fmla="val 16667"/>
            </a:avLst>
          </a:prstGeom>
          <a:solidFill>
            <a:srgbClr val="0072BC"/>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Continued Support for System</a:t>
            </a:r>
            <a:endParaRPr sz="1900">
              <a:latin typeface="Calibri"/>
              <a:ea typeface="Calibri"/>
              <a:cs typeface="Calibri"/>
              <a:sym typeface="Calibri"/>
            </a:endParaRPr>
          </a:p>
        </p:txBody>
      </p:sp>
      <p:sp>
        <p:nvSpPr>
          <p:cNvPr id="660" name="Google Shape;660;p69"/>
          <p:cNvSpPr/>
          <p:nvPr/>
        </p:nvSpPr>
        <p:spPr>
          <a:xfrm>
            <a:off x="1905602" y="1824667"/>
            <a:ext cx="9515508" cy="180372"/>
          </a:xfrm>
          <a:prstGeom prst="roundRect">
            <a:avLst>
              <a:gd name="adj" fmla="val 16667"/>
            </a:avLst>
          </a:prstGeom>
          <a:solidFill>
            <a:srgbClr val="ED7D31"/>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Continued Support for Security</a:t>
            </a:r>
            <a:endParaRPr sz="1900">
              <a:latin typeface="Calibri"/>
              <a:ea typeface="Calibri"/>
              <a:cs typeface="Calibri"/>
              <a:sym typeface="Calibri"/>
            </a:endParaRPr>
          </a:p>
        </p:txBody>
      </p:sp>
      <p:sp>
        <p:nvSpPr>
          <p:cNvPr id="661" name="Google Shape;661;p69"/>
          <p:cNvSpPr/>
          <p:nvPr/>
        </p:nvSpPr>
        <p:spPr>
          <a:xfrm>
            <a:off x="1905602" y="2087019"/>
            <a:ext cx="9515508" cy="193156"/>
          </a:xfrm>
          <a:prstGeom prst="roundRect">
            <a:avLst>
              <a:gd name="adj" fmla="val 16667"/>
            </a:avLst>
          </a:prstGeom>
          <a:solidFill>
            <a:srgbClr val="B20E12"/>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Continued Support for DevOps</a:t>
            </a:r>
            <a:endParaRPr sz="800" b="1">
              <a:solidFill>
                <a:srgbClr val="FFFFFF"/>
              </a:solidFill>
              <a:latin typeface="Calibri"/>
              <a:ea typeface="Calibri"/>
              <a:cs typeface="Calibri"/>
              <a:sym typeface="Calibri"/>
            </a:endParaRPr>
          </a:p>
        </p:txBody>
      </p:sp>
      <p:sp>
        <p:nvSpPr>
          <p:cNvPr id="662" name="Google Shape;662;p69"/>
          <p:cNvSpPr/>
          <p:nvPr/>
        </p:nvSpPr>
        <p:spPr>
          <a:xfrm>
            <a:off x="6486525" y="4178997"/>
            <a:ext cx="4934587" cy="185007"/>
          </a:xfrm>
          <a:prstGeom prst="roundRect">
            <a:avLst>
              <a:gd name="adj" fmla="val 16667"/>
            </a:avLst>
          </a:prstGeom>
          <a:solidFill>
            <a:srgbClr val="5B9BD5"/>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Continued Support for CJAMS post production</a:t>
            </a:r>
            <a:endParaRPr sz="800" b="1">
              <a:solidFill>
                <a:srgbClr val="FFFFFF"/>
              </a:solidFill>
              <a:latin typeface="Calibri"/>
              <a:ea typeface="Calibri"/>
              <a:cs typeface="Calibri"/>
              <a:sym typeface="Calibri"/>
            </a:endParaRPr>
          </a:p>
        </p:txBody>
      </p:sp>
      <p:sp>
        <p:nvSpPr>
          <p:cNvPr id="663" name="Google Shape;663;p69"/>
          <p:cNvSpPr/>
          <p:nvPr/>
        </p:nvSpPr>
        <p:spPr>
          <a:xfrm>
            <a:off x="8969859" y="3167699"/>
            <a:ext cx="2451275" cy="182880"/>
          </a:xfrm>
          <a:prstGeom prst="roundRect">
            <a:avLst>
              <a:gd name="adj" fmla="val 16667"/>
            </a:avLst>
          </a:prstGeom>
          <a:solidFill>
            <a:srgbClr val="44546A"/>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Post production</a:t>
            </a:r>
            <a:endParaRPr sz="1900">
              <a:latin typeface="Calibri"/>
              <a:ea typeface="Calibri"/>
              <a:cs typeface="Calibri"/>
              <a:sym typeface="Calibri"/>
            </a:endParaRPr>
          </a:p>
        </p:txBody>
      </p:sp>
      <p:sp>
        <p:nvSpPr>
          <p:cNvPr id="664" name="Google Shape;664;p69"/>
          <p:cNvSpPr/>
          <p:nvPr/>
        </p:nvSpPr>
        <p:spPr>
          <a:xfrm>
            <a:off x="8969857" y="3436306"/>
            <a:ext cx="2451275" cy="172719"/>
          </a:xfrm>
          <a:prstGeom prst="roundRect">
            <a:avLst>
              <a:gd name="adj" fmla="val 16667"/>
            </a:avLst>
          </a:prstGeom>
          <a:solidFill>
            <a:srgbClr val="B20E12"/>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Post production</a:t>
            </a:r>
            <a:endParaRPr sz="800">
              <a:solidFill>
                <a:srgbClr val="FFFFFF"/>
              </a:solidFill>
              <a:latin typeface="Calibri"/>
              <a:ea typeface="Calibri"/>
              <a:cs typeface="Calibri"/>
              <a:sym typeface="Calibri"/>
            </a:endParaRPr>
          </a:p>
        </p:txBody>
      </p:sp>
      <p:sp>
        <p:nvSpPr>
          <p:cNvPr id="665" name="Google Shape;665;p69"/>
          <p:cNvSpPr/>
          <p:nvPr/>
        </p:nvSpPr>
        <p:spPr>
          <a:xfrm>
            <a:off x="8969849" y="3673816"/>
            <a:ext cx="2451273" cy="185104"/>
          </a:xfrm>
          <a:prstGeom prst="roundRect">
            <a:avLst>
              <a:gd name="adj" fmla="val 16667"/>
            </a:avLst>
          </a:prstGeom>
          <a:solidFill>
            <a:srgbClr val="70AD47"/>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Post production</a:t>
            </a:r>
            <a:endParaRPr sz="800">
              <a:solidFill>
                <a:srgbClr val="FFFFFF"/>
              </a:solidFill>
              <a:latin typeface="Calibri"/>
              <a:ea typeface="Calibri"/>
              <a:cs typeface="Calibri"/>
              <a:sym typeface="Calibri"/>
            </a:endParaRPr>
          </a:p>
        </p:txBody>
      </p:sp>
      <p:sp>
        <p:nvSpPr>
          <p:cNvPr id="666" name="Google Shape;666;p69"/>
          <p:cNvSpPr/>
          <p:nvPr/>
        </p:nvSpPr>
        <p:spPr>
          <a:xfrm>
            <a:off x="8969845" y="3919128"/>
            <a:ext cx="2451273" cy="185104"/>
          </a:xfrm>
          <a:prstGeom prst="roundRect">
            <a:avLst>
              <a:gd name="adj" fmla="val 16667"/>
            </a:avLst>
          </a:prstGeom>
          <a:solidFill>
            <a:srgbClr val="4472C4"/>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Post production</a:t>
            </a:r>
            <a:endParaRPr sz="800">
              <a:solidFill>
                <a:srgbClr val="FFFFFF"/>
              </a:solidFill>
              <a:latin typeface="Calibri"/>
              <a:ea typeface="Calibri"/>
              <a:cs typeface="Calibri"/>
              <a:sym typeface="Calibri"/>
            </a:endParaRPr>
          </a:p>
        </p:txBody>
      </p:sp>
      <p:sp>
        <p:nvSpPr>
          <p:cNvPr id="667" name="Google Shape;667;p69"/>
          <p:cNvSpPr/>
          <p:nvPr/>
        </p:nvSpPr>
        <p:spPr>
          <a:xfrm>
            <a:off x="3913045" y="2906653"/>
            <a:ext cx="5997306" cy="163515"/>
          </a:xfrm>
          <a:prstGeom prst="roundRect">
            <a:avLst>
              <a:gd name="adj" fmla="val 16667"/>
            </a:avLst>
          </a:prstGeom>
          <a:solidFill>
            <a:srgbClr val="6F3198"/>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Child Support Worker Portal &amp; Mobile Apps</a:t>
            </a:r>
            <a:endParaRPr sz="800" b="1">
              <a:solidFill>
                <a:srgbClr val="FFFFFF"/>
              </a:solidFill>
              <a:latin typeface="Calibri"/>
              <a:ea typeface="Calibri"/>
              <a:cs typeface="Calibri"/>
              <a:sym typeface="Calibri"/>
            </a:endParaRPr>
          </a:p>
        </p:txBody>
      </p:sp>
      <p:sp>
        <p:nvSpPr>
          <p:cNvPr id="668" name="Google Shape;668;p69"/>
          <p:cNvSpPr/>
          <p:nvPr/>
        </p:nvSpPr>
        <p:spPr>
          <a:xfrm>
            <a:off x="4607105" y="2355809"/>
            <a:ext cx="6814006" cy="178851"/>
          </a:xfrm>
          <a:prstGeom prst="roundRect">
            <a:avLst>
              <a:gd name="adj" fmla="val 16667"/>
            </a:avLst>
          </a:prstGeom>
          <a:solidFill>
            <a:srgbClr val="4472C4"/>
          </a:solidFill>
          <a:ln>
            <a:noFill/>
          </a:ln>
        </p:spPr>
        <p:txBody>
          <a:bodyPr spcFirstLastPara="1" wrap="square" lIns="91413" tIns="45695" rIns="91413" bIns="45695" anchor="ctr" anchorCtr="0">
            <a:noAutofit/>
          </a:bodyPr>
          <a:lstStyle/>
          <a:p>
            <a:pPr algn="ctr"/>
            <a:r>
              <a:rPr lang="en-US" sz="800" b="1">
                <a:solidFill>
                  <a:srgbClr val="FFFFFF"/>
                </a:solidFill>
                <a:latin typeface="Calibri"/>
                <a:ea typeface="Calibri"/>
                <a:cs typeface="Calibri"/>
                <a:sym typeface="Calibri"/>
              </a:rPr>
              <a:t>Continued MDM &amp; Data Governance updates</a:t>
            </a:r>
            <a:endParaRPr sz="800" b="1">
              <a:solidFill>
                <a:srgbClr val="FFFFFF"/>
              </a:solidFill>
              <a:latin typeface="Calibri"/>
              <a:ea typeface="Calibri"/>
              <a:cs typeface="Calibri"/>
              <a:sym typeface="Calibri"/>
            </a:endParaRPr>
          </a:p>
        </p:txBody>
      </p:sp>
      <p:sp>
        <p:nvSpPr>
          <p:cNvPr id="669" name="Google Shape;669;p69"/>
          <p:cNvSpPr/>
          <p:nvPr/>
        </p:nvSpPr>
        <p:spPr>
          <a:xfrm>
            <a:off x="8969853" y="2618145"/>
            <a:ext cx="2451283" cy="182880"/>
          </a:xfrm>
          <a:prstGeom prst="roundRect">
            <a:avLst>
              <a:gd name="adj" fmla="val 16667"/>
            </a:avLst>
          </a:prstGeom>
          <a:solidFill>
            <a:srgbClr val="B20E12"/>
          </a:solidFill>
          <a:ln>
            <a:noFill/>
          </a:ln>
        </p:spPr>
        <p:txBody>
          <a:bodyPr spcFirstLastPara="1" wrap="square" lIns="91413" tIns="45695" rIns="91413" bIns="45695" anchor="ctr" anchorCtr="0">
            <a:noAutofit/>
          </a:bodyPr>
          <a:lstStyle/>
          <a:p>
            <a:pPr algn="ctr"/>
            <a:r>
              <a:rPr lang="en-US" sz="800" b="1">
                <a:solidFill>
                  <a:srgbClr val="FFFFFF"/>
                </a:solidFill>
                <a:latin typeface="Calibri"/>
                <a:ea typeface="Calibri"/>
                <a:cs typeface="Calibri"/>
                <a:sym typeface="Calibri"/>
              </a:rPr>
              <a:t>Post production</a:t>
            </a:r>
            <a:endParaRPr sz="800">
              <a:solidFill>
                <a:srgbClr val="FFFFFF"/>
              </a:solidFill>
              <a:latin typeface="Calibri"/>
              <a:ea typeface="Calibri"/>
              <a:cs typeface="Calibri"/>
              <a:sym typeface="Calibri"/>
            </a:endParaRPr>
          </a:p>
        </p:txBody>
      </p:sp>
      <p:sp>
        <p:nvSpPr>
          <p:cNvPr id="670" name="Google Shape;670;p69"/>
          <p:cNvSpPr txBox="1"/>
          <p:nvPr/>
        </p:nvSpPr>
        <p:spPr>
          <a:xfrm>
            <a:off x="11523216" y="2655043"/>
            <a:ext cx="623554" cy="128016"/>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6/20 – 9/21</a:t>
            </a:r>
            <a:endParaRPr sz="1900">
              <a:latin typeface="Calibri"/>
              <a:ea typeface="Calibri"/>
              <a:cs typeface="Calibri"/>
              <a:sym typeface="Calibri"/>
            </a:endParaRPr>
          </a:p>
        </p:txBody>
      </p:sp>
      <p:sp>
        <p:nvSpPr>
          <p:cNvPr id="671" name="Google Shape;671;p69"/>
          <p:cNvSpPr txBox="1"/>
          <p:nvPr/>
        </p:nvSpPr>
        <p:spPr>
          <a:xfrm>
            <a:off x="8622875" y="1164380"/>
            <a:ext cx="574213" cy="423845"/>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Child Support </a:t>
            </a:r>
            <a:endParaRPr sz="1900">
              <a:latin typeface="Calibri"/>
              <a:ea typeface="Calibri"/>
              <a:cs typeface="Calibri"/>
              <a:sym typeface="Calibri"/>
            </a:endParaRPr>
          </a:p>
          <a:p>
            <a:r>
              <a:rPr lang="en-US" sz="800" b="1">
                <a:latin typeface="Calibri"/>
                <a:ea typeface="Calibri"/>
                <a:cs typeface="Calibri"/>
                <a:sym typeface="Calibri"/>
              </a:rPr>
              <a:t>(CS) Pilot</a:t>
            </a:r>
            <a:endParaRPr sz="1900">
              <a:latin typeface="Calibri"/>
              <a:ea typeface="Calibri"/>
              <a:cs typeface="Calibri"/>
              <a:sym typeface="Calibri"/>
            </a:endParaRPr>
          </a:p>
          <a:p>
            <a:r>
              <a:rPr lang="en-US" sz="800" b="1">
                <a:latin typeface="Calibri"/>
                <a:ea typeface="Calibri"/>
                <a:cs typeface="Calibri"/>
                <a:sym typeface="Calibri"/>
              </a:rPr>
              <a:t>Jul 2020</a:t>
            </a:r>
            <a:endParaRPr sz="1900">
              <a:latin typeface="Calibri"/>
              <a:ea typeface="Calibri"/>
              <a:cs typeface="Calibri"/>
              <a:sym typeface="Calibri"/>
            </a:endParaRPr>
          </a:p>
        </p:txBody>
      </p:sp>
      <p:grpSp>
        <p:nvGrpSpPr>
          <p:cNvPr id="672" name="Google Shape;672;p69"/>
          <p:cNvGrpSpPr/>
          <p:nvPr/>
        </p:nvGrpSpPr>
        <p:grpSpPr>
          <a:xfrm>
            <a:off x="8551915" y="1032146"/>
            <a:ext cx="157646" cy="512641"/>
            <a:chOff x="8681427" y="1061434"/>
            <a:chExt cx="179830" cy="512641"/>
          </a:xfrm>
        </p:grpSpPr>
        <p:cxnSp>
          <p:nvCxnSpPr>
            <p:cNvPr id="673" name="Google Shape;673;p69"/>
            <p:cNvCxnSpPr/>
            <p:nvPr/>
          </p:nvCxnSpPr>
          <p:spPr>
            <a:xfrm>
              <a:off x="8681427" y="1062011"/>
              <a:ext cx="0" cy="512064"/>
            </a:xfrm>
            <a:prstGeom prst="straightConnector1">
              <a:avLst/>
            </a:prstGeom>
            <a:noFill/>
            <a:ln w="9525" cap="flat" cmpd="sng">
              <a:solidFill>
                <a:srgbClr val="7030A0">
                  <a:alpha val="49019"/>
                </a:srgbClr>
              </a:solidFill>
              <a:prstDash val="solid"/>
              <a:miter lim="8000"/>
              <a:headEnd type="none" w="sm" len="sm"/>
              <a:tailEnd type="none" w="sm" len="sm"/>
            </a:ln>
          </p:spPr>
        </p:cxnSp>
        <p:sp>
          <p:nvSpPr>
            <p:cNvPr id="674" name="Google Shape;674;p69"/>
            <p:cNvSpPr/>
            <p:nvPr/>
          </p:nvSpPr>
          <p:spPr>
            <a:xfrm rot="-5400000">
              <a:off x="8698439" y="1063717"/>
              <a:ext cx="165100" cy="160535"/>
            </a:xfrm>
            <a:prstGeom prst="flowChartMerge">
              <a:avLst/>
            </a:prstGeom>
            <a:solidFill>
              <a:srgbClr val="7030A0"/>
            </a:solidFill>
            <a:ln>
              <a:noFill/>
            </a:ln>
          </p:spPr>
          <p:txBody>
            <a:bodyPr spcFirstLastPara="1" wrap="square" lIns="91425" tIns="45700" rIns="91425" bIns="45700" anchor="ctr" anchorCtr="0">
              <a:noAutofit/>
            </a:bodyPr>
            <a:lstStyle/>
            <a:p>
              <a:pPr algn="ctr"/>
              <a:endParaRPr sz="1900">
                <a:solidFill>
                  <a:srgbClr val="FFFFFF"/>
                </a:solidFill>
                <a:latin typeface="Calibri"/>
                <a:ea typeface="Calibri"/>
                <a:cs typeface="Calibri"/>
                <a:sym typeface="Calibri"/>
              </a:endParaRPr>
            </a:p>
          </p:txBody>
        </p:sp>
      </p:grpSp>
      <p:sp>
        <p:nvSpPr>
          <p:cNvPr id="675" name="Google Shape;675;p69"/>
          <p:cNvSpPr/>
          <p:nvPr/>
        </p:nvSpPr>
        <p:spPr>
          <a:xfrm>
            <a:off x="1895740" y="2899998"/>
            <a:ext cx="1954420" cy="173991"/>
          </a:xfrm>
          <a:prstGeom prst="roundRect">
            <a:avLst>
              <a:gd name="adj" fmla="val 16667"/>
            </a:avLst>
          </a:prstGeom>
          <a:solidFill>
            <a:srgbClr val="6F3198"/>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Pre-Development activity</a:t>
            </a:r>
            <a:endParaRPr sz="800" b="1">
              <a:solidFill>
                <a:srgbClr val="FFFFFF"/>
              </a:solidFill>
              <a:latin typeface="Calibri"/>
              <a:ea typeface="Calibri"/>
              <a:cs typeface="Calibri"/>
              <a:sym typeface="Calibri"/>
            </a:endParaRPr>
          </a:p>
        </p:txBody>
      </p:sp>
      <p:cxnSp>
        <p:nvCxnSpPr>
          <p:cNvPr id="676" name="Google Shape;676;p69"/>
          <p:cNvCxnSpPr/>
          <p:nvPr/>
        </p:nvCxnSpPr>
        <p:spPr>
          <a:xfrm>
            <a:off x="4520080" y="1010998"/>
            <a:ext cx="0" cy="563095"/>
          </a:xfrm>
          <a:prstGeom prst="straightConnector1">
            <a:avLst/>
          </a:prstGeom>
          <a:noFill/>
          <a:ln w="9525" cap="flat" cmpd="sng">
            <a:solidFill>
              <a:srgbClr val="FF0000">
                <a:alpha val="49019"/>
              </a:srgbClr>
            </a:solidFill>
            <a:prstDash val="solid"/>
            <a:miter lim="8000"/>
            <a:headEnd type="none" w="sm" len="sm"/>
            <a:tailEnd type="none" w="sm" len="sm"/>
          </a:ln>
        </p:spPr>
      </p:cxnSp>
      <p:sp>
        <p:nvSpPr>
          <p:cNvPr id="677" name="Google Shape;677;p69"/>
          <p:cNvSpPr txBox="1"/>
          <p:nvPr/>
        </p:nvSpPr>
        <p:spPr>
          <a:xfrm>
            <a:off x="4698496" y="958060"/>
            <a:ext cx="743692" cy="423845"/>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Base MDM &amp; </a:t>
            </a:r>
            <a:endParaRPr sz="1900">
              <a:latin typeface="Calibri"/>
              <a:ea typeface="Calibri"/>
              <a:cs typeface="Calibri"/>
              <a:sym typeface="Calibri"/>
            </a:endParaRPr>
          </a:p>
          <a:p>
            <a:r>
              <a:rPr lang="en-US" sz="800" b="1">
                <a:latin typeface="Calibri"/>
                <a:ea typeface="Calibri"/>
                <a:cs typeface="Calibri"/>
                <a:sym typeface="Calibri"/>
              </a:rPr>
              <a:t>Data Governance, Platform R2 Review</a:t>
            </a:r>
            <a:endParaRPr sz="1900">
              <a:latin typeface="Calibri"/>
              <a:ea typeface="Calibri"/>
              <a:cs typeface="Calibri"/>
              <a:sym typeface="Calibri"/>
            </a:endParaRPr>
          </a:p>
          <a:p>
            <a:r>
              <a:rPr lang="en-US" sz="800" b="1">
                <a:latin typeface="Calibri"/>
                <a:ea typeface="Calibri"/>
                <a:cs typeface="Calibri"/>
                <a:sym typeface="Calibri"/>
              </a:rPr>
              <a:t>Sept 2018 </a:t>
            </a:r>
            <a:endParaRPr sz="1900">
              <a:latin typeface="Calibri"/>
              <a:ea typeface="Calibri"/>
              <a:cs typeface="Calibri"/>
              <a:sym typeface="Calibri"/>
            </a:endParaRPr>
          </a:p>
        </p:txBody>
      </p:sp>
      <p:cxnSp>
        <p:nvCxnSpPr>
          <p:cNvPr id="678" name="Google Shape;678;p69"/>
          <p:cNvCxnSpPr/>
          <p:nvPr/>
        </p:nvCxnSpPr>
        <p:spPr>
          <a:xfrm>
            <a:off x="6500020" y="900025"/>
            <a:ext cx="0" cy="662291"/>
          </a:xfrm>
          <a:prstGeom prst="straightConnector1">
            <a:avLst/>
          </a:prstGeom>
          <a:noFill/>
          <a:ln w="9525" cap="flat" cmpd="sng">
            <a:solidFill>
              <a:srgbClr val="5B9BD5">
                <a:alpha val="49019"/>
              </a:srgbClr>
            </a:solidFill>
            <a:prstDash val="solid"/>
            <a:miter lim="8000"/>
            <a:headEnd type="none" w="sm" len="sm"/>
            <a:tailEnd type="none" w="sm" len="sm"/>
          </a:ln>
        </p:spPr>
      </p:cxnSp>
      <p:sp>
        <p:nvSpPr>
          <p:cNvPr id="679" name="Google Shape;679;p69"/>
          <p:cNvSpPr/>
          <p:nvPr/>
        </p:nvSpPr>
        <p:spPr>
          <a:xfrm rot="-5400000">
            <a:off x="6509515" y="896679"/>
            <a:ext cx="165100" cy="140770"/>
          </a:xfrm>
          <a:prstGeom prst="flowChartMerge">
            <a:avLst/>
          </a:prstGeom>
          <a:solidFill>
            <a:srgbClr val="00B050"/>
          </a:solidFill>
          <a:ln>
            <a:noFill/>
          </a:ln>
        </p:spPr>
        <p:txBody>
          <a:bodyPr spcFirstLastPara="1" wrap="square" lIns="91388" tIns="45695" rIns="91388" bIns="45695" anchor="ctr" anchorCtr="0">
            <a:noAutofit/>
          </a:bodyPr>
          <a:lstStyle/>
          <a:p>
            <a:pPr algn="ctr"/>
            <a:endParaRPr sz="1900">
              <a:solidFill>
                <a:srgbClr val="FFFFFF"/>
              </a:solidFill>
              <a:latin typeface="Calibri"/>
              <a:ea typeface="Calibri"/>
              <a:cs typeface="Calibri"/>
              <a:sym typeface="Calibri"/>
            </a:endParaRPr>
          </a:p>
        </p:txBody>
      </p:sp>
      <p:sp>
        <p:nvSpPr>
          <p:cNvPr id="680" name="Google Shape;680;p69"/>
          <p:cNvSpPr txBox="1"/>
          <p:nvPr/>
        </p:nvSpPr>
        <p:spPr>
          <a:xfrm>
            <a:off x="6662461" y="743164"/>
            <a:ext cx="893195" cy="331845"/>
          </a:xfrm>
          <a:prstGeom prst="rect">
            <a:avLst/>
          </a:prstGeom>
          <a:noFill/>
          <a:ln>
            <a:noFill/>
          </a:ln>
        </p:spPr>
        <p:txBody>
          <a:bodyPr spcFirstLastPara="1" wrap="square" lIns="0" tIns="0" rIns="0" bIns="0" anchor="ctr" anchorCtr="0">
            <a:noAutofit/>
          </a:bodyPr>
          <a:lstStyle/>
          <a:p>
            <a:r>
              <a:rPr lang="en-US" sz="800" b="1" dirty="0">
                <a:latin typeface="Calibri"/>
                <a:ea typeface="Calibri"/>
                <a:cs typeface="Calibri"/>
                <a:sym typeface="Calibri"/>
              </a:rPr>
              <a:t>CJAMS R2 Review</a:t>
            </a:r>
            <a:endParaRPr sz="1900" dirty="0">
              <a:latin typeface="Calibri"/>
              <a:ea typeface="Calibri"/>
              <a:cs typeface="Calibri"/>
              <a:sym typeface="Calibri"/>
            </a:endParaRPr>
          </a:p>
          <a:p>
            <a:r>
              <a:rPr lang="en-US" sz="800" b="1" dirty="0">
                <a:latin typeface="Calibri"/>
                <a:ea typeface="Calibri"/>
                <a:cs typeface="Calibri"/>
                <a:sym typeface="Calibri"/>
              </a:rPr>
              <a:t>Aug 2019 </a:t>
            </a:r>
            <a:endParaRPr sz="1900" dirty="0">
              <a:latin typeface="Calibri"/>
              <a:ea typeface="Calibri"/>
              <a:cs typeface="Calibri"/>
              <a:sym typeface="Calibri"/>
            </a:endParaRPr>
          </a:p>
        </p:txBody>
      </p:sp>
      <p:cxnSp>
        <p:nvCxnSpPr>
          <p:cNvPr id="681" name="Google Shape;681;p69"/>
          <p:cNvCxnSpPr/>
          <p:nvPr/>
        </p:nvCxnSpPr>
        <p:spPr>
          <a:xfrm>
            <a:off x="8232215" y="1006656"/>
            <a:ext cx="0" cy="578401"/>
          </a:xfrm>
          <a:prstGeom prst="straightConnector1">
            <a:avLst/>
          </a:prstGeom>
          <a:noFill/>
          <a:ln w="9525" cap="flat" cmpd="sng">
            <a:solidFill>
              <a:srgbClr val="5B9BD5">
                <a:alpha val="49019"/>
              </a:srgbClr>
            </a:solidFill>
            <a:prstDash val="solid"/>
            <a:miter lim="8000"/>
            <a:headEnd type="none" w="sm" len="sm"/>
            <a:tailEnd type="none" w="sm" len="sm"/>
          </a:ln>
        </p:spPr>
      </p:cxnSp>
      <p:sp>
        <p:nvSpPr>
          <p:cNvPr id="682" name="Google Shape;682;p69"/>
          <p:cNvSpPr/>
          <p:nvPr/>
        </p:nvSpPr>
        <p:spPr>
          <a:xfrm rot="-5400000">
            <a:off x="8241712" y="1016223"/>
            <a:ext cx="165100" cy="140770"/>
          </a:xfrm>
          <a:prstGeom prst="flowChartMerge">
            <a:avLst/>
          </a:prstGeom>
          <a:solidFill>
            <a:srgbClr val="92CCDC"/>
          </a:solidFill>
          <a:ln>
            <a:noFill/>
          </a:ln>
        </p:spPr>
        <p:txBody>
          <a:bodyPr spcFirstLastPara="1" wrap="square" lIns="91388" tIns="45695" rIns="91388" bIns="45695" anchor="ctr" anchorCtr="0">
            <a:noAutofit/>
          </a:bodyPr>
          <a:lstStyle/>
          <a:p>
            <a:pPr algn="ctr"/>
            <a:endParaRPr sz="1900">
              <a:solidFill>
                <a:srgbClr val="FFFFFF"/>
              </a:solidFill>
              <a:latin typeface="Calibri"/>
              <a:ea typeface="Calibri"/>
              <a:cs typeface="Calibri"/>
              <a:sym typeface="Calibri"/>
            </a:endParaRPr>
          </a:p>
        </p:txBody>
      </p:sp>
      <p:sp>
        <p:nvSpPr>
          <p:cNvPr id="683" name="Google Shape;683;p69"/>
          <p:cNvSpPr txBox="1"/>
          <p:nvPr/>
        </p:nvSpPr>
        <p:spPr>
          <a:xfrm>
            <a:off x="7732648" y="779104"/>
            <a:ext cx="893195" cy="331845"/>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E&amp;E, R2 Review</a:t>
            </a:r>
            <a:endParaRPr sz="1900">
              <a:latin typeface="Calibri"/>
              <a:ea typeface="Calibri"/>
              <a:cs typeface="Calibri"/>
              <a:sym typeface="Calibri"/>
            </a:endParaRPr>
          </a:p>
          <a:p>
            <a:r>
              <a:rPr lang="en-US" sz="800" b="1">
                <a:latin typeface="Calibri"/>
                <a:ea typeface="Calibri"/>
                <a:cs typeface="Calibri"/>
                <a:sym typeface="Calibri"/>
              </a:rPr>
              <a:t>June 2020 </a:t>
            </a:r>
            <a:endParaRPr sz="1900">
              <a:latin typeface="Calibri"/>
              <a:ea typeface="Calibri"/>
              <a:cs typeface="Calibri"/>
              <a:sym typeface="Calibri"/>
            </a:endParaRPr>
          </a:p>
        </p:txBody>
      </p:sp>
      <p:cxnSp>
        <p:nvCxnSpPr>
          <p:cNvPr id="684" name="Google Shape;684;p69"/>
          <p:cNvCxnSpPr/>
          <p:nvPr/>
        </p:nvCxnSpPr>
        <p:spPr>
          <a:xfrm>
            <a:off x="5504172" y="997614"/>
            <a:ext cx="0" cy="578401"/>
          </a:xfrm>
          <a:prstGeom prst="straightConnector1">
            <a:avLst/>
          </a:prstGeom>
          <a:noFill/>
          <a:ln w="9525" cap="flat" cmpd="sng">
            <a:solidFill>
              <a:srgbClr val="5B9BD5">
                <a:alpha val="49019"/>
              </a:srgbClr>
            </a:solidFill>
            <a:prstDash val="solid"/>
            <a:miter lim="8000"/>
            <a:headEnd type="none" w="sm" len="sm"/>
            <a:tailEnd type="none" w="sm" len="sm"/>
          </a:ln>
        </p:spPr>
      </p:cxnSp>
      <p:sp>
        <p:nvSpPr>
          <p:cNvPr id="685" name="Google Shape;685;p69"/>
          <p:cNvSpPr/>
          <p:nvPr/>
        </p:nvSpPr>
        <p:spPr>
          <a:xfrm rot="-5400000">
            <a:off x="5513668" y="1007184"/>
            <a:ext cx="165100" cy="140770"/>
          </a:xfrm>
          <a:prstGeom prst="flowChartMerge">
            <a:avLst/>
          </a:prstGeom>
          <a:solidFill>
            <a:srgbClr val="E5B8B7"/>
          </a:solidFill>
          <a:ln>
            <a:noFill/>
          </a:ln>
        </p:spPr>
        <p:txBody>
          <a:bodyPr spcFirstLastPara="1" wrap="square" lIns="91388" tIns="45695" rIns="91388" bIns="45695" anchor="ctr" anchorCtr="0">
            <a:noAutofit/>
          </a:bodyPr>
          <a:lstStyle/>
          <a:p>
            <a:pPr algn="ctr"/>
            <a:endParaRPr sz="1900">
              <a:solidFill>
                <a:srgbClr val="FFFFFF"/>
              </a:solidFill>
              <a:latin typeface="Calibri"/>
              <a:ea typeface="Calibri"/>
              <a:cs typeface="Calibri"/>
              <a:sym typeface="Calibri"/>
            </a:endParaRPr>
          </a:p>
        </p:txBody>
      </p:sp>
      <p:sp>
        <p:nvSpPr>
          <p:cNvPr id="686" name="Google Shape;686;p69"/>
          <p:cNvSpPr txBox="1"/>
          <p:nvPr/>
        </p:nvSpPr>
        <p:spPr>
          <a:xfrm>
            <a:off x="5674472" y="890204"/>
            <a:ext cx="893195" cy="331845"/>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LTC,  platform</a:t>
            </a:r>
            <a:endParaRPr/>
          </a:p>
          <a:p>
            <a:r>
              <a:rPr lang="en-US" sz="800" b="1">
                <a:latin typeface="Calibri"/>
                <a:ea typeface="Calibri"/>
                <a:cs typeface="Calibri"/>
                <a:sym typeface="Calibri"/>
              </a:rPr>
              <a:t>R3 Review</a:t>
            </a:r>
            <a:endParaRPr sz="1900">
              <a:latin typeface="Calibri"/>
              <a:ea typeface="Calibri"/>
              <a:cs typeface="Calibri"/>
              <a:sym typeface="Calibri"/>
            </a:endParaRPr>
          </a:p>
          <a:p>
            <a:r>
              <a:rPr lang="en-US" sz="800" b="1">
                <a:latin typeface="Calibri"/>
                <a:ea typeface="Calibri"/>
                <a:cs typeface="Calibri"/>
                <a:sym typeface="Calibri"/>
              </a:rPr>
              <a:t>Dec 2018 </a:t>
            </a:r>
            <a:endParaRPr sz="1900">
              <a:latin typeface="Calibri"/>
              <a:ea typeface="Calibri"/>
              <a:cs typeface="Calibri"/>
              <a:sym typeface="Calibri"/>
            </a:endParaRPr>
          </a:p>
        </p:txBody>
      </p:sp>
      <p:sp>
        <p:nvSpPr>
          <p:cNvPr id="687" name="Google Shape;687;p69"/>
          <p:cNvSpPr txBox="1"/>
          <p:nvPr/>
        </p:nvSpPr>
        <p:spPr>
          <a:xfrm>
            <a:off x="9567962" y="1120072"/>
            <a:ext cx="574213" cy="423845"/>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Child Support </a:t>
            </a:r>
            <a:endParaRPr sz="1900">
              <a:latin typeface="Calibri"/>
              <a:ea typeface="Calibri"/>
              <a:cs typeface="Calibri"/>
              <a:sym typeface="Calibri"/>
            </a:endParaRPr>
          </a:p>
          <a:p>
            <a:r>
              <a:rPr lang="en-US" sz="800" b="1">
                <a:latin typeface="Calibri"/>
                <a:ea typeface="Calibri"/>
                <a:cs typeface="Calibri"/>
                <a:sym typeface="Calibri"/>
              </a:rPr>
              <a:t>Statewide</a:t>
            </a:r>
            <a:endParaRPr sz="1900">
              <a:latin typeface="Calibri"/>
              <a:ea typeface="Calibri"/>
              <a:cs typeface="Calibri"/>
              <a:sym typeface="Calibri"/>
            </a:endParaRPr>
          </a:p>
          <a:p>
            <a:r>
              <a:rPr lang="en-US" sz="800" b="1">
                <a:latin typeface="Calibri"/>
                <a:ea typeface="Calibri"/>
                <a:cs typeface="Calibri"/>
                <a:sym typeface="Calibri"/>
              </a:rPr>
              <a:t>Dec 2020</a:t>
            </a:r>
            <a:endParaRPr sz="1900">
              <a:latin typeface="Calibri"/>
              <a:ea typeface="Calibri"/>
              <a:cs typeface="Calibri"/>
              <a:sym typeface="Calibri"/>
            </a:endParaRPr>
          </a:p>
        </p:txBody>
      </p:sp>
      <p:grpSp>
        <p:nvGrpSpPr>
          <p:cNvPr id="688" name="Google Shape;688;p69"/>
          <p:cNvGrpSpPr/>
          <p:nvPr/>
        </p:nvGrpSpPr>
        <p:grpSpPr>
          <a:xfrm>
            <a:off x="9471842" y="1038108"/>
            <a:ext cx="157646" cy="512641"/>
            <a:chOff x="8681427" y="1061434"/>
            <a:chExt cx="179830" cy="512641"/>
          </a:xfrm>
        </p:grpSpPr>
        <p:cxnSp>
          <p:nvCxnSpPr>
            <p:cNvPr id="689" name="Google Shape;689;p69"/>
            <p:cNvCxnSpPr/>
            <p:nvPr/>
          </p:nvCxnSpPr>
          <p:spPr>
            <a:xfrm>
              <a:off x="8681427" y="1062011"/>
              <a:ext cx="0" cy="512064"/>
            </a:xfrm>
            <a:prstGeom prst="straightConnector1">
              <a:avLst/>
            </a:prstGeom>
            <a:noFill/>
            <a:ln w="9525" cap="flat" cmpd="sng">
              <a:solidFill>
                <a:srgbClr val="7030A0">
                  <a:alpha val="49019"/>
                </a:srgbClr>
              </a:solidFill>
              <a:prstDash val="solid"/>
              <a:miter lim="8000"/>
              <a:headEnd type="none" w="sm" len="sm"/>
              <a:tailEnd type="none" w="sm" len="sm"/>
            </a:ln>
          </p:spPr>
        </p:cxnSp>
        <p:sp>
          <p:nvSpPr>
            <p:cNvPr id="690" name="Google Shape;690;p69"/>
            <p:cNvSpPr/>
            <p:nvPr/>
          </p:nvSpPr>
          <p:spPr>
            <a:xfrm rot="-5400000">
              <a:off x="8698439" y="1063717"/>
              <a:ext cx="165100" cy="160535"/>
            </a:xfrm>
            <a:prstGeom prst="flowChartMerge">
              <a:avLst/>
            </a:prstGeom>
            <a:solidFill>
              <a:srgbClr val="7030A0"/>
            </a:solidFill>
            <a:ln>
              <a:noFill/>
            </a:ln>
          </p:spPr>
          <p:txBody>
            <a:bodyPr spcFirstLastPara="1" wrap="square" lIns="91425" tIns="45700" rIns="91425" bIns="45700" anchor="ctr" anchorCtr="0">
              <a:noAutofit/>
            </a:bodyPr>
            <a:lstStyle/>
            <a:p>
              <a:pPr algn="ctr"/>
              <a:endParaRPr sz="1900">
                <a:solidFill>
                  <a:srgbClr val="FFFFFF"/>
                </a:solidFill>
                <a:latin typeface="Calibri"/>
                <a:ea typeface="Calibri"/>
                <a:cs typeface="Calibri"/>
                <a:sym typeface="Calibri"/>
              </a:endParaRPr>
            </a:p>
          </p:txBody>
        </p:sp>
      </p:grpSp>
      <p:sp>
        <p:nvSpPr>
          <p:cNvPr id="691" name="Google Shape;691;p69"/>
          <p:cNvSpPr/>
          <p:nvPr/>
        </p:nvSpPr>
        <p:spPr>
          <a:xfrm>
            <a:off x="9962883" y="2907047"/>
            <a:ext cx="1458223" cy="163108"/>
          </a:xfrm>
          <a:prstGeom prst="roundRect">
            <a:avLst>
              <a:gd name="adj" fmla="val 16667"/>
            </a:avLst>
          </a:prstGeom>
          <a:solidFill>
            <a:srgbClr val="6F3198"/>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Post production</a:t>
            </a:r>
            <a:endParaRPr sz="800" b="1">
              <a:solidFill>
                <a:srgbClr val="FFFFFF"/>
              </a:solidFill>
              <a:latin typeface="Calibri"/>
              <a:ea typeface="Calibri"/>
              <a:cs typeface="Calibri"/>
              <a:sym typeface="Calibri"/>
            </a:endParaRPr>
          </a:p>
        </p:txBody>
      </p:sp>
      <p:sp>
        <p:nvSpPr>
          <p:cNvPr id="692" name="Google Shape;692;p69"/>
          <p:cNvSpPr txBox="1"/>
          <p:nvPr/>
        </p:nvSpPr>
        <p:spPr>
          <a:xfrm>
            <a:off x="11523212" y="2918900"/>
            <a:ext cx="623554" cy="128016"/>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12/20 – 9/21</a:t>
            </a:r>
            <a:endParaRPr sz="1900">
              <a:latin typeface="Calibri"/>
              <a:ea typeface="Calibri"/>
              <a:cs typeface="Calibri"/>
              <a:sym typeface="Calibri"/>
            </a:endParaRPr>
          </a:p>
        </p:txBody>
      </p:sp>
      <p:sp>
        <p:nvSpPr>
          <p:cNvPr id="693" name="Google Shape;693;p69"/>
          <p:cNvSpPr/>
          <p:nvPr/>
        </p:nvSpPr>
        <p:spPr>
          <a:xfrm>
            <a:off x="6691898" y="4431941"/>
            <a:ext cx="4707736" cy="185007"/>
          </a:xfrm>
          <a:prstGeom prst="roundRect">
            <a:avLst>
              <a:gd name="adj" fmla="val 16667"/>
            </a:avLst>
          </a:prstGeom>
          <a:solidFill>
            <a:srgbClr val="00B050"/>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Post Production</a:t>
            </a:r>
            <a:endParaRPr sz="800" b="1">
              <a:solidFill>
                <a:srgbClr val="FFFFFF"/>
              </a:solidFill>
              <a:latin typeface="Calibri"/>
              <a:ea typeface="Calibri"/>
              <a:cs typeface="Calibri"/>
              <a:sym typeface="Calibri"/>
            </a:endParaRPr>
          </a:p>
        </p:txBody>
      </p:sp>
      <p:sp>
        <p:nvSpPr>
          <p:cNvPr id="694" name="Google Shape;694;p69"/>
          <p:cNvSpPr/>
          <p:nvPr/>
        </p:nvSpPr>
        <p:spPr>
          <a:xfrm>
            <a:off x="4762503" y="4431667"/>
            <a:ext cx="1900849" cy="181791"/>
          </a:xfrm>
          <a:prstGeom prst="roundRect">
            <a:avLst>
              <a:gd name="adj" fmla="val 16667"/>
            </a:avLst>
          </a:prstGeom>
          <a:solidFill>
            <a:srgbClr val="00B050"/>
          </a:solidFill>
          <a:ln>
            <a:noFill/>
          </a:ln>
        </p:spPr>
        <p:txBody>
          <a:bodyPr spcFirstLastPara="1" wrap="square" lIns="91388" tIns="45695" rIns="91388" bIns="45695" anchor="ctr" anchorCtr="0">
            <a:noAutofit/>
          </a:bodyPr>
          <a:lstStyle/>
          <a:p>
            <a:pPr algn="ctr"/>
            <a:r>
              <a:rPr lang="en-US" sz="800" b="1">
                <a:solidFill>
                  <a:srgbClr val="FFFFFF"/>
                </a:solidFill>
                <a:latin typeface="Calibri"/>
                <a:ea typeface="Calibri"/>
                <a:cs typeface="Calibri"/>
                <a:sym typeface="Calibri"/>
              </a:rPr>
              <a:t>HBX </a:t>
            </a:r>
            <a:endParaRPr sz="800" b="1">
              <a:solidFill>
                <a:srgbClr val="FFFFFF"/>
              </a:solidFill>
              <a:latin typeface="Calibri"/>
              <a:ea typeface="Calibri"/>
              <a:cs typeface="Calibri"/>
              <a:sym typeface="Calibri"/>
            </a:endParaRPr>
          </a:p>
        </p:txBody>
      </p:sp>
      <p:sp>
        <p:nvSpPr>
          <p:cNvPr id="695" name="Google Shape;695;p69"/>
          <p:cNvSpPr txBox="1"/>
          <p:nvPr/>
        </p:nvSpPr>
        <p:spPr>
          <a:xfrm>
            <a:off x="11506303" y="4454975"/>
            <a:ext cx="623554" cy="128016"/>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10/19 – 9/21</a:t>
            </a:r>
            <a:endParaRPr sz="1900">
              <a:latin typeface="Calibri"/>
              <a:ea typeface="Calibri"/>
              <a:cs typeface="Calibri"/>
              <a:sym typeface="Calibri"/>
            </a:endParaRPr>
          </a:p>
        </p:txBody>
      </p:sp>
      <p:sp>
        <p:nvSpPr>
          <p:cNvPr id="696" name="Google Shape;696;p69"/>
          <p:cNvSpPr txBox="1"/>
          <p:nvPr/>
        </p:nvSpPr>
        <p:spPr>
          <a:xfrm>
            <a:off x="4018888" y="4446645"/>
            <a:ext cx="558104" cy="166795"/>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12/18 – 9/19</a:t>
            </a:r>
            <a:endParaRPr sz="1900">
              <a:latin typeface="Calibri"/>
              <a:ea typeface="Calibri"/>
              <a:cs typeface="Calibri"/>
              <a:sym typeface="Calibri"/>
            </a:endParaRPr>
          </a:p>
        </p:txBody>
      </p:sp>
      <p:sp>
        <p:nvSpPr>
          <p:cNvPr id="697" name="Google Shape;697;p69"/>
          <p:cNvSpPr/>
          <p:nvPr/>
        </p:nvSpPr>
        <p:spPr>
          <a:xfrm rot="-5400000">
            <a:off x="6653318" y="4770776"/>
            <a:ext cx="165100" cy="140770"/>
          </a:xfrm>
          <a:prstGeom prst="flowChartMerge">
            <a:avLst/>
          </a:prstGeom>
          <a:solidFill>
            <a:srgbClr val="5B9BD5"/>
          </a:solidFill>
          <a:ln>
            <a:noFill/>
          </a:ln>
        </p:spPr>
        <p:txBody>
          <a:bodyPr spcFirstLastPara="1" wrap="square" lIns="91388" tIns="45695" rIns="91388" bIns="45695" anchor="ctr" anchorCtr="0">
            <a:noAutofit/>
          </a:bodyPr>
          <a:lstStyle/>
          <a:p>
            <a:pPr algn="ctr"/>
            <a:endParaRPr sz="1900">
              <a:solidFill>
                <a:srgbClr val="FFFFFF"/>
              </a:solidFill>
              <a:latin typeface="Calibri"/>
              <a:ea typeface="Calibri"/>
              <a:cs typeface="Calibri"/>
              <a:sym typeface="Calibri"/>
            </a:endParaRPr>
          </a:p>
        </p:txBody>
      </p:sp>
      <p:sp>
        <p:nvSpPr>
          <p:cNvPr id="698" name="Google Shape;698;p69"/>
          <p:cNvSpPr txBox="1"/>
          <p:nvPr/>
        </p:nvSpPr>
        <p:spPr>
          <a:xfrm>
            <a:off x="5889365" y="5988534"/>
            <a:ext cx="413606" cy="54529"/>
          </a:xfrm>
          <a:prstGeom prst="rect">
            <a:avLst/>
          </a:prstGeom>
          <a:noFill/>
          <a:ln>
            <a:noFill/>
          </a:ln>
        </p:spPr>
        <p:txBody>
          <a:bodyPr spcFirstLastPara="1" wrap="square" lIns="0" tIns="0" rIns="0" bIns="0" anchor="ctr" anchorCtr="0">
            <a:noAutofit/>
          </a:bodyPr>
          <a:lstStyle/>
          <a:p>
            <a:endParaRPr sz="800" b="1">
              <a:latin typeface="Calibri"/>
              <a:ea typeface="Calibri"/>
              <a:cs typeface="Calibri"/>
              <a:sym typeface="Calibri"/>
            </a:endParaRPr>
          </a:p>
        </p:txBody>
      </p:sp>
      <p:sp>
        <p:nvSpPr>
          <p:cNvPr id="699" name="Google Shape;699;p69"/>
          <p:cNvSpPr/>
          <p:nvPr/>
        </p:nvSpPr>
        <p:spPr>
          <a:xfrm>
            <a:off x="518029" y="6097776"/>
            <a:ext cx="10886127" cy="129589"/>
          </a:xfrm>
          <a:prstGeom prst="roundRect">
            <a:avLst>
              <a:gd name="adj" fmla="val 100000"/>
            </a:avLst>
          </a:prstGeom>
          <a:solidFill>
            <a:srgbClr val="1E4E79"/>
          </a:solidFill>
          <a:ln>
            <a:noFill/>
          </a:ln>
          <a:effectLst>
            <a:reflection stA="50000" endA="300" endPos="55500" dist="50800" dir="5400000" sy="-100000" algn="bl" rotWithShape="0"/>
          </a:effectLst>
        </p:spPr>
        <p:txBody>
          <a:bodyPr spcFirstLastPara="1" wrap="square" lIns="91188" tIns="45595" rIns="91188" bIns="45595" anchor="ctr" anchorCtr="0">
            <a:noAutofit/>
          </a:bodyPr>
          <a:lstStyle/>
          <a:p>
            <a:pPr algn="ctr"/>
            <a:endParaRPr sz="1700">
              <a:solidFill>
                <a:srgbClr val="FFFFFF"/>
              </a:solidFill>
              <a:latin typeface="Calibri"/>
              <a:ea typeface="Calibri"/>
              <a:cs typeface="Calibri"/>
              <a:sym typeface="Calibri"/>
            </a:endParaRPr>
          </a:p>
        </p:txBody>
      </p:sp>
      <p:sp>
        <p:nvSpPr>
          <p:cNvPr id="700" name="Google Shape;700;p69"/>
          <p:cNvSpPr txBox="1"/>
          <p:nvPr/>
        </p:nvSpPr>
        <p:spPr>
          <a:xfrm>
            <a:off x="210470" y="6126626"/>
            <a:ext cx="213294" cy="68663"/>
          </a:xfrm>
          <a:prstGeom prst="rect">
            <a:avLst/>
          </a:prstGeom>
          <a:noFill/>
          <a:ln>
            <a:noFill/>
          </a:ln>
        </p:spPr>
        <p:txBody>
          <a:bodyPr spcFirstLastPara="1" wrap="square" lIns="0" tIns="0" rIns="0" bIns="0" anchor="ctr" anchorCtr="0">
            <a:noAutofit/>
          </a:bodyPr>
          <a:lstStyle/>
          <a:p>
            <a:pPr algn="ctr">
              <a:buClr>
                <a:srgbClr val="FFFFFF"/>
              </a:buClr>
              <a:buSzPts val="275"/>
            </a:pPr>
            <a:r>
              <a:rPr lang="en-US" sz="1100" b="1">
                <a:solidFill>
                  <a:srgbClr val="FFFFFF"/>
                </a:solidFill>
                <a:latin typeface="Calibri"/>
                <a:ea typeface="Calibri"/>
                <a:cs typeface="Calibri"/>
                <a:sym typeface="Calibri"/>
              </a:rPr>
              <a:t>2017</a:t>
            </a:r>
            <a:endParaRPr sz="1900">
              <a:latin typeface="Calibri"/>
              <a:ea typeface="Calibri"/>
              <a:cs typeface="Calibri"/>
              <a:sym typeface="Calibri"/>
            </a:endParaRPr>
          </a:p>
        </p:txBody>
      </p:sp>
      <p:sp>
        <p:nvSpPr>
          <p:cNvPr id="701" name="Google Shape;701;p69"/>
          <p:cNvSpPr txBox="1"/>
          <p:nvPr/>
        </p:nvSpPr>
        <p:spPr>
          <a:xfrm>
            <a:off x="700858" y="6123875"/>
            <a:ext cx="268523" cy="82408"/>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Q2</a:t>
            </a:r>
            <a:endParaRPr sz="1900">
              <a:latin typeface="Calibri"/>
              <a:ea typeface="Calibri"/>
              <a:cs typeface="Calibri"/>
              <a:sym typeface="Calibri"/>
            </a:endParaRPr>
          </a:p>
        </p:txBody>
      </p:sp>
      <p:cxnSp>
        <p:nvCxnSpPr>
          <p:cNvPr id="702" name="Google Shape;702;p69"/>
          <p:cNvCxnSpPr/>
          <p:nvPr/>
        </p:nvCxnSpPr>
        <p:spPr>
          <a:xfrm>
            <a:off x="1849489" y="6092366"/>
            <a:ext cx="0" cy="135001"/>
          </a:xfrm>
          <a:prstGeom prst="straightConnector1">
            <a:avLst/>
          </a:prstGeom>
          <a:noFill/>
          <a:ln w="9525" cap="flat" cmpd="sng">
            <a:solidFill>
              <a:srgbClr val="FFFFFF"/>
            </a:solidFill>
            <a:prstDash val="solid"/>
            <a:miter lim="8000"/>
            <a:headEnd type="none" w="sm" len="sm"/>
            <a:tailEnd type="none" w="sm" len="sm"/>
          </a:ln>
        </p:spPr>
      </p:cxnSp>
      <p:sp>
        <p:nvSpPr>
          <p:cNvPr id="703" name="Google Shape;703;p69"/>
          <p:cNvSpPr txBox="1"/>
          <p:nvPr/>
        </p:nvSpPr>
        <p:spPr>
          <a:xfrm>
            <a:off x="1895426" y="6123875"/>
            <a:ext cx="225731" cy="82408"/>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Q4</a:t>
            </a:r>
            <a:endParaRPr sz="1900">
              <a:latin typeface="Calibri"/>
              <a:ea typeface="Calibri"/>
              <a:cs typeface="Calibri"/>
              <a:sym typeface="Calibri"/>
            </a:endParaRPr>
          </a:p>
        </p:txBody>
      </p:sp>
      <p:cxnSp>
        <p:nvCxnSpPr>
          <p:cNvPr id="704" name="Google Shape;704;p69"/>
          <p:cNvCxnSpPr/>
          <p:nvPr/>
        </p:nvCxnSpPr>
        <p:spPr>
          <a:xfrm>
            <a:off x="3042361" y="6092366"/>
            <a:ext cx="0" cy="135001"/>
          </a:xfrm>
          <a:prstGeom prst="straightConnector1">
            <a:avLst/>
          </a:prstGeom>
          <a:noFill/>
          <a:ln w="9525" cap="flat" cmpd="sng">
            <a:solidFill>
              <a:srgbClr val="FFFFFF"/>
            </a:solidFill>
            <a:prstDash val="solid"/>
            <a:miter lim="8000"/>
            <a:headEnd type="none" w="sm" len="sm"/>
            <a:tailEnd type="none" w="sm" len="sm"/>
          </a:ln>
        </p:spPr>
      </p:cxnSp>
      <p:sp>
        <p:nvSpPr>
          <p:cNvPr id="705" name="Google Shape;705;p69"/>
          <p:cNvSpPr txBox="1"/>
          <p:nvPr/>
        </p:nvSpPr>
        <p:spPr>
          <a:xfrm>
            <a:off x="3090003" y="6123875"/>
            <a:ext cx="206573" cy="82408"/>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Q2</a:t>
            </a:r>
            <a:endParaRPr sz="1900">
              <a:latin typeface="Calibri"/>
              <a:ea typeface="Calibri"/>
              <a:cs typeface="Calibri"/>
              <a:sym typeface="Calibri"/>
            </a:endParaRPr>
          </a:p>
        </p:txBody>
      </p:sp>
      <p:cxnSp>
        <p:nvCxnSpPr>
          <p:cNvPr id="706" name="Google Shape;706;p69"/>
          <p:cNvCxnSpPr/>
          <p:nvPr/>
        </p:nvCxnSpPr>
        <p:spPr>
          <a:xfrm>
            <a:off x="4241788" y="6092366"/>
            <a:ext cx="0" cy="135001"/>
          </a:xfrm>
          <a:prstGeom prst="straightConnector1">
            <a:avLst/>
          </a:prstGeom>
          <a:noFill/>
          <a:ln w="9525" cap="flat" cmpd="sng">
            <a:solidFill>
              <a:srgbClr val="FFFFFF"/>
            </a:solidFill>
            <a:prstDash val="solid"/>
            <a:miter lim="8000"/>
            <a:headEnd type="none" w="sm" len="sm"/>
            <a:tailEnd type="none" w="sm" len="sm"/>
          </a:ln>
        </p:spPr>
      </p:cxnSp>
      <p:sp>
        <p:nvSpPr>
          <p:cNvPr id="707" name="Google Shape;707;p69"/>
          <p:cNvSpPr txBox="1"/>
          <p:nvPr/>
        </p:nvSpPr>
        <p:spPr>
          <a:xfrm>
            <a:off x="4284578" y="6123875"/>
            <a:ext cx="244308" cy="82408"/>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Q4</a:t>
            </a:r>
            <a:endParaRPr sz="1900">
              <a:latin typeface="Calibri"/>
              <a:ea typeface="Calibri"/>
              <a:cs typeface="Calibri"/>
              <a:sym typeface="Calibri"/>
            </a:endParaRPr>
          </a:p>
        </p:txBody>
      </p:sp>
      <p:cxnSp>
        <p:nvCxnSpPr>
          <p:cNvPr id="708" name="Google Shape;708;p69"/>
          <p:cNvCxnSpPr/>
          <p:nvPr/>
        </p:nvCxnSpPr>
        <p:spPr>
          <a:xfrm>
            <a:off x="5434659" y="6092366"/>
            <a:ext cx="0" cy="135001"/>
          </a:xfrm>
          <a:prstGeom prst="straightConnector1">
            <a:avLst/>
          </a:prstGeom>
          <a:noFill/>
          <a:ln w="9525" cap="flat" cmpd="sng">
            <a:solidFill>
              <a:srgbClr val="FFFFFF"/>
            </a:solidFill>
            <a:prstDash val="solid"/>
            <a:miter lim="8000"/>
            <a:headEnd type="none" w="sm" len="sm"/>
            <a:tailEnd type="none" w="sm" len="sm"/>
          </a:ln>
        </p:spPr>
      </p:cxnSp>
      <p:sp>
        <p:nvSpPr>
          <p:cNvPr id="709" name="Google Shape;709;p69"/>
          <p:cNvSpPr txBox="1"/>
          <p:nvPr/>
        </p:nvSpPr>
        <p:spPr>
          <a:xfrm>
            <a:off x="5479152" y="6123875"/>
            <a:ext cx="225153" cy="82408"/>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Q2</a:t>
            </a:r>
            <a:endParaRPr sz="1900">
              <a:latin typeface="Calibri"/>
              <a:ea typeface="Calibri"/>
              <a:cs typeface="Calibri"/>
              <a:sym typeface="Calibri"/>
            </a:endParaRPr>
          </a:p>
        </p:txBody>
      </p:sp>
      <p:cxnSp>
        <p:nvCxnSpPr>
          <p:cNvPr id="710" name="Google Shape;710;p69"/>
          <p:cNvCxnSpPr/>
          <p:nvPr/>
        </p:nvCxnSpPr>
        <p:spPr>
          <a:xfrm>
            <a:off x="6634084" y="6092366"/>
            <a:ext cx="0" cy="135001"/>
          </a:xfrm>
          <a:prstGeom prst="straightConnector1">
            <a:avLst/>
          </a:prstGeom>
          <a:noFill/>
          <a:ln w="9525" cap="flat" cmpd="sng">
            <a:solidFill>
              <a:srgbClr val="FFFFFF"/>
            </a:solidFill>
            <a:prstDash val="solid"/>
            <a:miter lim="8000"/>
            <a:headEnd type="none" w="sm" len="sm"/>
            <a:tailEnd type="none" w="sm" len="sm"/>
          </a:ln>
        </p:spPr>
      </p:cxnSp>
      <p:sp>
        <p:nvSpPr>
          <p:cNvPr id="711" name="Google Shape;711;p69"/>
          <p:cNvSpPr txBox="1"/>
          <p:nvPr/>
        </p:nvSpPr>
        <p:spPr>
          <a:xfrm>
            <a:off x="6674895" y="6123884"/>
            <a:ext cx="217921" cy="94637"/>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Q4</a:t>
            </a:r>
            <a:endParaRPr sz="1900">
              <a:latin typeface="Calibri"/>
              <a:ea typeface="Calibri"/>
              <a:cs typeface="Calibri"/>
              <a:sym typeface="Calibri"/>
            </a:endParaRPr>
          </a:p>
        </p:txBody>
      </p:sp>
      <p:cxnSp>
        <p:nvCxnSpPr>
          <p:cNvPr id="712" name="Google Shape;712;p69"/>
          <p:cNvCxnSpPr/>
          <p:nvPr/>
        </p:nvCxnSpPr>
        <p:spPr>
          <a:xfrm>
            <a:off x="7833511" y="6092366"/>
            <a:ext cx="0" cy="135001"/>
          </a:xfrm>
          <a:prstGeom prst="straightConnector1">
            <a:avLst/>
          </a:prstGeom>
          <a:noFill/>
          <a:ln w="9525" cap="flat" cmpd="sng">
            <a:solidFill>
              <a:srgbClr val="FFFFFF"/>
            </a:solidFill>
            <a:prstDash val="solid"/>
            <a:miter lim="8000"/>
            <a:headEnd type="none" w="sm" len="sm"/>
            <a:tailEnd type="none" w="sm" len="sm"/>
          </a:ln>
        </p:spPr>
      </p:cxnSp>
      <p:sp>
        <p:nvSpPr>
          <p:cNvPr id="713" name="Google Shape;713;p69"/>
          <p:cNvSpPr txBox="1"/>
          <p:nvPr/>
        </p:nvSpPr>
        <p:spPr>
          <a:xfrm>
            <a:off x="7868301" y="6123875"/>
            <a:ext cx="234909" cy="82408"/>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Q2</a:t>
            </a:r>
            <a:endParaRPr sz="1900">
              <a:latin typeface="Calibri"/>
              <a:ea typeface="Calibri"/>
              <a:cs typeface="Calibri"/>
              <a:sym typeface="Calibri"/>
            </a:endParaRPr>
          </a:p>
        </p:txBody>
      </p:sp>
      <p:sp>
        <p:nvSpPr>
          <p:cNvPr id="714" name="Google Shape;714;p69"/>
          <p:cNvSpPr txBox="1"/>
          <p:nvPr/>
        </p:nvSpPr>
        <p:spPr>
          <a:xfrm>
            <a:off x="1262232" y="5817589"/>
            <a:ext cx="534433" cy="125623"/>
          </a:xfrm>
          <a:prstGeom prst="rect">
            <a:avLst/>
          </a:prstGeom>
          <a:noFill/>
          <a:ln>
            <a:noFill/>
          </a:ln>
        </p:spPr>
        <p:txBody>
          <a:bodyPr spcFirstLastPara="1" wrap="square" lIns="0" tIns="0" rIns="0" bIns="0" anchor="ctr" anchorCtr="0">
            <a:noAutofit/>
          </a:bodyPr>
          <a:lstStyle/>
          <a:p>
            <a:endParaRPr sz="800" b="1">
              <a:latin typeface="Calibri"/>
              <a:ea typeface="Calibri"/>
              <a:cs typeface="Calibri"/>
              <a:sym typeface="Calibri"/>
            </a:endParaRPr>
          </a:p>
        </p:txBody>
      </p:sp>
      <p:sp>
        <p:nvSpPr>
          <p:cNvPr id="715" name="Google Shape;715;p69"/>
          <p:cNvSpPr txBox="1"/>
          <p:nvPr/>
        </p:nvSpPr>
        <p:spPr>
          <a:xfrm>
            <a:off x="1279644" y="5351621"/>
            <a:ext cx="516653" cy="54531"/>
          </a:xfrm>
          <a:prstGeom prst="rect">
            <a:avLst/>
          </a:prstGeom>
          <a:noFill/>
          <a:ln>
            <a:noFill/>
          </a:ln>
        </p:spPr>
        <p:txBody>
          <a:bodyPr spcFirstLastPara="1" wrap="square" lIns="0" tIns="0" rIns="0" bIns="0" anchor="ctr" anchorCtr="0">
            <a:noAutofit/>
          </a:bodyPr>
          <a:lstStyle/>
          <a:p>
            <a:endParaRPr sz="800" b="1">
              <a:latin typeface="Calibri"/>
              <a:ea typeface="Calibri"/>
              <a:cs typeface="Calibri"/>
              <a:sym typeface="Calibri"/>
            </a:endParaRPr>
          </a:p>
        </p:txBody>
      </p:sp>
      <p:sp>
        <p:nvSpPr>
          <p:cNvPr id="716" name="Google Shape;716;p69"/>
          <p:cNvSpPr txBox="1"/>
          <p:nvPr/>
        </p:nvSpPr>
        <p:spPr>
          <a:xfrm>
            <a:off x="3564873" y="4872008"/>
            <a:ext cx="762145" cy="155213"/>
          </a:xfrm>
          <a:prstGeom prst="rect">
            <a:avLst/>
          </a:prstGeom>
          <a:noFill/>
          <a:ln>
            <a:noFill/>
          </a:ln>
        </p:spPr>
        <p:txBody>
          <a:bodyPr spcFirstLastPara="1" wrap="square" lIns="0" tIns="0" rIns="0" bIns="0" anchor="ctr" anchorCtr="0">
            <a:noAutofit/>
          </a:bodyPr>
          <a:lstStyle/>
          <a:p>
            <a:pPr>
              <a:buSzPts val="200"/>
            </a:pPr>
            <a:r>
              <a:rPr lang="en-US" sz="800" b="1">
                <a:solidFill>
                  <a:srgbClr val="C00000"/>
                </a:solidFill>
                <a:latin typeface="Calibri"/>
                <a:ea typeface="Calibri"/>
                <a:cs typeface="Calibri"/>
                <a:sym typeface="Calibri"/>
              </a:rPr>
              <a:t>LTC  Soft Launch</a:t>
            </a:r>
            <a:endParaRPr sz="1900">
              <a:solidFill>
                <a:srgbClr val="C00000"/>
              </a:solidFill>
              <a:latin typeface="Calibri"/>
              <a:ea typeface="Calibri"/>
              <a:cs typeface="Calibri"/>
              <a:sym typeface="Calibri"/>
            </a:endParaRPr>
          </a:p>
        </p:txBody>
      </p:sp>
      <p:sp>
        <p:nvSpPr>
          <p:cNvPr id="717" name="Google Shape;717;p69"/>
          <p:cNvSpPr txBox="1"/>
          <p:nvPr/>
        </p:nvSpPr>
        <p:spPr>
          <a:xfrm>
            <a:off x="10987696" y="5569688"/>
            <a:ext cx="832923" cy="354841"/>
          </a:xfrm>
          <a:prstGeom prst="rect">
            <a:avLst/>
          </a:prstGeom>
          <a:noFill/>
          <a:ln>
            <a:noFill/>
          </a:ln>
        </p:spPr>
        <p:txBody>
          <a:bodyPr spcFirstLastPara="1" wrap="square" lIns="0" tIns="0" rIns="0" bIns="0" anchor="ctr" anchorCtr="0">
            <a:noAutofit/>
          </a:bodyPr>
          <a:lstStyle/>
          <a:p>
            <a:pPr algn="ctr">
              <a:buSzPts val="200"/>
            </a:pPr>
            <a:r>
              <a:rPr lang="en-US" sz="800" b="1">
                <a:latin typeface="Calibri"/>
                <a:ea typeface="Calibri"/>
                <a:cs typeface="Calibri"/>
                <a:sym typeface="Calibri"/>
              </a:rPr>
              <a:t>MD THINK Complete</a:t>
            </a:r>
            <a:endParaRPr sz="1900">
              <a:latin typeface="Calibri"/>
              <a:ea typeface="Calibri"/>
              <a:cs typeface="Calibri"/>
              <a:sym typeface="Calibri"/>
            </a:endParaRPr>
          </a:p>
          <a:p>
            <a:pPr algn="ctr">
              <a:buSzPts val="200"/>
            </a:pPr>
            <a:r>
              <a:rPr lang="en-US" sz="800" b="1">
                <a:latin typeface="Calibri"/>
                <a:ea typeface="Calibri"/>
                <a:cs typeface="Calibri"/>
                <a:sym typeface="Calibri"/>
              </a:rPr>
              <a:t>Sep 2021</a:t>
            </a:r>
            <a:endParaRPr sz="1900">
              <a:latin typeface="Calibri"/>
              <a:ea typeface="Calibri"/>
              <a:cs typeface="Calibri"/>
              <a:sym typeface="Calibri"/>
            </a:endParaRPr>
          </a:p>
        </p:txBody>
      </p:sp>
      <p:sp>
        <p:nvSpPr>
          <p:cNvPr id="718" name="Google Shape;718;p69"/>
          <p:cNvSpPr txBox="1"/>
          <p:nvPr/>
        </p:nvSpPr>
        <p:spPr>
          <a:xfrm>
            <a:off x="8859934" y="5933821"/>
            <a:ext cx="491647" cy="54529"/>
          </a:xfrm>
          <a:prstGeom prst="rect">
            <a:avLst/>
          </a:prstGeom>
          <a:noFill/>
          <a:ln>
            <a:noFill/>
          </a:ln>
        </p:spPr>
        <p:txBody>
          <a:bodyPr spcFirstLastPara="1" wrap="square" lIns="0" tIns="0" rIns="0" bIns="0" anchor="ctr" anchorCtr="0">
            <a:noAutofit/>
          </a:bodyPr>
          <a:lstStyle/>
          <a:p>
            <a:pPr algn="ctr"/>
            <a:endParaRPr sz="800" b="1">
              <a:latin typeface="Calibri"/>
              <a:ea typeface="Calibri"/>
              <a:cs typeface="Calibri"/>
              <a:sym typeface="Calibri"/>
            </a:endParaRPr>
          </a:p>
        </p:txBody>
      </p:sp>
      <p:sp>
        <p:nvSpPr>
          <p:cNvPr id="719" name="Google Shape;719;p69"/>
          <p:cNvSpPr/>
          <p:nvPr/>
        </p:nvSpPr>
        <p:spPr>
          <a:xfrm>
            <a:off x="11221331" y="5930892"/>
            <a:ext cx="182824" cy="186273"/>
          </a:xfrm>
          <a:prstGeom prst="star5">
            <a:avLst>
              <a:gd name="adj" fmla="val 25000"/>
              <a:gd name="hf" fmla="val 105146"/>
              <a:gd name="vf" fmla="val 110557"/>
            </a:avLst>
          </a:prstGeom>
          <a:solidFill>
            <a:srgbClr val="C00000"/>
          </a:solidFill>
          <a:ln>
            <a:noFill/>
          </a:ln>
        </p:spPr>
        <p:txBody>
          <a:bodyPr spcFirstLastPara="1" wrap="square" lIns="91188" tIns="45595" rIns="91188" bIns="45595" anchor="ctr" anchorCtr="0">
            <a:noAutofit/>
          </a:bodyPr>
          <a:lstStyle/>
          <a:p>
            <a:pPr algn="ctr"/>
            <a:endParaRPr sz="1700">
              <a:solidFill>
                <a:srgbClr val="FFFFFF"/>
              </a:solidFill>
              <a:latin typeface="Calibri"/>
              <a:ea typeface="Calibri"/>
              <a:cs typeface="Calibri"/>
              <a:sym typeface="Calibri"/>
            </a:endParaRPr>
          </a:p>
        </p:txBody>
      </p:sp>
      <p:sp>
        <p:nvSpPr>
          <p:cNvPr id="720" name="Google Shape;720;p69"/>
          <p:cNvSpPr txBox="1"/>
          <p:nvPr/>
        </p:nvSpPr>
        <p:spPr>
          <a:xfrm>
            <a:off x="8735653" y="6407555"/>
            <a:ext cx="1813386" cy="109876"/>
          </a:xfrm>
          <a:prstGeom prst="rect">
            <a:avLst/>
          </a:prstGeom>
          <a:noFill/>
          <a:ln>
            <a:noFill/>
          </a:ln>
        </p:spPr>
        <p:txBody>
          <a:bodyPr spcFirstLastPara="1" wrap="square" lIns="0" tIns="0" rIns="0" bIns="0" anchor="ctr" anchorCtr="0">
            <a:noAutofit/>
          </a:bodyPr>
          <a:lstStyle/>
          <a:p>
            <a:pPr algn="ctr">
              <a:buSzPts val="200"/>
            </a:pPr>
            <a:r>
              <a:rPr lang="en-US" sz="800" b="1">
                <a:latin typeface="Calibri"/>
                <a:ea typeface="Calibri"/>
                <a:cs typeface="Calibri"/>
                <a:sym typeface="Calibri"/>
              </a:rPr>
              <a:t>MDM/Shared Platform Complete</a:t>
            </a:r>
            <a:endParaRPr sz="1900">
              <a:latin typeface="Calibri"/>
              <a:ea typeface="Calibri"/>
              <a:cs typeface="Calibri"/>
              <a:sym typeface="Calibri"/>
            </a:endParaRPr>
          </a:p>
        </p:txBody>
      </p:sp>
      <p:sp>
        <p:nvSpPr>
          <p:cNvPr id="721" name="Google Shape;721;p69"/>
          <p:cNvSpPr txBox="1"/>
          <p:nvPr/>
        </p:nvSpPr>
        <p:spPr>
          <a:xfrm>
            <a:off x="9342531" y="6304545"/>
            <a:ext cx="457855" cy="129867"/>
          </a:xfrm>
          <a:prstGeom prst="rect">
            <a:avLst/>
          </a:prstGeom>
          <a:noFill/>
          <a:ln>
            <a:noFill/>
          </a:ln>
        </p:spPr>
        <p:txBody>
          <a:bodyPr spcFirstLastPara="1" wrap="square" lIns="0" tIns="0" rIns="0" bIns="0" anchor="ctr" anchorCtr="0">
            <a:noAutofit/>
          </a:bodyPr>
          <a:lstStyle/>
          <a:p>
            <a:pPr algn="ctr">
              <a:buSzPts val="200"/>
            </a:pPr>
            <a:r>
              <a:rPr lang="en-US" sz="800" b="1">
                <a:latin typeface="Calibri"/>
                <a:ea typeface="Calibri"/>
                <a:cs typeface="Calibri"/>
                <a:sym typeface="Calibri"/>
              </a:rPr>
              <a:t>Dec 2020</a:t>
            </a:r>
            <a:endParaRPr sz="1900">
              <a:latin typeface="Calibri"/>
              <a:ea typeface="Calibri"/>
              <a:cs typeface="Calibri"/>
              <a:sym typeface="Calibri"/>
            </a:endParaRPr>
          </a:p>
        </p:txBody>
      </p:sp>
      <p:sp>
        <p:nvSpPr>
          <p:cNvPr id="722" name="Google Shape;722;p69"/>
          <p:cNvSpPr/>
          <p:nvPr/>
        </p:nvSpPr>
        <p:spPr>
          <a:xfrm>
            <a:off x="9484216" y="6219589"/>
            <a:ext cx="121883" cy="78751"/>
          </a:xfrm>
          <a:prstGeom prst="triangle">
            <a:avLst>
              <a:gd name="adj" fmla="val 50000"/>
            </a:avLst>
          </a:prstGeom>
          <a:solidFill>
            <a:srgbClr val="C00000"/>
          </a:solidFill>
          <a:ln>
            <a:noFill/>
          </a:ln>
        </p:spPr>
        <p:txBody>
          <a:bodyPr spcFirstLastPara="1" wrap="square" lIns="91188" tIns="45595" rIns="91188" bIns="45595" anchor="ctr" anchorCtr="0">
            <a:noAutofit/>
          </a:bodyPr>
          <a:lstStyle/>
          <a:p>
            <a:pPr algn="ctr"/>
            <a:endParaRPr sz="1700">
              <a:solidFill>
                <a:srgbClr val="FFFFFF"/>
              </a:solidFill>
              <a:latin typeface="Calibri"/>
              <a:ea typeface="Calibri"/>
              <a:cs typeface="Calibri"/>
              <a:sym typeface="Calibri"/>
            </a:endParaRPr>
          </a:p>
        </p:txBody>
      </p:sp>
      <p:sp>
        <p:nvSpPr>
          <p:cNvPr id="723" name="Google Shape;723;p69"/>
          <p:cNvSpPr txBox="1"/>
          <p:nvPr/>
        </p:nvSpPr>
        <p:spPr>
          <a:xfrm>
            <a:off x="7477753" y="6121443"/>
            <a:ext cx="265857" cy="73767"/>
          </a:xfrm>
          <a:prstGeom prst="rect">
            <a:avLst/>
          </a:prstGeom>
          <a:noFill/>
          <a:ln>
            <a:noFill/>
          </a:ln>
        </p:spPr>
        <p:txBody>
          <a:bodyPr spcFirstLastPara="1" wrap="square" lIns="0" tIns="0" rIns="0" bIns="0" anchor="ctr" anchorCtr="0">
            <a:noAutofit/>
          </a:bodyPr>
          <a:lstStyle/>
          <a:p>
            <a:pPr algn="ctr">
              <a:buClr>
                <a:srgbClr val="FFFFFF"/>
              </a:buClr>
              <a:buSzPts val="275"/>
            </a:pPr>
            <a:r>
              <a:rPr lang="en-US" sz="1000" b="1" dirty="0">
                <a:solidFill>
                  <a:srgbClr val="FFFFFF"/>
                </a:solidFill>
                <a:latin typeface="Calibri"/>
                <a:ea typeface="Calibri"/>
                <a:cs typeface="Calibri"/>
                <a:sym typeface="Calibri"/>
              </a:rPr>
              <a:t>2020</a:t>
            </a:r>
            <a:endParaRPr sz="1600" dirty="0">
              <a:latin typeface="Calibri"/>
              <a:ea typeface="Calibri"/>
              <a:cs typeface="Calibri"/>
              <a:sym typeface="Calibri"/>
            </a:endParaRPr>
          </a:p>
        </p:txBody>
      </p:sp>
      <p:sp>
        <p:nvSpPr>
          <p:cNvPr id="724" name="Google Shape;724;p69"/>
          <p:cNvSpPr txBox="1"/>
          <p:nvPr/>
        </p:nvSpPr>
        <p:spPr>
          <a:xfrm>
            <a:off x="5088092" y="6123387"/>
            <a:ext cx="265857" cy="73767"/>
          </a:xfrm>
          <a:prstGeom prst="rect">
            <a:avLst/>
          </a:prstGeom>
          <a:noFill/>
          <a:ln>
            <a:noFill/>
          </a:ln>
        </p:spPr>
        <p:txBody>
          <a:bodyPr spcFirstLastPara="1" wrap="square" lIns="0" tIns="0" rIns="0" bIns="0" anchor="ctr" anchorCtr="0">
            <a:noAutofit/>
          </a:bodyPr>
          <a:lstStyle/>
          <a:p>
            <a:pPr algn="ctr">
              <a:buClr>
                <a:srgbClr val="FFFFFF"/>
              </a:buClr>
              <a:buSzPts val="275"/>
            </a:pPr>
            <a:r>
              <a:rPr lang="en-US" sz="1000" b="1" dirty="0">
                <a:solidFill>
                  <a:srgbClr val="FFFFFF"/>
                </a:solidFill>
                <a:latin typeface="Calibri"/>
                <a:ea typeface="Calibri"/>
                <a:cs typeface="Calibri"/>
                <a:sym typeface="Calibri"/>
              </a:rPr>
              <a:t>2019</a:t>
            </a:r>
            <a:endParaRPr sz="1200" dirty="0">
              <a:latin typeface="Calibri"/>
              <a:ea typeface="Calibri"/>
              <a:cs typeface="Calibri"/>
              <a:sym typeface="Calibri"/>
            </a:endParaRPr>
          </a:p>
        </p:txBody>
      </p:sp>
      <p:sp>
        <p:nvSpPr>
          <p:cNvPr id="725" name="Google Shape;725;p69"/>
          <p:cNvSpPr txBox="1"/>
          <p:nvPr/>
        </p:nvSpPr>
        <p:spPr>
          <a:xfrm>
            <a:off x="2698278" y="6121443"/>
            <a:ext cx="265857" cy="73767"/>
          </a:xfrm>
          <a:prstGeom prst="rect">
            <a:avLst/>
          </a:prstGeom>
          <a:noFill/>
          <a:ln>
            <a:noFill/>
          </a:ln>
        </p:spPr>
        <p:txBody>
          <a:bodyPr spcFirstLastPara="1" wrap="square" lIns="0" tIns="0" rIns="0" bIns="0" anchor="ctr" anchorCtr="0">
            <a:noAutofit/>
          </a:bodyPr>
          <a:lstStyle/>
          <a:p>
            <a:pPr algn="ctr">
              <a:buClr>
                <a:srgbClr val="FFFFFF"/>
              </a:buClr>
              <a:buSzPts val="275"/>
            </a:pPr>
            <a:r>
              <a:rPr lang="en-US" sz="1000" b="1" dirty="0">
                <a:solidFill>
                  <a:srgbClr val="FFFFFF"/>
                </a:solidFill>
                <a:latin typeface="Calibri"/>
                <a:ea typeface="Calibri"/>
                <a:cs typeface="Calibri"/>
                <a:sym typeface="Calibri"/>
              </a:rPr>
              <a:t>2018</a:t>
            </a:r>
            <a:endParaRPr sz="1200" dirty="0">
              <a:latin typeface="Calibri"/>
              <a:ea typeface="Calibri"/>
              <a:cs typeface="Calibri"/>
              <a:sym typeface="Calibri"/>
            </a:endParaRPr>
          </a:p>
        </p:txBody>
      </p:sp>
      <p:sp>
        <p:nvSpPr>
          <p:cNvPr id="726" name="Google Shape;726;p69"/>
          <p:cNvSpPr txBox="1"/>
          <p:nvPr/>
        </p:nvSpPr>
        <p:spPr>
          <a:xfrm>
            <a:off x="43000" y="5855929"/>
            <a:ext cx="454712" cy="467283"/>
          </a:xfrm>
          <a:prstGeom prst="rect">
            <a:avLst/>
          </a:prstGeom>
          <a:noFill/>
          <a:ln>
            <a:noFill/>
          </a:ln>
        </p:spPr>
        <p:txBody>
          <a:bodyPr spcFirstLastPara="1" wrap="square" lIns="0" tIns="0" rIns="0" bIns="0" anchor="ctr" anchorCtr="0">
            <a:noAutofit/>
          </a:bodyPr>
          <a:lstStyle/>
          <a:p>
            <a:pPr algn="ctr">
              <a:buClr>
                <a:srgbClr val="ED7D31"/>
              </a:buClr>
              <a:buSzPts val="200"/>
            </a:pPr>
            <a:r>
              <a:rPr lang="en-US" sz="800" b="1">
                <a:solidFill>
                  <a:srgbClr val="ED7D31"/>
                </a:solidFill>
                <a:latin typeface="Calibri"/>
                <a:ea typeface="Calibri"/>
                <a:cs typeface="Calibri"/>
                <a:sym typeface="Calibri"/>
              </a:rPr>
              <a:t>Calendar year</a:t>
            </a:r>
            <a:endParaRPr sz="1900">
              <a:latin typeface="Calibri"/>
              <a:ea typeface="Calibri"/>
              <a:cs typeface="Calibri"/>
              <a:sym typeface="Calibri"/>
            </a:endParaRPr>
          </a:p>
          <a:p>
            <a:pPr algn="ctr">
              <a:buClr>
                <a:srgbClr val="ED7D31"/>
              </a:buClr>
              <a:buSzPts val="374"/>
            </a:pPr>
            <a:r>
              <a:rPr lang="en-US" b="1">
                <a:solidFill>
                  <a:srgbClr val="ED7D31"/>
                </a:solidFill>
                <a:latin typeface="Calibri"/>
                <a:ea typeface="Calibri"/>
                <a:cs typeface="Calibri"/>
                <a:sym typeface="Calibri"/>
              </a:rPr>
              <a:t>2017</a:t>
            </a:r>
            <a:endParaRPr sz="1900">
              <a:latin typeface="Calibri"/>
              <a:ea typeface="Calibri"/>
              <a:cs typeface="Calibri"/>
              <a:sym typeface="Calibri"/>
            </a:endParaRPr>
          </a:p>
        </p:txBody>
      </p:sp>
      <p:sp>
        <p:nvSpPr>
          <p:cNvPr id="727" name="Google Shape;727;p69"/>
          <p:cNvSpPr/>
          <p:nvPr/>
        </p:nvSpPr>
        <p:spPr>
          <a:xfrm rot="-5400000">
            <a:off x="8180084" y="5678052"/>
            <a:ext cx="73127" cy="132042"/>
          </a:xfrm>
          <a:prstGeom prst="flowChartMerge">
            <a:avLst/>
          </a:prstGeom>
          <a:solidFill>
            <a:srgbClr val="92D050"/>
          </a:solidFill>
          <a:ln>
            <a:noFill/>
          </a:ln>
        </p:spPr>
        <p:txBody>
          <a:bodyPr spcFirstLastPara="1" wrap="square" lIns="91188" tIns="45595" rIns="91188" bIns="45595" anchor="ctr" anchorCtr="0">
            <a:noAutofit/>
          </a:bodyPr>
          <a:lstStyle/>
          <a:p>
            <a:pPr algn="ctr"/>
            <a:endParaRPr sz="1700">
              <a:solidFill>
                <a:srgbClr val="FFFFFF"/>
              </a:solidFill>
              <a:latin typeface="Calibri"/>
              <a:ea typeface="Calibri"/>
              <a:cs typeface="Calibri"/>
              <a:sym typeface="Calibri"/>
            </a:endParaRPr>
          </a:p>
        </p:txBody>
      </p:sp>
      <p:sp>
        <p:nvSpPr>
          <p:cNvPr id="728" name="Google Shape;728;p69"/>
          <p:cNvSpPr txBox="1"/>
          <p:nvPr/>
        </p:nvSpPr>
        <p:spPr>
          <a:xfrm>
            <a:off x="8063421" y="5342600"/>
            <a:ext cx="945516" cy="337277"/>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E&amp;E (MA, SNAP, Cash)</a:t>
            </a:r>
            <a:endParaRPr sz="1900">
              <a:latin typeface="Calibri"/>
              <a:ea typeface="Calibri"/>
              <a:cs typeface="Calibri"/>
              <a:sym typeface="Calibri"/>
            </a:endParaRPr>
          </a:p>
          <a:p>
            <a:pPr>
              <a:buSzPts val="200"/>
            </a:pPr>
            <a:r>
              <a:rPr lang="en-US" sz="800" b="1">
                <a:latin typeface="Calibri"/>
                <a:ea typeface="Calibri"/>
                <a:cs typeface="Calibri"/>
                <a:sym typeface="Calibri"/>
              </a:rPr>
              <a:t>Statewide</a:t>
            </a:r>
            <a:endParaRPr sz="1900">
              <a:latin typeface="Calibri"/>
              <a:ea typeface="Calibri"/>
              <a:cs typeface="Calibri"/>
              <a:sym typeface="Calibri"/>
            </a:endParaRPr>
          </a:p>
          <a:p>
            <a:pPr>
              <a:buSzPts val="200"/>
            </a:pPr>
            <a:r>
              <a:rPr lang="en-US" sz="800" b="1">
                <a:latin typeface="Calibri"/>
                <a:ea typeface="Calibri"/>
                <a:cs typeface="Calibri"/>
                <a:sym typeface="Calibri"/>
              </a:rPr>
              <a:t>June 2020</a:t>
            </a:r>
            <a:endParaRPr sz="1900">
              <a:latin typeface="Calibri"/>
              <a:ea typeface="Calibri"/>
              <a:cs typeface="Calibri"/>
              <a:sym typeface="Calibri"/>
            </a:endParaRPr>
          </a:p>
        </p:txBody>
      </p:sp>
      <p:cxnSp>
        <p:nvCxnSpPr>
          <p:cNvPr id="729" name="Google Shape;729;p69"/>
          <p:cNvCxnSpPr/>
          <p:nvPr/>
        </p:nvCxnSpPr>
        <p:spPr>
          <a:xfrm>
            <a:off x="8131217" y="5709287"/>
            <a:ext cx="0" cy="396908"/>
          </a:xfrm>
          <a:prstGeom prst="straightConnector1">
            <a:avLst/>
          </a:prstGeom>
          <a:noFill/>
          <a:ln w="9525" cap="flat" cmpd="sng">
            <a:solidFill>
              <a:srgbClr val="7030A0">
                <a:alpha val="49019"/>
              </a:srgbClr>
            </a:solidFill>
            <a:prstDash val="solid"/>
            <a:miter lim="8000"/>
            <a:headEnd type="none" w="sm" len="sm"/>
            <a:tailEnd type="none" w="sm" len="sm"/>
          </a:ln>
        </p:spPr>
      </p:cxnSp>
      <p:sp>
        <p:nvSpPr>
          <p:cNvPr id="730" name="Google Shape;730;p69"/>
          <p:cNvSpPr txBox="1"/>
          <p:nvPr/>
        </p:nvSpPr>
        <p:spPr>
          <a:xfrm>
            <a:off x="1298142" y="6123875"/>
            <a:ext cx="207695" cy="82408"/>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Q3</a:t>
            </a:r>
            <a:endParaRPr sz="1900">
              <a:latin typeface="Calibri"/>
              <a:ea typeface="Calibri"/>
              <a:cs typeface="Calibri"/>
              <a:sym typeface="Calibri"/>
            </a:endParaRPr>
          </a:p>
        </p:txBody>
      </p:sp>
      <p:sp>
        <p:nvSpPr>
          <p:cNvPr id="731" name="Google Shape;731;p69"/>
          <p:cNvSpPr txBox="1"/>
          <p:nvPr/>
        </p:nvSpPr>
        <p:spPr>
          <a:xfrm>
            <a:off x="3687288" y="6123875"/>
            <a:ext cx="208686" cy="82408"/>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Q3</a:t>
            </a:r>
            <a:endParaRPr sz="1900">
              <a:latin typeface="Calibri"/>
              <a:ea typeface="Calibri"/>
              <a:cs typeface="Calibri"/>
              <a:sym typeface="Calibri"/>
            </a:endParaRPr>
          </a:p>
        </p:txBody>
      </p:sp>
      <p:sp>
        <p:nvSpPr>
          <p:cNvPr id="732" name="Google Shape;732;p69"/>
          <p:cNvSpPr txBox="1"/>
          <p:nvPr/>
        </p:nvSpPr>
        <p:spPr>
          <a:xfrm>
            <a:off x="6076435" y="6123875"/>
            <a:ext cx="197976" cy="82408"/>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Q3</a:t>
            </a:r>
            <a:endParaRPr sz="1900">
              <a:latin typeface="Calibri"/>
              <a:ea typeface="Calibri"/>
              <a:cs typeface="Calibri"/>
              <a:sym typeface="Calibri"/>
            </a:endParaRPr>
          </a:p>
        </p:txBody>
      </p:sp>
      <p:sp>
        <p:nvSpPr>
          <p:cNvPr id="733" name="Google Shape;733;p69"/>
          <p:cNvSpPr txBox="1"/>
          <p:nvPr/>
        </p:nvSpPr>
        <p:spPr>
          <a:xfrm>
            <a:off x="8465587" y="6123884"/>
            <a:ext cx="255557" cy="65973"/>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Q3</a:t>
            </a:r>
            <a:endParaRPr sz="1900">
              <a:latin typeface="Calibri"/>
              <a:ea typeface="Calibri"/>
              <a:cs typeface="Calibri"/>
              <a:sym typeface="Calibri"/>
            </a:endParaRPr>
          </a:p>
        </p:txBody>
      </p:sp>
      <p:sp>
        <p:nvSpPr>
          <p:cNvPr id="734" name="Google Shape;734;p69"/>
          <p:cNvSpPr txBox="1"/>
          <p:nvPr/>
        </p:nvSpPr>
        <p:spPr>
          <a:xfrm>
            <a:off x="2492711" y="6104821"/>
            <a:ext cx="264334" cy="107027"/>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Q1</a:t>
            </a:r>
            <a:endParaRPr sz="1900">
              <a:latin typeface="Calibri"/>
              <a:ea typeface="Calibri"/>
              <a:cs typeface="Calibri"/>
              <a:sym typeface="Calibri"/>
            </a:endParaRPr>
          </a:p>
        </p:txBody>
      </p:sp>
      <p:sp>
        <p:nvSpPr>
          <p:cNvPr id="735" name="Google Shape;735;p69"/>
          <p:cNvSpPr txBox="1"/>
          <p:nvPr/>
        </p:nvSpPr>
        <p:spPr>
          <a:xfrm>
            <a:off x="4881861" y="6123875"/>
            <a:ext cx="199680" cy="82408"/>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Q1</a:t>
            </a:r>
            <a:endParaRPr sz="1900">
              <a:latin typeface="Calibri"/>
              <a:ea typeface="Calibri"/>
              <a:cs typeface="Calibri"/>
              <a:sym typeface="Calibri"/>
            </a:endParaRPr>
          </a:p>
        </p:txBody>
      </p:sp>
      <p:sp>
        <p:nvSpPr>
          <p:cNvPr id="736" name="Google Shape;736;p69"/>
          <p:cNvSpPr txBox="1"/>
          <p:nvPr/>
        </p:nvSpPr>
        <p:spPr>
          <a:xfrm>
            <a:off x="7271015" y="6123875"/>
            <a:ext cx="200135" cy="82408"/>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Q1</a:t>
            </a:r>
            <a:endParaRPr sz="1900">
              <a:latin typeface="Calibri"/>
              <a:ea typeface="Calibri"/>
              <a:cs typeface="Calibri"/>
              <a:sym typeface="Calibri"/>
            </a:endParaRPr>
          </a:p>
        </p:txBody>
      </p:sp>
      <p:sp>
        <p:nvSpPr>
          <p:cNvPr id="737" name="Google Shape;737;p69"/>
          <p:cNvSpPr txBox="1"/>
          <p:nvPr/>
        </p:nvSpPr>
        <p:spPr>
          <a:xfrm>
            <a:off x="9008938" y="6123875"/>
            <a:ext cx="203623" cy="82408"/>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Q4</a:t>
            </a:r>
            <a:endParaRPr sz="1900">
              <a:latin typeface="Calibri"/>
              <a:ea typeface="Calibri"/>
              <a:cs typeface="Calibri"/>
              <a:sym typeface="Calibri"/>
            </a:endParaRPr>
          </a:p>
        </p:txBody>
      </p:sp>
      <p:sp>
        <p:nvSpPr>
          <p:cNvPr id="738" name="Google Shape;738;p69"/>
          <p:cNvSpPr txBox="1"/>
          <p:nvPr/>
        </p:nvSpPr>
        <p:spPr>
          <a:xfrm>
            <a:off x="2572031" y="5704368"/>
            <a:ext cx="548761" cy="364069"/>
          </a:xfrm>
          <a:prstGeom prst="rect">
            <a:avLst/>
          </a:prstGeom>
          <a:noFill/>
          <a:ln>
            <a:noFill/>
          </a:ln>
        </p:spPr>
        <p:txBody>
          <a:bodyPr spcFirstLastPara="1" wrap="square" lIns="0" tIns="0" rIns="0" bIns="0" anchor="ctr" anchorCtr="0">
            <a:noAutofit/>
          </a:bodyPr>
          <a:lstStyle/>
          <a:p>
            <a:pPr>
              <a:buSzPts val="200"/>
            </a:pPr>
            <a:r>
              <a:rPr lang="en-US" sz="800" b="1">
                <a:latin typeface="Calibri"/>
                <a:ea typeface="Calibri"/>
                <a:cs typeface="Calibri"/>
                <a:sym typeface="Calibri"/>
              </a:rPr>
              <a:t>Base Data Platform</a:t>
            </a:r>
            <a:endParaRPr sz="1900">
              <a:latin typeface="Calibri"/>
              <a:ea typeface="Calibri"/>
              <a:cs typeface="Calibri"/>
              <a:sym typeface="Calibri"/>
            </a:endParaRPr>
          </a:p>
          <a:p>
            <a:pPr>
              <a:buSzPts val="200"/>
            </a:pPr>
            <a:r>
              <a:rPr lang="en-US" sz="800" b="1">
                <a:latin typeface="Calibri"/>
                <a:ea typeface="Calibri"/>
                <a:cs typeface="Calibri"/>
                <a:sym typeface="Calibri"/>
              </a:rPr>
              <a:t>Dec  2017</a:t>
            </a:r>
            <a:endParaRPr sz="1900">
              <a:latin typeface="Calibri"/>
              <a:ea typeface="Calibri"/>
              <a:cs typeface="Calibri"/>
              <a:sym typeface="Calibri"/>
            </a:endParaRPr>
          </a:p>
        </p:txBody>
      </p:sp>
      <p:cxnSp>
        <p:nvCxnSpPr>
          <p:cNvPr id="739" name="Google Shape;739;p69"/>
          <p:cNvCxnSpPr/>
          <p:nvPr/>
        </p:nvCxnSpPr>
        <p:spPr>
          <a:xfrm>
            <a:off x="2402639" y="5548808"/>
            <a:ext cx="2093" cy="555800"/>
          </a:xfrm>
          <a:prstGeom prst="straightConnector1">
            <a:avLst/>
          </a:prstGeom>
          <a:noFill/>
          <a:ln w="9525" cap="flat" cmpd="sng">
            <a:solidFill>
              <a:srgbClr val="00B050"/>
            </a:solidFill>
            <a:prstDash val="solid"/>
            <a:miter lim="8000"/>
            <a:headEnd type="none" w="sm" len="sm"/>
            <a:tailEnd type="none" w="sm" len="sm"/>
          </a:ln>
        </p:spPr>
      </p:cxnSp>
      <p:sp>
        <p:nvSpPr>
          <p:cNvPr id="740" name="Google Shape;740;p69"/>
          <p:cNvSpPr txBox="1"/>
          <p:nvPr/>
        </p:nvSpPr>
        <p:spPr>
          <a:xfrm>
            <a:off x="1148964" y="5466419"/>
            <a:ext cx="624923" cy="415436"/>
          </a:xfrm>
          <a:prstGeom prst="rect">
            <a:avLst/>
          </a:prstGeom>
          <a:noFill/>
          <a:ln>
            <a:noFill/>
          </a:ln>
        </p:spPr>
        <p:txBody>
          <a:bodyPr spcFirstLastPara="1" wrap="square" lIns="0" tIns="0" rIns="0" bIns="0" anchor="ctr" anchorCtr="0">
            <a:noAutofit/>
          </a:bodyPr>
          <a:lstStyle/>
          <a:p>
            <a:pPr>
              <a:buSzPts val="200"/>
            </a:pPr>
            <a:r>
              <a:rPr lang="en-US" sz="800" b="1">
                <a:latin typeface="Calibri"/>
                <a:ea typeface="Calibri"/>
                <a:cs typeface="Calibri"/>
                <a:sym typeface="Calibri"/>
              </a:rPr>
              <a:t>Pilot Go-Live</a:t>
            </a:r>
            <a:endParaRPr sz="1900">
              <a:latin typeface="Calibri"/>
              <a:ea typeface="Calibri"/>
              <a:cs typeface="Calibri"/>
              <a:sym typeface="Calibri"/>
            </a:endParaRPr>
          </a:p>
          <a:p>
            <a:pPr>
              <a:buSzPts val="200"/>
            </a:pPr>
            <a:r>
              <a:rPr lang="en-US" sz="800" b="1">
                <a:latin typeface="Calibri"/>
                <a:ea typeface="Calibri"/>
                <a:cs typeface="Calibri"/>
                <a:sym typeface="Calibri"/>
              </a:rPr>
              <a:t>Base Infrastructure</a:t>
            </a:r>
            <a:endParaRPr sz="1900">
              <a:latin typeface="Calibri"/>
              <a:ea typeface="Calibri"/>
              <a:cs typeface="Calibri"/>
              <a:sym typeface="Calibri"/>
            </a:endParaRPr>
          </a:p>
          <a:p>
            <a:pPr>
              <a:buSzPts val="200"/>
            </a:pPr>
            <a:r>
              <a:rPr lang="en-US" sz="800" b="1">
                <a:latin typeface="Calibri"/>
                <a:ea typeface="Calibri"/>
                <a:cs typeface="Calibri"/>
                <a:sym typeface="Calibri"/>
              </a:rPr>
              <a:t>Sep 2017</a:t>
            </a:r>
            <a:endParaRPr sz="1900">
              <a:latin typeface="Calibri"/>
              <a:ea typeface="Calibri"/>
              <a:cs typeface="Calibri"/>
              <a:sym typeface="Calibri"/>
            </a:endParaRPr>
          </a:p>
        </p:txBody>
      </p:sp>
      <p:sp>
        <p:nvSpPr>
          <p:cNvPr id="741" name="Google Shape;741;p69"/>
          <p:cNvSpPr/>
          <p:nvPr/>
        </p:nvSpPr>
        <p:spPr>
          <a:xfrm>
            <a:off x="1814014" y="5471700"/>
            <a:ext cx="535501" cy="166949"/>
          </a:xfrm>
          <a:prstGeom prst="flowChartPunchedTape">
            <a:avLst/>
          </a:prstGeom>
          <a:solidFill>
            <a:srgbClr val="00B050"/>
          </a:solidFill>
          <a:ln w="25400" cap="flat" cmpd="sng">
            <a:solidFill>
              <a:srgbClr val="395E89"/>
            </a:solidFill>
            <a:prstDash val="solid"/>
            <a:round/>
            <a:headEnd type="none" w="sm" len="sm"/>
            <a:tailEnd type="none" w="sm" len="sm"/>
          </a:ln>
        </p:spPr>
        <p:txBody>
          <a:bodyPr spcFirstLastPara="1" wrap="square" lIns="91413" tIns="45695" rIns="91413" bIns="45695" anchor="ctr" anchorCtr="0">
            <a:noAutofit/>
          </a:bodyPr>
          <a:lstStyle/>
          <a:p>
            <a:r>
              <a:rPr lang="en-US" sz="600" b="1" dirty="0">
                <a:solidFill>
                  <a:srgbClr val="FFFFFF"/>
                </a:solidFill>
                <a:latin typeface="Calibri"/>
                <a:ea typeface="Calibri"/>
                <a:cs typeface="Calibri"/>
                <a:sym typeface="Calibri"/>
              </a:rPr>
              <a:t>DEPLOYED</a:t>
            </a:r>
            <a:endParaRPr sz="1800" dirty="0">
              <a:latin typeface="Calibri"/>
              <a:ea typeface="Calibri"/>
              <a:cs typeface="Calibri"/>
              <a:sym typeface="Calibri"/>
            </a:endParaRPr>
          </a:p>
        </p:txBody>
      </p:sp>
      <p:cxnSp>
        <p:nvCxnSpPr>
          <p:cNvPr id="742" name="Google Shape;742;p69"/>
          <p:cNvCxnSpPr/>
          <p:nvPr/>
        </p:nvCxnSpPr>
        <p:spPr>
          <a:xfrm>
            <a:off x="7209671" y="5699543"/>
            <a:ext cx="0" cy="396908"/>
          </a:xfrm>
          <a:prstGeom prst="straightConnector1">
            <a:avLst/>
          </a:prstGeom>
          <a:noFill/>
          <a:ln w="9525" cap="flat" cmpd="sng">
            <a:solidFill>
              <a:srgbClr val="7030A0">
                <a:alpha val="49019"/>
              </a:srgbClr>
            </a:solidFill>
            <a:prstDash val="solid"/>
            <a:miter lim="8000"/>
            <a:headEnd type="none" w="sm" len="sm"/>
            <a:tailEnd type="none" w="sm" len="sm"/>
          </a:ln>
        </p:spPr>
      </p:cxnSp>
      <p:sp>
        <p:nvSpPr>
          <p:cNvPr id="743" name="Google Shape;743;p69"/>
          <p:cNvSpPr txBox="1"/>
          <p:nvPr/>
        </p:nvSpPr>
        <p:spPr>
          <a:xfrm>
            <a:off x="7176387" y="5302541"/>
            <a:ext cx="659488" cy="379779"/>
          </a:xfrm>
          <a:prstGeom prst="rect">
            <a:avLst/>
          </a:prstGeom>
          <a:noFill/>
          <a:ln>
            <a:noFill/>
          </a:ln>
        </p:spPr>
        <p:txBody>
          <a:bodyPr spcFirstLastPara="1" wrap="square" lIns="0" tIns="0" rIns="0" bIns="0" anchor="ctr" anchorCtr="0">
            <a:noAutofit/>
          </a:bodyPr>
          <a:lstStyle/>
          <a:p>
            <a:pPr>
              <a:buSzPts val="200"/>
            </a:pPr>
            <a:r>
              <a:rPr lang="en-US" sz="800" b="1">
                <a:latin typeface="Calibri"/>
                <a:ea typeface="Calibri"/>
                <a:cs typeface="Calibri"/>
                <a:sym typeface="Calibri"/>
              </a:rPr>
              <a:t>E&amp;E Pilot (MA, SNAP, Cash) Dec 2019</a:t>
            </a:r>
            <a:endParaRPr sz="800" b="1">
              <a:latin typeface="Calibri"/>
              <a:ea typeface="Calibri"/>
              <a:cs typeface="Calibri"/>
              <a:sym typeface="Calibri"/>
            </a:endParaRPr>
          </a:p>
        </p:txBody>
      </p:sp>
      <p:cxnSp>
        <p:nvCxnSpPr>
          <p:cNvPr id="744" name="Google Shape;744;p69"/>
          <p:cNvCxnSpPr/>
          <p:nvPr/>
        </p:nvCxnSpPr>
        <p:spPr>
          <a:xfrm>
            <a:off x="1260297" y="6096100"/>
            <a:ext cx="0" cy="135001"/>
          </a:xfrm>
          <a:prstGeom prst="straightConnector1">
            <a:avLst/>
          </a:prstGeom>
          <a:noFill/>
          <a:ln w="9525" cap="flat" cmpd="sng">
            <a:solidFill>
              <a:srgbClr val="FFFFFF"/>
            </a:solidFill>
            <a:prstDash val="solid"/>
            <a:miter lim="8000"/>
            <a:headEnd type="none" w="sm" len="sm"/>
            <a:tailEnd type="none" w="sm" len="sm"/>
          </a:ln>
        </p:spPr>
      </p:cxnSp>
      <p:cxnSp>
        <p:nvCxnSpPr>
          <p:cNvPr id="745" name="Google Shape;745;p69"/>
          <p:cNvCxnSpPr/>
          <p:nvPr/>
        </p:nvCxnSpPr>
        <p:spPr>
          <a:xfrm>
            <a:off x="2454047" y="6097778"/>
            <a:ext cx="0" cy="135001"/>
          </a:xfrm>
          <a:prstGeom prst="straightConnector1">
            <a:avLst/>
          </a:prstGeom>
          <a:noFill/>
          <a:ln w="9525" cap="flat" cmpd="sng">
            <a:solidFill>
              <a:srgbClr val="FFFFFF"/>
            </a:solidFill>
            <a:prstDash val="solid"/>
            <a:miter lim="8000"/>
            <a:headEnd type="none" w="sm" len="sm"/>
            <a:tailEnd type="none" w="sm" len="sm"/>
          </a:ln>
        </p:spPr>
      </p:cxnSp>
      <p:cxnSp>
        <p:nvCxnSpPr>
          <p:cNvPr id="746" name="Google Shape;746;p69"/>
          <p:cNvCxnSpPr/>
          <p:nvPr/>
        </p:nvCxnSpPr>
        <p:spPr>
          <a:xfrm>
            <a:off x="3629525" y="6097778"/>
            <a:ext cx="0" cy="135001"/>
          </a:xfrm>
          <a:prstGeom prst="straightConnector1">
            <a:avLst/>
          </a:prstGeom>
          <a:noFill/>
          <a:ln w="9525" cap="flat" cmpd="sng">
            <a:solidFill>
              <a:srgbClr val="FFFFFF"/>
            </a:solidFill>
            <a:prstDash val="solid"/>
            <a:miter lim="8000"/>
            <a:headEnd type="none" w="sm" len="sm"/>
            <a:tailEnd type="none" w="sm" len="sm"/>
          </a:ln>
        </p:spPr>
      </p:cxnSp>
      <p:cxnSp>
        <p:nvCxnSpPr>
          <p:cNvPr id="747" name="Google Shape;747;p69"/>
          <p:cNvCxnSpPr/>
          <p:nvPr/>
        </p:nvCxnSpPr>
        <p:spPr>
          <a:xfrm>
            <a:off x="1800259" y="5581189"/>
            <a:ext cx="2093" cy="505273"/>
          </a:xfrm>
          <a:prstGeom prst="straightConnector1">
            <a:avLst/>
          </a:prstGeom>
          <a:noFill/>
          <a:ln w="9525" cap="flat" cmpd="sng">
            <a:solidFill>
              <a:srgbClr val="00B050"/>
            </a:solidFill>
            <a:prstDash val="solid"/>
            <a:miter lim="8000"/>
            <a:headEnd type="none" w="sm" len="sm"/>
            <a:tailEnd type="none" w="sm" len="sm"/>
          </a:ln>
        </p:spPr>
      </p:cxnSp>
      <p:sp>
        <p:nvSpPr>
          <p:cNvPr id="748" name="Google Shape;748;p69"/>
          <p:cNvSpPr/>
          <p:nvPr/>
        </p:nvSpPr>
        <p:spPr>
          <a:xfrm>
            <a:off x="2419561" y="5454535"/>
            <a:ext cx="535501" cy="183644"/>
          </a:xfrm>
          <a:prstGeom prst="flowChartPunchedTape">
            <a:avLst/>
          </a:prstGeom>
          <a:solidFill>
            <a:srgbClr val="00B050"/>
          </a:solidFill>
          <a:ln w="25400" cap="flat" cmpd="sng">
            <a:solidFill>
              <a:srgbClr val="395E89"/>
            </a:solidFill>
            <a:prstDash val="solid"/>
            <a:round/>
            <a:headEnd type="none" w="sm" len="sm"/>
            <a:tailEnd type="none" w="sm" len="sm"/>
          </a:ln>
        </p:spPr>
        <p:txBody>
          <a:bodyPr spcFirstLastPara="1" wrap="square" lIns="91413" tIns="45695" rIns="91413" bIns="45695" anchor="ctr" anchorCtr="0">
            <a:noAutofit/>
          </a:bodyPr>
          <a:lstStyle/>
          <a:p>
            <a:r>
              <a:rPr lang="en-US" sz="600" b="1" dirty="0">
                <a:solidFill>
                  <a:srgbClr val="FFFFFF"/>
                </a:solidFill>
                <a:latin typeface="Calibri"/>
                <a:ea typeface="Calibri"/>
                <a:cs typeface="Calibri"/>
                <a:sym typeface="Calibri"/>
              </a:rPr>
              <a:t>DEPLOYED</a:t>
            </a:r>
            <a:endParaRPr sz="1800" dirty="0">
              <a:latin typeface="Calibri"/>
              <a:ea typeface="Calibri"/>
              <a:cs typeface="Calibri"/>
              <a:sym typeface="Calibri"/>
            </a:endParaRPr>
          </a:p>
        </p:txBody>
      </p:sp>
      <p:cxnSp>
        <p:nvCxnSpPr>
          <p:cNvPr id="749" name="Google Shape;749;p69"/>
          <p:cNvCxnSpPr/>
          <p:nvPr/>
        </p:nvCxnSpPr>
        <p:spPr>
          <a:xfrm>
            <a:off x="4844886" y="6097778"/>
            <a:ext cx="0" cy="135001"/>
          </a:xfrm>
          <a:prstGeom prst="straightConnector1">
            <a:avLst/>
          </a:prstGeom>
          <a:noFill/>
          <a:ln w="9525" cap="flat" cmpd="sng">
            <a:solidFill>
              <a:srgbClr val="FFFFFF"/>
            </a:solidFill>
            <a:prstDash val="solid"/>
            <a:miter lim="8000"/>
            <a:headEnd type="none" w="sm" len="sm"/>
            <a:tailEnd type="none" w="sm" len="sm"/>
          </a:ln>
        </p:spPr>
      </p:cxnSp>
      <p:cxnSp>
        <p:nvCxnSpPr>
          <p:cNvPr id="750" name="Google Shape;750;p69"/>
          <p:cNvCxnSpPr/>
          <p:nvPr/>
        </p:nvCxnSpPr>
        <p:spPr>
          <a:xfrm>
            <a:off x="6046769" y="6097778"/>
            <a:ext cx="0" cy="135001"/>
          </a:xfrm>
          <a:prstGeom prst="straightConnector1">
            <a:avLst/>
          </a:prstGeom>
          <a:noFill/>
          <a:ln w="9525" cap="flat" cmpd="sng">
            <a:solidFill>
              <a:srgbClr val="FFFFFF"/>
            </a:solidFill>
            <a:prstDash val="solid"/>
            <a:miter lim="8000"/>
            <a:headEnd type="none" w="sm" len="sm"/>
            <a:tailEnd type="none" w="sm" len="sm"/>
          </a:ln>
        </p:spPr>
      </p:cxnSp>
      <p:cxnSp>
        <p:nvCxnSpPr>
          <p:cNvPr id="751" name="Google Shape;751;p69"/>
          <p:cNvCxnSpPr/>
          <p:nvPr/>
        </p:nvCxnSpPr>
        <p:spPr>
          <a:xfrm>
            <a:off x="7234823" y="6097096"/>
            <a:ext cx="0" cy="135001"/>
          </a:xfrm>
          <a:prstGeom prst="straightConnector1">
            <a:avLst/>
          </a:prstGeom>
          <a:noFill/>
          <a:ln w="9525" cap="flat" cmpd="sng">
            <a:solidFill>
              <a:srgbClr val="FFFFFF"/>
            </a:solidFill>
            <a:prstDash val="solid"/>
            <a:miter lim="8000"/>
            <a:headEnd type="none" w="sm" len="sm"/>
            <a:tailEnd type="none" w="sm" len="sm"/>
          </a:ln>
        </p:spPr>
      </p:cxnSp>
      <p:cxnSp>
        <p:nvCxnSpPr>
          <p:cNvPr id="752" name="Google Shape;752;p69"/>
          <p:cNvCxnSpPr/>
          <p:nvPr/>
        </p:nvCxnSpPr>
        <p:spPr>
          <a:xfrm>
            <a:off x="8417630" y="6101365"/>
            <a:ext cx="0" cy="135001"/>
          </a:xfrm>
          <a:prstGeom prst="straightConnector1">
            <a:avLst/>
          </a:prstGeom>
          <a:noFill/>
          <a:ln w="9525" cap="flat" cmpd="sng">
            <a:solidFill>
              <a:srgbClr val="FFFFFF"/>
            </a:solidFill>
            <a:prstDash val="solid"/>
            <a:miter lim="8000"/>
            <a:headEnd type="none" w="sm" len="sm"/>
            <a:tailEnd type="none" w="sm" len="sm"/>
          </a:ln>
        </p:spPr>
      </p:cxnSp>
      <p:cxnSp>
        <p:nvCxnSpPr>
          <p:cNvPr id="753" name="Google Shape;753;p69"/>
          <p:cNvCxnSpPr/>
          <p:nvPr/>
        </p:nvCxnSpPr>
        <p:spPr>
          <a:xfrm>
            <a:off x="8975391" y="6097116"/>
            <a:ext cx="0" cy="135001"/>
          </a:xfrm>
          <a:prstGeom prst="straightConnector1">
            <a:avLst/>
          </a:prstGeom>
          <a:noFill/>
          <a:ln w="9525" cap="flat" cmpd="sng">
            <a:solidFill>
              <a:srgbClr val="FFFFFF"/>
            </a:solidFill>
            <a:prstDash val="solid"/>
            <a:miter lim="8000"/>
            <a:headEnd type="none" w="sm" len="sm"/>
            <a:tailEnd type="none" w="sm" len="sm"/>
          </a:ln>
        </p:spPr>
      </p:cxnSp>
      <p:sp>
        <p:nvSpPr>
          <p:cNvPr id="754" name="Google Shape;754;p69"/>
          <p:cNvSpPr/>
          <p:nvPr/>
        </p:nvSpPr>
        <p:spPr>
          <a:xfrm rot="-5400000">
            <a:off x="7260896" y="5669226"/>
            <a:ext cx="73127" cy="132007"/>
          </a:xfrm>
          <a:prstGeom prst="flowChartMerge">
            <a:avLst/>
          </a:prstGeom>
          <a:solidFill>
            <a:schemeClr val="accent6"/>
          </a:solidFill>
          <a:ln>
            <a:noFill/>
          </a:ln>
        </p:spPr>
        <p:txBody>
          <a:bodyPr spcFirstLastPara="1" wrap="square" lIns="91188" tIns="45569" rIns="91188" bIns="45569" anchor="ctr" anchorCtr="0">
            <a:noAutofit/>
          </a:bodyPr>
          <a:lstStyle/>
          <a:p>
            <a:pPr algn="ctr"/>
            <a:endParaRPr sz="1700">
              <a:solidFill>
                <a:srgbClr val="FFFFFF"/>
              </a:solidFill>
              <a:latin typeface="Calibri"/>
              <a:ea typeface="Calibri"/>
              <a:cs typeface="Calibri"/>
              <a:sym typeface="Calibri"/>
            </a:endParaRPr>
          </a:p>
        </p:txBody>
      </p:sp>
      <p:sp>
        <p:nvSpPr>
          <p:cNvPr id="755" name="Google Shape;755;p69"/>
          <p:cNvSpPr txBox="1"/>
          <p:nvPr/>
        </p:nvSpPr>
        <p:spPr>
          <a:xfrm>
            <a:off x="11532828" y="5936905"/>
            <a:ext cx="480434" cy="388379"/>
          </a:xfrm>
          <a:prstGeom prst="rect">
            <a:avLst/>
          </a:prstGeom>
          <a:noFill/>
          <a:ln>
            <a:noFill/>
          </a:ln>
        </p:spPr>
        <p:txBody>
          <a:bodyPr spcFirstLastPara="1" wrap="square" lIns="0" tIns="0" rIns="0" bIns="0" anchor="ctr" anchorCtr="0">
            <a:noAutofit/>
          </a:bodyPr>
          <a:lstStyle/>
          <a:p>
            <a:pPr algn="ctr">
              <a:buClr>
                <a:srgbClr val="ED7D31"/>
              </a:buClr>
              <a:buSzPts val="200"/>
            </a:pPr>
            <a:r>
              <a:rPr lang="en-US" sz="800" b="1">
                <a:solidFill>
                  <a:srgbClr val="ED7D31"/>
                </a:solidFill>
                <a:latin typeface="Calibri"/>
                <a:ea typeface="Calibri"/>
                <a:cs typeface="Calibri"/>
                <a:sym typeface="Calibri"/>
              </a:rPr>
              <a:t>Calendar year</a:t>
            </a:r>
            <a:endParaRPr sz="1900">
              <a:latin typeface="Calibri"/>
              <a:ea typeface="Calibri"/>
              <a:cs typeface="Calibri"/>
              <a:sym typeface="Calibri"/>
            </a:endParaRPr>
          </a:p>
          <a:p>
            <a:pPr algn="ctr">
              <a:buClr>
                <a:srgbClr val="ED7D31"/>
              </a:buClr>
              <a:buSzPts val="374"/>
            </a:pPr>
            <a:r>
              <a:rPr lang="en-US" b="1">
                <a:solidFill>
                  <a:srgbClr val="ED7D31"/>
                </a:solidFill>
                <a:latin typeface="Calibri"/>
                <a:ea typeface="Calibri"/>
                <a:cs typeface="Calibri"/>
                <a:sym typeface="Calibri"/>
              </a:rPr>
              <a:t>2021</a:t>
            </a:r>
            <a:endParaRPr sz="1900">
              <a:latin typeface="Calibri"/>
              <a:ea typeface="Calibri"/>
              <a:cs typeface="Calibri"/>
              <a:sym typeface="Calibri"/>
            </a:endParaRPr>
          </a:p>
        </p:txBody>
      </p:sp>
      <p:cxnSp>
        <p:nvCxnSpPr>
          <p:cNvPr id="756" name="Google Shape;756;p69"/>
          <p:cNvCxnSpPr/>
          <p:nvPr/>
        </p:nvCxnSpPr>
        <p:spPr>
          <a:xfrm>
            <a:off x="3591017" y="5091087"/>
            <a:ext cx="1809" cy="1005840"/>
          </a:xfrm>
          <a:prstGeom prst="straightConnector1">
            <a:avLst/>
          </a:prstGeom>
          <a:noFill/>
          <a:ln w="12700" cap="flat" cmpd="sng">
            <a:solidFill>
              <a:srgbClr val="49A970"/>
            </a:solidFill>
            <a:prstDash val="solid"/>
            <a:miter lim="8000"/>
            <a:headEnd type="none" w="sm" len="sm"/>
            <a:tailEnd type="none" w="sm" len="sm"/>
          </a:ln>
        </p:spPr>
      </p:cxnSp>
      <p:sp>
        <p:nvSpPr>
          <p:cNvPr id="757" name="Google Shape;757;p69"/>
          <p:cNvSpPr/>
          <p:nvPr/>
        </p:nvSpPr>
        <p:spPr>
          <a:xfrm>
            <a:off x="3607644" y="5027221"/>
            <a:ext cx="535501" cy="208339"/>
          </a:xfrm>
          <a:prstGeom prst="flowChartPunchedTape">
            <a:avLst/>
          </a:prstGeom>
          <a:solidFill>
            <a:srgbClr val="00B050"/>
          </a:solidFill>
          <a:ln w="25400" cap="flat" cmpd="sng">
            <a:solidFill>
              <a:srgbClr val="395E89"/>
            </a:solidFill>
            <a:prstDash val="solid"/>
            <a:round/>
            <a:headEnd type="none" w="sm" len="sm"/>
            <a:tailEnd type="none" w="sm" len="sm"/>
          </a:ln>
        </p:spPr>
        <p:txBody>
          <a:bodyPr spcFirstLastPara="1" wrap="square" lIns="91413" tIns="45695" rIns="91413" bIns="45695" anchor="ctr" anchorCtr="0">
            <a:noAutofit/>
          </a:bodyPr>
          <a:lstStyle/>
          <a:p>
            <a:r>
              <a:rPr lang="en-US" sz="600" b="1" dirty="0">
                <a:solidFill>
                  <a:srgbClr val="FFFFFF"/>
                </a:solidFill>
                <a:latin typeface="Calibri"/>
                <a:ea typeface="Calibri"/>
                <a:cs typeface="Calibri"/>
                <a:sym typeface="Calibri"/>
              </a:rPr>
              <a:t>DEPLOYED</a:t>
            </a:r>
            <a:endParaRPr sz="1900" dirty="0">
              <a:latin typeface="Calibri"/>
              <a:ea typeface="Calibri"/>
              <a:cs typeface="Calibri"/>
              <a:sym typeface="Calibri"/>
            </a:endParaRPr>
          </a:p>
        </p:txBody>
      </p:sp>
      <p:cxnSp>
        <p:nvCxnSpPr>
          <p:cNvPr id="758" name="Google Shape;758;p69"/>
          <p:cNvCxnSpPr/>
          <p:nvPr/>
        </p:nvCxnSpPr>
        <p:spPr>
          <a:xfrm flipH="1">
            <a:off x="3823154" y="5515461"/>
            <a:ext cx="1746" cy="594867"/>
          </a:xfrm>
          <a:prstGeom prst="straightConnector1">
            <a:avLst/>
          </a:prstGeom>
          <a:noFill/>
          <a:ln w="12700" cap="flat" cmpd="sng">
            <a:solidFill>
              <a:srgbClr val="49A970"/>
            </a:solidFill>
            <a:prstDash val="solid"/>
            <a:miter lim="8000"/>
            <a:headEnd type="none" w="sm" len="sm"/>
            <a:tailEnd type="none" w="sm" len="sm"/>
          </a:ln>
        </p:spPr>
      </p:cxnSp>
      <p:sp>
        <p:nvSpPr>
          <p:cNvPr id="759" name="Google Shape;759;p69"/>
          <p:cNvSpPr txBox="1"/>
          <p:nvPr/>
        </p:nvSpPr>
        <p:spPr>
          <a:xfrm>
            <a:off x="3862334" y="5729137"/>
            <a:ext cx="947220" cy="282751"/>
          </a:xfrm>
          <a:prstGeom prst="rect">
            <a:avLst/>
          </a:prstGeom>
          <a:noFill/>
          <a:ln>
            <a:noFill/>
          </a:ln>
        </p:spPr>
        <p:txBody>
          <a:bodyPr spcFirstLastPara="1" wrap="square" lIns="0" tIns="0" rIns="0" bIns="0" anchor="ctr" anchorCtr="0">
            <a:noAutofit/>
          </a:bodyPr>
          <a:lstStyle/>
          <a:p>
            <a:pPr>
              <a:buSzPts val="200"/>
            </a:pPr>
            <a:r>
              <a:rPr lang="en-US" sz="800" b="1">
                <a:solidFill>
                  <a:srgbClr val="FF0000"/>
                </a:solidFill>
                <a:latin typeface="Calibri"/>
                <a:ea typeface="Calibri"/>
                <a:cs typeface="Calibri"/>
                <a:sym typeface="Calibri"/>
              </a:rPr>
              <a:t>LTC State-wide Launch</a:t>
            </a:r>
            <a:endParaRPr/>
          </a:p>
          <a:p>
            <a:pPr>
              <a:buSzPts val="200"/>
            </a:pPr>
            <a:r>
              <a:rPr lang="en-US" sz="800" b="1">
                <a:solidFill>
                  <a:srgbClr val="FF0000"/>
                </a:solidFill>
                <a:latin typeface="Calibri"/>
                <a:ea typeface="Calibri"/>
                <a:cs typeface="Calibri"/>
                <a:sym typeface="Calibri"/>
              </a:rPr>
              <a:t>Aug 13, 2018</a:t>
            </a:r>
            <a:endParaRPr sz="1900" b="1">
              <a:solidFill>
                <a:srgbClr val="FF0000"/>
              </a:solidFill>
              <a:latin typeface="Calibri"/>
              <a:ea typeface="Calibri"/>
              <a:cs typeface="Calibri"/>
              <a:sym typeface="Calibri"/>
            </a:endParaRPr>
          </a:p>
        </p:txBody>
      </p:sp>
      <p:cxnSp>
        <p:nvCxnSpPr>
          <p:cNvPr id="760" name="Google Shape;760;p69"/>
          <p:cNvCxnSpPr/>
          <p:nvPr/>
        </p:nvCxnSpPr>
        <p:spPr>
          <a:xfrm>
            <a:off x="3728170" y="5273047"/>
            <a:ext cx="9360" cy="822960"/>
          </a:xfrm>
          <a:prstGeom prst="straightConnector1">
            <a:avLst/>
          </a:prstGeom>
          <a:noFill/>
          <a:ln w="12700" cap="flat" cmpd="sng">
            <a:solidFill>
              <a:srgbClr val="49A970"/>
            </a:solidFill>
            <a:prstDash val="solid"/>
            <a:miter lim="8000"/>
            <a:headEnd type="none" w="sm" len="sm"/>
            <a:tailEnd type="none" w="sm" len="sm"/>
          </a:ln>
        </p:spPr>
      </p:cxnSp>
      <p:sp>
        <p:nvSpPr>
          <p:cNvPr id="761" name="Google Shape;761;p69"/>
          <p:cNvSpPr/>
          <p:nvPr/>
        </p:nvSpPr>
        <p:spPr>
          <a:xfrm>
            <a:off x="3743038" y="5249713"/>
            <a:ext cx="535501" cy="208339"/>
          </a:xfrm>
          <a:prstGeom prst="flowChartPunchedTape">
            <a:avLst/>
          </a:prstGeom>
          <a:solidFill>
            <a:srgbClr val="00B050"/>
          </a:solidFill>
          <a:ln w="25400" cap="flat" cmpd="sng">
            <a:solidFill>
              <a:srgbClr val="395E89"/>
            </a:solidFill>
            <a:prstDash val="solid"/>
            <a:round/>
            <a:headEnd type="none" w="sm" len="sm"/>
            <a:tailEnd type="none" w="sm" len="sm"/>
          </a:ln>
        </p:spPr>
        <p:txBody>
          <a:bodyPr spcFirstLastPara="1" wrap="square" lIns="91413" tIns="45695" rIns="91413" bIns="45695" anchor="ctr" anchorCtr="0">
            <a:noAutofit/>
          </a:bodyPr>
          <a:lstStyle/>
          <a:p>
            <a:r>
              <a:rPr lang="en-US" sz="600" b="1" dirty="0">
                <a:solidFill>
                  <a:srgbClr val="FFFFFF"/>
                </a:solidFill>
                <a:latin typeface="Calibri"/>
                <a:ea typeface="Calibri"/>
                <a:cs typeface="Calibri"/>
                <a:sym typeface="Calibri"/>
              </a:rPr>
              <a:t>DEPLOYED</a:t>
            </a:r>
            <a:endParaRPr sz="1900" dirty="0">
              <a:latin typeface="Calibri"/>
              <a:ea typeface="Calibri"/>
              <a:cs typeface="Calibri"/>
              <a:sym typeface="Calibri"/>
            </a:endParaRPr>
          </a:p>
        </p:txBody>
      </p:sp>
      <p:sp>
        <p:nvSpPr>
          <p:cNvPr id="762" name="Google Shape;762;p69"/>
          <p:cNvSpPr txBox="1"/>
          <p:nvPr/>
        </p:nvSpPr>
        <p:spPr>
          <a:xfrm>
            <a:off x="4310829" y="5193493"/>
            <a:ext cx="770715" cy="138507"/>
          </a:xfrm>
          <a:prstGeom prst="rect">
            <a:avLst/>
          </a:prstGeom>
          <a:noFill/>
          <a:ln>
            <a:noFill/>
          </a:ln>
        </p:spPr>
        <p:txBody>
          <a:bodyPr spcFirstLastPara="1" wrap="square" lIns="0" tIns="0" rIns="0" bIns="0" anchor="ctr" anchorCtr="0">
            <a:noAutofit/>
          </a:bodyPr>
          <a:lstStyle/>
          <a:p>
            <a:pPr>
              <a:buSzPts val="200"/>
            </a:pPr>
            <a:r>
              <a:rPr lang="en-US" sz="800" b="1">
                <a:solidFill>
                  <a:srgbClr val="C00000"/>
                </a:solidFill>
                <a:latin typeface="Calibri"/>
                <a:ea typeface="Calibri"/>
                <a:cs typeface="Calibri"/>
                <a:sym typeface="Calibri"/>
              </a:rPr>
              <a:t>Bureau of LTC Launch</a:t>
            </a:r>
            <a:endParaRPr sz="1900" b="1">
              <a:solidFill>
                <a:srgbClr val="C00000"/>
              </a:solidFill>
              <a:latin typeface="Calibri"/>
              <a:ea typeface="Calibri"/>
              <a:cs typeface="Calibri"/>
              <a:sym typeface="Calibri"/>
            </a:endParaRPr>
          </a:p>
        </p:txBody>
      </p:sp>
      <p:sp>
        <p:nvSpPr>
          <p:cNvPr id="763" name="Google Shape;763;p69"/>
          <p:cNvSpPr/>
          <p:nvPr/>
        </p:nvSpPr>
        <p:spPr>
          <a:xfrm>
            <a:off x="3834433" y="5499141"/>
            <a:ext cx="535501" cy="185193"/>
          </a:xfrm>
          <a:prstGeom prst="flowChartPunchedTape">
            <a:avLst/>
          </a:prstGeom>
          <a:solidFill>
            <a:srgbClr val="00B050"/>
          </a:solidFill>
          <a:ln w="25400" cap="flat" cmpd="sng">
            <a:solidFill>
              <a:srgbClr val="395E89"/>
            </a:solidFill>
            <a:prstDash val="solid"/>
            <a:round/>
            <a:headEnd type="none" w="sm" len="sm"/>
            <a:tailEnd type="none" w="sm" len="sm"/>
          </a:ln>
        </p:spPr>
        <p:txBody>
          <a:bodyPr spcFirstLastPara="1" wrap="square" lIns="91413" tIns="45695" rIns="91413" bIns="45695" anchor="ctr" anchorCtr="0">
            <a:noAutofit/>
          </a:bodyPr>
          <a:lstStyle/>
          <a:p>
            <a:r>
              <a:rPr lang="en-US" sz="600" b="1" dirty="0">
                <a:solidFill>
                  <a:srgbClr val="FFFFFF"/>
                </a:solidFill>
                <a:latin typeface="Calibri"/>
                <a:ea typeface="Calibri"/>
                <a:cs typeface="Calibri"/>
                <a:sym typeface="Calibri"/>
              </a:rPr>
              <a:t>DEPLOYED</a:t>
            </a:r>
            <a:endParaRPr sz="1900" dirty="0">
              <a:latin typeface="Calibri"/>
              <a:ea typeface="Calibri"/>
              <a:cs typeface="Calibri"/>
              <a:sym typeface="Calibri"/>
            </a:endParaRPr>
          </a:p>
        </p:txBody>
      </p:sp>
      <p:cxnSp>
        <p:nvCxnSpPr>
          <p:cNvPr id="764" name="Google Shape;764;p69"/>
          <p:cNvCxnSpPr/>
          <p:nvPr/>
        </p:nvCxnSpPr>
        <p:spPr>
          <a:xfrm>
            <a:off x="8386092" y="5817263"/>
            <a:ext cx="0" cy="396908"/>
          </a:xfrm>
          <a:prstGeom prst="straightConnector1">
            <a:avLst/>
          </a:prstGeom>
          <a:noFill/>
          <a:ln w="9525" cap="flat" cmpd="sng">
            <a:solidFill>
              <a:srgbClr val="7030A0">
                <a:alpha val="49019"/>
              </a:srgbClr>
            </a:solidFill>
            <a:prstDash val="solid"/>
            <a:miter lim="8000"/>
            <a:headEnd type="none" w="sm" len="sm"/>
            <a:tailEnd type="none" w="sm" len="sm"/>
          </a:ln>
        </p:spPr>
      </p:cxnSp>
      <p:sp>
        <p:nvSpPr>
          <p:cNvPr id="765" name="Google Shape;765;p69"/>
          <p:cNvSpPr/>
          <p:nvPr/>
        </p:nvSpPr>
        <p:spPr>
          <a:xfrm rot="-5400000">
            <a:off x="8437317" y="5786946"/>
            <a:ext cx="73127" cy="132007"/>
          </a:xfrm>
          <a:prstGeom prst="flowChartMerge">
            <a:avLst/>
          </a:prstGeom>
          <a:solidFill>
            <a:srgbClr val="5F497A"/>
          </a:solidFill>
          <a:ln>
            <a:noFill/>
          </a:ln>
        </p:spPr>
        <p:txBody>
          <a:bodyPr spcFirstLastPara="1" wrap="square" lIns="91188" tIns="45569" rIns="91188" bIns="45569" anchor="ctr" anchorCtr="0">
            <a:noAutofit/>
          </a:bodyPr>
          <a:lstStyle/>
          <a:p>
            <a:pPr algn="ctr"/>
            <a:endParaRPr sz="1700">
              <a:solidFill>
                <a:srgbClr val="FFFFFF"/>
              </a:solidFill>
              <a:latin typeface="Calibri"/>
              <a:ea typeface="Calibri"/>
              <a:cs typeface="Calibri"/>
              <a:sym typeface="Calibri"/>
            </a:endParaRPr>
          </a:p>
        </p:txBody>
      </p:sp>
      <p:sp>
        <p:nvSpPr>
          <p:cNvPr id="766" name="Google Shape;766;p69"/>
          <p:cNvSpPr txBox="1"/>
          <p:nvPr/>
        </p:nvSpPr>
        <p:spPr>
          <a:xfrm>
            <a:off x="8522321" y="5680324"/>
            <a:ext cx="656833" cy="337277"/>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Child Support Pilot Jul 2020</a:t>
            </a:r>
            <a:endParaRPr sz="1900">
              <a:latin typeface="Calibri"/>
              <a:ea typeface="Calibri"/>
              <a:cs typeface="Calibri"/>
              <a:sym typeface="Calibri"/>
            </a:endParaRPr>
          </a:p>
        </p:txBody>
      </p:sp>
      <p:sp>
        <p:nvSpPr>
          <p:cNvPr id="767" name="Google Shape;767;p69"/>
          <p:cNvSpPr txBox="1"/>
          <p:nvPr/>
        </p:nvSpPr>
        <p:spPr>
          <a:xfrm>
            <a:off x="9480003" y="5311272"/>
            <a:ext cx="520674" cy="337277"/>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Child Support Statewide</a:t>
            </a:r>
            <a:endParaRPr/>
          </a:p>
          <a:p>
            <a:r>
              <a:rPr lang="en-US" sz="800" b="1">
                <a:latin typeface="Calibri"/>
                <a:ea typeface="Calibri"/>
                <a:cs typeface="Calibri"/>
                <a:sym typeface="Calibri"/>
              </a:rPr>
              <a:t>Dec 2020</a:t>
            </a:r>
            <a:endParaRPr sz="1900">
              <a:latin typeface="Calibri"/>
              <a:ea typeface="Calibri"/>
              <a:cs typeface="Calibri"/>
              <a:sym typeface="Calibri"/>
            </a:endParaRPr>
          </a:p>
        </p:txBody>
      </p:sp>
      <p:cxnSp>
        <p:nvCxnSpPr>
          <p:cNvPr id="768" name="Google Shape;768;p69"/>
          <p:cNvCxnSpPr/>
          <p:nvPr/>
        </p:nvCxnSpPr>
        <p:spPr>
          <a:xfrm>
            <a:off x="9552673" y="5736107"/>
            <a:ext cx="0" cy="396908"/>
          </a:xfrm>
          <a:prstGeom prst="straightConnector1">
            <a:avLst/>
          </a:prstGeom>
          <a:noFill/>
          <a:ln w="9525" cap="flat" cmpd="sng">
            <a:solidFill>
              <a:srgbClr val="7030A0">
                <a:alpha val="49019"/>
              </a:srgbClr>
            </a:solidFill>
            <a:prstDash val="solid"/>
            <a:miter lim="8000"/>
            <a:headEnd type="none" w="sm" len="sm"/>
            <a:tailEnd type="none" w="sm" len="sm"/>
          </a:ln>
        </p:spPr>
      </p:cxnSp>
      <p:sp>
        <p:nvSpPr>
          <p:cNvPr id="769" name="Google Shape;769;p69"/>
          <p:cNvSpPr/>
          <p:nvPr/>
        </p:nvSpPr>
        <p:spPr>
          <a:xfrm rot="-5400000">
            <a:off x="9603899" y="5705789"/>
            <a:ext cx="73127" cy="132007"/>
          </a:xfrm>
          <a:prstGeom prst="flowChartMerge">
            <a:avLst/>
          </a:prstGeom>
          <a:solidFill>
            <a:srgbClr val="5F497A"/>
          </a:solidFill>
          <a:ln>
            <a:noFill/>
          </a:ln>
        </p:spPr>
        <p:txBody>
          <a:bodyPr spcFirstLastPara="1" wrap="square" lIns="91188" tIns="45569" rIns="91188" bIns="45569" anchor="ctr" anchorCtr="0">
            <a:noAutofit/>
          </a:bodyPr>
          <a:lstStyle/>
          <a:p>
            <a:pPr algn="ctr"/>
            <a:endParaRPr sz="1700">
              <a:solidFill>
                <a:srgbClr val="FFFFFF"/>
              </a:solidFill>
              <a:latin typeface="Calibri"/>
              <a:ea typeface="Calibri"/>
              <a:cs typeface="Calibri"/>
              <a:sym typeface="Calibri"/>
            </a:endParaRPr>
          </a:p>
        </p:txBody>
      </p:sp>
      <p:sp>
        <p:nvSpPr>
          <p:cNvPr id="770" name="Google Shape;770;p69"/>
          <p:cNvSpPr txBox="1"/>
          <p:nvPr/>
        </p:nvSpPr>
        <p:spPr>
          <a:xfrm>
            <a:off x="9588510" y="6120992"/>
            <a:ext cx="203623" cy="82408"/>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Q1</a:t>
            </a:r>
            <a:endParaRPr sz="1900">
              <a:latin typeface="Calibri"/>
              <a:ea typeface="Calibri"/>
              <a:cs typeface="Calibri"/>
              <a:sym typeface="Calibri"/>
            </a:endParaRPr>
          </a:p>
        </p:txBody>
      </p:sp>
      <p:cxnSp>
        <p:nvCxnSpPr>
          <p:cNvPr id="771" name="Google Shape;771;p69"/>
          <p:cNvCxnSpPr/>
          <p:nvPr/>
        </p:nvCxnSpPr>
        <p:spPr>
          <a:xfrm>
            <a:off x="9554964" y="6094233"/>
            <a:ext cx="0" cy="135001"/>
          </a:xfrm>
          <a:prstGeom prst="straightConnector1">
            <a:avLst/>
          </a:prstGeom>
          <a:noFill/>
          <a:ln w="9525" cap="flat" cmpd="sng">
            <a:solidFill>
              <a:srgbClr val="FFFFFF"/>
            </a:solidFill>
            <a:prstDash val="solid"/>
            <a:miter lim="8000"/>
            <a:headEnd type="none" w="sm" len="sm"/>
            <a:tailEnd type="none" w="sm" len="sm"/>
          </a:ln>
        </p:spPr>
      </p:cxnSp>
      <p:sp>
        <p:nvSpPr>
          <p:cNvPr id="772" name="Google Shape;772;p69"/>
          <p:cNvSpPr txBox="1"/>
          <p:nvPr/>
        </p:nvSpPr>
        <p:spPr>
          <a:xfrm>
            <a:off x="10171836" y="6120992"/>
            <a:ext cx="203623" cy="82408"/>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Q2</a:t>
            </a:r>
            <a:endParaRPr sz="1900">
              <a:latin typeface="Calibri"/>
              <a:ea typeface="Calibri"/>
              <a:cs typeface="Calibri"/>
              <a:sym typeface="Calibri"/>
            </a:endParaRPr>
          </a:p>
        </p:txBody>
      </p:sp>
      <p:cxnSp>
        <p:nvCxnSpPr>
          <p:cNvPr id="773" name="Google Shape;773;p69"/>
          <p:cNvCxnSpPr/>
          <p:nvPr/>
        </p:nvCxnSpPr>
        <p:spPr>
          <a:xfrm>
            <a:off x="10138290" y="6094233"/>
            <a:ext cx="0" cy="135001"/>
          </a:xfrm>
          <a:prstGeom prst="straightConnector1">
            <a:avLst/>
          </a:prstGeom>
          <a:noFill/>
          <a:ln w="9525" cap="flat" cmpd="sng">
            <a:solidFill>
              <a:srgbClr val="FFFFFF"/>
            </a:solidFill>
            <a:prstDash val="solid"/>
            <a:miter lim="8000"/>
            <a:headEnd type="none" w="sm" len="sm"/>
            <a:tailEnd type="none" w="sm" len="sm"/>
          </a:ln>
        </p:spPr>
      </p:cxnSp>
      <p:sp>
        <p:nvSpPr>
          <p:cNvPr id="774" name="Google Shape;774;p69"/>
          <p:cNvSpPr txBox="1"/>
          <p:nvPr/>
        </p:nvSpPr>
        <p:spPr>
          <a:xfrm>
            <a:off x="10791276" y="6123875"/>
            <a:ext cx="203623" cy="82408"/>
          </a:xfrm>
          <a:prstGeom prst="rect">
            <a:avLst/>
          </a:prstGeom>
          <a:noFill/>
          <a:ln>
            <a:noFill/>
          </a:ln>
        </p:spPr>
        <p:txBody>
          <a:bodyPr spcFirstLastPara="1" wrap="square" lIns="0" tIns="0" rIns="0" bIns="0" anchor="ctr" anchorCtr="0">
            <a:noAutofit/>
          </a:bodyPr>
          <a:lstStyle/>
          <a:p>
            <a:pPr>
              <a:buClr>
                <a:srgbClr val="FFFFFF"/>
              </a:buClr>
              <a:buSzPts val="299"/>
            </a:pPr>
            <a:r>
              <a:rPr lang="en-US" sz="1200" b="1">
                <a:solidFill>
                  <a:srgbClr val="FFFFFF"/>
                </a:solidFill>
                <a:latin typeface="Calibri"/>
                <a:ea typeface="Calibri"/>
                <a:cs typeface="Calibri"/>
                <a:sym typeface="Calibri"/>
              </a:rPr>
              <a:t>Q3</a:t>
            </a:r>
            <a:endParaRPr sz="1900">
              <a:latin typeface="Calibri"/>
              <a:ea typeface="Calibri"/>
              <a:cs typeface="Calibri"/>
              <a:sym typeface="Calibri"/>
            </a:endParaRPr>
          </a:p>
        </p:txBody>
      </p:sp>
      <p:cxnSp>
        <p:nvCxnSpPr>
          <p:cNvPr id="775" name="Google Shape;775;p69"/>
          <p:cNvCxnSpPr/>
          <p:nvPr/>
        </p:nvCxnSpPr>
        <p:spPr>
          <a:xfrm>
            <a:off x="10757730" y="6097116"/>
            <a:ext cx="0" cy="135001"/>
          </a:xfrm>
          <a:prstGeom prst="straightConnector1">
            <a:avLst/>
          </a:prstGeom>
          <a:noFill/>
          <a:ln w="9525" cap="flat" cmpd="sng">
            <a:solidFill>
              <a:srgbClr val="FFFFFF"/>
            </a:solidFill>
            <a:prstDash val="solid"/>
            <a:miter lim="8000"/>
            <a:headEnd type="none" w="sm" len="sm"/>
            <a:tailEnd type="none" w="sm" len="sm"/>
          </a:ln>
        </p:spPr>
      </p:cxnSp>
      <p:sp>
        <p:nvSpPr>
          <p:cNvPr id="776" name="Google Shape;776;p69"/>
          <p:cNvSpPr txBox="1"/>
          <p:nvPr/>
        </p:nvSpPr>
        <p:spPr>
          <a:xfrm>
            <a:off x="9789564" y="6122367"/>
            <a:ext cx="265857" cy="73767"/>
          </a:xfrm>
          <a:prstGeom prst="rect">
            <a:avLst/>
          </a:prstGeom>
          <a:noFill/>
          <a:ln>
            <a:noFill/>
          </a:ln>
        </p:spPr>
        <p:txBody>
          <a:bodyPr spcFirstLastPara="1" wrap="square" lIns="0" tIns="0" rIns="0" bIns="0" anchor="ctr" anchorCtr="0">
            <a:noAutofit/>
          </a:bodyPr>
          <a:lstStyle/>
          <a:p>
            <a:pPr algn="ctr">
              <a:buClr>
                <a:srgbClr val="FFFFFF"/>
              </a:buClr>
              <a:buSzPts val="275"/>
            </a:pPr>
            <a:r>
              <a:rPr lang="en-US" sz="1000" b="1" dirty="0">
                <a:solidFill>
                  <a:srgbClr val="FFFFFF"/>
                </a:solidFill>
                <a:latin typeface="Calibri"/>
                <a:ea typeface="Calibri"/>
                <a:cs typeface="Calibri"/>
                <a:sym typeface="Calibri"/>
              </a:rPr>
              <a:t>2021</a:t>
            </a:r>
            <a:endParaRPr sz="1200" dirty="0">
              <a:latin typeface="Calibri"/>
              <a:ea typeface="Calibri"/>
              <a:cs typeface="Calibri"/>
              <a:sym typeface="Calibri"/>
            </a:endParaRPr>
          </a:p>
        </p:txBody>
      </p:sp>
      <p:cxnSp>
        <p:nvCxnSpPr>
          <p:cNvPr id="777" name="Google Shape;777;p69"/>
          <p:cNvCxnSpPr/>
          <p:nvPr/>
        </p:nvCxnSpPr>
        <p:spPr>
          <a:xfrm>
            <a:off x="5906651" y="5795955"/>
            <a:ext cx="0" cy="281540"/>
          </a:xfrm>
          <a:prstGeom prst="straightConnector1">
            <a:avLst/>
          </a:prstGeom>
          <a:noFill/>
          <a:ln w="9525" cap="flat" cmpd="sng">
            <a:solidFill>
              <a:srgbClr val="2F6B47"/>
            </a:solidFill>
            <a:prstDash val="solid"/>
            <a:miter lim="8000"/>
            <a:headEnd type="none" w="sm" len="sm"/>
            <a:tailEnd type="none" w="sm" len="sm"/>
          </a:ln>
        </p:spPr>
      </p:cxnSp>
      <p:sp>
        <p:nvSpPr>
          <p:cNvPr id="778" name="Google Shape;778;p69"/>
          <p:cNvSpPr txBox="1"/>
          <p:nvPr/>
        </p:nvSpPr>
        <p:spPr>
          <a:xfrm>
            <a:off x="5749547" y="5370489"/>
            <a:ext cx="622632" cy="394027"/>
          </a:xfrm>
          <a:prstGeom prst="rect">
            <a:avLst/>
          </a:prstGeom>
          <a:noFill/>
          <a:ln>
            <a:noFill/>
          </a:ln>
        </p:spPr>
        <p:txBody>
          <a:bodyPr spcFirstLastPara="1" wrap="square" lIns="0" tIns="0" rIns="0" bIns="0" anchor="ctr" anchorCtr="0">
            <a:noAutofit/>
          </a:bodyPr>
          <a:lstStyle/>
          <a:p>
            <a:pPr>
              <a:buSzPts val="200"/>
            </a:pPr>
            <a:r>
              <a:rPr lang="en-US" sz="800" b="1">
                <a:latin typeface="Calibri"/>
                <a:ea typeface="Calibri"/>
                <a:cs typeface="Calibri"/>
                <a:sym typeface="Calibri"/>
              </a:rPr>
              <a:t>HBX Onboard Complete</a:t>
            </a:r>
            <a:endParaRPr/>
          </a:p>
          <a:p>
            <a:pPr>
              <a:buSzPts val="200"/>
            </a:pPr>
            <a:r>
              <a:rPr lang="en-US" sz="800" b="1">
                <a:latin typeface="Calibri"/>
                <a:ea typeface="Calibri"/>
                <a:cs typeface="Calibri"/>
                <a:sym typeface="Calibri"/>
              </a:rPr>
              <a:t>May 2019</a:t>
            </a:r>
            <a:endParaRPr sz="1900">
              <a:latin typeface="Calibri"/>
              <a:ea typeface="Calibri"/>
              <a:cs typeface="Calibri"/>
              <a:sym typeface="Calibri"/>
            </a:endParaRPr>
          </a:p>
        </p:txBody>
      </p:sp>
      <p:sp>
        <p:nvSpPr>
          <p:cNvPr id="779" name="Google Shape;779;p69"/>
          <p:cNvSpPr/>
          <p:nvPr/>
        </p:nvSpPr>
        <p:spPr>
          <a:xfrm rot="-5400000">
            <a:off x="5957876" y="5751165"/>
            <a:ext cx="73127" cy="132007"/>
          </a:xfrm>
          <a:prstGeom prst="flowChartMerge">
            <a:avLst/>
          </a:prstGeom>
          <a:solidFill>
            <a:srgbClr val="00B050"/>
          </a:solidFill>
          <a:ln w="9525" cap="flat" cmpd="sng">
            <a:solidFill>
              <a:srgbClr val="2F6B47"/>
            </a:solidFill>
            <a:prstDash val="solid"/>
            <a:round/>
            <a:headEnd type="none" w="sm" len="sm"/>
            <a:tailEnd type="none" w="sm" len="sm"/>
          </a:ln>
        </p:spPr>
        <p:txBody>
          <a:bodyPr spcFirstLastPara="1" wrap="square" lIns="91188" tIns="45569" rIns="91188" bIns="45569" anchor="ctr" anchorCtr="0">
            <a:noAutofit/>
          </a:bodyPr>
          <a:lstStyle/>
          <a:p>
            <a:pPr algn="ctr"/>
            <a:endParaRPr sz="1700">
              <a:solidFill>
                <a:srgbClr val="FFFFFF"/>
              </a:solidFill>
              <a:latin typeface="Calibri"/>
              <a:ea typeface="Calibri"/>
              <a:cs typeface="Calibri"/>
              <a:sym typeface="Calibri"/>
            </a:endParaRPr>
          </a:p>
        </p:txBody>
      </p:sp>
      <p:cxnSp>
        <p:nvCxnSpPr>
          <p:cNvPr id="780" name="Google Shape;780;p69"/>
          <p:cNvCxnSpPr/>
          <p:nvPr/>
        </p:nvCxnSpPr>
        <p:spPr>
          <a:xfrm>
            <a:off x="6594560" y="5745615"/>
            <a:ext cx="0" cy="365760"/>
          </a:xfrm>
          <a:prstGeom prst="straightConnector1">
            <a:avLst/>
          </a:prstGeom>
          <a:noFill/>
          <a:ln w="9525" cap="flat" cmpd="sng">
            <a:solidFill>
              <a:srgbClr val="2F6B47"/>
            </a:solidFill>
            <a:prstDash val="solid"/>
            <a:miter lim="8000"/>
            <a:headEnd type="none" w="sm" len="sm"/>
            <a:tailEnd type="none" w="sm" len="sm"/>
          </a:ln>
        </p:spPr>
      </p:cxnSp>
      <p:sp>
        <p:nvSpPr>
          <p:cNvPr id="781" name="Google Shape;781;p69"/>
          <p:cNvSpPr txBox="1"/>
          <p:nvPr/>
        </p:nvSpPr>
        <p:spPr>
          <a:xfrm>
            <a:off x="6403590" y="5319685"/>
            <a:ext cx="734697" cy="394027"/>
          </a:xfrm>
          <a:prstGeom prst="rect">
            <a:avLst/>
          </a:prstGeom>
          <a:noFill/>
          <a:ln>
            <a:noFill/>
          </a:ln>
        </p:spPr>
        <p:txBody>
          <a:bodyPr spcFirstLastPara="1" wrap="square" lIns="0" tIns="0" rIns="0" bIns="0" anchor="ctr" anchorCtr="0">
            <a:noAutofit/>
          </a:bodyPr>
          <a:lstStyle/>
          <a:p>
            <a:pPr>
              <a:buSzPts val="200"/>
            </a:pPr>
            <a:r>
              <a:rPr lang="en-US" sz="800" b="1">
                <a:latin typeface="Calibri"/>
                <a:ea typeface="Calibri"/>
                <a:cs typeface="Calibri"/>
                <a:sym typeface="Calibri"/>
              </a:rPr>
              <a:t>HBX Integration Complete</a:t>
            </a:r>
            <a:endParaRPr/>
          </a:p>
          <a:p>
            <a:pPr>
              <a:buSzPts val="200"/>
            </a:pPr>
            <a:r>
              <a:rPr lang="en-US" sz="800" b="1">
                <a:latin typeface="Calibri"/>
                <a:ea typeface="Calibri"/>
                <a:cs typeface="Calibri"/>
                <a:sym typeface="Calibri"/>
              </a:rPr>
              <a:t>Sept 2019</a:t>
            </a:r>
            <a:endParaRPr sz="1900">
              <a:latin typeface="Calibri"/>
              <a:ea typeface="Calibri"/>
              <a:cs typeface="Calibri"/>
              <a:sym typeface="Calibri"/>
            </a:endParaRPr>
          </a:p>
        </p:txBody>
      </p:sp>
      <p:sp>
        <p:nvSpPr>
          <p:cNvPr id="782" name="Google Shape;782;p69"/>
          <p:cNvSpPr/>
          <p:nvPr/>
        </p:nvSpPr>
        <p:spPr>
          <a:xfrm rot="-5400000">
            <a:off x="6643676" y="5699706"/>
            <a:ext cx="73127" cy="132007"/>
          </a:xfrm>
          <a:prstGeom prst="flowChartMerge">
            <a:avLst/>
          </a:prstGeom>
          <a:solidFill>
            <a:srgbClr val="00B050"/>
          </a:solidFill>
          <a:ln w="9525" cap="flat" cmpd="sng">
            <a:solidFill>
              <a:srgbClr val="2F6B47"/>
            </a:solidFill>
            <a:prstDash val="solid"/>
            <a:round/>
            <a:headEnd type="none" w="sm" len="sm"/>
            <a:tailEnd type="none" w="sm" len="sm"/>
          </a:ln>
        </p:spPr>
        <p:txBody>
          <a:bodyPr spcFirstLastPara="1" wrap="square" lIns="91188" tIns="45569" rIns="91188" bIns="45569" anchor="ctr" anchorCtr="0">
            <a:noAutofit/>
          </a:bodyPr>
          <a:lstStyle/>
          <a:p>
            <a:pPr algn="ctr"/>
            <a:endParaRPr sz="1700">
              <a:solidFill>
                <a:srgbClr val="FFFFFF"/>
              </a:solidFill>
              <a:latin typeface="Calibri"/>
              <a:ea typeface="Calibri"/>
              <a:cs typeface="Calibri"/>
              <a:sym typeface="Calibri"/>
            </a:endParaRPr>
          </a:p>
        </p:txBody>
      </p:sp>
      <p:cxnSp>
        <p:nvCxnSpPr>
          <p:cNvPr id="783" name="Google Shape;783;p69"/>
          <p:cNvCxnSpPr/>
          <p:nvPr/>
        </p:nvCxnSpPr>
        <p:spPr>
          <a:xfrm>
            <a:off x="6649291" y="4949607"/>
            <a:ext cx="0" cy="1211575"/>
          </a:xfrm>
          <a:prstGeom prst="straightConnector1">
            <a:avLst/>
          </a:prstGeom>
          <a:noFill/>
          <a:ln w="9525" cap="flat" cmpd="sng">
            <a:solidFill>
              <a:srgbClr val="5B9BD5">
                <a:alpha val="49019"/>
              </a:srgbClr>
            </a:solidFill>
            <a:prstDash val="solid"/>
            <a:miter lim="8000"/>
            <a:headEnd type="none" w="sm" len="sm"/>
            <a:tailEnd type="none" w="sm" len="sm"/>
          </a:ln>
        </p:spPr>
      </p:cxnSp>
      <p:sp>
        <p:nvSpPr>
          <p:cNvPr id="784" name="Google Shape;784;p69"/>
          <p:cNvSpPr txBox="1"/>
          <p:nvPr/>
        </p:nvSpPr>
        <p:spPr>
          <a:xfrm>
            <a:off x="6682506" y="4854713"/>
            <a:ext cx="556559" cy="448323"/>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CJAMS Statewide</a:t>
            </a:r>
            <a:endParaRPr sz="1900">
              <a:latin typeface="Calibri"/>
              <a:ea typeface="Calibri"/>
              <a:cs typeface="Calibri"/>
              <a:sym typeface="Calibri"/>
            </a:endParaRPr>
          </a:p>
          <a:p>
            <a:r>
              <a:rPr lang="en-US" sz="800" b="1">
                <a:latin typeface="Calibri"/>
                <a:ea typeface="Calibri"/>
                <a:cs typeface="Calibri"/>
                <a:sym typeface="Calibri"/>
              </a:rPr>
              <a:t>Oct 2019</a:t>
            </a:r>
            <a:endParaRPr sz="1900">
              <a:latin typeface="Calibri"/>
              <a:ea typeface="Calibri"/>
              <a:cs typeface="Calibri"/>
              <a:sym typeface="Calibri"/>
            </a:endParaRPr>
          </a:p>
        </p:txBody>
      </p:sp>
      <p:cxnSp>
        <p:nvCxnSpPr>
          <p:cNvPr id="785" name="Google Shape;785;p69"/>
          <p:cNvCxnSpPr/>
          <p:nvPr/>
        </p:nvCxnSpPr>
        <p:spPr>
          <a:xfrm>
            <a:off x="5905192" y="4954354"/>
            <a:ext cx="0" cy="1211575"/>
          </a:xfrm>
          <a:prstGeom prst="straightConnector1">
            <a:avLst/>
          </a:prstGeom>
          <a:noFill/>
          <a:ln w="9525" cap="flat" cmpd="sng">
            <a:solidFill>
              <a:srgbClr val="5B9BD5">
                <a:alpha val="49019"/>
              </a:srgbClr>
            </a:solidFill>
            <a:prstDash val="solid"/>
            <a:miter lim="8000"/>
            <a:headEnd type="none" w="sm" len="sm"/>
            <a:tailEnd type="none" w="sm" len="sm"/>
          </a:ln>
        </p:spPr>
      </p:cxnSp>
      <p:sp>
        <p:nvSpPr>
          <p:cNvPr id="786" name="Google Shape;786;p69"/>
          <p:cNvSpPr txBox="1"/>
          <p:nvPr/>
        </p:nvSpPr>
        <p:spPr>
          <a:xfrm>
            <a:off x="5938409" y="4859460"/>
            <a:ext cx="556559" cy="448323"/>
          </a:xfrm>
          <a:prstGeom prst="rect">
            <a:avLst/>
          </a:prstGeom>
          <a:noFill/>
          <a:ln>
            <a:noFill/>
          </a:ln>
        </p:spPr>
        <p:txBody>
          <a:bodyPr spcFirstLastPara="1" wrap="square" lIns="0" tIns="0" rIns="0" bIns="0" anchor="ctr" anchorCtr="0">
            <a:noAutofit/>
          </a:bodyPr>
          <a:lstStyle/>
          <a:p>
            <a:r>
              <a:rPr lang="en-US" sz="800" b="1">
                <a:latin typeface="Calibri"/>
                <a:ea typeface="Calibri"/>
                <a:cs typeface="Calibri"/>
                <a:sym typeface="Calibri"/>
              </a:rPr>
              <a:t>CJAMS </a:t>
            </a:r>
            <a:endParaRPr/>
          </a:p>
          <a:p>
            <a:r>
              <a:rPr lang="en-US" sz="800" b="1">
                <a:latin typeface="Calibri"/>
                <a:ea typeface="Calibri"/>
                <a:cs typeface="Calibri"/>
                <a:sym typeface="Calibri"/>
              </a:rPr>
              <a:t>Pilot</a:t>
            </a:r>
            <a:endParaRPr sz="1900">
              <a:latin typeface="Calibri"/>
              <a:ea typeface="Calibri"/>
              <a:cs typeface="Calibri"/>
              <a:sym typeface="Calibri"/>
            </a:endParaRPr>
          </a:p>
          <a:p>
            <a:r>
              <a:rPr lang="en-US" sz="800" b="1">
                <a:latin typeface="Calibri"/>
                <a:ea typeface="Calibri"/>
                <a:cs typeface="Calibri"/>
                <a:sym typeface="Calibri"/>
              </a:rPr>
              <a:t>May 2019</a:t>
            </a:r>
            <a:endParaRPr sz="1900">
              <a:latin typeface="Calibri"/>
              <a:ea typeface="Calibri"/>
              <a:cs typeface="Calibri"/>
              <a:sym typeface="Calibri"/>
            </a:endParaRPr>
          </a:p>
        </p:txBody>
      </p:sp>
      <p:sp>
        <p:nvSpPr>
          <p:cNvPr id="787" name="Google Shape;787;p69"/>
          <p:cNvSpPr/>
          <p:nvPr/>
        </p:nvSpPr>
        <p:spPr>
          <a:xfrm rot="-5400000">
            <a:off x="5889198" y="4775524"/>
            <a:ext cx="165100" cy="140770"/>
          </a:xfrm>
          <a:prstGeom prst="flowChartMerge">
            <a:avLst/>
          </a:prstGeom>
          <a:solidFill>
            <a:srgbClr val="5B9BD5"/>
          </a:solidFill>
          <a:ln>
            <a:noFill/>
          </a:ln>
        </p:spPr>
        <p:txBody>
          <a:bodyPr spcFirstLastPara="1" wrap="square" lIns="91388" tIns="45695" rIns="91388" bIns="45695" anchor="ctr" anchorCtr="0">
            <a:noAutofit/>
          </a:bodyPr>
          <a:lstStyle/>
          <a:p>
            <a:pPr algn="ctr"/>
            <a:endParaRPr sz="1900">
              <a:solidFill>
                <a:srgbClr val="FFFFFF"/>
              </a:solidFill>
              <a:latin typeface="Calibri"/>
              <a:ea typeface="Calibri"/>
              <a:cs typeface="Calibri"/>
              <a:sym typeface="Calibri"/>
            </a:endParaRPr>
          </a:p>
        </p:txBody>
      </p:sp>
      <p:sp>
        <p:nvSpPr>
          <p:cNvPr id="173" name="Google Shape;305;p46">
            <a:extLst>
              <a:ext uri="{FF2B5EF4-FFF2-40B4-BE49-F238E27FC236}">
                <a16:creationId xmlns:a16="http://schemas.microsoft.com/office/drawing/2014/main" xmlns="" id="{7F3CF7FF-09E5-472C-BA28-14029DFB4C75}"/>
              </a:ext>
            </a:extLst>
          </p:cNvPr>
          <p:cNvSpPr txBox="1">
            <a:spLocks/>
          </p:cNvSpPr>
          <p:nvPr/>
        </p:nvSpPr>
        <p:spPr>
          <a:xfrm>
            <a:off x="136480" y="73025"/>
            <a:ext cx="10709320" cy="650875"/>
          </a:xfrm>
          <a:prstGeom prst="rect">
            <a:avLst/>
          </a:prstGeom>
          <a:noFill/>
          <a:ln>
            <a:noFill/>
          </a:ln>
        </p:spPr>
        <p:txBody>
          <a:bodyPr spcFirstLastPara="1" wrap="square" lIns="91172" tIns="45553" rIns="91172" bIns="4555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a:lstStyle>
          <a:p>
            <a:r>
              <a:rPr lang="en-US" sz="3600" b="1" dirty="0">
                <a:solidFill>
                  <a:schemeClr val="tx1"/>
                </a:solidFill>
              </a:rPr>
              <a:t>Program Timeline</a:t>
            </a:r>
          </a:p>
        </p:txBody>
      </p:sp>
    </p:spTree>
    <p:extLst>
      <p:ext uri="{BB962C8B-B14F-4D97-AF65-F5344CB8AC3E}">
        <p14:creationId xmlns:p14="http://schemas.microsoft.com/office/powerpoint/2010/main" xmlns="" val="90437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50"/>
          <p:cNvSpPr/>
          <p:nvPr/>
        </p:nvSpPr>
        <p:spPr>
          <a:xfrm>
            <a:off x="8320586" y="1548855"/>
            <a:ext cx="1332053" cy="1811600"/>
          </a:xfrm>
          <a:prstGeom prst="rect">
            <a:avLst/>
          </a:prstGeom>
          <a:solidFill>
            <a:srgbClr val="ECF1F9"/>
          </a:solidFill>
          <a:ln w="9525" cap="flat" cmpd="sng">
            <a:solidFill>
              <a:srgbClr val="31859B"/>
            </a:solidFill>
            <a:prstDash val="solid"/>
            <a:round/>
            <a:headEnd type="none" w="sm" len="sm"/>
            <a:tailEnd type="none" w="sm" len="sm"/>
          </a:ln>
        </p:spPr>
        <p:txBody>
          <a:bodyPr spcFirstLastPara="1" wrap="square" lIns="91405" tIns="45687" rIns="91405" bIns="45687" anchor="ctr" anchorCtr="0">
            <a:noAutofit/>
          </a:bodyPr>
          <a:lstStyle/>
          <a:p>
            <a:pPr algn="ctr">
              <a:buClr>
                <a:schemeClr val="dk1"/>
              </a:buClr>
              <a:buSzPts val="800"/>
            </a:pPr>
            <a:endParaRPr sz="1100">
              <a:solidFill>
                <a:srgbClr val="FFFFFF"/>
              </a:solidFill>
              <a:latin typeface="Calibri" panose="020F0502020204030204" pitchFamily="34" charset="0"/>
              <a:cs typeface="Calibri" panose="020F0502020204030204" pitchFamily="34" charset="0"/>
            </a:endParaRPr>
          </a:p>
        </p:txBody>
      </p:sp>
      <p:sp>
        <p:nvSpPr>
          <p:cNvPr id="459" name="Google Shape;459;p50"/>
          <p:cNvSpPr/>
          <p:nvPr/>
        </p:nvSpPr>
        <p:spPr>
          <a:xfrm>
            <a:off x="96249" y="1548855"/>
            <a:ext cx="8147478" cy="4929600"/>
          </a:xfrm>
          <a:prstGeom prst="rect">
            <a:avLst/>
          </a:prstGeom>
          <a:solidFill>
            <a:srgbClr val="F3FAE2"/>
          </a:solidFill>
          <a:ln w="9525" cap="flat" cmpd="sng">
            <a:solidFill>
              <a:srgbClr val="7F7F7F"/>
            </a:solidFill>
            <a:prstDash val="solid"/>
            <a:round/>
            <a:headEnd type="none" w="sm" len="sm"/>
            <a:tailEnd type="none" w="sm" len="sm"/>
          </a:ln>
        </p:spPr>
        <p:txBody>
          <a:bodyPr spcFirstLastPara="1" wrap="square" lIns="91405" tIns="45687" rIns="91405" bIns="45687" anchor="ctr" anchorCtr="0">
            <a:noAutofit/>
          </a:bodyPr>
          <a:lstStyle/>
          <a:p>
            <a:pPr algn="ctr">
              <a:buClr>
                <a:schemeClr val="dk1"/>
              </a:buClr>
              <a:buSzPts val="800"/>
            </a:pPr>
            <a:endParaRPr sz="1100">
              <a:latin typeface="Calibri" panose="020F0502020204030204" pitchFamily="34" charset="0"/>
              <a:cs typeface="Calibri" panose="020F0502020204030204" pitchFamily="34" charset="0"/>
            </a:endParaRPr>
          </a:p>
        </p:txBody>
      </p:sp>
      <p:sp>
        <p:nvSpPr>
          <p:cNvPr id="460" name="Google Shape;460;p50"/>
          <p:cNvSpPr/>
          <p:nvPr/>
        </p:nvSpPr>
        <p:spPr>
          <a:xfrm>
            <a:off x="5877274" y="5389808"/>
            <a:ext cx="2193829" cy="1024000"/>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91405" tIns="45687" rIns="91405" bIns="45687" anchor="ctr" anchorCtr="0">
            <a:noAutofit/>
          </a:bodyPr>
          <a:lstStyle/>
          <a:p>
            <a:pPr algn="ctr">
              <a:buClr>
                <a:schemeClr val="dk1"/>
              </a:buClr>
              <a:buSzPts val="800"/>
            </a:pPr>
            <a:endParaRPr sz="1100">
              <a:latin typeface="Calibri" panose="020F0502020204030204" pitchFamily="34" charset="0"/>
              <a:cs typeface="Calibri" panose="020F0502020204030204" pitchFamily="34" charset="0"/>
            </a:endParaRPr>
          </a:p>
        </p:txBody>
      </p:sp>
      <p:sp>
        <p:nvSpPr>
          <p:cNvPr id="461" name="Google Shape;461;p50"/>
          <p:cNvSpPr/>
          <p:nvPr/>
        </p:nvSpPr>
        <p:spPr>
          <a:xfrm>
            <a:off x="219273" y="1639717"/>
            <a:ext cx="7851955" cy="585200"/>
          </a:xfrm>
          <a:prstGeom prst="rect">
            <a:avLst/>
          </a:prstGeom>
          <a:solidFill>
            <a:srgbClr val="FFF8E6"/>
          </a:solidFill>
          <a:ln w="9525" cap="flat" cmpd="sng">
            <a:solidFill>
              <a:srgbClr val="FFC000"/>
            </a:solidFill>
            <a:prstDash val="solid"/>
            <a:round/>
            <a:headEnd type="none" w="sm" len="sm"/>
            <a:tailEnd type="none" w="sm" len="sm"/>
          </a:ln>
        </p:spPr>
        <p:txBody>
          <a:bodyPr spcFirstLastPara="1" wrap="square" lIns="91405" tIns="45687" rIns="91405" bIns="45687" anchor="ctr" anchorCtr="0">
            <a:noAutofit/>
          </a:bodyPr>
          <a:lstStyle/>
          <a:p>
            <a:pPr algn="ctr">
              <a:buClr>
                <a:schemeClr val="dk1"/>
              </a:buClr>
              <a:buSzPts val="800"/>
            </a:pPr>
            <a:endParaRPr sz="1100">
              <a:solidFill>
                <a:srgbClr val="FFFFFF"/>
              </a:solidFill>
              <a:latin typeface="Calibri" panose="020F0502020204030204" pitchFamily="34" charset="0"/>
              <a:cs typeface="Calibri" panose="020F0502020204030204" pitchFamily="34" charset="0"/>
            </a:endParaRPr>
          </a:p>
        </p:txBody>
      </p:sp>
      <p:sp>
        <p:nvSpPr>
          <p:cNvPr id="462" name="Google Shape;462;p50"/>
          <p:cNvSpPr txBox="1"/>
          <p:nvPr/>
        </p:nvSpPr>
        <p:spPr>
          <a:xfrm>
            <a:off x="229500" y="1628571"/>
            <a:ext cx="1364045" cy="248400"/>
          </a:xfrm>
          <a:prstGeom prst="rect">
            <a:avLst/>
          </a:prstGeom>
          <a:noFill/>
          <a:ln>
            <a:noFill/>
          </a:ln>
        </p:spPr>
        <p:txBody>
          <a:bodyPr spcFirstLastPara="1" wrap="square" lIns="89972" tIns="46786" rIns="89972" bIns="46786" anchor="t" anchorCtr="0">
            <a:noAutofit/>
          </a:bodyPr>
          <a:lstStyle/>
          <a:p>
            <a:r>
              <a:rPr lang="en" sz="1100" b="1">
                <a:solidFill>
                  <a:schemeClr val="dk1"/>
                </a:solidFill>
                <a:latin typeface="Calibri" panose="020F0502020204030204" pitchFamily="34" charset="0"/>
                <a:cs typeface="Calibri" panose="020F0502020204030204" pitchFamily="34" charset="0"/>
              </a:rPr>
              <a:t>Mobile Apps</a:t>
            </a:r>
            <a:endParaRPr>
              <a:latin typeface="Calibri" panose="020F0502020204030204" pitchFamily="34" charset="0"/>
              <a:cs typeface="Calibri" panose="020F0502020204030204" pitchFamily="34" charset="0"/>
            </a:endParaRPr>
          </a:p>
        </p:txBody>
      </p:sp>
      <p:sp>
        <p:nvSpPr>
          <p:cNvPr id="463" name="Google Shape;463;p50"/>
          <p:cNvSpPr/>
          <p:nvPr/>
        </p:nvSpPr>
        <p:spPr>
          <a:xfrm>
            <a:off x="219273" y="2833208"/>
            <a:ext cx="7406471" cy="2514400"/>
          </a:xfrm>
          <a:prstGeom prst="rect">
            <a:avLst/>
          </a:prstGeom>
          <a:solidFill>
            <a:srgbClr val="FFF8E6"/>
          </a:solidFill>
          <a:ln w="9525" cap="flat" cmpd="sng">
            <a:solidFill>
              <a:srgbClr val="FFC000"/>
            </a:solidFill>
            <a:prstDash val="solid"/>
            <a:round/>
            <a:headEnd type="none" w="sm" len="sm"/>
            <a:tailEnd type="none" w="sm" len="sm"/>
          </a:ln>
        </p:spPr>
        <p:txBody>
          <a:bodyPr spcFirstLastPara="1" wrap="square" lIns="91405" tIns="45687" rIns="91405" bIns="45687" anchor="ctr" anchorCtr="0">
            <a:noAutofit/>
          </a:bodyPr>
          <a:lstStyle/>
          <a:p>
            <a:pPr algn="ctr">
              <a:buClr>
                <a:schemeClr val="dk1"/>
              </a:buClr>
              <a:buSzPts val="800"/>
            </a:pPr>
            <a:endParaRPr sz="1100">
              <a:solidFill>
                <a:srgbClr val="FFFFFF"/>
              </a:solidFill>
              <a:latin typeface="Calibri" panose="020F0502020204030204" pitchFamily="34" charset="0"/>
              <a:cs typeface="Calibri" panose="020F0502020204030204" pitchFamily="34" charset="0"/>
            </a:endParaRPr>
          </a:p>
        </p:txBody>
      </p:sp>
      <p:sp>
        <p:nvSpPr>
          <p:cNvPr id="464" name="Google Shape;464;p50"/>
          <p:cNvSpPr/>
          <p:nvPr/>
        </p:nvSpPr>
        <p:spPr>
          <a:xfrm>
            <a:off x="219273" y="2268692"/>
            <a:ext cx="7851955" cy="502800"/>
          </a:xfrm>
          <a:prstGeom prst="rect">
            <a:avLst/>
          </a:prstGeom>
          <a:solidFill>
            <a:srgbClr val="EC5D34">
              <a:alpha val="24710"/>
            </a:srgbClr>
          </a:solidFill>
          <a:ln w="9525" cap="flat" cmpd="sng">
            <a:solidFill>
              <a:srgbClr val="EC5D34"/>
            </a:solidFill>
            <a:prstDash val="solid"/>
            <a:round/>
            <a:headEnd type="none" w="sm" len="sm"/>
            <a:tailEnd type="none" w="sm" len="sm"/>
          </a:ln>
        </p:spPr>
        <p:txBody>
          <a:bodyPr spcFirstLastPara="1" wrap="square" lIns="91405" tIns="45687" rIns="91405" bIns="45687" anchor="ctr" anchorCtr="0">
            <a:noAutofit/>
          </a:bodyPr>
          <a:lstStyle/>
          <a:p>
            <a:pPr algn="ctr">
              <a:buClr>
                <a:schemeClr val="dk1"/>
              </a:buClr>
              <a:buSzPts val="800"/>
            </a:pPr>
            <a:endParaRPr sz="1100">
              <a:latin typeface="Calibri" panose="020F0502020204030204" pitchFamily="34" charset="0"/>
              <a:cs typeface="Calibri" panose="020F0502020204030204" pitchFamily="34" charset="0"/>
            </a:endParaRPr>
          </a:p>
        </p:txBody>
      </p:sp>
      <p:sp>
        <p:nvSpPr>
          <p:cNvPr id="465" name="Google Shape;465;p50"/>
          <p:cNvSpPr txBox="1"/>
          <p:nvPr/>
        </p:nvSpPr>
        <p:spPr>
          <a:xfrm>
            <a:off x="226062" y="2268692"/>
            <a:ext cx="1111311" cy="248400"/>
          </a:xfrm>
          <a:prstGeom prst="rect">
            <a:avLst/>
          </a:prstGeom>
          <a:noFill/>
          <a:ln>
            <a:noFill/>
          </a:ln>
        </p:spPr>
        <p:txBody>
          <a:bodyPr spcFirstLastPara="1" wrap="square" lIns="89972" tIns="46786" rIns="89972" bIns="46786" anchor="t" anchorCtr="0">
            <a:noAutofit/>
          </a:bodyPr>
          <a:lstStyle/>
          <a:p>
            <a:r>
              <a:rPr lang="en" sz="1100" b="1" dirty="0">
                <a:solidFill>
                  <a:schemeClr val="dk1"/>
                </a:solidFill>
                <a:latin typeface="Calibri" panose="020F0502020204030204" pitchFamily="34" charset="0"/>
                <a:cs typeface="Calibri" panose="020F0502020204030204" pitchFamily="34" charset="0"/>
              </a:rPr>
              <a:t>Web Access</a:t>
            </a:r>
            <a:endParaRPr dirty="0">
              <a:latin typeface="Calibri" panose="020F0502020204030204" pitchFamily="34" charset="0"/>
              <a:cs typeface="Calibri" panose="020F0502020204030204" pitchFamily="34" charset="0"/>
            </a:endParaRPr>
          </a:p>
        </p:txBody>
      </p:sp>
      <p:sp>
        <p:nvSpPr>
          <p:cNvPr id="466" name="Google Shape;466;p50"/>
          <p:cNvSpPr/>
          <p:nvPr/>
        </p:nvSpPr>
        <p:spPr>
          <a:xfrm>
            <a:off x="1148435" y="2358955"/>
            <a:ext cx="1839921"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dirty="0">
                <a:solidFill>
                  <a:srgbClr val="002776"/>
                </a:solidFill>
                <a:latin typeface="Calibri" panose="020F0502020204030204" pitchFamily="34" charset="0"/>
                <a:cs typeface="Calibri" panose="020F0502020204030204" pitchFamily="34" charset="0"/>
              </a:rPr>
              <a:t>Access Management</a:t>
            </a:r>
            <a:endParaRPr dirty="0">
              <a:latin typeface="Calibri" panose="020F0502020204030204" pitchFamily="34" charset="0"/>
              <a:cs typeface="Calibri" panose="020F0502020204030204" pitchFamily="34" charset="0"/>
            </a:endParaRPr>
          </a:p>
        </p:txBody>
      </p:sp>
      <p:sp>
        <p:nvSpPr>
          <p:cNvPr id="467" name="Google Shape;467;p50"/>
          <p:cNvSpPr/>
          <p:nvPr/>
        </p:nvSpPr>
        <p:spPr>
          <a:xfrm>
            <a:off x="3161540" y="2358955"/>
            <a:ext cx="1839921"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Identity Management</a:t>
            </a:r>
            <a:endParaRPr>
              <a:latin typeface="Calibri" panose="020F0502020204030204" pitchFamily="34" charset="0"/>
              <a:cs typeface="Calibri" panose="020F0502020204030204" pitchFamily="34" charset="0"/>
            </a:endParaRPr>
          </a:p>
        </p:txBody>
      </p:sp>
      <p:sp>
        <p:nvSpPr>
          <p:cNvPr id="468" name="Google Shape;468;p50"/>
          <p:cNvSpPr/>
          <p:nvPr/>
        </p:nvSpPr>
        <p:spPr>
          <a:xfrm>
            <a:off x="335417" y="3034828"/>
            <a:ext cx="1152100" cy="329200"/>
          </a:xfrm>
          <a:prstGeom prst="rect">
            <a:avLst/>
          </a:prstGeom>
          <a:solidFill>
            <a:srgbClr val="F49830"/>
          </a:solidFill>
          <a:ln w="9525" cap="flat" cmpd="sng">
            <a:solidFill>
              <a:srgbClr val="F49830"/>
            </a:solidFill>
            <a:prstDash val="solid"/>
            <a:round/>
            <a:headEnd type="none" w="sm" len="sm"/>
            <a:tailEnd type="none" w="sm" len="sm"/>
          </a:ln>
        </p:spPr>
        <p:txBody>
          <a:bodyPr spcFirstLastPara="1" wrap="square" lIns="91405" tIns="45687" rIns="91405" bIns="45687" anchor="ctr" anchorCtr="0">
            <a:noAutofit/>
          </a:bodyPr>
          <a:lstStyle/>
          <a:p>
            <a:pPr algn="ctr"/>
            <a:r>
              <a:rPr lang="en" sz="800" b="1">
                <a:solidFill>
                  <a:srgbClr val="FFFFFF"/>
                </a:solidFill>
                <a:latin typeface="Calibri" panose="020F0502020204030204" pitchFamily="34" charset="0"/>
                <a:ea typeface="Calibri"/>
                <a:cs typeface="Calibri" panose="020F0502020204030204" pitchFamily="34" charset="0"/>
                <a:sym typeface="Calibri"/>
              </a:rPr>
              <a:t>DHS </a:t>
            </a:r>
            <a:endParaRPr>
              <a:latin typeface="Calibri" panose="020F0502020204030204" pitchFamily="34" charset="0"/>
              <a:cs typeface="Calibri" panose="020F0502020204030204" pitchFamily="34" charset="0"/>
            </a:endParaRPr>
          </a:p>
          <a:p>
            <a:pPr algn="ctr"/>
            <a:r>
              <a:rPr lang="en" sz="800" b="1">
                <a:solidFill>
                  <a:srgbClr val="FFFFFF"/>
                </a:solidFill>
                <a:latin typeface="Calibri" panose="020F0502020204030204" pitchFamily="34" charset="0"/>
                <a:ea typeface="Calibri"/>
                <a:cs typeface="Calibri" panose="020F0502020204030204" pitchFamily="34" charset="0"/>
                <a:sym typeface="Calibri"/>
              </a:rPr>
              <a:t>Consumer Portal</a:t>
            </a:r>
            <a:endParaRPr>
              <a:latin typeface="Calibri" panose="020F0502020204030204" pitchFamily="34" charset="0"/>
              <a:cs typeface="Calibri" panose="020F0502020204030204" pitchFamily="34" charset="0"/>
            </a:endParaRPr>
          </a:p>
        </p:txBody>
      </p:sp>
      <p:sp>
        <p:nvSpPr>
          <p:cNvPr id="469" name="Google Shape;469;p50"/>
          <p:cNvSpPr/>
          <p:nvPr/>
        </p:nvSpPr>
        <p:spPr>
          <a:xfrm>
            <a:off x="335418" y="3797641"/>
            <a:ext cx="3582667"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Eligibility Determination Business Rules</a:t>
            </a:r>
            <a:endParaRPr>
              <a:latin typeface="Calibri" panose="020F0502020204030204" pitchFamily="34" charset="0"/>
              <a:cs typeface="Calibri" panose="020F0502020204030204" pitchFamily="34" charset="0"/>
            </a:endParaRPr>
          </a:p>
          <a:p>
            <a:pPr algn="ctr">
              <a:spcBef>
                <a:spcPts val="267"/>
              </a:spcBef>
            </a:pPr>
            <a:r>
              <a:rPr lang="en" sz="800" b="1">
                <a:solidFill>
                  <a:srgbClr val="002776"/>
                </a:solidFill>
                <a:latin typeface="Calibri" panose="020F0502020204030204" pitchFamily="34" charset="0"/>
                <a:cs typeface="Calibri" panose="020F0502020204030204" pitchFamily="34" charset="0"/>
              </a:rPr>
              <a:t>(</a:t>
            </a:r>
            <a:r>
              <a:rPr lang="en" sz="800">
                <a:solidFill>
                  <a:srgbClr val="002776"/>
                </a:solidFill>
                <a:latin typeface="Calibri" panose="020F0502020204030204" pitchFamily="34" charset="0"/>
                <a:cs typeface="Calibri" panose="020F0502020204030204" pitchFamily="34" charset="0"/>
              </a:rPr>
              <a:t>SNAP, TANF, </a:t>
            </a:r>
            <a:r>
              <a:rPr lang="en" sz="800" b="1">
                <a:solidFill>
                  <a:srgbClr val="002776"/>
                </a:solidFill>
                <a:latin typeface="Calibri" panose="020F0502020204030204" pitchFamily="34" charset="0"/>
                <a:cs typeface="Calibri" panose="020F0502020204030204" pitchFamily="34" charset="0"/>
              </a:rPr>
              <a:t>MORA</a:t>
            </a:r>
            <a:r>
              <a:rPr lang="en" sz="800">
                <a:solidFill>
                  <a:srgbClr val="002776"/>
                </a:solidFill>
                <a:latin typeface="Calibri" panose="020F0502020204030204" pitchFamily="34" charset="0"/>
                <a:cs typeface="Calibri" panose="020F0502020204030204" pitchFamily="34" charset="0"/>
              </a:rPr>
              <a:t>, </a:t>
            </a:r>
            <a:r>
              <a:rPr lang="en" sz="800" b="1">
                <a:solidFill>
                  <a:srgbClr val="002776"/>
                </a:solidFill>
                <a:latin typeface="Calibri" panose="020F0502020204030204" pitchFamily="34" charset="0"/>
                <a:cs typeface="Calibri" panose="020F0502020204030204" pitchFamily="34" charset="0"/>
              </a:rPr>
              <a:t>LTC, </a:t>
            </a:r>
            <a:r>
              <a:rPr lang="en" sz="800">
                <a:solidFill>
                  <a:srgbClr val="002776"/>
                </a:solidFill>
                <a:latin typeface="Calibri" panose="020F0502020204030204" pitchFamily="34" charset="0"/>
                <a:cs typeface="Calibri" panose="020F0502020204030204" pitchFamily="34" charset="0"/>
              </a:rPr>
              <a:t>OHEP, Medicaid, …</a:t>
            </a:r>
            <a:r>
              <a:rPr lang="en" sz="800" b="1">
                <a:solidFill>
                  <a:srgbClr val="002776"/>
                </a:solidFill>
                <a:latin typeface="Calibri" panose="020F0502020204030204" pitchFamily="34" charset="0"/>
                <a:cs typeface="Calibri" panose="020F0502020204030204" pitchFamily="34" charset="0"/>
              </a:rPr>
              <a:t>) </a:t>
            </a:r>
            <a:endParaRPr>
              <a:latin typeface="Calibri" panose="020F0502020204030204" pitchFamily="34" charset="0"/>
              <a:cs typeface="Calibri" panose="020F0502020204030204" pitchFamily="34" charset="0"/>
            </a:endParaRPr>
          </a:p>
        </p:txBody>
      </p:sp>
      <p:sp>
        <p:nvSpPr>
          <p:cNvPr id="470" name="Google Shape;470;p50"/>
          <p:cNvSpPr/>
          <p:nvPr/>
        </p:nvSpPr>
        <p:spPr>
          <a:xfrm>
            <a:off x="335418" y="4181395"/>
            <a:ext cx="1762741"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ESB</a:t>
            </a:r>
            <a:endParaRPr>
              <a:latin typeface="Calibri" panose="020F0502020204030204" pitchFamily="34" charset="0"/>
              <a:cs typeface="Calibri" panose="020F0502020204030204" pitchFamily="34" charset="0"/>
            </a:endParaRPr>
          </a:p>
        </p:txBody>
      </p:sp>
      <p:sp>
        <p:nvSpPr>
          <p:cNvPr id="471" name="Google Shape;471;p50"/>
          <p:cNvSpPr/>
          <p:nvPr/>
        </p:nvSpPr>
        <p:spPr>
          <a:xfrm>
            <a:off x="3974976" y="4181395"/>
            <a:ext cx="1762741"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Batch Interfaces &amp; ETL</a:t>
            </a:r>
            <a:endParaRPr>
              <a:latin typeface="Calibri" panose="020F0502020204030204" pitchFamily="34" charset="0"/>
              <a:cs typeface="Calibri" panose="020F0502020204030204" pitchFamily="34" charset="0"/>
            </a:endParaRPr>
          </a:p>
          <a:p>
            <a:pPr algn="ctr">
              <a:spcBef>
                <a:spcPts val="267"/>
              </a:spcBef>
            </a:pPr>
            <a:r>
              <a:rPr lang="en" sz="800" b="1">
                <a:solidFill>
                  <a:srgbClr val="002776"/>
                </a:solidFill>
                <a:latin typeface="Calibri" panose="020F0502020204030204" pitchFamily="34" charset="0"/>
                <a:cs typeface="Calibri" panose="020F0502020204030204" pitchFamily="34" charset="0"/>
              </a:rPr>
              <a:t>(Federal, State Agencies)</a:t>
            </a:r>
            <a:endParaRPr>
              <a:latin typeface="Calibri" panose="020F0502020204030204" pitchFamily="34" charset="0"/>
              <a:cs typeface="Calibri" panose="020F0502020204030204" pitchFamily="34" charset="0"/>
            </a:endParaRPr>
          </a:p>
        </p:txBody>
      </p:sp>
      <p:sp>
        <p:nvSpPr>
          <p:cNvPr id="472" name="Google Shape;472;p50"/>
          <p:cNvSpPr/>
          <p:nvPr/>
        </p:nvSpPr>
        <p:spPr>
          <a:xfrm>
            <a:off x="219273" y="5389808"/>
            <a:ext cx="5575348" cy="1024000"/>
          </a:xfrm>
          <a:prstGeom prst="rect">
            <a:avLst/>
          </a:prstGeom>
          <a:solidFill>
            <a:srgbClr val="F2F2F2"/>
          </a:solidFill>
          <a:ln w="9525" cap="flat" cmpd="sng">
            <a:solidFill>
              <a:srgbClr val="7F7F7F"/>
            </a:solidFill>
            <a:prstDash val="solid"/>
            <a:round/>
            <a:headEnd type="none" w="sm" len="sm"/>
            <a:tailEnd type="none" w="sm" len="sm"/>
          </a:ln>
        </p:spPr>
        <p:txBody>
          <a:bodyPr spcFirstLastPara="1" wrap="square" lIns="91405" tIns="45687" rIns="91405" bIns="45687" anchor="ctr" anchorCtr="0">
            <a:noAutofit/>
          </a:bodyPr>
          <a:lstStyle/>
          <a:p>
            <a:pPr algn="ctr">
              <a:buClr>
                <a:schemeClr val="dk1"/>
              </a:buClr>
              <a:buSzPts val="800"/>
            </a:pPr>
            <a:endParaRPr sz="1100">
              <a:latin typeface="Calibri" panose="020F0502020204030204" pitchFamily="34" charset="0"/>
              <a:cs typeface="Calibri" panose="020F0502020204030204" pitchFamily="34" charset="0"/>
            </a:endParaRPr>
          </a:p>
        </p:txBody>
      </p:sp>
      <p:sp>
        <p:nvSpPr>
          <p:cNvPr id="473" name="Google Shape;473;p50"/>
          <p:cNvSpPr txBox="1"/>
          <p:nvPr/>
        </p:nvSpPr>
        <p:spPr>
          <a:xfrm>
            <a:off x="222885" y="5355340"/>
            <a:ext cx="659428" cy="248400"/>
          </a:xfrm>
          <a:prstGeom prst="rect">
            <a:avLst/>
          </a:prstGeom>
          <a:noFill/>
          <a:ln>
            <a:noFill/>
          </a:ln>
        </p:spPr>
        <p:txBody>
          <a:bodyPr spcFirstLastPara="1" wrap="square" lIns="89972" tIns="46786" rIns="89972" bIns="46786" anchor="t" anchorCtr="0">
            <a:noAutofit/>
          </a:bodyPr>
          <a:lstStyle/>
          <a:p>
            <a:r>
              <a:rPr lang="en" sz="1100" b="1">
                <a:solidFill>
                  <a:schemeClr val="dk1"/>
                </a:solidFill>
                <a:latin typeface="Calibri" panose="020F0502020204030204" pitchFamily="34" charset="0"/>
                <a:cs typeface="Calibri" panose="020F0502020204030204" pitchFamily="34" charset="0"/>
              </a:rPr>
              <a:t>Data</a:t>
            </a:r>
            <a:endParaRPr>
              <a:latin typeface="Calibri" panose="020F0502020204030204" pitchFamily="34" charset="0"/>
              <a:cs typeface="Calibri" panose="020F0502020204030204" pitchFamily="34" charset="0"/>
            </a:endParaRPr>
          </a:p>
        </p:txBody>
      </p:sp>
      <p:sp>
        <p:nvSpPr>
          <p:cNvPr id="474" name="Google Shape;474;p50"/>
          <p:cNvSpPr/>
          <p:nvPr/>
        </p:nvSpPr>
        <p:spPr>
          <a:xfrm>
            <a:off x="5794757" y="4181395"/>
            <a:ext cx="1762741"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API Management</a:t>
            </a:r>
            <a:endParaRPr>
              <a:latin typeface="Calibri" panose="020F0502020204030204" pitchFamily="34" charset="0"/>
              <a:cs typeface="Calibri" panose="020F0502020204030204" pitchFamily="34" charset="0"/>
            </a:endParaRPr>
          </a:p>
        </p:txBody>
      </p:sp>
      <p:sp>
        <p:nvSpPr>
          <p:cNvPr id="475" name="Google Shape;475;p50"/>
          <p:cNvSpPr/>
          <p:nvPr/>
        </p:nvSpPr>
        <p:spPr>
          <a:xfrm>
            <a:off x="335418" y="4557413"/>
            <a:ext cx="1762741"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Business Process Management</a:t>
            </a:r>
            <a:endParaRPr>
              <a:latin typeface="Calibri" panose="020F0502020204030204" pitchFamily="34" charset="0"/>
              <a:cs typeface="Calibri" panose="020F0502020204030204" pitchFamily="34" charset="0"/>
            </a:endParaRPr>
          </a:p>
        </p:txBody>
      </p:sp>
      <p:sp>
        <p:nvSpPr>
          <p:cNvPr id="476" name="Google Shape;476;p50"/>
          <p:cNvSpPr txBox="1"/>
          <p:nvPr/>
        </p:nvSpPr>
        <p:spPr>
          <a:xfrm>
            <a:off x="221110" y="2828465"/>
            <a:ext cx="1364045" cy="248400"/>
          </a:xfrm>
          <a:prstGeom prst="rect">
            <a:avLst/>
          </a:prstGeom>
          <a:noFill/>
          <a:ln>
            <a:noFill/>
          </a:ln>
        </p:spPr>
        <p:txBody>
          <a:bodyPr spcFirstLastPara="1" wrap="square" lIns="89972" tIns="46786" rIns="89972" bIns="46786" anchor="t" anchorCtr="0">
            <a:noAutofit/>
          </a:bodyPr>
          <a:lstStyle/>
          <a:p>
            <a:r>
              <a:rPr lang="en" sz="1100" b="1">
                <a:solidFill>
                  <a:schemeClr val="dk1"/>
                </a:solidFill>
                <a:latin typeface="Calibri" panose="020F0502020204030204" pitchFamily="34" charset="0"/>
                <a:cs typeface="Calibri" panose="020F0502020204030204" pitchFamily="34" charset="0"/>
              </a:rPr>
              <a:t>Applications</a:t>
            </a:r>
            <a:endParaRPr>
              <a:latin typeface="Calibri" panose="020F0502020204030204" pitchFamily="34" charset="0"/>
              <a:cs typeface="Calibri" panose="020F0502020204030204" pitchFamily="34" charset="0"/>
            </a:endParaRPr>
          </a:p>
        </p:txBody>
      </p:sp>
      <p:sp>
        <p:nvSpPr>
          <p:cNvPr id="477" name="Google Shape;477;p50"/>
          <p:cNvSpPr/>
          <p:nvPr/>
        </p:nvSpPr>
        <p:spPr>
          <a:xfrm>
            <a:off x="2763388" y="3034828"/>
            <a:ext cx="1152100" cy="329200"/>
          </a:xfrm>
          <a:prstGeom prst="rect">
            <a:avLst/>
          </a:prstGeom>
          <a:solidFill>
            <a:srgbClr val="F49830"/>
          </a:solidFill>
          <a:ln w="9525" cap="flat" cmpd="sng">
            <a:solidFill>
              <a:srgbClr val="F49830"/>
            </a:solidFill>
            <a:prstDash val="solid"/>
            <a:round/>
            <a:headEnd type="none" w="sm" len="sm"/>
            <a:tailEnd type="none" w="sm" len="sm"/>
          </a:ln>
        </p:spPr>
        <p:txBody>
          <a:bodyPr spcFirstLastPara="1" wrap="square" lIns="91405" tIns="45687" rIns="91405" bIns="45687" anchor="ctr" anchorCtr="0">
            <a:noAutofit/>
          </a:bodyPr>
          <a:lstStyle/>
          <a:p>
            <a:pPr algn="ctr"/>
            <a:r>
              <a:rPr lang="en" sz="800" b="1">
                <a:solidFill>
                  <a:srgbClr val="FFFFFF"/>
                </a:solidFill>
                <a:latin typeface="Calibri" panose="020F0502020204030204" pitchFamily="34" charset="0"/>
                <a:ea typeface="Calibri"/>
                <a:cs typeface="Calibri" panose="020F0502020204030204" pitchFamily="34" charset="0"/>
                <a:sym typeface="Calibri"/>
              </a:rPr>
              <a:t>Agencies</a:t>
            </a:r>
            <a:endParaRPr>
              <a:latin typeface="Calibri" panose="020F0502020204030204" pitchFamily="34" charset="0"/>
              <a:cs typeface="Calibri" panose="020F0502020204030204" pitchFamily="34" charset="0"/>
            </a:endParaRPr>
          </a:p>
          <a:p>
            <a:pPr algn="ctr"/>
            <a:r>
              <a:rPr lang="en" sz="800" b="1">
                <a:solidFill>
                  <a:srgbClr val="FFFFFF"/>
                </a:solidFill>
                <a:latin typeface="Calibri" panose="020F0502020204030204" pitchFamily="34" charset="0"/>
                <a:ea typeface="Calibri"/>
                <a:cs typeface="Calibri" panose="020F0502020204030204" pitchFamily="34" charset="0"/>
                <a:sym typeface="Calibri"/>
              </a:rPr>
              <a:t>Worker portal </a:t>
            </a:r>
            <a:endParaRPr>
              <a:latin typeface="Calibri" panose="020F0502020204030204" pitchFamily="34" charset="0"/>
              <a:cs typeface="Calibri" panose="020F0502020204030204" pitchFamily="34" charset="0"/>
            </a:endParaRPr>
          </a:p>
        </p:txBody>
      </p:sp>
      <p:sp>
        <p:nvSpPr>
          <p:cNvPr id="478" name="Google Shape;478;p50"/>
          <p:cNvSpPr/>
          <p:nvPr/>
        </p:nvSpPr>
        <p:spPr>
          <a:xfrm>
            <a:off x="335416" y="3423699"/>
            <a:ext cx="2366184" cy="329200"/>
          </a:xfrm>
          <a:prstGeom prst="rect">
            <a:avLst/>
          </a:prstGeom>
          <a:solidFill>
            <a:srgbClr val="F49830"/>
          </a:solidFill>
          <a:ln w="9525" cap="flat" cmpd="sng">
            <a:solidFill>
              <a:srgbClr val="F49830"/>
            </a:solidFill>
            <a:prstDash val="solid"/>
            <a:round/>
            <a:headEnd type="none" w="sm" len="sm"/>
            <a:tailEnd type="none" w="sm" len="sm"/>
          </a:ln>
        </p:spPr>
        <p:txBody>
          <a:bodyPr spcFirstLastPara="1" wrap="square" lIns="91405" tIns="45687" rIns="91405" bIns="45687" anchor="ctr" anchorCtr="0">
            <a:noAutofit/>
          </a:bodyPr>
          <a:lstStyle/>
          <a:p>
            <a:pPr algn="ctr"/>
            <a:r>
              <a:rPr lang="en" sz="800" b="1">
                <a:solidFill>
                  <a:srgbClr val="FFFFFF"/>
                </a:solidFill>
                <a:latin typeface="Calibri" panose="020F0502020204030204" pitchFamily="34" charset="0"/>
                <a:ea typeface="Calibri"/>
                <a:cs typeface="Calibri" panose="020F0502020204030204" pitchFamily="34" charset="0"/>
                <a:sym typeface="Calibri"/>
              </a:rPr>
              <a:t>Consumer API (s) </a:t>
            </a:r>
            <a:endParaRPr>
              <a:latin typeface="Calibri" panose="020F0502020204030204" pitchFamily="34" charset="0"/>
              <a:cs typeface="Calibri" panose="020F0502020204030204" pitchFamily="34" charset="0"/>
            </a:endParaRPr>
          </a:p>
        </p:txBody>
      </p:sp>
      <p:sp>
        <p:nvSpPr>
          <p:cNvPr id="479" name="Google Shape;479;p50"/>
          <p:cNvSpPr/>
          <p:nvPr/>
        </p:nvSpPr>
        <p:spPr>
          <a:xfrm>
            <a:off x="5141294" y="2358955"/>
            <a:ext cx="1839921"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API Gateway</a:t>
            </a:r>
            <a:endParaRPr>
              <a:latin typeface="Calibri" panose="020F0502020204030204" pitchFamily="34" charset="0"/>
              <a:cs typeface="Calibri" panose="020F0502020204030204" pitchFamily="34" charset="0"/>
            </a:endParaRPr>
          </a:p>
        </p:txBody>
      </p:sp>
      <p:sp>
        <p:nvSpPr>
          <p:cNvPr id="480" name="Google Shape;480;p50"/>
          <p:cNvSpPr/>
          <p:nvPr/>
        </p:nvSpPr>
        <p:spPr>
          <a:xfrm>
            <a:off x="2763388" y="3423699"/>
            <a:ext cx="4793951" cy="329200"/>
          </a:xfrm>
          <a:prstGeom prst="rect">
            <a:avLst/>
          </a:prstGeom>
          <a:solidFill>
            <a:srgbClr val="F49830"/>
          </a:solidFill>
          <a:ln w="9525" cap="flat" cmpd="sng">
            <a:solidFill>
              <a:srgbClr val="F49830"/>
            </a:solidFill>
            <a:prstDash val="solid"/>
            <a:round/>
            <a:headEnd type="none" w="sm" len="sm"/>
            <a:tailEnd type="none" w="sm" len="sm"/>
          </a:ln>
        </p:spPr>
        <p:txBody>
          <a:bodyPr spcFirstLastPara="1" wrap="square" lIns="91405" tIns="45687" rIns="91405" bIns="45687" anchor="ctr" anchorCtr="0">
            <a:noAutofit/>
          </a:bodyPr>
          <a:lstStyle/>
          <a:p>
            <a:pPr algn="ctr"/>
            <a:r>
              <a:rPr lang="en" sz="800" b="1">
                <a:solidFill>
                  <a:srgbClr val="FFFFFF"/>
                </a:solidFill>
                <a:latin typeface="Calibri" panose="020F0502020204030204" pitchFamily="34" charset="0"/>
                <a:ea typeface="Calibri"/>
                <a:cs typeface="Calibri" panose="020F0502020204030204" pitchFamily="34" charset="0"/>
                <a:sym typeface="Calibri"/>
              </a:rPr>
              <a:t>Worker API(s) </a:t>
            </a:r>
            <a:endParaRPr>
              <a:latin typeface="Calibri" panose="020F0502020204030204" pitchFamily="34" charset="0"/>
              <a:cs typeface="Calibri" panose="020F0502020204030204" pitchFamily="34" charset="0"/>
            </a:endParaRPr>
          </a:p>
        </p:txBody>
      </p:sp>
      <p:sp>
        <p:nvSpPr>
          <p:cNvPr id="481" name="Google Shape;481;p50"/>
          <p:cNvSpPr/>
          <p:nvPr/>
        </p:nvSpPr>
        <p:spPr>
          <a:xfrm>
            <a:off x="2155197" y="4181395"/>
            <a:ext cx="1762741"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Data Integration</a:t>
            </a:r>
            <a:endParaRPr>
              <a:latin typeface="Calibri" panose="020F0502020204030204" pitchFamily="34" charset="0"/>
              <a:cs typeface="Calibri" panose="020F0502020204030204" pitchFamily="34" charset="0"/>
            </a:endParaRPr>
          </a:p>
        </p:txBody>
      </p:sp>
      <p:sp>
        <p:nvSpPr>
          <p:cNvPr id="482" name="Google Shape;482;p50"/>
          <p:cNvSpPr/>
          <p:nvPr/>
        </p:nvSpPr>
        <p:spPr>
          <a:xfrm>
            <a:off x="1549402" y="3034828"/>
            <a:ext cx="1152100" cy="329200"/>
          </a:xfrm>
          <a:prstGeom prst="rect">
            <a:avLst/>
          </a:prstGeom>
          <a:solidFill>
            <a:srgbClr val="F49830"/>
          </a:solidFill>
          <a:ln w="9525" cap="flat" cmpd="sng">
            <a:solidFill>
              <a:srgbClr val="F49830"/>
            </a:solidFill>
            <a:prstDash val="solid"/>
            <a:round/>
            <a:headEnd type="none" w="sm" len="sm"/>
            <a:tailEnd type="none" w="sm" len="sm"/>
          </a:ln>
        </p:spPr>
        <p:txBody>
          <a:bodyPr spcFirstLastPara="1" wrap="square" lIns="91405" tIns="45687" rIns="91405" bIns="45687" anchor="ctr" anchorCtr="0">
            <a:noAutofit/>
          </a:bodyPr>
          <a:lstStyle/>
          <a:p>
            <a:pPr algn="ctr"/>
            <a:r>
              <a:rPr lang="en" sz="800" b="1">
                <a:solidFill>
                  <a:srgbClr val="FFFFFF"/>
                </a:solidFill>
                <a:latin typeface="Calibri" panose="020F0502020204030204" pitchFamily="34" charset="0"/>
                <a:ea typeface="Calibri"/>
                <a:cs typeface="Calibri" panose="020F0502020204030204" pitchFamily="34" charset="0"/>
                <a:sym typeface="Calibri"/>
              </a:rPr>
              <a:t>Agencies </a:t>
            </a:r>
            <a:endParaRPr>
              <a:latin typeface="Calibri" panose="020F0502020204030204" pitchFamily="34" charset="0"/>
              <a:cs typeface="Calibri" panose="020F0502020204030204" pitchFamily="34" charset="0"/>
            </a:endParaRPr>
          </a:p>
          <a:p>
            <a:pPr algn="ctr"/>
            <a:r>
              <a:rPr lang="en" sz="800" b="1">
                <a:solidFill>
                  <a:srgbClr val="FFFFFF"/>
                </a:solidFill>
                <a:latin typeface="Calibri" panose="020F0502020204030204" pitchFamily="34" charset="0"/>
                <a:ea typeface="Calibri"/>
                <a:cs typeface="Calibri" panose="020F0502020204030204" pitchFamily="34" charset="0"/>
                <a:sym typeface="Calibri"/>
              </a:rPr>
              <a:t>Consumer Portal</a:t>
            </a:r>
            <a:endParaRPr>
              <a:latin typeface="Calibri" panose="020F0502020204030204" pitchFamily="34" charset="0"/>
              <a:cs typeface="Calibri" panose="020F0502020204030204" pitchFamily="34" charset="0"/>
            </a:endParaRPr>
          </a:p>
        </p:txBody>
      </p:sp>
      <p:sp>
        <p:nvSpPr>
          <p:cNvPr id="483" name="Google Shape;483;p50"/>
          <p:cNvSpPr/>
          <p:nvPr/>
        </p:nvSpPr>
        <p:spPr>
          <a:xfrm>
            <a:off x="3977373" y="3034828"/>
            <a:ext cx="1152100" cy="329200"/>
          </a:xfrm>
          <a:prstGeom prst="rect">
            <a:avLst/>
          </a:prstGeom>
          <a:solidFill>
            <a:srgbClr val="F49830"/>
          </a:solidFill>
          <a:ln w="9525" cap="flat" cmpd="sng">
            <a:solidFill>
              <a:srgbClr val="F49830"/>
            </a:solidFill>
            <a:prstDash val="solid"/>
            <a:round/>
            <a:headEnd type="none" w="sm" len="sm"/>
            <a:tailEnd type="none" w="sm" len="sm"/>
          </a:ln>
        </p:spPr>
        <p:txBody>
          <a:bodyPr spcFirstLastPara="1" wrap="square" lIns="91405" tIns="45687" rIns="91405" bIns="45687" anchor="ctr" anchorCtr="0">
            <a:noAutofit/>
          </a:bodyPr>
          <a:lstStyle/>
          <a:p>
            <a:pPr algn="ctr"/>
            <a:r>
              <a:rPr lang="en" sz="800" b="1">
                <a:solidFill>
                  <a:srgbClr val="FFFFFF"/>
                </a:solidFill>
                <a:latin typeface="Calibri" panose="020F0502020204030204" pitchFamily="34" charset="0"/>
                <a:ea typeface="Calibri"/>
                <a:cs typeface="Calibri" panose="020F0502020204030204" pitchFamily="34" charset="0"/>
                <a:sym typeface="Calibri"/>
              </a:rPr>
              <a:t>Eligibility </a:t>
            </a:r>
            <a:endParaRPr>
              <a:latin typeface="Calibri" panose="020F0502020204030204" pitchFamily="34" charset="0"/>
              <a:cs typeface="Calibri" panose="020F0502020204030204" pitchFamily="34" charset="0"/>
            </a:endParaRPr>
          </a:p>
          <a:p>
            <a:pPr algn="ctr"/>
            <a:r>
              <a:rPr lang="en" sz="800" b="1">
                <a:solidFill>
                  <a:srgbClr val="FFFFFF"/>
                </a:solidFill>
                <a:latin typeface="Calibri" panose="020F0502020204030204" pitchFamily="34" charset="0"/>
                <a:ea typeface="Calibri"/>
                <a:cs typeface="Calibri" panose="020F0502020204030204" pitchFamily="34" charset="0"/>
                <a:sym typeface="Calibri"/>
              </a:rPr>
              <a:t>Worker portal </a:t>
            </a:r>
            <a:endParaRPr>
              <a:latin typeface="Calibri" panose="020F0502020204030204" pitchFamily="34" charset="0"/>
              <a:cs typeface="Calibri" panose="020F0502020204030204" pitchFamily="34" charset="0"/>
            </a:endParaRPr>
          </a:p>
        </p:txBody>
      </p:sp>
      <p:sp>
        <p:nvSpPr>
          <p:cNvPr id="484" name="Google Shape;484;p50"/>
          <p:cNvSpPr/>
          <p:nvPr/>
        </p:nvSpPr>
        <p:spPr>
          <a:xfrm>
            <a:off x="5191360" y="3034828"/>
            <a:ext cx="1152100" cy="329200"/>
          </a:xfrm>
          <a:prstGeom prst="rect">
            <a:avLst/>
          </a:prstGeom>
          <a:solidFill>
            <a:srgbClr val="F49830"/>
          </a:solidFill>
          <a:ln w="9525" cap="flat" cmpd="sng">
            <a:solidFill>
              <a:srgbClr val="F49830"/>
            </a:solidFill>
            <a:prstDash val="solid"/>
            <a:round/>
            <a:headEnd type="none" w="sm" len="sm"/>
            <a:tailEnd type="none" w="sm" len="sm"/>
          </a:ln>
        </p:spPr>
        <p:txBody>
          <a:bodyPr spcFirstLastPara="1" wrap="square" lIns="91405" tIns="45687" rIns="91405" bIns="45687" anchor="ctr" anchorCtr="0">
            <a:noAutofit/>
          </a:bodyPr>
          <a:lstStyle/>
          <a:p>
            <a:pPr algn="ctr"/>
            <a:r>
              <a:rPr lang="en" sz="800" b="1">
                <a:solidFill>
                  <a:srgbClr val="FFFFFF"/>
                </a:solidFill>
                <a:latin typeface="Calibri" panose="020F0502020204030204" pitchFamily="34" charset="0"/>
                <a:ea typeface="Calibri"/>
                <a:cs typeface="Calibri" panose="020F0502020204030204" pitchFamily="34" charset="0"/>
                <a:sym typeface="Calibri"/>
              </a:rPr>
              <a:t>CJAMS Worker Portal</a:t>
            </a:r>
            <a:endParaRPr>
              <a:latin typeface="Calibri" panose="020F0502020204030204" pitchFamily="34" charset="0"/>
              <a:cs typeface="Calibri" panose="020F0502020204030204" pitchFamily="34" charset="0"/>
            </a:endParaRPr>
          </a:p>
        </p:txBody>
      </p:sp>
      <p:sp>
        <p:nvSpPr>
          <p:cNvPr id="485" name="Google Shape;485;p50"/>
          <p:cNvSpPr/>
          <p:nvPr/>
        </p:nvSpPr>
        <p:spPr>
          <a:xfrm>
            <a:off x="6405345" y="3034828"/>
            <a:ext cx="1152100" cy="329200"/>
          </a:xfrm>
          <a:prstGeom prst="rect">
            <a:avLst/>
          </a:prstGeom>
          <a:solidFill>
            <a:srgbClr val="F49830"/>
          </a:solidFill>
          <a:ln w="9525" cap="flat" cmpd="sng">
            <a:solidFill>
              <a:srgbClr val="F49830"/>
            </a:solidFill>
            <a:prstDash val="solid"/>
            <a:round/>
            <a:headEnd type="none" w="sm" len="sm"/>
            <a:tailEnd type="none" w="sm" len="sm"/>
          </a:ln>
        </p:spPr>
        <p:txBody>
          <a:bodyPr spcFirstLastPara="1" wrap="square" lIns="91405" tIns="45687" rIns="91405" bIns="45687" anchor="ctr" anchorCtr="0">
            <a:noAutofit/>
          </a:bodyPr>
          <a:lstStyle/>
          <a:p>
            <a:pPr algn="ctr"/>
            <a:r>
              <a:rPr lang="en" sz="800" b="1">
                <a:solidFill>
                  <a:srgbClr val="FFFFFF"/>
                </a:solidFill>
                <a:latin typeface="Calibri" panose="020F0502020204030204" pitchFamily="34" charset="0"/>
                <a:ea typeface="Calibri"/>
                <a:cs typeface="Calibri" panose="020F0502020204030204" pitchFamily="34" charset="0"/>
                <a:sym typeface="Calibri"/>
              </a:rPr>
              <a:t>Child Support Worker Portal</a:t>
            </a:r>
            <a:endParaRPr>
              <a:latin typeface="Calibri" panose="020F0502020204030204" pitchFamily="34" charset="0"/>
              <a:cs typeface="Calibri" panose="020F0502020204030204" pitchFamily="34" charset="0"/>
            </a:endParaRPr>
          </a:p>
        </p:txBody>
      </p:sp>
      <p:sp>
        <p:nvSpPr>
          <p:cNvPr id="486" name="Google Shape;486;p50"/>
          <p:cNvSpPr/>
          <p:nvPr/>
        </p:nvSpPr>
        <p:spPr>
          <a:xfrm>
            <a:off x="2155197" y="4557413"/>
            <a:ext cx="1762741"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Document Generation </a:t>
            </a:r>
            <a:endParaRPr sz="800" b="1">
              <a:solidFill>
                <a:srgbClr val="002776"/>
              </a:solidFill>
              <a:latin typeface="Calibri" panose="020F0502020204030204" pitchFamily="34" charset="0"/>
              <a:cs typeface="Calibri" panose="020F0502020204030204" pitchFamily="34" charset="0"/>
            </a:endParaRPr>
          </a:p>
          <a:p>
            <a:pPr algn="ctr"/>
            <a:r>
              <a:rPr lang="en" sz="800" b="1">
                <a:solidFill>
                  <a:srgbClr val="002776"/>
                </a:solidFill>
                <a:latin typeface="Calibri" panose="020F0502020204030204" pitchFamily="34" charset="0"/>
                <a:cs typeface="Calibri" panose="020F0502020204030204" pitchFamily="34" charset="0"/>
              </a:rPr>
              <a:t>&amp; Notices</a:t>
            </a:r>
            <a:endParaRPr>
              <a:latin typeface="Calibri" panose="020F0502020204030204" pitchFamily="34" charset="0"/>
              <a:cs typeface="Calibri" panose="020F0502020204030204" pitchFamily="34" charset="0"/>
            </a:endParaRPr>
          </a:p>
        </p:txBody>
      </p:sp>
      <p:sp>
        <p:nvSpPr>
          <p:cNvPr id="487" name="Google Shape;487;p50"/>
          <p:cNvSpPr/>
          <p:nvPr/>
        </p:nvSpPr>
        <p:spPr>
          <a:xfrm>
            <a:off x="3974976" y="4557413"/>
            <a:ext cx="1762741"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Enterprise  Search</a:t>
            </a:r>
            <a:endParaRPr>
              <a:latin typeface="Calibri" panose="020F0502020204030204" pitchFamily="34" charset="0"/>
              <a:cs typeface="Calibri" panose="020F0502020204030204" pitchFamily="34" charset="0"/>
            </a:endParaRPr>
          </a:p>
        </p:txBody>
      </p:sp>
      <p:sp>
        <p:nvSpPr>
          <p:cNvPr id="488" name="Google Shape;488;p50"/>
          <p:cNvSpPr/>
          <p:nvPr/>
        </p:nvSpPr>
        <p:spPr>
          <a:xfrm>
            <a:off x="3974976" y="3797641"/>
            <a:ext cx="3582667"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Analytics &amp; Reporting</a:t>
            </a:r>
            <a:endParaRPr>
              <a:latin typeface="Calibri" panose="020F0502020204030204" pitchFamily="34" charset="0"/>
              <a:cs typeface="Calibri" panose="020F0502020204030204" pitchFamily="34" charset="0"/>
            </a:endParaRPr>
          </a:p>
        </p:txBody>
      </p:sp>
      <p:sp>
        <p:nvSpPr>
          <p:cNvPr id="489" name="Google Shape;489;p50"/>
          <p:cNvSpPr/>
          <p:nvPr/>
        </p:nvSpPr>
        <p:spPr>
          <a:xfrm>
            <a:off x="5794757" y="4557413"/>
            <a:ext cx="1762741"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MDM(Client </a:t>
            </a:r>
            <a:endParaRPr sz="800" b="1">
              <a:solidFill>
                <a:srgbClr val="002776"/>
              </a:solidFill>
              <a:latin typeface="Calibri" panose="020F0502020204030204" pitchFamily="34" charset="0"/>
              <a:cs typeface="Calibri" panose="020F0502020204030204" pitchFamily="34" charset="0"/>
            </a:endParaRPr>
          </a:p>
          <a:p>
            <a:pPr algn="ctr"/>
            <a:r>
              <a:rPr lang="en" sz="800" b="1">
                <a:solidFill>
                  <a:srgbClr val="002776"/>
                </a:solidFill>
                <a:latin typeface="Calibri" panose="020F0502020204030204" pitchFamily="34" charset="0"/>
                <a:cs typeface="Calibri" panose="020F0502020204030204" pitchFamily="34" charset="0"/>
              </a:rPr>
              <a:t>&amp; Provider Index)</a:t>
            </a:r>
            <a:endParaRPr>
              <a:latin typeface="Calibri" panose="020F0502020204030204" pitchFamily="34" charset="0"/>
              <a:cs typeface="Calibri" panose="020F0502020204030204" pitchFamily="34" charset="0"/>
            </a:endParaRPr>
          </a:p>
        </p:txBody>
      </p:sp>
      <p:sp>
        <p:nvSpPr>
          <p:cNvPr id="490" name="Google Shape;490;p50"/>
          <p:cNvSpPr/>
          <p:nvPr/>
        </p:nvSpPr>
        <p:spPr>
          <a:xfrm>
            <a:off x="335418" y="4936249"/>
            <a:ext cx="1762741"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Document Management</a:t>
            </a:r>
            <a:endParaRPr>
              <a:latin typeface="Calibri" panose="020F0502020204030204" pitchFamily="34" charset="0"/>
              <a:cs typeface="Calibri" panose="020F0502020204030204" pitchFamily="34" charset="0"/>
            </a:endParaRPr>
          </a:p>
        </p:txBody>
      </p:sp>
      <p:sp>
        <p:nvSpPr>
          <p:cNvPr id="491" name="Google Shape;491;p50"/>
          <p:cNvSpPr/>
          <p:nvPr/>
        </p:nvSpPr>
        <p:spPr>
          <a:xfrm>
            <a:off x="2155197" y="4936249"/>
            <a:ext cx="1762741"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Big Data Analytics</a:t>
            </a:r>
            <a:endParaRPr>
              <a:latin typeface="Calibri" panose="020F0502020204030204" pitchFamily="34" charset="0"/>
              <a:cs typeface="Calibri" panose="020F0502020204030204" pitchFamily="34" charset="0"/>
            </a:endParaRPr>
          </a:p>
        </p:txBody>
      </p:sp>
      <p:sp>
        <p:nvSpPr>
          <p:cNvPr id="492" name="Google Shape;492;p50"/>
          <p:cNvSpPr/>
          <p:nvPr/>
        </p:nvSpPr>
        <p:spPr>
          <a:xfrm>
            <a:off x="3974976" y="4936249"/>
            <a:ext cx="1762741"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System Monitoring</a:t>
            </a:r>
            <a:endParaRPr>
              <a:latin typeface="Calibri" panose="020F0502020204030204" pitchFamily="34" charset="0"/>
              <a:cs typeface="Calibri" panose="020F0502020204030204" pitchFamily="34" charset="0"/>
            </a:endParaRPr>
          </a:p>
        </p:txBody>
      </p:sp>
      <p:sp>
        <p:nvSpPr>
          <p:cNvPr id="493" name="Google Shape;493;p50"/>
          <p:cNvSpPr/>
          <p:nvPr/>
        </p:nvSpPr>
        <p:spPr>
          <a:xfrm>
            <a:off x="5794757" y="4936249"/>
            <a:ext cx="1762741" cy="329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Audit Logging </a:t>
            </a:r>
            <a:endParaRPr sz="800" b="1">
              <a:solidFill>
                <a:srgbClr val="002776"/>
              </a:solidFill>
              <a:latin typeface="Calibri" panose="020F0502020204030204" pitchFamily="34" charset="0"/>
              <a:cs typeface="Calibri" panose="020F0502020204030204" pitchFamily="34" charset="0"/>
            </a:endParaRPr>
          </a:p>
          <a:p>
            <a:pPr algn="ctr"/>
            <a:r>
              <a:rPr lang="en" sz="800" b="1">
                <a:solidFill>
                  <a:srgbClr val="002776"/>
                </a:solidFill>
                <a:latin typeface="Calibri" panose="020F0502020204030204" pitchFamily="34" charset="0"/>
                <a:cs typeface="Calibri" panose="020F0502020204030204" pitchFamily="34" charset="0"/>
              </a:rPr>
              <a:t>&amp; Analysis</a:t>
            </a:r>
            <a:endParaRPr>
              <a:latin typeface="Calibri" panose="020F0502020204030204" pitchFamily="34" charset="0"/>
              <a:cs typeface="Calibri" panose="020F0502020204030204" pitchFamily="34" charset="0"/>
            </a:endParaRPr>
          </a:p>
        </p:txBody>
      </p:sp>
      <p:sp>
        <p:nvSpPr>
          <p:cNvPr id="494" name="Google Shape;494;p50"/>
          <p:cNvSpPr/>
          <p:nvPr/>
        </p:nvSpPr>
        <p:spPr>
          <a:xfrm rot="-5400000">
            <a:off x="6623165" y="3899660"/>
            <a:ext cx="2514400" cy="381901"/>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900">
                <a:solidFill>
                  <a:srgbClr val="002776"/>
                </a:solidFill>
                <a:latin typeface="Calibri" panose="020F0502020204030204" pitchFamily="34" charset="0"/>
                <a:cs typeface="Calibri" panose="020F0502020204030204" pitchFamily="34" charset="0"/>
              </a:rPr>
              <a:t>Deployment Management (DevOps)</a:t>
            </a:r>
            <a:endParaRPr>
              <a:latin typeface="Calibri" panose="020F0502020204030204" pitchFamily="34" charset="0"/>
              <a:cs typeface="Calibri" panose="020F0502020204030204" pitchFamily="34" charset="0"/>
            </a:endParaRPr>
          </a:p>
        </p:txBody>
      </p:sp>
      <p:sp>
        <p:nvSpPr>
          <p:cNvPr id="495" name="Google Shape;495;p50"/>
          <p:cNvSpPr/>
          <p:nvPr/>
        </p:nvSpPr>
        <p:spPr>
          <a:xfrm>
            <a:off x="9716761" y="2072251"/>
            <a:ext cx="2281006" cy="4406000"/>
          </a:xfrm>
          <a:prstGeom prst="rect">
            <a:avLst/>
          </a:prstGeom>
          <a:solidFill>
            <a:srgbClr val="E0EFF7"/>
          </a:solidFill>
          <a:ln w="9525" cap="flat" cmpd="sng">
            <a:solidFill>
              <a:srgbClr val="29618A"/>
            </a:solidFill>
            <a:prstDash val="solid"/>
            <a:round/>
            <a:headEnd type="none" w="sm" len="sm"/>
            <a:tailEnd type="none" w="sm" len="sm"/>
          </a:ln>
        </p:spPr>
        <p:txBody>
          <a:bodyPr spcFirstLastPara="1" wrap="square" lIns="91405" tIns="45687" rIns="91405" bIns="45687" anchor="t" anchorCtr="0">
            <a:noAutofit/>
          </a:bodyPr>
          <a:lstStyle/>
          <a:p>
            <a:pPr marL="101570" indent="-93105">
              <a:buClr>
                <a:schemeClr val="dk1"/>
              </a:buClr>
              <a:buSzPts val="900"/>
              <a:buFont typeface="Arial"/>
              <a:buChar char="•"/>
            </a:pPr>
            <a:r>
              <a:rPr lang="en" sz="1200">
                <a:solidFill>
                  <a:schemeClr val="dk1"/>
                </a:solidFill>
                <a:latin typeface="Calibri" panose="020F0502020204030204" pitchFamily="34" charset="0"/>
                <a:ea typeface="Calibri"/>
                <a:cs typeface="Calibri" panose="020F0502020204030204" pitchFamily="34" charset="0"/>
                <a:sym typeface="Calibri"/>
              </a:rPr>
              <a:t>Flexible, auto-scaling “pay as you go” </a:t>
            </a:r>
            <a:r>
              <a:rPr lang="en" sz="1200" b="1">
                <a:solidFill>
                  <a:schemeClr val="dk1"/>
                </a:solidFill>
                <a:latin typeface="Calibri" panose="020F0502020204030204" pitchFamily="34" charset="0"/>
                <a:ea typeface="Calibri"/>
                <a:cs typeface="Calibri" panose="020F0502020204030204" pitchFamily="34" charset="0"/>
                <a:sym typeface="Calibri"/>
              </a:rPr>
              <a:t>Cloud infrastructure</a:t>
            </a:r>
            <a:endParaRPr>
              <a:latin typeface="Calibri" panose="020F0502020204030204" pitchFamily="34" charset="0"/>
              <a:cs typeface="Calibri" panose="020F0502020204030204" pitchFamily="34" charset="0"/>
            </a:endParaRPr>
          </a:p>
          <a:p>
            <a:pPr marL="101570" indent="-93105">
              <a:spcBef>
                <a:spcPts val="667"/>
              </a:spcBef>
              <a:buClr>
                <a:schemeClr val="dk1"/>
              </a:buClr>
              <a:buSzPts val="900"/>
              <a:buFont typeface="Arial"/>
              <a:buChar char="•"/>
            </a:pPr>
            <a:r>
              <a:rPr lang="en" sz="1200" b="1">
                <a:solidFill>
                  <a:schemeClr val="dk1"/>
                </a:solidFill>
                <a:latin typeface="Calibri" panose="020F0502020204030204" pitchFamily="34" charset="0"/>
                <a:ea typeface="Calibri"/>
                <a:cs typeface="Calibri" panose="020F0502020204030204" pitchFamily="34" charset="0"/>
                <a:sym typeface="Calibri"/>
              </a:rPr>
              <a:t>Integrated web &amp; mobile platform </a:t>
            </a:r>
            <a:r>
              <a:rPr lang="en" sz="1200">
                <a:solidFill>
                  <a:schemeClr val="dk1"/>
                </a:solidFill>
                <a:latin typeface="Calibri" panose="020F0502020204030204" pitchFamily="34" charset="0"/>
                <a:ea typeface="Calibri"/>
                <a:cs typeface="Calibri" panose="020F0502020204030204" pitchFamily="34" charset="0"/>
                <a:sym typeface="Calibri"/>
              </a:rPr>
              <a:t>for consumers and workers to provide user friendly and efficient access</a:t>
            </a:r>
            <a:endParaRPr>
              <a:latin typeface="Calibri" panose="020F0502020204030204" pitchFamily="34" charset="0"/>
              <a:cs typeface="Calibri" panose="020F0502020204030204" pitchFamily="34" charset="0"/>
            </a:endParaRPr>
          </a:p>
          <a:p>
            <a:pPr marL="101570" indent="-93105">
              <a:spcBef>
                <a:spcPts val="667"/>
              </a:spcBef>
              <a:buClr>
                <a:schemeClr val="dk1"/>
              </a:buClr>
              <a:buSzPts val="900"/>
              <a:buFont typeface="Arial"/>
              <a:buChar char="•"/>
            </a:pPr>
            <a:r>
              <a:rPr lang="en" sz="1200" b="1">
                <a:solidFill>
                  <a:schemeClr val="dk1"/>
                </a:solidFill>
                <a:latin typeface="Calibri" panose="020F0502020204030204" pitchFamily="34" charset="0"/>
                <a:ea typeface="Calibri"/>
                <a:cs typeface="Calibri" panose="020F0502020204030204" pitchFamily="34" charset="0"/>
                <a:sym typeface="Calibri"/>
              </a:rPr>
              <a:t>APIs for all client and worker functions</a:t>
            </a:r>
            <a:r>
              <a:rPr lang="en" sz="1200">
                <a:solidFill>
                  <a:schemeClr val="dk1"/>
                </a:solidFill>
                <a:latin typeface="Calibri" panose="020F0502020204030204" pitchFamily="34" charset="0"/>
                <a:ea typeface="Calibri"/>
                <a:cs typeface="Calibri" panose="020F0502020204030204" pitchFamily="34" charset="0"/>
                <a:sym typeface="Calibri"/>
              </a:rPr>
              <a:t>, and for all business and technical areas to support plug and play architecture</a:t>
            </a:r>
            <a:endParaRPr>
              <a:latin typeface="Calibri" panose="020F0502020204030204" pitchFamily="34" charset="0"/>
              <a:cs typeface="Calibri" panose="020F0502020204030204" pitchFamily="34" charset="0"/>
            </a:endParaRPr>
          </a:p>
          <a:p>
            <a:pPr marL="101570" indent="-93105">
              <a:spcBef>
                <a:spcPts val="667"/>
              </a:spcBef>
              <a:buClr>
                <a:schemeClr val="dk1"/>
              </a:buClr>
              <a:buSzPts val="900"/>
              <a:buFont typeface="Arial"/>
              <a:buChar char="•"/>
            </a:pPr>
            <a:r>
              <a:rPr lang="en" sz="1200" b="1">
                <a:solidFill>
                  <a:schemeClr val="dk1"/>
                </a:solidFill>
                <a:latin typeface="Calibri" panose="020F0502020204030204" pitchFamily="34" charset="0"/>
                <a:ea typeface="Calibri"/>
                <a:cs typeface="Calibri" panose="020F0502020204030204" pitchFamily="34" charset="0"/>
                <a:sym typeface="Calibri"/>
              </a:rPr>
              <a:t>Well defined Shared Platform </a:t>
            </a:r>
            <a:r>
              <a:rPr lang="en" sz="1200">
                <a:solidFill>
                  <a:schemeClr val="dk1"/>
                </a:solidFill>
                <a:latin typeface="Calibri" panose="020F0502020204030204" pitchFamily="34" charset="0"/>
                <a:ea typeface="Calibri"/>
                <a:cs typeface="Calibri" panose="020F0502020204030204" pitchFamily="34" charset="0"/>
                <a:sym typeface="Calibri"/>
              </a:rPr>
              <a:t>for supporting all Agency Apps, architected for additional agencies across the State</a:t>
            </a:r>
            <a:endParaRPr>
              <a:latin typeface="Calibri" panose="020F0502020204030204" pitchFamily="34" charset="0"/>
              <a:cs typeface="Calibri" panose="020F0502020204030204" pitchFamily="34" charset="0"/>
            </a:endParaRPr>
          </a:p>
          <a:p>
            <a:pPr marL="101570" indent="-93105">
              <a:spcBef>
                <a:spcPts val="667"/>
              </a:spcBef>
              <a:buClr>
                <a:schemeClr val="dk1"/>
              </a:buClr>
              <a:buSzPts val="900"/>
              <a:buFont typeface="Arial"/>
              <a:buChar char="•"/>
            </a:pPr>
            <a:r>
              <a:rPr lang="en" sz="1200" b="1">
                <a:solidFill>
                  <a:schemeClr val="dk1"/>
                </a:solidFill>
                <a:latin typeface="Calibri" panose="020F0502020204030204" pitchFamily="34" charset="0"/>
                <a:ea typeface="Calibri"/>
                <a:cs typeface="Calibri" panose="020F0502020204030204" pitchFamily="34" charset="0"/>
                <a:sym typeface="Calibri"/>
              </a:rPr>
              <a:t>Shared Data Repository provides a 360 degree view and advanced analytics </a:t>
            </a:r>
            <a:r>
              <a:rPr lang="en" sz="1200">
                <a:solidFill>
                  <a:schemeClr val="dk1"/>
                </a:solidFill>
                <a:latin typeface="Calibri" panose="020F0502020204030204" pitchFamily="34" charset="0"/>
                <a:ea typeface="Calibri"/>
                <a:cs typeface="Calibri" panose="020F0502020204030204" pitchFamily="34" charset="0"/>
                <a:sym typeface="Calibri"/>
              </a:rPr>
              <a:t>across all programs and various product databases</a:t>
            </a:r>
            <a:endParaRPr>
              <a:latin typeface="Calibri" panose="020F0502020204030204" pitchFamily="34" charset="0"/>
              <a:cs typeface="Calibri" panose="020F0502020204030204" pitchFamily="34" charset="0"/>
            </a:endParaRPr>
          </a:p>
          <a:p>
            <a:pPr marL="101570" indent="-16928">
              <a:spcBef>
                <a:spcPts val="667"/>
              </a:spcBef>
              <a:buClr>
                <a:schemeClr val="dk1"/>
              </a:buClr>
              <a:buSzPts val="900"/>
            </a:pPr>
            <a:endParaRPr sz="1200">
              <a:solidFill>
                <a:schemeClr val="dk1"/>
              </a:solidFill>
              <a:latin typeface="Calibri" panose="020F0502020204030204" pitchFamily="34" charset="0"/>
              <a:cs typeface="Calibri" panose="020F0502020204030204" pitchFamily="34" charset="0"/>
            </a:endParaRPr>
          </a:p>
        </p:txBody>
      </p:sp>
      <p:sp>
        <p:nvSpPr>
          <p:cNvPr id="496" name="Google Shape;496;p50"/>
          <p:cNvSpPr/>
          <p:nvPr/>
        </p:nvSpPr>
        <p:spPr>
          <a:xfrm>
            <a:off x="9716761" y="1543877"/>
            <a:ext cx="2281006" cy="528400"/>
          </a:xfrm>
          <a:prstGeom prst="rect">
            <a:avLst/>
          </a:prstGeom>
          <a:solidFill>
            <a:srgbClr val="29618A"/>
          </a:solidFill>
          <a:ln w="9525" cap="flat" cmpd="sng">
            <a:solidFill>
              <a:srgbClr val="29618A"/>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1900" b="1">
                <a:solidFill>
                  <a:srgbClr val="FFFFFF"/>
                </a:solidFill>
                <a:latin typeface="Calibri" panose="020F0502020204030204" pitchFamily="34" charset="0"/>
                <a:cs typeface="Calibri" panose="020F0502020204030204" pitchFamily="34" charset="0"/>
              </a:rPr>
              <a:t>Highlights</a:t>
            </a:r>
            <a:endParaRPr>
              <a:latin typeface="Calibri" panose="020F0502020204030204" pitchFamily="34" charset="0"/>
              <a:cs typeface="Calibri" panose="020F0502020204030204" pitchFamily="34" charset="0"/>
            </a:endParaRPr>
          </a:p>
        </p:txBody>
      </p:sp>
      <p:grpSp>
        <p:nvGrpSpPr>
          <p:cNvPr id="497" name="Google Shape;497;p50"/>
          <p:cNvGrpSpPr/>
          <p:nvPr/>
        </p:nvGrpSpPr>
        <p:grpSpPr>
          <a:xfrm>
            <a:off x="7000929" y="1556111"/>
            <a:ext cx="1114840" cy="658935"/>
            <a:chOff x="7339480" y="1211992"/>
            <a:chExt cx="1222910" cy="645424"/>
          </a:xfrm>
        </p:grpSpPr>
        <p:pic>
          <p:nvPicPr>
            <p:cNvPr id="498" name="Google Shape;498;p50"/>
            <p:cNvPicPr preferRelativeResize="0"/>
            <p:nvPr/>
          </p:nvPicPr>
          <p:blipFill rotWithShape="1">
            <a:blip r:embed="rId3">
              <a:alphaModFix/>
            </a:blip>
            <a:srcRect/>
            <a:stretch/>
          </p:blipFill>
          <p:spPr>
            <a:xfrm flipH="1">
              <a:off x="7339480" y="1211992"/>
              <a:ext cx="1222910" cy="645424"/>
            </a:xfrm>
            <a:prstGeom prst="rect">
              <a:avLst/>
            </a:prstGeom>
            <a:noFill/>
            <a:ln>
              <a:noFill/>
            </a:ln>
          </p:spPr>
        </p:pic>
        <p:sp>
          <p:nvSpPr>
            <p:cNvPr id="499" name="Google Shape;499;p50"/>
            <p:cNvSpPr txBox="1"/>
            <p:nvPr/>
          </p:nvSpPr>
          <p:spPr>
            <a:xfrm>
              <a:off x="7509697" y="1372704"/>
              <a:ext cx="1038900" cy="430800"/>
            </a:xfrm>
            <a:prstGeom prst="rect">
              <a:avLst/>
            </a:prstGeom>
            <a:noFill/>
            <a:ln>
              <a:noFill/>
            </a:ln>
          </p:spPr>
          <p:txBody>
            <a:bodyPr spcFirstLastPara="1" wrap="square" lIns="68575" tIns="34275" rIns="68575" bIns="34275" anchor="t" anchorCtr="0">
              <a:noAutofit/>
            </a:bodyPr>
            <a:lstStyle/>
            <a:p>
              <a:pPr algn="ctr"/>
              <a:r>
                <a:rPr lang="en" sz="1100">
                  <a:solidFill>
                    <a:schemeClr val="lt1"/>
                  </a:solidFill>
                  <a:latin typeface="Calibri" panose="020F0502020204030204" pitchFamily="34" charset="0"/>
                  <a:ea typeface="Calibri"/>
                  <a:cs typeface="Calibri" panose="020F0502020204030204" pitchFamily="34" charset="0"/>
                  <a:sym typeface="Calibri"/>
                </a:rPr>
                <a:t>Cloud </a:t>
              </a:r>
              <a:endParaRPr>
                <a:latin typeface="Calibri" panose="020F0502020204030204" pitchFamily="34" charset="0"/>
                <a:cs typeface="Calibri" panose="020F0502020204030204" pitchFamily="34" charset="0"/>
              </a:endParaRPr>
            </a:p>
            <a:p>
              <a:pPr algn="ctr"/>
              <a:r>
                <a:rPr lang="en" sz="1100">
                  <a:solidFill>
                    <a:schemeClr val="lt1"/>
                  </a:solidFill>
                  <a:latin typeface="Calibri" panose="020F0502020204030204" pitchFamily="34" charset="0"/>
                  <a:ea typeface="Calibri"/>
                  <a:cs typeface="Calibri" panose="020F0502020204030204" pitchFamily="34" charset="0"/>
                  <a:sym typeface="Calibri"/>
                </a:rPr>
                <a:t>Infrastructure</a:t>
              </a:r>
              <a:endParaRPr>
                <a:latin typeface="Calibri" panose="020F0502020204030204" pitchFamily="34" charset="0"/>
                <a:cs typeface="Calibri" panose="020F0502020204030204" pitchFamily="34" charset="0"/>
              </a:endParaRPr>
            </a:p>
          </p:txBody>
        </p:sp>
      </p:grpSp>
      <p:sp>
        <p:nvSpPr>
          <p:cNvPr id="500" name="Google Shape;500;p50"/>
          <p:cNvSpPr/>
          <p:nvPr/>
        </p:nvSpPr>
        <p:spPr>
          <a:xfrm>
            <a:off x="8417790" y="1887792"/>
            <a:ext cx="1137704" cy="212800"/>
          </a:xfrm>
          <a:prstGeom prst="rect">
            <a:avLst/>
          </a:prstGeom>
          <a:solidFill>
            <a:srgbClr val="B393BF"/>
          </a:solidFill>
          <a:ln w="9525" cap="flat" cmpd="sng">
            <a:solidFill>
              <a:srgbClr val="B393BF">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a:solidFill>
                  <a:schemeClr val="lt1"/>
                </a:solidFill>
                <a:latin typeface="Calibri" panose="020F0502020204030204" pitchFamily="34" charset="0"/>
                <a:cs typeface="Calibri" panose="020F0502020204030204" pitchFamily="34" charset="0"/>
              </a:rPr>
              <a:t>RIDP</a:t>
            </a:r>
            <a:endParaRPr>
              <a:latin typeface="Calibri" panose="020F0502020204030204" pitchFamily="34" charset="0"/>
              <a:cs typeface="Calibri" panose="020F0502020204030204" pitchFamily="34" charset="0"/>
            </a:endParaRPr>
          </a:p>
        </p:txBody>
      </p:sp>
      <p:sp>
        <p:nvSpPr>
          <p:cNvPr id="501" name="Google Shape;501;p50"/>
          <p:cNvSpPr txBox="1"/>
          <p:nvPr/>
        </p:nvSpPr>
        <p:spPr>
          <a:xfrm>
            <a:off x="8304582" y="1590859"/>
            <a:ext cx="1364045" cy="248400"/>
          </a:xfrm>
          <a:prstGeom prst="rect">
            <a:avLst/>
          </a:prstGeom>
          <a:noFill/>
          <a:ln>
            <a:noFill/>
          </a:ln>
        </p:spPr>
        <p:txBody>
          <a:bodyPr spcFirstLastPara="1" wrap="square" lIns="89972" tIns="46786" rIns="89972" bIns="46786" anchor="t" anchorCtr="0">
            <a:noAutofit/>
          </a:bodyPr>
          <a:lstStyle/>
          <a:p>
            <a:pPr algn="ctr"/>
            <a:r>
              <a:rPr lang="en" sz="1100" b="1">
                <a:solidFill>
                  <a:schemeClr val="dk1"/>
                </a:solidFill>
                <a:latin typeface="Calibri" panose="020F0502020204030204" pitchFamily="34" charset="0"/>
                <a:cs typeface="Calibri" panose="020F0502020204030204" pitchFamily="34" charset="0"/>
              </a:rPr>
              <a:t>FDSH Interfaces</a:t>
            </a:r>
            <a:endParaRPr>
              <a:latin typeface="Calibri" panose="020F0502020204030204" pitchFamily="34" charset="0"/>
              <a:cs typeface="Calibri" panose="020F0502020204030204" pitchFamily="34" charset="0"/>
            </a:endParaRPr>
          </a:p>
        </p:txBody>
      </p:sp>
      <p:sp>
        <p:nvSpPr>
          <p:cNvPr id="502" name="Google Shape;502;p50"/>
          <p:cNvSpPr/>
          <p:nvPr/>
        </p:nvSpPr>
        <p:spPr>
          <a:xfrm>
            <a:off x="8320586" y="3416939"/>
            <a:ext cx="1332053" cy="1462800"/>
          </a:xfrm>
          <a:prstGeom prst="rect">
            <a:avLst/>
          </a:prstGeom>
          <a:solidFill>
            <a:srgbClr val="DAE3F3">
              <a:alpha val="49800"/>
            </a:srgbClr>
          </a:solidFill>
          <a:ln w="9525" cap="flat" cmpd="sng">
            <a:solidFill>
              <a:srgbClr val="31859B"/>
            </a:solidFill>
            <a:prstDash val="solid"/>
            <a:round/>
            <a:headEnd type="none" w="sm" len="sm"/>
            <a:tailEnd type="none" w="sm" len="sm"/>
          </a:ln>
        </p:spPr>
        <p:txBody>
          <a:bodyPr spcFirstLastPara="1" wrap="square" lIns="91405" tIns="45687" rIns="91405" bIns="45687" anchor="ctr" anchorCtr="0">
            <a:noAutofit/>
          </a:bodyPr>
          <a:lstStyle/>
          <a:p>
            <a:pPr algn="ctr"/>
            <a:endParaRPr sz="1100">
              <a:solidFill>
                <a:srgbClr val="FFFFFF"/>
              </a:solidFill>
              <a:latin typeface="Calibri" panose="020F0502020204030204" pitchFamily="34" charset="0"/>
              <a:ea typeface="Calibri"/>
              <a:cs typeface="Calibri" panose="020F0502020204030204" pitchFamily="34" charset="0"/>
              <a:sym typeface="Calibri"/>
            </a:endParaRPr>
          </a:p>
        </p:txBody>
      </p:sp>
      <p:sp>
        <p:nvSpPr>
          <p:cNvPr id="503" name="Google Shape;503;p50"/>
          <p:cNvSpPr txBox="1"/>
          <p:nvPr/>
        </p:nvSpPr>
        <p:spPr>
          <a:xfrm>
            <a:off x="8304582" y="3450484"/>
            <a:ext cx="1364045" cy="402400"/>
          </a:xfrm>
          <a:prstGeom prst="rect">
            <a:avLst/>
          </a:prstGeom>
          <a:noFill/>
          <a:ln>
            <a:noFill/>
          </a:ln>
        </p:spPr>
        <p:txBody>
          <a:bodyPr spcFirstLastPara="1" wrap="square" lIns="89972" tIns="46786" rIns="89972" bIns="46786" anchor="t" anchorCtr="0">
            <a:noAutofit/>
          </a:bodyPr>
          <a:lstStyle/>
          <a:p>
            <a:pPr algn="ctr"/>
            <a:r>
              <a:rPr lang="en" sz="1100" b="1">
                <a:solidFill>
                  <a:schemeClr val="dk1"/>
                </a:solidFill>
                <a:latin typeface="Calibri" panose="020F0502020204030204" pitchFamily="34" charset="0"/>
                <a:cs typeface="Calibri" panose="020F0502020204030204" pitchFamily="34" charset="0"/>
              </a:rPr>
              <a:t>Other Federal Interfaces</a:t>
            </a:r>
            <a:endParaRPr>
              <a:latin typeface="Calibri" panose="020F0502020204030204" pitchFamily="34" charset="0"/>
              <a:cs typeface="Calibri" panose="020F0502020204030204" pitchFamily="34" charset="0"/>
            </a:endParaRPr>
          </a:p>
        </p:txBody>
      </p:sp>
      <p:sp>
        <p:nvSpPr>
          <p:cNvPr id="504" name="Google Shape;504;p50"/>
          <p:cNvSpPr/>
          <p:nvPr/>
        </p:nvSpPr>
        <p:spPr>
          <a:xfrm>
            <a:off x="8320586" y="4936249"/>
            <a:ext cx="1332053" cy="1542000"/>
          </a:xfrm>
          <a:prstGeom prst="rect">
            <a:avLst/>
          </a:prstGeom>
          <a:solidFill>
            <a:srgbClr val="ECF1F9"/>
          </a:solidFill>
          <a:ln w="9525" cap="flat" cmpd="sng">
            <a:solidFill>
              <a:srgbClr val="31859B"/>
            </a:solidFill>
            <a:prstDash val="solid"/>
            <a:round/>
            <a:headEnd type="none" w="sm" len="sm"/>
            <a:tailEnd type="none" w="sm" len="sm"/>
          </a:ln>
        </p:spPr>
        <p:txBody>
          <a:bodyPr spcFirstLastPara="1" wrap="square" lIns="91405" tIns="45687" rIns="91405" bIns="45687" anchor="ctr" anchorCtr="0">
            <a:noAutofit/>
          </a:bodyPr>
          <a:lstStyle/>
          <a:p>
            <a:pPr algn="ctr"/>
            <a:endParaRPr sz="1100">
              <a:solidFill>
                <a:srgbClr val="FFFFFF"/>
              </a:solidFill>
              <a:latin typeface="Calibri" panose="020F0502020204030204" pitchFamily="34" charset="0"/>
              <a:ea typeface="Calibri"/>
              <a:cs typeface="Calibri" panose="020F0502020204030204" pitchFamily="34" charset="0"/>
              <a:sym typeface="Calibri"/>
            </a:endParaRPr>
          </a:p>
        </p:txBody>
      </p:sp>
      <p:sp>
        <p:nvSpPr>
          <p:cNvPr id="505" name="Google Shape;505;p50"/>
          <p:cNvSpPr txBox="1"/>
          <p:nvPr/>
        </p:nvSpPr>
        <p:spPr>
          <a:xfrm>
            <a:off x="8304582" y="4969653"/>
            <a:ext cx="1364045" cy="248400"/>
          </a:xfrm>
          <a:prstGeom prst="rect">
            <a:avLst/>
          </a:prstGeom>
          <a:noFill/>
          <a:ln>
            <a:noFill/>
          </a:ln>
        </p:spPr>
        <p:txBody>
          <a:bodyPr spcFirstLastPara="1" wrap="square" lIns="89972" tIns="46786" rIns="89972" bIns="46786" anchor="t" anchorCtr="0">
            <a:noAutofit/>
          </a:bodyPr>
          <a:lstStyle/>
          <a:p>
            <a:pPr algn="ctr"/>
            <a:r>
              <a:rPr lang="en" sz="1100" b="1">
                <a:solidFill>
                  <a:schemeClr val="dk1"/>
                </a:solidFill>
                <a:latin typeface="Calibri" panose="020F0502020204030204" pitchFamily="34" charset="0"/>
                <a:cs typeface="Calibri" panose="020F0502020204030204" pitchFamily="34" charset="0"/>
              </a:rPr>
              <a:t>State Interfaces</a:t>
            </a:r>
            <a:endParaRPr>
              <a:latin typeface="Calibri" panose="020F0502020204030204" pitchFamily="34" charset="0"/>
              <a:cs typeface="Calibri" panose="020F0502020204030204" pitchFamily="34" charset="0"/>
            </a:endParaRPr>
          </a:p>
        </p:txBody>
      </p:sp>
      <p:sp>
        <p:nvSpPr>
          <p:cNvPr id="506" name="Google Shape;506;p50"/>
          <p:cNvSpPr/>
          <p:nvPr/>
        </p:nvSpPr>
        <p:spPr>
          <a:xfrm>
            <a:off x="8417790" y="2130585"/>
            <a:ext cx="1137704" cy="212800"/>
          </a:xfrm>
          <a:prstGeom prst="rect">
            <a:avLst/>
          </a:prstGeom>
          <a:solidFill>
            <a:srgbClr val="B393BF"/>
          </a:solidFill>
          <a:ln w="9525" cap="flat" cmpd="sng">
            <a:solidFill>
              <a:srgbClr val="B393BF">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a:solidFill>
                  <a:schemeClr val="lt1"/>
                </a:solidFill>
                <a:latin typeface="Calibri" panose="020F0502020204030204" pitchFamily="34" charset="0"/>
                <a:cs typeface="Calibri" panose="020F0502020204030204" pitchFamily="34" charset="0"/>
              </a:rPr>
              <a:t>SSA</a:t>
            </a:r>
            <a:endParaRPr>
              <a:latin typeface="Calibri" panose="020F0502020204030204" pitchFamily="34" charset="0"/>
              <a:cs typeface="Calibri" panose="020F0502020204030204" pitchFamily="34" charset="0"/>
            </a:endParaRPr>
          </a:p>
        </p:txBody>
      </p:sp>
      <p:sp>
        <p:nvSpPr>
          <p:cNvPr id="507" name="Google Shape;507;p50"/>
          <p:cNvSpPr/>
          <p:nvPr/>
        </p:nvSpPr>
        <p:spPr>
          <a:xfrm>
            <a:off x="8417790" y="2373380"/>
            <a:ext cx="1137704" cy="212800"/>
          </a:xfrm>
          <a:prstGeom prst="rect">
            <a:avLst/>
          </a:prstGeom>
          <a:solidFill>
            <a:srgbClr val="B393BF"/>
          </a:solidFill>
          <a:ln w="9525" cap="flat" cmpd="sng">
            <a:solidFill>
              <a:srgbClr val="B393BF">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a:solidFill>
                  <a:schemeClr val="lt1"/>
                </a:solidFill>
                <a:latin typeface="Calibri" panose="020F0502020204030204" pitchFamily="34" charset="0"/>
                <a:cs typeface="Calibri" panose="020F0502020204030204" pitchFamily="34" charset="0"/>
              </a:rPr>
              <a:t>VAHI</a:t>
            </a:r>
            <a:endParaRPr>
              <a:latin typeface="Calibri" panose="020F0502020204030204" pitchFamily="34" charset="0"/>
              <a:cs typeface="Calibri" panose="020F0502020204030204" pitchFamily="34" charset="0"/>
            </a:endParaRPr>
          </a:p>
        </p:txBody>
      </p:sp>
      <p:sp>
        <p:nvSpPr>
          <p:cNvPr id="508" name="Google Shape;508;p50"/>
          <p:cNvSpPr/>
          <p:nvPr/>
        </p:nvSpPr>
        <p:spPr>
          <a:xfrm>
            <a:off x="8417790" y="2616175"/>
            <a:ext cx="1137704" cy="212800"/>
          </a:xfrm>
          <a:prstGeom prst="rect">
            <a:avLst/>
          </a:prstGeom>
          <a:solidFill>
            <a:srgbClr val="B393BF"/>
          </a:solidFill>
          <a:ln w="9525" cap="flat" cmpd="sng">
            <a:solidFill>
              <a:srgbClr val="B393BF">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a:solidFill>
                  <a:schemeClr val="lt1"/>
                </a:solidFill>
                <a:latin typeface="Calibri" panose="020F0502020204030204" pitchFamily="34" charset="0"/>
                <a:cs typeface="Calibri" panose="020F0502020204030204" pitchFamily="34" charset="0"/>
              </a:rPr>
              <a:t>VLP</a:t>
            </a:r>
            <a:endParaRPr>
              <a:latin typeface="Calibri" panose="020F0502020204030204" pitchFamily="34" charset="0"/>
              <a:cs typeface="Calibri" panose="020F0502020204030204" pitchFamily="34" charset="0"/>
            </a:endParaRPr>
          </a:p>
        </p:txBody>
      </p:sp>
      <p:sp>
        <p:nvSpPr>
          <p:cNvPr id="509" name="Google Shape;509;p50"/>
          <p:cNvSpPr/>
          <p:nvPr/>
        </p:nvSpPr>
        <p:spPr>
          <a:xfrm>
            <a:off x="8417790" y="3101763"/>
            <a:ext cx="1137704" cy="212800"/>
          </a:xfrm>
          <a:prstGeom prst="rect">
            <a:avLst/>
          </a:prstGeom>
          <a:solidFill>
            <a:srgbClr val="B393BF"/>
          </a:solidFill>
          <a:ln w="9525" cap="flat" cmpd="sng">
            <a:solidFill>
              <a:srgbClr val="B393BF">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a:solidFill>
                  <a:schemeClr val="lt1"/>
                </a:solidFill>
                <a:latin typeface="Calibri" panose="020F0502020204030204" pitchFamily="34" charset="0"/>
                <a:cs typeface="Calibri" panose="020F0502020204030204" pitchFamily="34" charset="0"/>
              </a:rPr>
              <a:t>MEC</a:t>
            </a:r>
            <a:endParaRPr>
              <a:latin typeface="Calibri" panose="020F0502020204030204" pitchFamily="34" charset="0"/>
              <a:cs typeface="Calibri" panose="020F0502020204030204" pitchFamily="34" charset="0"/>
            </a:endParaRPr>
          </a:p>
        </p:txBody>
      </p:sp>
      <p:sp>
        <p:nvSpPr>
          <p:cNvPr id="510" name="Google Shape;510;p50"/>
          <p:cNvSpPr/>
          <p:nvPr/>
        </p:nvSpPr>
        <p:spPr>
          <a:xfrm>
            <a:off x="8417790" y="2858968"/>
            <a:ext cx="1137704" cy="212800"/>
          </a:xfrm>
          <a:prstGeom prst="rect">
            <a:avLst/>
          </a:prstGeom>
          <a:solidFill>
            <a:srgbClr val="B393BF"/>
          </a:solidFill>
          <a:ln w="9525" cap="flat" cmpd="sng">
            <a:solidFill>
              <a:srgbClr val="B393BF">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a:solidFill>
                  <a:schemeClr val="lt1"/>
                </a:solidFill>
                <a:latin typeface="Calibri" panose="020F0502020204030204" pitchFamily="34" charset="0"/>
                <a:cs typeface="Calibri" panose="020F0502020204030204" pitchFamily="34" charset="0"/>
              </a:rPr>
              <a:t>Max APTC</a:t>
            </a:r>
            <a:endParaRPr>
              <a:latin typeface="Calibri" panose="020F0502020204030204" pitchFamily="34" charset="0"/>
              <a:cs typeface="Calibri" panose="020F0502020204030204" pitchFamily="34" charset="0"/>
            </a:endParaRPr>
          </a:p>
        </p:txBody>
      </p:sp>
      <p:sp>
        <p:nvSpPr>
          <p:cNvPr id="511" name="Google Shape;511;p50"/>
          <p:cNvSpPr/>
          <p:nvPr/>
        </p:nvSpPr>
        <p:spPr>
          <a:xfrm>
            <a:off x="8417790" y="3856963"/>
            <a:ext cx="1137704" cy="212800"/>
          </a:xfrm>
          <a:prstGeom prst="rect">
            <a:avLst/>
          </a:prstGeom>
          <a:solidFill>
            <a:srgbClr val="B393BF"/>
          </a:solidFill>
          <a:ln w="9525" cap="flat" cmpd="sng">
            <a:solidFill>
              <a:srgbClr val="B393BF">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a:solidFill>
                  <a:schemeClr val="lt1"/>
                </a:solidFill>
                <a:latin typeface="Calibri" panose="020F0502020204030204" pitchFamily="34" charset="0"/>
                <a:cs typeface="Calibri" panose="020F0502020204030204" pitchFamily="34" charset="0"/>
              </a:rPr>
              <a:t>IRS</a:t>
            </a:r>
            <a:endParaRPr>
              <a:latin typeface="Calibri" panose="020F0502020204030204" pitchFamily="34" charset="0"/>
              <a:cs typeface="Calibri" panose="020F0502020204030204" pitchFamily="34" charset="0"/>
            </a:endParaRPr>
          </a:p>
        </p:txBody>
      </p:sp>
      <p:sp>
        <p:nvSpPr>
          <p:cNvPr id="512" name="Google Shape;512;p50"/>
          <p:cNvSpPr/>
          <p:nvPr/>
        </p:nvSpPr>
        <p:spPr>
          <a:xfrm>
            <a:off x="8417790" y="4102315"/>
            <a:ext cx="1137704" cy="212800"/>
          </a:xfrm>
          <a:prstGeom prst="rect">
            <a:avLst/>
          </a:prstGeom>
          <a:solidFill>
            <a:srgbClr val="B393BF"/>
          </a:solidFill>
          <a:ln w="9525" cap="flat" cmpd="sng">
            <a:solidFill>
              <a:srgbClr val="B393BF">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a:solidFill>
                  <a:schemeClr val="lt1"/>
                </a:solidFill>
                <a:latin typeface="Calibri" panose="020F0502020204030204" pitchFamily="34" charset="0"/>
                <a:cs typeface="Calibri" panose="020F0502020204030204" pitchFamily="34" charset="0"/>
              </a:rPr>
              <a:t>SSA</a:t>
            </a:r>
            <a:endParaRPr>
              <a:latin typeface="Calibri" panose="020F0502020204030204" pitchFamily="34" charset="0"/>
              <a:cs typeface="Calibri" panose="020F0502020204030204" pitchFamily="34" charset="0"/>
            </a:endParaRPr>
          </a:p>
        </p:txBody>
      </p:sp>
      <p:sp>
        <p:nvSpPr>
          <p:cNvPr id="513" name="Google Shape;513;p50"/>
          <p:cNvSpPr/>
          <p:nvPr/>
        </p:nvSpPr>
        <p:spPr>
          <a:xfrm>
            <a:off x="8417790" y="4347667"/>
            <a:ext cx="1137704" cy="212800"/>
          </a:xfrm>
          <a:prstGeom prst="rect">
            <a:avLst/>
          </a:prstGeom>
          <a:solidFill>
            <a:srgbClr val="B393BF"/>
          </a:solidFill>
          <a:ln w="9525" cap="flat" cmpd="sng">
            <a:solidFill>
              <a:srgbClr val="B393BF">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a:solidFill>
                  <a:schemeClr val="lt1"/>
                </a:solidFill>
                <a:latin typeface="Calibri" panose="020F0502020204030204" pitchFamily="34" charset="0"/>
                <a:cs typeface="Calibri" panose="020F0502020204030204" pitchFamily="34" charset="0"/>
              </a:rPr>
              <a:t>DRS</a:t>
            </a:r>
            <a:endParaRPr>
              <a:latin typeface="Calibri" panose="020F0502020204030204" pitchFamily="34" charset="0"/>
              <a:cs typeface="Calibri" panose="020F0502020204030204" pitchFamily="34" charset="0"/>
            </a:endParaRPr>
          </a:p>
        </p:txBody>
      </p:sp>
      <p:sp>
        <p:nvSpPr>
          <p:cNvPr id="514" name="Google Shape;514;p50"/>
          <p:cNvSpPr/>
          <p:nvPr/>
        </p:nvSpPr>
        <p:spPr>
          <a:xfrm>
            <a:off x="8417790" y="4593017"/>
            <a:ext cx="1137704" cy="212800"/>
          </a:xfrm>
          <a:prstGeom prst="rect">
            <a:avLst/>
          </a:prstGeom>
          <a:solidFill>
            <a:srgbClr val="B393BF"/>
          </a:solidFill>
          <a:ln w="9525" cap="flat" cmpd="sng">
            <a:solidFill>
              <a:srgbClr val="B393BF">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a:solidFill>
                  <a:schemeClr val="lt1"/>
                </a:solidFill>
                <a:latin typeface="Calibri" panose="020F0502020204030204" pitchFamily="34" charset="0"/>
                <a:cs typeface="Calibri" panose="020F0502020204030204" pitchFamily="34" charset="0"/>
              </a:rPr>
              <a:t>ACF</a:t>
            </a:r>
            <a:endParaRPr>
              <a:latin typeface="Calibri" panose="020F0502020204030204" pitchFamily="34" charset="0"/>
              <a:cs typeface="Calibri" panose="020F0502020204030204" pitchFamily="34" charset="0"/>
            </a:endParaRPr>
          </a:p>
        </p:txBody>
      </p:sp>
      <p:sp>
        <p:nvSpPr>
          <p:cNvPr id="515" name="Google Shape;515;p50"/>
          <p:cNvSpPr/>
          <p:nvPr/>
        </p:nvSpPr>
        <p:spPr>
          <a:xfrm>
            <a:off x="8417790" y="5230387"/>
            <a:ext cx="1137704" cy="212800"/>
          </a:xfrm>
          <a:prstGeom prst="rect">
            <a:avLst/>
          </a:prstGeom>
          <a:solidFill>
            <a:srgbClr val="B393BF"/>
          </a:solidFill>
          <a:ln w="9525" cap="flat" cmpd="sng">
            <a:solidFill>
              <a:srgbClr val="B393BF">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a:solidFill>
                  <a:schemeClr val="lt1"/>
                </a:solidFill>
                <a:latin typeface="Calibri" panose="020F0502020204030204" pitchFamily="34" charset="0"/>
                <a:cs typeface="Calibri" panose="020F0502020204030204" pitchFamily="34" charset="0"/>
              </a:rPr>
              <a:t>MMIS/DHMH</a:t>
            </a:r>
            <a:endParaRPr>
              <a:latin typeface="Calibri" panose="020F0502020204030204" pitchFamily="34" charset="0"/>
              <a:cs typeface="Calibri" panose="020F0502020204030204" pitchFamily="34" charset="0"/>
            </a:endParaRPr>
          </a:p>
        </p:txBody>
      </p:sp>
      <p:sp>
        <p:nvSpPr>
          <p:cNvPr id="516" name="Google Shape;516;p50"/>
          <p:cNvSpPr/>
          <p:nvPr/>
        </p:nvSpPr>
        <p:spPr>
          <a:xfrm>
            <a:off x="8417790" y="5722133"/>
            <a:ext cx="1137704" cy="212800"/>
          </a:xfrm>
          <a:prstGeom prst="rect">
            <a:avLst/>
          </a:prstGeom>
          <a:solidFill>
            <a:srgbClr val="B393BF"/>
          </a:solidFill>
          <a:ln w="9525" cap="flat" cmpd="sng">
            <a:solidFill>
              <a:srgbClr val="B393BF">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a:solidFill>
                  <a:schemeClr val="lt1"/>
                </a:solidFill>
                <a:latin typeface="Calibri" panose="020F0502020204030204" pitchFamily="34" charset="0"/>
                <a:cs typeface="Calibri" panose="020F0502020204030204" pitchFamily="34" charset="0"/>
              </a:rPr>
              <a:t>EBT/EFT</a:t>
            </a:r>
            <a:endParaRPr>
              <a:latin typeface="Calibri" panose="020F0502020204030204" pitchFamily="34" charset="0"/>
              <a:cs typeface="Calibri" panose="020F0502020204030204" pitchFamily="34" charset="0"/>
            </a:endParaRPr>
          </a:p>
        </p:txBody>
      </p:sp>
      <p:sp>
        <p:nvSpPr>
          <p:cNvPr id="517" name="Google Shape;517;p50"/>
          <p:cNvSpPr/>
          <p:nvPr/>
        </p:nvSpPr>
        <p:spPr>
          <a:xfrm>
            <a:off x="8417790" y="5968005"/>
            <a:ext cx="1137704" cy="212800"/>
          </a:xfrm>
          <a:prstGeom prst="rect">
            <a:avLst/>
          </a:prstGeom>
          <a:solidFill>
            <a:srgbClr val="B393BF"/>
          </a:solidFill>
          <a:ln w="9525" cap="flat" cmpd="sng">
            <a:solidFill>
              <a:srgbClr val="B393BF">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a:solidFill>
                  <a:schemeClr val="lt1"/>
                </a:solidFill>
                <a:latin typeface="Calibri" panose="020F0502020204030204" pitchFamily="34" charset="0"/>
                <a:cs typeface="Calibri" panose="020F0502020204030204" pitchFamily="34" charset="0"/>
              </a:rPr>
              <a:t>Bureau of Empl. Prog.</a:t>
            </a:r>
            <a:endParaRPr>
              <a:latin typeface="Calibri" panose="020F0502020204030204" pitchFamily="34" charset="0"/>
              <a:cs typeface="Calibri" panose="020F0502020204030204" pitchFamily="34" charset="0"/>
            </a:endParaRPr>
          </a:p>
        </p:txBody>
      </p:sp>
      <p:sp>
        <p:nvSpPr>
          <p:cNvPr id="518" name="Google Shape;518;p50"/>
          <p:cNvSpPr/>
          <p:nvPr/>
        </p:nvSpPr>
        <p:spPr>
          <a:xfrm>
            <a:off x="8417790" y="6213879"/>
            <a:ext cx="1137704" cy="212800"/>
          </a:xfrm>
          <a:prstGeom prst="rect">
            <a:avLst/>
          </a:prstGeom>
          <a:solidFill>
            <a:srgbClr val="B393BF"/>
          </a:solidFill>
          <a:ln w="9525" cap="flat" cmpd="sng">
            <a:solidFill>
              <a:srgbClr val="B393BF">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a:solidFill>
                  <a:schemeClr val="lt1"/>
                </a:solidFill>
                <a:latin typeface="Calibri" panose="020F0502020204030204" pitchFamily="34" charset="0"/>
                <a:cs typeface="Calibri" panose="020F0502020204030204" pitchFamily="34" charset="0"/>
              </a:rPr>
              <a:t>State Treasury</a:t>
            </a:r>
            <a:endParaRPr>
              <a:latin typeface="Calibri" panose="020F0502020204030204" pitchFamily="34" charset="0"/>
              <a:cs typeface="Calibri" panose="020F0502020204030204" pitchFamily="34" charset="0"/>
            </a:endParaRPr>
          </a:p>
        </p:txBody>
      </p:sp>
      <p:sp>
        <p:nvSpPr>
          <p:cNvPr id="519" name="Google Shape;519;p50"/>
          <p:cNvSpPr/>
          <p:nvPr/>
        </p:nvSpPr>
        <p:spPr>
          <a:xfrm>
            <a:off x="8417790" y="5476260"/>
            <a:ext cx="1137704" cy="212800"/>
          </a:xfrm>
          <a:prstGeom prst="rect">
            <a:avLst/>
          </a:prstGeom>
          <a:solidFill>
            <a:srgbClr val="B393BF"/>
          </a:solidFill>
          <a:ln w="9525" cap="flat" cmpd="sng">
            <a:solidFill>
              <a:srgbClr val="B393BF">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a:solidFill>
                  <a:schemeClr val="lt1"/>
                </a:solidFill>
                <a:latin typeface="Calibri" panose="020F0502020204030204" pitchFamily="34" charset="0"/>
                <a:cs typeface="Calibri" panose="020F0502020204030204" pitchFamily="34" charset="0"/>
              </a:rPr>
              <a:t>LDSS</a:t>
            </a:r>
            <a:endParaRPr>
              <a:latin typeface="Calibri" panose="020F0502020204030204" pitchFamily="34" charset="0"/>
              <a:cs typeface="Calibri" panose="020F0502020204030204" pitchFamily="34" charset="0"/>
            </a:endParaRPr>
          </a:p>
        </p:txBody>
      </p:sp>
      <p:cxnSp>
        <p:nvCxnSpPr>
          <p:cNvPr id="520" name="Google Shape;520;p50"/>
          <p:cNvCxnSpPr/>
          <p:nvPr/>
        </p:nvCxnSpPr>
        <p:spPr>
          <a:xfrm>
            <a:off x="8165009" y="2454691"/>
            <a:ext cx="228740" cy="0"/>
          </a:xfrm>
          <a:prstGeom prst="straightConnector1">
            <a:avLst/>
          </a:prstGeom>
          <a:noFill/>
          <a:ln w="38100" cap="flat" cmpd="sng">
            <a:solidFill>
              <a:srgbClr val="244061"/>
            </a:solidFill>
            <a:prstDash val="solid"/>
            <a:round/>
            <a:headEnd type="triangle" w="med" len="med"/>
            <a:tailEnd type="triangle" w="med" len="med"/>
          </a:ln>
        </p:spPr>
      </p:cxnSp>
      <p:cxnSp>
        <p:nvCxnSpPr>
          <p:cNvPr id="521" name="Google Shape;521;p50"/>
          <p:cNvCxnSpPr/>
          <p:nvPr/>
        </p:nvCxnSpPr>
        <p:spPr>
          <a:xfrm>
            <a:off x="8165009" y="4148389"/>
            <a:ext cx="228740" cy="0"/>
          </a:xfrm>
          <a:prstGeom prst="straightConnector1">
            <a:avLst/>
          </a:prstGeom>
          <a:noFill/>
          <a:ln w="38100" cap="flat" cmpd="sng">
            <a:solidFill>
              <a:srgbClr val="244061"/>
            </a:solidFill>
            <a:prstDash val="solid"/>
            <a:round/>
            <a:headEnd type="triangle" w="med" len="med"/>
            <a:tailEnd type="triangle" w="med" len="med"/>
          </a:ln>
        </p:spPr>
      </p:cxnSp>
      <p:cxnSp>
        <p:nvCxnSpPr>
          <p:cNvPr id="522" name="Google Shape;522;p50"/>
          <p:cNvCxnSpPr/>
          <p:nvPr/>
        </p:nvCxnSpPr>
        <p:spPr>
          <a:xfrm>
            <a:off x="8165009" y="5707291"/>
            <a:ext cx="228740" cy="0"/>
          </a:xfrm>
          <a:prstGeom prst="straightConnector1">
            <a:avLst/>
          </a:prstGeom>
          <a:noFill/>
          <a:ln w="38100" cap="flat" cmpd="sng">
            <a:solidFill>
              <a:srgbClr val="244061"/>
            </a:solidFill>
            <a:prstDash val="solid"/>
            <a:round/>
            <a:headEnd type="triangle" w="med" len="med"/>
            <a:tailEnd type="triangle" w="med" len="med"/>
          </a:ln>
        </p:spPr>
      </p:cxnSp>
      <p:sp>
        <p:nvSpPr>
          <p:cNvPr id="523" name="Google Shape;523;p50"/>
          <p:cNvSpPr/>
          <p:nvPr/>
        </p:nvSpPr>
        <p:spPr>
          <a:xfrm>
            <a:off x="3962945" y="5569588"/>
            <a:ext cx="1762741" cy="764800"/>
          </a:xfrm>
          <a:prstGeom prst="can">
            <a:avLst>
              <a:gd name="adj" fmla="val 25000"/>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1100">
                <a:solidFill>
                  <a:srgbClr val="002776"/>
                </a:solidFill>
                <a:latin typeface="Calibri" panose="020F0502020204030204" pitchFamily="34" charset="0"/>
                <a:cs typeface="Calibri" panose="020F0502020204030204" pitchFamily="34" charset="0"/>
              </a:rPr>
              <a:t>Shared Data/Document Repository</a:t>
            </a:r>
            <a:endParaRPr>
              <a:latin typeface="Calibri" panose="020F0502020204030204" pitchFamily="34" charset="0"/>
              <a:cs typeface="Calibri" panose="020F0502020204030204" pitchFamily="34" charset="0"/>
            </a:endParaRPr>
          </a:p>
        </p:txBody>
      </p:sp>
      <p:sp>
        <p:nvSpPr>
          <p:cNvPr id="524" name="Google Shape;524;p50"/>
          <p:cNvSpPr/>
          <p:nvPr/>
        </p:nvSpPr>
        <p:spPr>
          <a:xfrm>
            <a:off x="452249" y="5559791"/>
            <a:ext cx="3441504" cy="802000"/>
          </a:xfrm>
          <a:prstGeom prst="rect">
            <a:avLst/>
          </a:prstGeom>
          <a:solidFill>
            <a:srgbClr val="FFF8E6"/>
          </a:solidFill>
          <a:ln w="9525" cap="flat" cmpd="sng">
            <a:solidFill>
              <a:srgbClr val="FFC000"/>
            </a:solidFill>
            <a:prstDash val="solid"/>
            <a:round/>
            <a:headEnd type="none" w="sm" len="sm"/>
            <a:tailEnd type="none" w="sm" len="sm"/>
          </a:ln>
        </p:spPr>
        <p:txBody>
          <a:bodyPr spcFirstLastPara="1" wrap="square" lIns="91405" tIns="45687" rIns="91405" bIns="45687" anchor="ctr" anchorCtr="0">
            <a:noAutofit/>
          </a:bodyPr>
          <a:lstStyle/>
          <a:p>
            <a:pPr algn="ctr"/>
            <a:endParaRPr sz="1100">
              <a:solidFill>
                <a:srgbClr val="FFFFFF"/>
              </a:solidFill>
              <a:latin typeface="Calibri" panose="020F0502020204030204" pitchFamily="34" charset="0"/>
              <a:ea typeface="Calibri"/>
              <a:cs typeface="Calibri" panose="020F0502020204030204" pitchFamily="34" charset="0"/>
              <a:sym typeface="Calibri"/>
            </a:endParaRPr>
          </a:p>
        </p:txBody>
      </p:sp>
      <p:sp>
        <p:nvSpPr>
          <p:cNvPr id="525" name="Google Shape;525;p50"/>
          <p:cNvSpPr/>
          <p:nvPr/>
        </p:nvSpPr>
        <p:spPr>
          <a:xfrm>
            <a:off x="565071" y="5617356"/>
            <a:ext cx="1006538" cy="320000"/>
          </a:xfrm>
          <a:prstGeom prst="can">
            <a:avLst>
              <a:gd name="adj" fmla="val 25000"/>
            </a:avLst>
          </a:prstGeom>
          <a:solidFill>
            <a:srgbClr val="F49830"/>
          </a:solidFill>
          <a:ln w="9525" cap="flat" cmpd="sng">
            <a:solidFill>
              <a:srgbClr val="F49830"/>
            </a:solidFill>
            <a:prstDash val="solid"/>
            <a:round/>
            <a:headEnd type="none" w="sm" len="sm"/>
            <a:tailEnd type="none" w="sm" len="sm"/>
          </a:ln>
        </p:spPr>
        <p:txBody>
          <a:bodyPr spcFirstLastPara="1" wrap="square" lIns="91405" tIns="45687" rIns="91405" bIns="45687" anchor="ctr" anchorCtr="0">
            <a:noAutofit/>
          </a:bodyPr>
          <a:lstStyle/>
          <a:p>
            <a:pPr algn="ctr"/>
            <a:r>
              <a:rPr lang="en" sz="800" b="1">
                <a:solidFill>
                  <a:srgbClr val="FFFFFF"/>
                </a:solidFill>
                <a:latin typeface="Calibri" panose="020F0502020204030204" pitchFamily="34" charset="0"/>
                <a:ea typeface="Calibri"/>
                <a:cs typeface="Calibri" panose="020F0502020204030204" pitchFamily="34" charset="0"/>
                <a:sym typeface="Calibri"/>
              </a:rPr>
              <a:t>Agencies DB</a:t>
            </a:r>
            <a:endParaRPr>
              <a:latin typeface="Calibri" panose="020F0502020204030204" pitchFamily="34" charset="0"/>
              <a:cs typeface="Calibri" panose="020F0502020204030204" pitchFamily="34" charset="0"/>
            </a:endParaRPr>
          </a:p>
        </p:txBody>
      </p:sp>
      <p:sp>
        <p:nvSpPr>
          <p:cNvPr id="526" name="Google Shape;526;p50"/>
          <p:cNvSpPr/>
          <p:nvPr/>
        </p:nvSpPr>
        <p:spPr>
          <a:xfrm>
            <a:off x="1677980" y="5617357"/>
            <a:ext cx="1006538" cy="320000"/>
          </a:xfrm>
          <a:prstGeom prst="can">
            <a:avLst>
              <a:gd name="adj" fmla="val 25000"/>
            </a:avLst>
          </a:prstGeom>
          <a:solidFill>
            <a:srgbClr val="F49830"/>
          </a:solidFill>
          <a:ln w="9525" cap="flat" cmpd="sng">
            <a:solidFill>
              <a:srgbClr val="F49830"/>
            </a:solidFill>
            <a:prstDash val="solid"/>
            <a:round/>
            <a:headEnd type="none" w="sm" len="sm"/>
            <a:tailEnd type="none" w="sm" len="sm"/>
          </a:ln>
        </p:spPr>
        <p:txBody>
          <a:bodyPr spcFirstLastPara="1" wrap="square" lIns="91405" tIns="45687" rIns="91405" bIns="45687" anchor="ctr" anchorCtr="0">
            <a:noAutofit/>
          </a:bodyPr>
          <a:lstStyle/>
          <a:p>
            <a:pPr algn="ctr"/>
            <a:r>
              <a:rPr lang="en" sz="800" b="1">
                <a:solidFill>
                  <a:srgbClr val="FFFFFF"/>
                </a:solidFill>
                <a:latin typeface="Calibri" panose="020F0502020204030204" pitchFamily="34" charset="0"/>
                <a:ea typeface="Calibri"/>
                <a:cs typeface="Calibri" panose="020F0502020204030204" pitchFamily="34" charset="0"/>
                <a:sym typeface="Calibri"/>
              </a:rPr>
              <a:t>CW COTS DB</a:t>
            </a:r>
            <a:endParaRPr>
              <a:latin typeface="Calibri" panose="020F0502020204030204" pitchFamily="34" charset="0"/>
              <a:cs typeface="Calibri" panose="020F0502020204030204" pitchFamily="34" charset="0"/>
            </a:endParaRPr>
          </a:p>
        </p:txBody>
      </p:sp>
      <p:sp>
        <p:nvSpPr>
          <p:cNvPr id="527" name="Google Shape;527;p50"/>
          <p:cNvSpPr/>
          <p:nvPr/>
        </p:nvSpPr>
        <p:spPr>
          <a:xfrm>
            <a:off x="2790889" y="5617733"/>
            <a:ext cx="1006538" cy="320000"/>
          </a:xfrm>
          <a:prstGeom prst="can">
            <a:avLst>
              <a:gd name="adj" fmla="val 25000"/>
            </a:avLst>
          </a:prstGeom>
          <a:solidFill>
            <a:srgbClr val="F49830"/>
          </a:solidFill>
          <a:ln w="9525" cap="flat" cmpd="sng">
            <a:solidFill>
              <a:srgbClr val="F49830"/>
            </a:solidFill>
            <a:prstDash val="solid"/>
            <a:round/>
            <a:headEnd type="none" w="sm" len="sm"/>
            <a:tailEnd type="none" w="sm" len="sm"/>
          </a:ln>
        </p:spPr>
        <p:txBody>
          <a:bodyPr spcFirstLastPara="1" wrap="square" lIns="91405" tIns="45687" rIns="91405" bIns="45687" anchor="ctr" anchorCtr="0">
            <a:noAutofit/>
          </a:bodyPr>
          <a:lstStyle/>
          <a:p>
            <a:pPr algn="ctr"/>
            <a:r>
              <a:rPr lang="en" sz="800" b="1">
                <a:solidFill>
                  <a:srgbClr val="FFFFFF"/>
                </a:solidFill>
                <a:latin typeface="Calibri" panose="020F0502020204030204" pitchFamily="34" charset="0"/>
                <a:ea typeface="Calibri"/>
                <a:cs typeface="Calibri" panose="020F0502020204030204" pitchFamily="34" charset="0"/>
                <a:sym typeface="Calibri"/>
              </a:rPr>
              <a:t>CS COTS DB</a:t>
            </a:r>
            <a:endParaRPr>
              <a:latin typeface="Calibri" panose="020F0502020204030204" pitchFamily="34" charset="0"/>
              <a:cs typeface="Calibri" panose="020F0502020204030204" pitchFamily="34" charset="0"/>
            </a:endParaRPr>
          </a:p>
        </p:txBody>
      </p:sp>
      <p:sp>
        <p:nvSpPr>
          <p:cNvPr id="528" name="Google Shape;528;p50"/>
          <p:cNvSpPr/>
          <p:nvPr/>
        </p:nvSpPr>
        <p:spPr>
          <a:xfrm>
            <a:off x="565071" y="5974353"/>
            <a:ext cx="1006538" cy="320000"/>
          </a:xfrm>
          <a:prstGeom prst="can">
            <a:avLst>
              <a:gd name="adj" fmla="val 25000"/>
            </a:avLst>
          </a:prstGeom>
          <a:solidFill>
            <a:srgbClr val="F49830"/>
          </a:solidFill>
          <a:ln w="9525" cap="flat" cmpd="sng">
            <a:solidFill>
              <a:srgbClr val="F49830"/>
            </a:solidFill>
            <a:prstDash val="solid"/>
            <a:round/>
            <a:headEnd type="none" w="sm" len="sm"/>
            <a:tailEnd type="none" w="sm" len="sm"/>
          </a:ln>
        </p:spPr>
        <p:txBody>
          <a:bodyPr spcFirstLastPara="1" wrap="square" lIns="91405" tIns="45687" rIns="91405" bIns="45687" anchor="ctr" anchorCtr="0">
            <a:noAutofit/>
          </a:bodyPr>
          <a:lstStyle/>
          <a:p>
            <a:pPr algn="ctr"/>
            <a:r>
              <a:rPr lang="en" sz="800" b="1">
                <a:solidFill>
                  <a:srgbClr val="FFFFFF"/>
                </a:solidFill>
                <a:latin typeface="Calibri" panose="020F0502020204030204" pitchFamily="34" charset="0"/>
                <a:ea typeface="Calibri"/>
                <a:cs typeface="Calibri" panose="020F0502020204030204" pitchFamily="34" charset="0"/>
                <a:sym typeface="Calibri"/>
              </a:rPr>
              <a:t>E&amp;E COTS DB</a:t>
            </a:r>
            <a:endParaRPr>
              <a:latin typeface="Calibri" panose="020F0502020204030204" pitchFamily="34" charset="0"/>
              <a:cs typeface="Calibri" panose="020F0502020204030204" pitchFamily="34" charset="0"/>
            </a:endParaRPr>
          </a:p>
        </p:txBody>
      </p:sp>
      <p:sp>
        <p:nvSpPr>
          <p:cNvPr id="529" name="Google Shape;529;p50"/>
          <p:cNvSpPr/>
          <p:nvPr/>
        </p:nvSpPr>
        <p:spPr>
          <a:xfrm>
            <a:off x="1677980" y="5974353"/>
            <a:ext cx="1006538" cy="320000"/>
          </a:xfrm>
          <a:prstGeom prst="can">
            <a:avLst>
              <a:gd name="adj" fmla="val 25000"/>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ECM DB</a:t>
            </a:r>
            <a:endParaRPr>
              <a:latin typeface="Calibri" panose="020F0502020204030204" pitchFamily="34" charset="0"/>
              <a:cs typeface="Calibri" panose="020F0502020204030204" pitchFamily="34" charset="0"/>
            </a:endParaRPr>
          </a:p>
        </p:txBody>
      </p:sp>
      <p:sp>
        <p:nvSpPr>
          <p:cNvPr id="530" name="Google Shape;530;p50"/>
          <p:cNvSpPr/>
          <p:nvPr/>
        </p:nvSpPr>
        <p:spPr>
          <a:xfrm>
            <a:off x="2790889" y="5967524"/>
            <a:ext cx="1006538" cy="320000"/>
          </a:xfrm>
          <a:prstGeom prst="can">
            <a:avLst>
              <a:gd name="adj" fmla="val 25000"/>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800" b="1">
                <a:solidFill>
                  <a:srgbClr val="002776"/>
                </a:solidFill>
                <a:latin typeface="Calibri" panose="020F0502020204030204" pitchFamily="34" charset="0"/>
                <a:cs typeface="Calibri" panose="020F0502020204030204" pitchFamily="34" charset="0"/>
              </a:rPr>
              <a:t>MDM COTS DB</a:t>
            </a:r>
            <a:endParaRPr>
              <a:latin typeface="Calibri" panose="020F0502020204030204" pitchFamily="34" charset="0"/>
              <a:cs typeface="Calibri" panose="020F0502020204030204" pitchFamily="34" charset="0"/>
            </a:endParaRPr>
          </a:p>
        </p:txBody>
      </p:sp>
      <p:sp>
        <p:nvSpPr>
          <p:cNvPr id="531" name="Google Shape;531;p50"/>
          <p:cNvSpPr/>
          <p:nvPr/>
        </p:nvSpPr>
        <p:spPr>
          <a:xfrm>
            <a:off x="6149302" y="5965721"/>
            <a:ext cx="1729549" cy="201200"/>
          </a:xfrm>
          <a:prstGeom prst="rect">
            <a:avLst/>
          </a:prstGeom>
          <a:solidFill>
            <a:srgbClr val="93C2E9"/>
          </a:solidFill>
          <a:ln w="9525" cap="flat" cmpd="sng">
            <a:solidFill>
              <a:srgbClr val="2476B9">
                <a:alpha val="69800"/>
              </a:srgbClr>
            </a:solidFill>
            <a:prstDash val="solid"/>
            <a:miter lim="800000"/>
            <a:headEnd type="none" w="sm" len="sm"/>
            <a:tailEnd type="none" w="sm" len="sm"/>
          </a:ln>
        </p:spPr>
        <p:txBody>
          <a:bodyPr spcFirstLastPara="1" wrap="square" lIns="17997" tIns="17997" rIns="17997" bIns="17997" anchor="ctr" anchorCtr="0">
            <a:noAutofit/>
          </a:bodyPr>
          <a:lstStyle/>
          <a:p>
            <a:pPr algn="ctr"/>
            <a:r>
              <a:rPr lang="en" sz="900">
                <a:solidFill>
                  <a:srgbClr val="002776"/>
                </a:solidFill>
                <a:latin typeface="Calibri" panose="020F0502020204030204" pitchFamily="34" charset="0"/>
                <a:cs typeface="Calibri" panose="020F0502020204030204" pitchFamily="34" charset="0"/>
              </a:rPr>
              <a:t>Shared Platform</a:t>
            </a:r>
            <a:endParaRPr>
              <a:latin typeface="Calibri" panose="020F0502020204030204" pitchFamily="34" charset="0"/>
              <a:cs typeface="Calibri" panose="020F0502020204030204" pitchFamily="34" charset="0"/>
            </a:endParaRPr>
          </a:p>
        </p:txBody>
      </p:sp>
      <p:sp>
        <p:nvSpPr>
          <p:cNvPr id="532" name="Google Shape;532;p50"/>
          <p:cNvSpPr/>
          <p:nvPr/>
        </p:nvSpPr>
        <p:spPr>
          <a:xfrm>
            <a:off x="6149302" y="5732197"/>
            <a:ext cx="1729549" cy="201200"/>
          </a:xfrm>
          <a:prstGeom prst="rect">
            <a:avLst/>
          </a:prstGeom>
          <a:solidFill>
            <a:srgbClr val="F49830"/>
          </a:solidFill>
          <a:ln w="9525" cap="flat" cmpd="sng">
            <a:solidFill>
              <a:srgbClr val="F49830"/>
            </a:solidFill>
            <a:prstDash val="solid"/>
            <a:round/>
            <a:headEnd type="none" w="sm" len="sm"/>
            <a:tailEnd type="none" w="sm" len="sm"/>
          </a:ln>
        </p:spPr>
        <p:txBody>
          <a:bodyPr spcFirstLastPara="1" wrap="square" lIns="91405" tIns="45687" rIns="91405" bIns="45687" anchor="ctr" anchorCtr="0">
            <a:noAutofit/>
          </a:bodyPr>
          <a:lstStyle/>
          <a:p>
            <a:pPr algn="ctr"/>
            <a:r>
              <a:rPr lang="en" sz="800" b="1">
                <a:solidFill>
                  <a:srgbClr val="FFFFFF"/>
                </a:solidFill>
                <a:latin typeface="Calibri" panose="020F0502020204030204" pitchFamily="34" charset="0"/>
                <a:ea typeface="Calibri"/>
                <a:cs typeface="Calibri" panose="020F0502020204030204" pitchFamily="34" charset="0"/>
                <a:sym typeface="Calibri"/>
              </a:rPr>
              <a:t>Agency Applications</a:t>
            </a:r>
            <a:endParaRPr>
              <a:latin typeface="Calibri" panose="020F0502020204030204" pitchFamily="34" charset="0"/>
              <a:cs typeface="Calibri" panose="020F0502020204030204" pitchFamily="34" charset="0"/>
            </a:endParaRPr>
          </a:p>
        </p:txBody>
      </p:sp>
      <p:sp>
        <p:nvSpPr>
          <p:cNvPr id="533" name="Google Shape;533;p50"/>
          <p:cNvSpPr txBox="1"/>
          <p:nvPr/>
        </p:nvSpPr>
        <p:spPr>
          <a:xfrm>
            <a:off x="6729402" y="5532495"/>
            <a:ext cx="601443" cy="230800"/>
          </a:xfrm>
          <a:prstGeom prst="rect">
            <a:avLst/>
          </a:prstGeom>
          <a:noFill/>
          <a:ln>
            <a:noFill/>
          </a:ln>
        </p:spPr>
        <p:txBody>
          <a:bodyPr spcFirstLastPara="1" wrap="square" lIns="91405" tIns="45687" rIns="91405" bIns="45687" anchor="t" anchorCtr="0">
            <a:noAutofit/>
          </a:bodyPr>
          <a:lstStyle/>
          <a:p>
            <a:r>
              <a:rPr lang="en" sz="900">
                <a:solidFill>
                  <a:schemeClr val="dk1"/>
                </a:solidFill>
                <a:latin typeface="Calibri" panose="020F0502020204030204" pitchFamily="34" charset="0"/>
                <a:ea typeface="Calibri"/>
                <a:cs typeface="Calibri" panose="020F0502020204030204" pitchFamily="34" charset="0"/>
                <a:sym typeface="Calibri"/>
              </a:rPr>
              <a:t>Legend:</a:t>
            </a:r>
            <a:endParaRPr>
              <a:latin typeface="Calibri" panose="020F0502020204030204" pitchFamily="34" charset="0"/>
              <a:cs typeface="Calibri" panose="020F0502020204030204" pitchFamily="34" charset="0"/>
            </a:endParaRPr>
          </a:p>
        </p:txBody>
      </p:sp>
      <p:sp>
        <p:nvSpPr>
          <p:cNvPr id="534" name="Google Shape;534;p50"/>
          <p:cNvSpPr/>
          <p:nvPr/>
        </p:nvSpPr>
        <p:spPr>
          <a:xfrm>
            <a:off x="5185063" y="1700093"/>
            <a:ext cx="523464" cy="457200"/>
          </a:xfrm>
          <a:prstGeom prst="roundRect">
            <a:avLst>
              <a:gd name="adj" fmla="val 16667"/>
            </a:avLst>
          </a:prstGeom>
          <a:solidFill>
            <a:srgbClr val="F49830"/>
          </a:solidFill>
          <a:ln w="25400" cap="flat" cmpd="sng">
            <a:solidFill>
              <a:srgbClr val="8C3A38"/>
            </a:solidFill>
            <a:prstDash val="solid"/>
            <a:round/>
            <a:headEnd type="none" w="sm" len="sm"/>
            <a:tailEnd type="none" w="sm" len="sm"/>
          </a:ln>
        </p:spPr>
        <p:txBody>
          <a:bodyPr spcFirstLastPara="1" wrap="square" lIns="0" tIns="45687" rIns="0" bIns="45687" anchor="ctr" anchorCtr="0">
            <a:noAutofit/>
          </a:bodyPr>
          <a:lstStyle/>
          <a:p>
            <a:pPr algn="ctr"/>
            <a:r>
              <a:rPr lang="en" sz="800" b="1">
                <a:solidFill>
                  <a:schemeClr val="lt1"/>
                </a:solidFill>
                <a:latin typeface="Calibri" panose="020F0502020204030204" pitchFamily="34" charset="0"/>
                <a:ea typeface="Calibri"/>
                <a:cs typeface="Calibri" panose="020F0502020204030204" pitchFamily="34" charset="0"/>
                <a:sym typeface="Calibri"/>
              </a:rPr>
              <a:t>Other Agencies APP.</a:t>
            </a:r>
            <a:endParaRPr>
              <a:latin typeface="Calibri" panose="020F0502020204030204" pitchFamily="34" charset="0"/>
              <a:cs typeface="Calibri" panose="020F0502020204030204" pitchFamily="34" charset="0"/>
            </a:endParaRPr>
          </a:p>
        </p:txBody>
      </p:sp>
      <p:sp>
        <p:nvSpPr>
          <p:cNvPr id="535" name="Google Shape;535;p50"/>
          <p:cNvSpPr/>
          <p:nvPr/>
        </p:nvSpPr>
        <p:spPr>
          <a:xfrm>
            <a:off x="2583899" y="1705201"/>
            <a:ext cx="457081" cy="457200"/>
          </a:xfrm>
          <a:prstGeom prst="roundRect">
            <a:avLst>
              <a:gd name="adj" fmla="val 16667"/>
            </a:avLst>
          </a:prstGeom>
          <a:solidFill>
            <a:srgbClr val="F49830"/>
          </a:solidFill>
          <a:ln w="25400" cap="flat" cmpd="sng">
            <a:solidFill>
              <a:srgbClr val="8C3A38"/>
            </a:solidFill>
            <a:prstDash val="solid"/>
            <a:round/>
            <a:headEnd type="none" w="sm" len="sm"/>
            <a:tailEnd type="none" w="sm" len="sm"/>
          </a:ln>
        </p:spPr>
        <p:txBody>
          <a:bodyPr spcFirstLastPara="1" wrap="square" lIns="0" tIns="45687" rIns="0" bIns="45687" anchor="ctr" anchorCtr="0">
            <a:noAutofit/>
          </a:bodyPr>
          <a:lstStyle/>
          <a:p>
            <a:pPr algn="ctr"/>
            <a:r>
              <a:rPr lang="en" sz="800" b="1">
                <a:solidFill>
                  <a:schemeClr val="lt1"/>
                </a:solidFill>
                <a:latin typeface="Calibri" panose="020F0502020204030204" pitchFamily="34" charset="0"/>
                <a:ea typeface="Calibri"/>
                <a:cs typeface="Calibri" panose="020F0502020204030204" pitchFamily="34" charset="0"/>
                <a:sym typeface="Calibri"/>
              </a:rPr>
              <a:t>MD Benefits</a:t>
            </a:r>
            <a:endParaRPr>
              <a:latin typeface="Calibri" panose="020F0502020204030204" pitchFamily="34" charset="0"/>
              <a:cs typeface="Calibri" panose="020F0502020204030204" pitchFamily="34" charset="0"/>
            </a:endParaRPr>
          </a:p>
        </p:txBody>
      </p:sp>
      <p:sp>
        <p:nvSpPr>
          <p:cNvPr id="536" name="Google Shape;536;p50"/>
          <p:cNvSpPr/>
          <p:nvPr/>
        </p:nvSpPr>
        <p:spPr>
          <a:xfrm>
            <a:off x="3236819" y="1705201"/>
            <a:ext cx="457081" cy="457200"/>
          </a:xfrm>
          <a:prstGeom prst="roundRect">
            <a:avLst>
              <a:gd name="adj" fmla="val 16667"/>
            </a:avLst>
          </a:prstGeom>
          <a:solidFill>
            <a:srgbClr val="F49830"/>
          </a:solidFill>
          <a:ln w="25400" cap="flat" cmpd="sng">
            <a:solidFill>
              <a:srgbClr val="8C3A38"/>
            </a:solidFill>
            <a:prstDash val="solid"/>
            <a:round/>
            <a:headEnd type="none" w="sm" len="sm"/>
            <a:tailEnd type="none" w="sm" len="sm"/>
          </a:ln>
        </p:spPr>
        <p:txBody>
          <a:bodyPr spcFirstLastPara="1" wrap="square" lIns="0" tIns="45687" rIns="0" bIns="45687" anchor="ctr" anchorCtr="0">
            <a:noAutofit/>
          </a:bodyPr>
          <a:lstStyle/>
          <a:p>
            <a:pPr algn="ctr"/>
            <a:r>
              <a:rPr lang="en" sz="800" b="1">
                <a:solidFill>
                  <a:schemeClr val="lt1"/>
                </a:solidFill>
                <a:latin typeface="Calibri" panose="020F0502020204030204" pitchFamily="34" charset="0"/>
                <a:ea typeface="Calibri"/>
                <a:cs typeface="Calibri" panose="020F0502020204030204" pitchFamily="34" charset="0"/>
                <a:sym typeface="Calibri"/>
              </a:rPr>
              <a:t>MD IE Worker</a:t>
            </a:r>
            <a:endParaRPr>
              <a:latin typeface="Calibri" panose="020F0502020204030204" pitchFamily="34" charset="0"/>
              <a:cs typeface="Calibri" panose="020F0502020204030204" pitchFamily="34" charset="0"/>
            </a:endParaRPr>
          </a:p>
        </p:txBody>
      </p:sp>
      <p:sp>
        <p:nvSpPr>
          <p:cNvPr id="537" name="Google Shape;537;p50"/>
          <p:cNvSpPr/>
          <p:nvPr/>
        </p:nvSpPr>
        <p:spPr>
          <a:xfrm>
            <a:off x="3889740" y="1705201"/>
            <a:ext cx="457081" cy="457200"/>
          </a:xfrm>
          <a:prstGeom prst="roundRect">
            <a:avLst>
              <a:gd name="adj" fmla="val 16667"/>
            </a:avLst>
          </a:prstGeom>
          <a:solidFill>
            <a:srgbClr val="F49830"/>
          </a:solidFill>
          <a:ln w="25400" cap="flat" cmpd="sng">
            <a:solidFill>
              <a:srgbClr val="8C3A38"/>
            </a:solidFill>
            <a:prstDash val="solid"/>
            <a:round/>
            <a:headEnd type="none" w="sm" len="sm"/>
            <a:tailEnd type="none" w="sm" len="sm"/>
          </a:ln>
        </p:spPr>
        <p:txBody>
          <a:bodyPr spcFirstLastPara="1" wrap="square" lIns="0" tIns="45687" rIns="0" bIns="45687" anchor="ctr" anchorCtr="0">
            <a:noAutofit/>
          </a:bodyPr>
          <a:lstStyle/>
          <a:p>
            <a:pPr algn="ctr"/>
            <a:r>
              <a:rPr lang="en" sz="800" b="1">
                <a:solidFill>
                  <a:schemeClr val="lt1"/>
                </a:solidFill>
                <a:latin typeface="Calibri" panose="020F0502020204030204" pitchFamily="34" charset="0"/>
                <a:ea typeface="Calibri"/>
                <a:cs typeface="Calibri" panose="020F0502020204030204" pitchFamily="34" charset="0"/>
                <a:sym typeface="Calibri"/>
              </a:rPr>
              <a:t>MD CW Worker</a:t>
            </a:r>
            <a:endParaRPr>
              <a:latin typeface="Calibri" panose="020F0502020204030204" pitchFamily="34" charset="0"/>
              <a:cs typeface="Calibri" panose="020F0502020204030204" pitchFamily="34" charset="0"/>
            </a:endParaRPr>
          </a:p>
        </p:txBody>
      </p:sp>
      <p:sp>
        <p:nvSpPr>
          <p:cNvPr id="538" name="Google Shape;538;p50"/>
          <p:cNvSpPr/>
          <p:nvPr/>
        </p:nvSpPr>
        <p:spPr>
          <a:xfrm>
            <a:off x="4542662" y="1705201"/>
            <a:ext cx="457081" cy="457200"/>
          </a:xfrm>
          <a:prstGeom prst="roundRect">
            <a:avLst>
              <a:gd name="adj" fmla="val 16667"/>
            </a:avLst>
          </a:prstGeom>
          <a:solidFill>
            <a:srgbClr val="F49830"/>
          </a:solidFill>
          <a:ln w="25400" cap="flat" cmpd="sng">
            <a:solidFill>
              <a:srgbClr val="8C3A38"/>
            </a:solidFill>
            <a:prstDash val="solid"/>
            <a:round/>
            <a:headEnd type="none" w="sm" len="sm"/>
            <a:tailEnd type="none" w="sm" len="sm"/>
          </a:ln>
        </p:spPr>
        <p:txBody>
          <a:bodyPr spcFirstLastPara="1" wrap="square" lIns="0" tIns="45687" rIns="0" bIns="45687" anchor="ctr" anchorCtr="0">
            <a:noAutofit/>
          </a:bodyPr>
          <a:lstStyle/>
          <a:p>
            <a:pPr algn="ctr"/>
            <a:r>
              <a:rPr lang="en" sz="800" b="1">
                <a:solidFill>
                  <a:schemeClr val="lt1"/>
                </a:solidFill>
                <a:latin typeface="Calibri" panose="020F0502020204030204" pitchFamily="34" charset="0"/>
                <a:ea typeface="Calibri"/>
                <a:cs typeface="Calibri" panose="020F0502020204030204" pitchFamily="34" charset="0"/>
                <a:sym typeface="Calibri"/>
              </a:rPr>
              <a:t>MD CS Worker</a:t>
            </a:r>
            <a:endParaRPr>
              <a:latin typeface="Calibri" panose="020F0502020204030204" pitchFamily="34" charset="0"/>
              <a:cs typeface="Calibri" panose="020F0502020204030204" pitchFamily="34" charset="0"/>
            </a:endParaRPr>
          </a:p>
        </p:txBody>
      </p:sp>
      <p:sp>
        <p:nvSpPr>
          <p:cNvPr id="539" name="Google Shape;539;p50"/>
          <p:cNvSpPr txBox="1"/>
          <p:nvPr/>
        </p:nvSpPr>
        <p:spPr>
          <a:xfrm>
            <a:off x="290381" y="914400"/>
            <a:ext cx="11492206" cy="510000"/>
          </a:xfrm>
          <a:prstGeom prst="rect">
            <a:avLst/>
          </a:prstGeom>
          <a:noFill/>
          <a:ln>
            <a:noFill/>
          </a:ln>
        </p:spPr>
        <p:txBody>
          <a:bodyPr spcFirstLastPara="1" wrap="square" lIns="94371" tIns="47186" rIns="94371" bIns="47186" anchor="t" anchorCtr="0">
            <a:noAutofit/>
          </a:bodyPr>
          <a:lstStyle/>
          <a:p>
            <a:pPr>
              <a:buClr>
                <a:schemeClr val="dk1"/>
              </a:buClr>
              <a:buSzPts val="1400"/>
            </a:pPr>
            <a:r>
              <a:rPr lang="en" sz="1900" b="1" dirty="0">
                <a:solidFill>
                  <a:schemeClr val="dk1"/>
                </a:solidFill>
                <a:latin typeface="Calibri" panose="020F0502020204030204" pitchFamily="34" charset="0"/>
                <a:cs typeface="Calibri" panose="020F0502020204030204" pitchFamily="34" charset="0"/>
              </a:rPr>
              <a:t>The MD THINK Application Architecture will provide a groundbreaking shared platform supporting multiple Mission Specific Applications</a:t>
            </a:r>
            <a:endParaRPr dirty="0">
              <a:latin typeface="Calibri" panose="020F0502020204030204" pitchFamily="34" charset="0"/>
              <a:cs typeface="Calibri" panose="020F0502020204030204" pitchFamily="34" charset="0"/>
            </a:endParaRPr>
          </a:p>
        </p:txBody>
      </p:sp>
      <p:sp>
        <p:nvSpPr>
          <p:cNvPr id="540" name="Google Shape;540;p50" descr="Image result for check"/>
          <p:cNvSpPr/>
          <p:nvPr/>
        </p:nvSpPr>
        <p:spPr>
          <a:xfrm>
            <a:off x="155575" y="-144463"/>
            <a:ext cx="304721" cy="304800"/>
          </a:xfrm>
          <a:prstGeom prst="rect">
            <a:avLst/>
          </a:prstGeom>
          <a:noFill/>
          <a:ln>
            <a:noFill/>
          </a:ln>
        </p:spPr>
        <p:txBody>
          <a:bodyPr spcFirstLastPara="1" wrap="square" lIns="91405" tIns="45687" rIns="91405" bIns="45687" anchor="t" anchorCtr="0">
            <a:noAutofit/>
          </a:bodyPr>
          <a:lstStyle/>
          <a:p>
            <a:endParaRPr sz="1900">
              <a:solidFill>
                <a:schemeClr val="dk1"/>
              </a:solidFill>
              <a:latin typeface="Calibri"/>
              <a:ea typeface="Calibri"/>
              <a:cs typeface="Calibri"/>
              <a:sym typeface="Calibri"/>
            </a:endParaRPr>
          </a:p>
        </p:txBody>
      </p:sp>
      <p:sp>
        <p:nvSpPr>
          <p:cNvPr id="541" name="Google Shape;541;p50" descr="Image result for check"/>
          <p:cNvSpPr/>
          <p:nvPr/>
        </p:nvSpPr>
        <p:spPr>
          <a:xfrm>
            <a:off x="307974" y="7937"/>
            <a:ext cx="304721" cy="304800"/>
          </a:xfrm>
          <a:prstGeom prst="rect">
            <a:avLst/>
          </a:prstGeom>
          <a:noFill/>
          <a:ln>
            <a:noFill/>
          </a:ln>
        </p:spPr>
        <p:txBody>
          <a:bodyPr spcFirstLastPara="1" wrap="square" lIns="91405" tIns="45687" rIns="91405" bIns="45687" anchor="t" anchorCtr="0">
            <a:noAutofit/>
          </a:bodyPr>
          <a:lstStyle/>
          <a:p>
            <a:endParaRPr sz="1900">
              <a:solidFill>
                <a:schemeClr val="dk1"/>
              </a:solidFill>
              <a:latin typeface="Calibri"/>
              <a:ea typeface="Calibri"/>
              <a:cs typeface="Calibri"/>
              <a:sym typeface="Calibri"/>
            </a:endParaRPr>
          </a:p>
        </p:txBody>
      </p:sp>
      <p:pic>
        <p:nvPicPr>
          <p:cNvPr id="542" name="Google Shape;542;p50"/>
          <p:cNvPicPr preferRelativeResize="0"/>
          <p:nvPr/>
        </p:nvPicPr>
        <p:blipFill rotWithShape="1">
          <a:blip r:embed="rId4">
            <a:alphaModFix/>
          </a:blip>
          <a:srcRect/>
          <a:stretch/>
        </p:blipFill>
        <p:spPr>
          <a:xfrm>
            <a:off x="3681410" y="3071025"/>
            <a:ext cx="274249" cy="274320"/>
          </a:xfrm>
          <a:prstGeom prst="rect">
            <a:avLst/>
          </a:prstGeom>
          <a:noFill/>
          <a:ln>
            <a:noFill/>
          </a:ln>
        </p:spPr>
      </p:pic>
      <p:pic>
        <p:nvPicPr>
          <p:cNvPr id="543" name="Google Shape;543;p50"/>
          <p:cNvPicPr preferRelativeResize="0"/>
          <p:nvPr/>
        </p:nvPicPr>
        <p:blipFill rotWithShape="1">
          <a:blip r:embed="rId4">
            <a:alphaModFix/>
          </a:blip>
          <a:srcRect/>
          <a:stretch/>
        </p:blipFill>
        <p:spPr>
          <a:xfrm>
            <a:off x="2707661" y="2402607"/>
            <a:ext cx="274249" cy="274320"/>
          </a:xfrm>
          <a:prstGeom prst="rect">
            <a:avLst/>
          </a:prstGeom>
          <a:noFill/>
          <a:ln>
            <a:noFill/>
          </a:ln>
        </p:spPr>
      </p:pic>
      <p:pic>
        <p:nvPicPr>
          <p:cNvPr id="544" name="Google Shape;544;p50"/>
          <p:cNvPicPr preferRelativeResize="0"/>
          <p:nvPr/>
        </p:nvPicPr>
        <p:blipFill rotWithShape="1">
          <a:blip r:embed="rId4">
            <a:alphaModFix/>
          </a:blip>
          <a:srcRect/>
          <a:stretch/>
        </p:blipFill>
        <p:spPr>
          <a:xfrm>
            <a:off x="4765277" y="2402607"/>
            <a:ext cx="274249" cy="274320"/>
          </a:xfrm>
          <a:prstGeom prst="rect">
            <a:avLst/>
          </a:prstGeom>
          <a:noFill/>
          <a:ln>
            <a:noFill/>
          </a:ln>
        </p:spPr>
      </p:pic>
      <p:pic>
        <p:nvPicPr>
          <p:cNvPr id="545" name="Google Shape;545;p50"/>
          <p:cNvPicPr preferRelativeResize="0"/>
          <p:nvPr/>
        </p:nvPicPr>
        <p:blipFill rotWithShape="1">
          <a:blip r:embed="rId4">
            <a:alphaModFix/>
          </a:blip>
          <a:srcRect/>
          <a:stretch/>
        </p:blipFill>
        <p:spPr>
          <a:xfrm>
            <a:off x="6592244" y="2382992"/>
            <a:ext cx="274249" cy="274320"/>
          </a:xfrm>
          <a:prstGeom prst="rect">
            <a:avLst/>
          </a:prstGeom>
          <a:noFill/>
          <a:ln>
            <a:noFill/>
          </a:ln>
        </p:spPr>
      </p:pic>
      <p:pic>
        <p:nvPicPr>
          <p:cNvPr id="546" name="Google Shape;546;p50"/>
          <p:cNvPicPr preferRelativeResize="0"/>
          <p:nvPr/>
        </p:nvPicPr>
        <p:blipFill rotWithShape="1">
          <a:blip r:embed="rId4">
            <a:alphaModFix/>
          </a:blip>
          <a:srcRect/>
          <a:stretch/>
        </p:blipFill>
        <p:spPr>
          <a:xfrm>
            <a:off x="5588517" y="3478563"/>
            <a:ext cx="274249" cy="274320"/>
          </a:xfrm>
          <a:prstGeom prst="rect">
            <a:avLst/>
          </a:prstGeom>
          <a:noFill/>
          <a:ln>
            <a:noFill/>
          </a:ln>
        </p:spPr>
      </p:pic>
      <p:pic>
        <p:nvPicPr>
          <p:cNvPr id="547" name="Google Shape;547;p50"/>
          <p:cNvPicPr preferRelativeResize="0"/>
          <p:nvPr/>
        </p:nvPicPr>
        <p:blipFill rotWithShape="1">
          <a:blip r:embed="rId4">
            <a:alphaModFix/>
          </a:blip>
          <a:srcRect/>
          <a:stretch/>
        </p:blipFill>
        <p:spPr>
          <a:xfrm>
            <a:off x="3556860" y="3795488"/>
            <a:ext cx="274249" cy="274320"/>
          </a:xfrm>
          <a:prstGeom prst="rect">
            <a:avLst/>
          </a:prstGeom>
          <a:noFill/>
          <a:ln>
            <a:noFill/>
          </a:ln>
        </p:spPr>
      </p:pic>
      <p:pic>
        <p:nvPicPr>
          <p:cNvPr id="548" name="Google Shape;548;p50"/>
          <p:cNvPicPr preferRelativeResize="0"/>
          <p:nvPr/>
        </p:nvPicPr>
        <p:blipFill rotWithShape="1">
          <a:blip r:embed="rId4">
            <a:alphaModFix/>
          </a:blip>
          <a:srcRect/>
          <a:stretch/>
        </p:blipFill>
        <p:spPr>
          <a:xfrm>
            <a:off x="1398262" y="4214452"/>
            <a:ext cx="274249" cy="274320"/>
          </a:xfrm>
          <a:prstGeom prst="rect">
            <a:avLst/>
          </a:prstGeom>
          <a:noFill/>
          <a:ln>
            <a:noFill/>
          </a:ln>
        </p:spPr>
      </p:pic>
      <p:pic>
        <p:nvPicPr>
          <p:cNvPr id="549" name="Google Shape;549;p50"/>
          <p:cNvPicPr preferRelativeResize="0"/>
          <p:nvPr/>
        </p:nvPicPr>
        <p:blipFill rotWithShape="1">
          <a:blip r:embed="rId4">
            <a:alphaModFix/>
          </a:blip>
          <a:srcRect/>
          <a:stretch/>
        </p:blipFill>
        <p:spPr>
          <a:xfrm>
            <a:off x="3556860" y="4204927"/>
            <a:ext cx="274249" cy="274320"/>
          </a:xfrm>
          <a:prstGeom prst="rect">
            <a:avLst/>
          </a:prstGeom>
          <a:noFill/>
          <a:ln>
            <a:noFill/>
          </a:ln>
        </p:spPr>
      </p:pic>
      <p:pic>
        <p:nvPicPr>
          <p:cNvPr id="550" name="Google Shape;550;p50"/>
          <p:cNvPicPr preferRelativeResize="0"/>
          <p:nvPr/>
        </p:nvPicPr>
        <p:blipFill rotWithShape="1">
          <a:blip r:embed="rId4">
            <a:alphaModFix/>
          </a:blip>
          <a:srcRect/>
          <a:stretch/>
        </p:blipFill>
        <p:spPr>
          <a:xfrm>
            <a:off x="1874289" y="4574776"/>
            <a:ext cx="274249" cy="274320"/>
          </a:xfrm>
          <a:prstGeom prst="rect">
            <a:avLst/>
          </a:prstGeom>
          <a:noFill/>
          <a:ln>
            <a:noFill/>
          </a:ln>
        </p:spPr>
      </p:pic>
      <p:pic>
        <p:nvPicPr>
          <p:cNvPr id="551" name="Google Shape;551;p50"/>
          <p:cNvPicPr preferRelativeResize="0"/>
          <p:nvPr/>
        </p:nvPicPr>
        <p:blipFill rotWithShape="1">
          <a:blip r:embed="rId4">
            <a:alphaModFix/>
          </a:blip>
          <a:srcRect/>
          <a:stretch/>
        </p:blipFill>
        <p:spPr>
          <a:xfrm>
            <a:off x="5358104" y="4593017"/>
            <a:ext cx="274249" cy="274320"/>
          </a:xfrm>
          <a:prstGeom prst="rect">
            <a:avLst/>
          </a:prstGeom>
          <a:noFill/>
          <a:ln>
            <a:noFill/>
          </a:ln>
        </p:spPr>
      </p:pic>
      <p:pic>
        <p:nvPicPr>
          <p:cNvPr id="552" name="Google Shape;552;p50"/>
          <p:cNvPicPr preferRelativeResize="0"/>
          <p:nvPr/>
        </p:nvPicPr>
        <p:blipFill rotWithShape="1">
          <a:blip r:embed="rId4">
            <a:alphaModFix/>
          </a:blip>
          <a:srcRect/>
          <a:stretch/>
        </p:blipFill>
        <p:spPr>
          <a:xfrm>
            <a:off x="5331659" y="4991113"/>
            <a:ext cx="274249" cy="274320"/>
          </a:xfrm>
          <a:prstGeom prst="rect">
            <a:avLst/>
          </a:prstGeom>
          <a:noFill/>
          <a:ln>
            <a:noFill/>
          </a:ln>
        </p:spPr>
      </p:pic>
      <p:pic>
        <p:nvPicPr>
          <p:cNvPr id="553" name="Google Shape;553;p50"/>
          <p:cNvPicPr preferRelativeResize="0"/>
          <p:nvPr/>
        </p:nvPicPr>
        <p:blipFill rotWithShape="1">
          <a:blip r:embed="rId4">
            <a:alphaModFix/>
          </a:blip>
          <a:srcRect/>
          <a:stretch/>
        </p:blipFill>
        <p:spPr>
          <a:xfrm>
            <a:off x="7206969" y="4991340"/>
            <a:ext cx="274249" cy="274320"/>
          </a:xfrm>
          <a:prstGeom prst="rect">
            <a:avLst/>
          </a:prstGeom>
          <a:noFill/>
          <a:ln>
            <a:noFill/>
          </a:ln>
        </p:spPr>
      </p:pic>
      <p:pic>
        <p:nvPicPr>
          <p:cNvPr id="554" name="Google Shape;554;p50"/>
          <p:cNvPicPr preferRelativeResize="0"/>
          <p:nvPr/>
        </p:nvPicPr>
        <p:blipFill rotWithShape="1">
          <a:blip r:embed="rId4">
            <a:alphaModFix/>
          </a:blip>
          <a:srcRect/>
          <a:stretch/>
        </p:blipFill>
        <p:spPr>
          <a:xfrm>
            <a:off x="1364288" y="5614311"/>
            <a:ext cx="274249" cy="274320"/>
          </a:xfrm>
          <a:prstGeom prst="rect">
            <a:avLst/>
          </a:prstGeom>
          <a:noFill/>
          <a:ln>
            <a:noFill/>
          </a:ln>
        </p:spPr>
      </p:pic>
      <p:pic>
        <p:nvPicPr>
          <p:cNvPr id="555" name="Google Shape;555;p50"/>
          <p:cNvPicPr preferRelativeResize="0"/>
          <p:nvPr/>
        </p:nvPicPr>
        <p:blipFill rotWithShape="1">
          <a:blip r:embed="rId4">
            <a:alphaModFix/>
          </a:blip>
          <a:srcRect/>
          <a:stretch/>
        </p:blipFill>
        <p:spPr>
          <a:xfrm>
            <a:off x="1319156" y="6020073"/>
            <a:ext cx="274249" cy="274320"/>
          </a:xfrm>
          <a:prstGeom prst="rect">
            <a:avLst/>
          </a:prstGeom>
          <a:noFill/>
          <a:ln>
            <a:noFill/>
          </a:ln>
        </p:spPr>
      </p:pic>
      <p:pic>
        <p:nvPicPr>
          <p:cNvPr id="556" name="Google Shape;556;p50"/>
          <p:cNvPicPr preferRelativeResize="0"/>
          <p:nvPr/>
        </p:nvPicPr>
        <p:blipFill rotWithShape="1">
          <a:blip r:embed="rId4">
            <a:alphaModFix/>
          </a:blip>
          <a:srcRect/>
          <a:stretch/>
        </p:blipFill>
        <p:spPr>
          <a:xfrm>
            <a:off x="3686493" y="6013244"/>
            <a:ext cx="274249" cy="274320"/>
          </a:xfrm>
          <a:prstGeom prst="rect">
            <a:avLst/>
          </a:prstGeom>
          <a:noFill/>
          <a:ln>
            <a:noFill/>
          </a:ln>
        </p:spPr>
      </p:pic>
      <p:grpSp>
        <p:nvGrpSpPr>
          <p:cNvPr id="2" name="Group 1"/>
          <p:cNvGrpSpPr/>
          <p:nvPr/>
        </p:nvGrpSpPr>
        <p:grpSpPr>
          <a:xfrm>
            <a:off x="5998899" y="6142888"/>
            <a:ext cx="2072206" cy="270920"/>
            <a:chOff x="4500345" y="4895850"/>
            <a:chExt cx="1554559" cy="230700"/>
          </a:xfrm>
        </p:grpSpPr>
        <p:pic>
          <p:nvPicPr>
            <p:cNvPr id="557" name="Google Shape;557;p50"/>
            <p:cNvPicPr preferRelativeResize="0"/>
            <p:nvPr/>
          </p:nvPicPr>
          <p:blipFill rotWithShape="1">
            <a:blip r:embed="rId4">
              <a:alphaModFix/>
            </a:blip>
            <a:srcRect/>
            <a:stretch/>
          </p:blipFill>
          <p:spPr>
            <a:xfrm>
              <a:off x="4500345" y="4913769"/>
              <a:ext cx="205740" cy="205740"/>
            </a:xfrm>
            <a:prstGeom prst="rect">
              <a:avLst/>
            </a:prstGeom>
            <a:noFill/>
            <a:ln>
              <a:noFill/>
            </a:ln>
          </p:spPr>
        </p:pic>
        <p:sp>
          <p:nvSpPr>
            <p:cNvPr id="558" name="Google Shape;558;p50"/>
            <p:cNvSpPr txBox="1"/>
            <p:nvPr/>
          </p:nvSpPr>
          <p:spPr>
            <a:xfrm>
              <a:off x="4716000" y="4895850"/>
              <a:ext cx="1338904" cy="230700"/>
            </a:xfrm>
            <a:prstGeom prst="rect">
              <a:avLst/>
            </a:prstGeom>
            <a:noFill/>
            <a:ln>
              <a:noFill/>
            </a:ln>
          </p:spPr>
          <p:txBody>
            <a:bodyPr spcFirstLastPara="1" wrap="square" lIns="68575" tIns="34275" rIns="68575" bIns="34275" anchor="t" anchorCtr="0">
              <a:noAutofit/>
            </a:bodyPr>
            <a:lstStyle/>
            <a:p>
              <a:r>
                <a:rPr lang="en" sz="1200" dirty="0">
                  <a:solidFill>
                    <a:schemeClr val="dk1"/>
                  </a:solidFill>
                  <a:latin typeface="Calibri" panose="020F0502020204030204" pitchFamily="34" charset="0"/>
                  <a:ea typeface="Calibri"/>
                  <a:cs typeface="Calibri" panose="020F0502020204030204" pitchFamily="34" charset="0"/>
                  <a:sym typeface="Calibri"/>
                </a:rPr>
                <a:t>In use or ready for use</a:t>
              </a:r>
              <a:endParaRPr sz="1200" dirty="0">
                <a:latin typeface="Calibri" panose="020F0502020204030204" pitchFamily="34" charset="0"/>
                <a:cs typeface="Calibri" panose="020F0502020204030204" pitchFamily="34" charset="0"/>
              </a:endParaRPr>
            </a:p>
          </p:txBody>
        </p:sp>
      </p:grpSp>
      <p:pic>
        <p:nvPicPr>
          <p:cNvPr id="559" name="Google Shape;559;p50"/>
          <p:cNvPicPr preferRelativeResize="0"/>
          <p:nvPr/>
        </p:nvPicPr>
        <p:blipFill rotWithShape="1">
          <a:blip r:embed="rId4">
            <a:alphaModFix/>
          </a:blip>
          <a:srcRect/>
          <a:stretch/>
        </p:blipFill>
        <p:spPr>
          <a:xfrm>
            <a:off x="5428907" y="5823591"/>
            <a:ext cx="274249" cy="274320"/>
          </a:xfrm>
          <a:prstGeom prst="rect">
            <a:avLst/>
          </a:prstGeom>
          <a:noFill/>
          <a:ln>
            <a:noFill/>
          </a:ln>
        </p:spPr>
      </p:pic>
      <p:pic>
        <p:nvPicPr>
          <p:cNvPr id="560" name="Google Shape;560;p50"/>
          <p:cNvPicPr preferRelativeResize="0"/>
          <p:nvPr/>
        </p:nvPicPr>
        <p:blipFill rotWithShape="1">
          <a:blip r:embed="rId4">
            <a:alphaModFix/>
          </a:blip>
          <a:srcRect/>
          <a:stretch/>
        </p:blipFill>
        <p:spPr>
          <a:xfrm>
            <a:off x="7741730" y="2897668"/>
            <a:ext cx="274249" cy="274320"/>
          </a:xfrm>
          <a:prstGeom prst="rect">
            <a:avLst/>
          </a:prstGeom>
          <a:noFill/>
          <a:ln>
            <a:noFill/>
          </a:ln>
        </p:spPr>
      </p:pic>
      <p:pic>
        <p:nvPicPr>
          <p:cNvPr id="561" name="Google Shape;561;p50"/>
          <p:cNvPicPr preferRelativeResize="0"/>
          <p:nvPr/>
        </p:nvPicPr>
        <p:blipFill rotWithShape="1">
          <a:blip r:embed="rId4">
            <a:alphaModFix/>
          </a:blip>
          <a:srcRect/>
          <a:stretch/>
        </p:blipFill>
        <p:spPr>
          <a:xfrm>
            <a:off x="7193690" y="4199452"/>
            <a:ext cx="274249" cy="274320"/>
          </a:xfrm>
          <a:prstGeom prst="rect">
            <a:avLst/>
          </a:prstGeom>
          <a:noFill/>
          <a:ln>
            <a:noFill/>
          </a:ln>
        </p:spPr>
      </p:pic>
      <p:pic>
        <p:nvPicPr>
          <p:cNvPr id="562" name="Google Shape;562;p50"/>
          <p:cNvPicPr preferRelativeResize="0"/>
          <p:nvPr/>
        </p:nvPicPr>
        <p:blipFill rotWithShape="1">
          <a:blip r:embed="rId4">
            <a:alphaModFix/>
          </a:blip>
          <a:srcRect/>
          <a:stretch/>
        </p:blipFill>
        <p:spPr>
          <a:xfrm>
            <a:off x="6317922" y="3856963"/>
            <a:ext cx="274249" cy="274320"/>
          </a:xfrm>
          <a:prstGeom prst="rect">
            <a:avLst/>
          </a:prstGeom>
          <a:noFill/>
          <a:ln>
            <a:noFill/>
          </a:ln>
        </p:spPr>
      </p:pic>
      <p:pic>
        <p:nvPicPr>
          <p:cNvPr id="563" name="Google Shape;563;p50"/>
          <p:cNvPicPr preferRelativeResize="0"/>
          <p:nvPr/>
        </p:nvPicPr>
        <p:blipFill rotWithShape="1">
          <a:blip r:embed="rId4">
            <a:alphaModFix/>
          </a:blip>
          <a:srcRect/>
          <a:stretch/>
        </p:blipFill>
        <p:spPr>
          <a:xfrm>
            <a:off x="1899869" y="3443637"/>
            <a:ext cx="274249" cy="274320"/>
          </a:xfrm>
          <a:prstGeom prst="rect">
            <a:avLst/>
          </a:prstGeom>
          <a:noFill/>
          <a:ln>
            <a:noFill/>
          </a:ln>
        </p:spPr>
      </p:pic>
      <p:pic>
        <p:nvPicPr>
          <p:cNvPr id="564" name="Google Shape;564;p50"/>
          <p:cNvPicPr preferRelativeResize="0"/>
          <p:nvPr/>
        </p:nvPicPr>
        <p:blipFill rotWithShape="1">
          <a:blip r:embed="rId4">
            <a:alphaModFix/>
          </a:blip>
          <a:srcRect/>
          <a:stretch/>
        </p:blipFill>
        <p:spPr>
          <a:xfrm>
            <a:off x="2447261" y="3072339"/>
            <a:ext cx="274249" cy="274320"/>
          </a:xfrm>
          <a:prstGeom prst="rect">
            <a:avLst/>
          </a:prstGeom>
          <a:noFill/>
          <a:ln>
            <a:noFill/>
          </a:ln>
        </p:spPr>
      </p:pic>
      <p:pic>
        <p:nvPicPr>
          <p:cNvPr id="565" name="Google Shape;565;p50"/>
          <p:cNvPicPr preferRelativeResize="0"/>
          <p:nvPr/>
        </p:nvPicPr>
        <p:blipFill rotWithShape="1">
          <a:blip r:embed="rId4">
            <a:alphaModFix/>
          </a:blip>
          <a:srcRect/>
          <a:stretch/>
        </p:blipFill>
        <p:spPr>
          <a:xfrm>
            <a:off x="5418688" y="4204927"/>
            <a:ext cx="274249" cy="274320"/>
          </a:xfrm>
          <a:prstGeom prst="rect">
            <a:avLst/>
          </a:prstGeom>
          <a:noFill/>
          <a:ln>
            <a:noFill/>
          </a:ln>
        </p:spPr>
      </p:pic>
      <p:pic>
        <p:nvPicPr>
          <p:cNvPr id="566" name="Google Shape;566;p50"/>
          <p:cNvPicPr preferRelativeResize="0"/>
          <p:nvPr/>
        </p:nvPicPr>
        <p:blipFill rotWithShape="1">
          <a:blip r:embed="rId4">
            <a:alphaModFix/>
          </a:blip>
          <a:srcRect/>
          <a:stretch/>
        </p:blipFill>
        <p:spPr>
          <a:xfrm>
            <a:off x="3539488" y="4586215"/>
            <a:ext cx="274249" cy="274320"/>
          </a:xfrm>
          <a:prstGeom prst="rect">
            <a:avLst/>
          </a:prstGeom>
          <a:noFill/>
          <a:ln>
            <a:noFill/>
          </a:ln>
        </p:spPr>
      </p:pic>
      <p:pic>
        <p:nvPicPr>
          <p:cNvPr id="567" name="Google Shape;567;p50"/>
          <p:cNvPicPr preferRelativeResize="0"/>
          <p:nvPr/>
        </p:nvPicPr>
        <p:blipFill rotWithShape="1">
          <a:blip r:embed="rId4">
            <a:alphaModFix/>
          </a:blip>
          <a:srcRect/>
          <a:stretch/>
        </p:blipFill>
        <p:spPr>
          <a:xfrm>
            <a:off x="7224915" y="4586215"/>
            <a:ext cx="274249" cy="274320"/>
          </a:xfrm>
          <a:prstGeom prst="rect">
            <a:avLst/>
          </a:prstGeom>
          <a:noFill/>
          <a:ln>
            <a:noFill/>
          </a:ln>
        </p:spPr>
      </p:pic>
      <p:pic>
        <p:nvPicPr>
          <p:cNvPr id="568" name="Google Shape;568;p50"/>
          <p:cNvPicPr preferRelativeResize="0"/>
          <p:nvPr/>
        </p:nvPicPr>
        <p:blipFill rotWithShape="1">
          <a:blip r:embed="rId4">
            <a:alphaModFix/>
          </a:blip>
          <a:srcRect/>
          <a:stretch/>
        </p:blipFill>
        <p:spPr>
          <a:xfrm>
            <a:off x="2427242" y="6005728"/>
            <a:ext cx="274249" cy="274320"/>
          </a:xfrm>
          <a:prstGeom prst="rect">
            <a:avLst/>
          </a:prstGeom>
          <a:noFill/>
          <a:ln>
            <a:noFill/>
          </a:ln>
        </p:spPr>
      </p:pic>
      <p:pic>
        <p:nvPicPr>
          <p:cNvPr id="569" name="Google Shape;569;p50"/>
          <p:cNvPicPr preferRelativeResize="0"/>
          <p:nvPr/>
        </p:nvPicPr>
        <p:blipFill rotWithShape="1">
          <a:blip r:embed="rId4">
            <a:alphaModFix/>
          </a:blip>
          <a:srcRect/>
          <a:stretch/>
        </p:blipFill>
        <p:spPr>
          <a:xfrm>
            <a:off x="1823918" y="4982289"/>
            <a:ext cx="274249" cy="274320"/>
          </a:xfrm>
          <a:prstGeom prst="rect">
            <a:avLst/>
          </a:prstGeom>
          <a:noFill/>
          <a:ln>
            <a:noFill/>
          </a:ln>
        </p:spPr>
      </p:pic>
      <p:pic>
        <p:nvPicPr>
          <p:cNvPr id="570" name="Google Shape;570;p50"/>
          <p:cNvPicPr preferRelativeResize="0"/>
          <p:nvPr/>
        </p:nvPicPr>
        <p:blipFill rotWithShape="1">
          <a:blip r:embed="rId4">
            <a:alphaModFix/>
          </a:blip>
          <a:srcRect/>
          <a:stretch/>
        </p:blipFill>
        <p:spPr>
          <a:xfrm>
            <a:off x="3539492" y="4988003"/>
            <a:ext cx="274249" cy="274320"/>
          </a:xfrm>
          <a:prstGeom prst="rect">
            <a:avLst/>
          </a:prstGeom>
          <a:noFill/>
          <a:ln>
            <a:noFill/>
          </a:ln>
        </p:spPr>
      </p:pic>
      <p:pic>
        <p:nvPicPr>
          <p:cNvPr id="571" name="Google Shape;571;p50"/>
          <p:cNvPicPr preferRelativeResize="0"/>
          <p:nvPr/>
        </p:nvPicPr>
        <p:blipFill rotWithShape="1">
          <a:blip r:embed="rId4">
            <a:alphaModFix/>
          </a:blip>
          <a:srcRect/>
          <a:stretch/>
        </p:blipFill>
        <p:spPr>
          <a:xfrm>
            <a:off x="1213085" y="3079955"/>
            <a:ext cx="274249" cy="274320"/>
          </a:xfrm>
          <a:prstGeom prst="rect">
            <a:avLst/>
          </a:prstGeom>
          <a:noFill/>
          <a:ln>
            <a:noFill/>
          </a:ln>
        </p:spPr>
      </p:pic>
      <p:pic>
        <p:nvPicPr>
          <p:cNvPr id="572" name="Google Shape;572;p50"/>
          <p:cNvPicPr preferRelativeResize="0"/>
          <p:nvPr/>
        </p:nvPicPr>
        <p:blipFill rotWithShape="1">
          <a:blip r:embed="rId4">
            <a:alphaModFix/>
          </a:blip>
          <a:srcRect/>
          <a:stretch/>
        </p:blipFill>
        <p:spPr>
          <a:xfrm>
            <a:off x="4815736" y="3066051"/>
            <a:ext cx="274249" cy="274320"/>
          </a:xfrm>
          <a:prstGeom prst="rect">
            <a:avLst/>
          </a:prstGeom>
          <a:noFill/>
          <a:ln>
            <a:noFill/>
          </a:ln>
        </p:spPr>
      </p:pic>
      <p:sp>
        <p:nvSpPr>
          <p:cNvPr id="120" name="Google Shape;305;p46">
            <a:extLst>
              <a:ext uri="{FF2B5EF4-FFF2-40B4-BE49-F238E27FC236}">
                <a16:creationId xmlns:a16="http://schemas.microsoft.com/office/drawing/2014/main" xmlns="" id="{483AB766-ACD7-4C01-B2F1-41281BB0DE27}"/>
              </a:ext>
            </a:extLst>
          </p:cNvPr>
          <p:cNvSpPr txBox="1">
            <a:spLocks/>
          </p:cNvSpPr>
          <p:nvPr/>
        </p:nvSpPr>
        <p:spPr>
          <a:xfrm>
            <a:off x="136480" y="73025"/>
            <a:ext cx="10709320" cy="650875"/>
          </a:xfrm>
          <a:prstGeom prst="rect">
            <a:avLst/>
          </a:prstGeom>
          <a:noFill/>
          <a:ln>
            <a:noFill/>
          </a:ln>
        </p:spPr>
        <p:txBody>
          <a:bodyPr spcFirstLastPara="1" wrap="square" lIns="91172" tIns="45553" rIns="91172" bIns="4555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a:lstStyle>
          <a:p>
            <a:r>
              <a:rPr lang="en-US" sz="3600" b="1" dirty="0">
                <a:solidFill>
                  <a:schemeClr val="tx1"/>
                </a:solidFill>
              </a:rPr>
              <a:t>Application Architecture</a:t>
            </a:r>
          </a:p>
        </p:txBody>
      </p:sp>
    </p:spTree>
    <p:extLst>
      <p:ext uri="{BB962C8B-B14F-4D97-AF65-F5344CB8AC3E}">
        <p14:creationId xmlns:p14="http://schemas.microsoft.com/office/powerpoint/2010/main" xmlns="" val="117372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6" name="Shape 1606"/>
          <p:cNvSpPr/>
          <p:nvPr/>
        </p:nvSpPr>
        <p:spPr>
          <a:xfrm>
            <a:off x="174865" y="3317140"/>
            <a:ext cx="1852793" cy="845456"/>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389" tIns="91389" rIns="91389" bIns="91389" anchor="ctr" anchorCtr="0">
            <a:noAutofit/>
          </a:bodyPr>
          <a:lstStyle/>
          <a:p>
            <a:pPr>
              <a:buClr>
                <a:srgbClr val="000000"/>
              </a:buClr>
              <a:buSzPts val="1400"/>
              <a:buFont typeface="Arial"/>
              <a:buNone/>
            </a:pPr>
            <a:endParaRPr b="1">
              <a:latin typeface="Calibri" panose="020F0502020204030204" pitchFamily="34" charset="0"/>
              <a:cs typeface="Calibri" panose="020F0502020204030204" pitchFamily="34" charset="0"/>
            </a:endParaRPr>
          </a:p>
        </p:txBody>
      </p:sp>
      <p:sp>
        <p:nvSpPr>
          <p:cNvPr id="1607" name="Shape 1607"/>
          <p:cNvSpPr txBox="1"/>
          <p:nvPr/>
        </p:nvSpPr>
        <p:spPr>
          <a:xfrm>
            <a:off x="174861" y="3317140"/>
            <a:ext cx="1667515" cy="845456"/>
          </a:xfrm>
          <a:prstGeom prst="rect">
            <a:avLst/>
          </a:prstGeom>
          <a:noFill/>
          <a:ln>
            <a:noFill/>
          </a:ln>
        </p:spPr>
        <p:txBody>
          <a:bodyPr spcFirstLastPara="1" wrap="square" lIns="111950" tIns="55976" rIns="27986" bIns="55976" anchor="ctr" anchorCtr="0">
            <a:noAutofit/>
          </a:bodyPr>
          <a:lstStyle/>
          <a:p>
            <a:pPr algn="ctr">
              <a:lnSpc>
                <a:spcPct val="90000"/>
              </a:lnSpc>
              <a:buClr>
                <a:srgbClr val="000000"/>
              </a:buClr>
              <a:buSzPts val="1400"/>
              <a:buFont typeface="Arial"/>
              <a:buNone/>
            </a:pPr>
            <a:r>
              <a:rPr lang="en" b="1" dirty="0">
                <a:solidFill>
                  <a:srgbClr val="FFFFFF"/>
                </a:solidFill>
                <a:latin typeface="Calibri" panose="020F0502020204030204" pitchFamily="34" charset="0"/>
                <a:cs typeface="Calibri" panose="020F0502020204030204" pitchFamily="34" charset="0"/>
              </a:rPr>
              <a:t>2017 Q1</a:t>
            </a:r>
            <a:endParaRPr b="1" dirty="0">
              <a:solidFill>
                <a:srgbClr val="FFFFFF"/>
              </a:solidFill>
              <a:latin typeface="Calibri" panose="020F0502020204030204" pitchFamily="34" charset="0"/>
              <a:cs typeface="Calibri" panose="020F0502020204030204" pitchFamily="34" charset="0"/>
            </a:endParaRPr>
          </a:p>
        </p:txBody>
      </p:sp>
      <p:sp>
        <p:nvSpPr>
          <p:cNvPr id="1608" name="Shape 1608"/>
          <p:cNvSpPr/>
          <p:nvPr/>
        </p:nvSpPr>
        <p:spPr>
          <a:xfrm>
            <a:off x="1593839" y="3317140"/>
            <a:ext cx="1852793" cy="845456"/>
          </a:xfrm>
          <a:prstGeom prst="chevron">
            <a:avLst>
              <a:gd name="adj" fmla="val 50000"/>
            </a:avLst>
          </a:prstGeom>
          <a:solidFill>
            <a:srgbClr val="C00000"/>
          </a:solidFill>
          <a:ln w="25400" cap="flat" cmpd="sng">
            <a:solidFill>
              <a:schemeClr val="lt1"/>
            </a:solidFill>
            <a:prstDash val="solid"/>
            <a:round/>
            <a:headEnd type="none" w="sm" len="sm"/>
            <a:tailEnd type="none" w="sm" len="sm"/>
          </a:ln>
        </p:spPr>
        <p:txBody>
          <a:bodyPr spcFirstLastPara="1" wrap="square" lIns="91389" tIns="91389" rIns="91389" bIns="91389" anchor="ctr" anchorCtr="0">
            <a:noAutofit/>
          </a:bodyPr>
          <a:lstStyle/>
          <a:p>
            <a:pPr>
              <a:buClr>
                <a:srgbClr val="000000"/>
              </a:buClr>
              <a:buSzPts val="1400"/>
              <a:buFont typeface="Arial"/>
              <a:buNone/>
            </a:pPr>
            <a:endParaRPr b="1">
              <a:latin typeface="Calibri" panose="020F0502020204030204" pitchFamily="34" charset="0"/>
              <a:cs typeface="Calibri" panose="020F0502020204030204" pitchFamily="34" charset="0"/>
            </a:endParaRPr>
          </a:p>
        </p:txBody>
      </p:sp>
      <p:sp>
        <p:nvSpPr>
          <p:cNvPr id="1609" name="Shape 1609"/>
          <p:cNvSpPr txBox="1"/>
          <p:nvPr/>
        </p:nvSpPr>
        <p:spPr>
          <a:xfrm>
            <a:off x="2027623" y="3317140"/>
            <a:ext cx="1111677" cy="845456"/>
          </a:xfrm>
          <a:prstGeom prst="rect">
            <a:avLst/>
          </a:prstGeom>
          <a:noFill/>
          <a:ln>
            <a:noFill/>
          </a:ln>
        </p:spPr>
        <p:txBody>
          <a:bodyPr spcFirstLastPara="1" wrap="square" lIns="83957" tIns="55976" rIns="27986" bIns="55976" anchor="ctr" anchorCtr="0">
            <a:noAutofit/>
          </a:bodyPr>
          <a:lstStyle/>
          <a:p>
            <a:pPr algn="ctr">
              <a:lnSpc>
                <a:spcPct val="90000"/>
              </a:lnSpc>
              <a:buClr>
                <a:srgbClr val="000000"/>
              </a:buClr>
              <a:buSzPts val="1400"/>
              <a:buFont typeface="Arial"/>
              <a:buNone/>
            </a:pPr>
            <a:r>
              <a:rPr lang="en" b="1" dirty="0">
                <a:solidFill>
                  <a:srgbClr val="FFFFFF"/>
                </a:solidFill>
                <a:latin typeface="Calibri" panose="020F0502020204030204" pitchFamily="34" charset="0"/>
                <a:cs typeface="Calibri" panose="020F0502020204030204" pitchFamily="34" charset="0"/>
              </a:rPr>
              <a:t>2017 Q2</a:t>
            </a:r>
            <a:endParaRPr b="1" dirty="0">
              <a:solidFill>
                <a:srgbClr val="FFFFFF"/>
              </a:solidFill>
              <a:latin typeface="Calibri" panose="020F0502020204030204" pitchFamily="34" charset="0"/>
              <a:cs typeface="Calibri" panose="020F0502020204030204" pitchFamily="34" charset="0"/>
            </a:endParaRPr>
          </a:p>
        </p:txBody>
      </p:sp>
      <p:sp>
        <p:nvSpPr>
          <p:cNvPr id="1610" name="Shape 1610"/>
          <p:cNvSpPr/>
          <p:nvPr/>
        </p:nvSpPr>
        <p:spPr>
          <a:xfrm>
            <a:off x="3032268" y="3317140"/>
            <a:ext cx="1852793" cy="845456"/>
          </a:xfrm>
          <a:prstGeom prst="chevron">
            <a:avLst>
              <a:gd name="adj" fmla="val 50000"/>
            </a:avLst>
          </a:prstGeom>
          <a:solidFill>
            <a:srgbClr val="92D050"/>
          </a:solidFill>
          <a:ln w="25400" cap="flat" cmpd="sng">
            <a:solidFill>
              <a:schemeClr val="lt1"/>
            </a:solidFill>
            <a:prstDash val="solid"/>
            <a:round/>
            <a:headEnd type="none" w="sm" len="sm"/>
            <a:tailEnd type="none" w="sm" len="sm"/>
          </a:ln>
        </p:spPr>
        <p:txBody>
          <a:bodyPr spcFirstLastPara="1" wrap="square" lIns="91389" tIns="91389" rIns="91389" bIns="91389" anchor="ctr" anchorCtr="0">
            <a:noAutofit/>
          </a:bodyPr>
          <a:lstStyle/>
          <a:p>
            <a:pPr>
              <a:buClr>
                <a:srgbClr val="000000"/>
              </a:buClr>
              <a:buSzPts val="1400"/>
              <a:buFont typeface="Arial"/>
              <a:buNone/>
            </a:pPr>
            <a:endParaRPr b="1">
              <a:latin typeface="Calibri" panose="020F0502020204030204" pitchFamily="34" charset="0"/>
              <a:cs typeface="Calibri" panose="020F0502020204030204" pitchFamily="34" charset="0"/>
            </a:endParaRPr>
          </a:p>
        </p:txBody>
      </p:sp>
      <p:sp>
        <p:nvSpPr>
          <p:cNvPr id="1611" name="Shape 1611"/>
          <p:cNvSpPr txBox="1"/>
          <p:nvPr/>
        </p:nvSpPr>
        <p:spPr>
          <a:xfrm>
            <a:off x="3251568" y="3317140"/>
            <a:ext cx="1329818" cy="845456"/>
          </a:xfrm>
          <a:prstGeom prst="rect">
            <a:avLst/>
          </a:prstGeom>
          <a:noFill/>
          <a:ln>
            <a:noFill/>
          </a:ln>
        </p:spPr>
        <p:txBody>
          <a:bodyPr spcFirstLastPara="1" wrap="square" lIns="83957" tIns="55976" rIns="27986" bIns="55976" anchor="ctr" anchorCtr="0">
            <a:noAutofit/>
          </a:bodyPr>
          <a:lstStyle/>
          <a:p>
            <a:pPr algn="ctr">
              <a:lnSpc>
                <a:spcPct val="90000"/>
              </a:lnSpc>
              <a:buClr>
                <a:srgbClr val="000000"/>
              </a:buClr>
              <a:buSzPts val="1400"/>
              <a:buFont typeface="Arial"/>
              <a:buNone/>
            </a:pPr>
            <a:r>
              <a:rPr lang="en" b="1" dirty="0">
                <a:solidFill>
                  <a:srgbClr val="FFFFFF"/>
                </a:solidFill>
                <a:latin typeface="Calibri" panose="020F0502020204030204" pitchFamily="34" charset="0"/>
                <a:cs typeface="Calibri" panose="020F0502020204030204" pitchFamily="34" charset="0"/>
              </a:rPr>
              <a:t>2017 Q3</a:t>
            </a:r>
            <a:endParaRPr b="1" dirty="0">
              <a:solidFill>
                <a:srgbClr val="FFFFFF"/>
              </a:solidFill>
              <a:latin typeface="Calibri" panose="020F0502020204030204" pitchFamily="34" charset="0"/>
              <a:cs typeface="Calibri" panose="020F0502020204030204" pitchFamily="34" charset="0"/>
            </a:endParaRPr>
          </a:p>
        </p:txBody>
      </p:sp>
      <p:sp>
        <p:nvSpPr>
          <p:cNvPr id="1612" name="Shape 1612"/>
          <p:cNvSpPr/>
          <p:nvPr/>
        </p:nvSpPr>
        <p:spPr>
          <a:xfrm>
            <a:off x="4465838" y="3317140"/>
            <a:ext cx="1852793" cy="845456"/>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389" tIns="91389" rIns="91389" bIns="91389" anchor="ctr" anchorCtr="0">
            <a:noAutofit/>
          </a:bodyPr>
          <a:lstStyle/>
          <a:p>
            <a:pPr>
              <a:buClr>
                <a:srgbClr val="000000"/>
              </a:buClr>
              <a:buSzPts val="1400"/>
              <a:buFont typeface="Arial"/>
              <a:buNone/>
            </a:pPr>
            <a:endParaRPr b="1">
              <a:latin typeface="Calibri" panose="020F0502020204030204" pitchFamily="34" charset="0"/>
              <a:cs typeface="Calibri" panose="020F0502020204030204" pitchFamily="34" charset="0"/>
            </a:endParaRPr>
          </a:p>
        </p:txBody>
      </p:sp>
      <p:sp>
        <p:nvSpPr>
          <p:cNvPr id="1613" name="Shape 1613"/>
          <p:cNvSpPr txBox="1"/>
          <p:nvPr/>
        </p:nvSpPr>
        <p:spPr>
          <a:xfrm>
            <a:off x="4992035" y="3317140"/>
            <a:ext cx="912230" cy="845456"/>
          </a:xfrm>
          <a:prstGeom prst="rect">
            <a:avLst/>
          </a:prstGeom>
          <a:noFill/>
          <a:ln>
            <a:noFill/>
          </a:ln>
        </p:spPr>
        <p:txBody>
          <a:bodyPr spcFirstLastPara="1" wrap="square" lIns="83957" tIns="55976" rIns="27986" bIns="55976" anchor="ctr" anchorCtr="0">
            <a:noAutofit/>
          </a:bodyPr>
          <a:lstStyle/>
          <a:p>
            <a:pPr algn="ctr">
              <a:lnSpc>
                <a:spcPct val="90000"/>
              </a:lnSpc>
              <a:buClr>
                <a:srgbClr val="000000"/>
              </a:buClr>
              <a:buSzPts val="1600"/>
              <a:buFont typeface="Arial"/>
              <a:buNone/>
            </a:pPr>
            <a:r>
              <a:rPr lang="en" b="1" dirty="0">
                <a:solidFill>
                  <a:srgbClr val="FFFFFF"/>
                </a:solidFill>
                <a:latin typeface="Calibri" panose="020F0502020204030204" pitchFamily="34" charset="0"/>
                <a:cs typeface="Calibri" panose="020F0502020204030204" pitchFamily="34" charset="0"/>
              </a:rPr>
              <a:t>2017 Q4</a:t>
            </a:r>
            <a:endParaRPr b="1" dirty="0">
              <a:solidFill>
                <a:srgbClr val="FFFFFF"/>
              </a:solidFill>
              <a:latin typeface="Calibri" panose="020F0502020204030204" pitchFamily="34" charset="0"/>
              <a:cs typeface="Calibri" panose="020F0502020204030204" pitchFamily="34" charset="0"/>
            </a:endParaRPr>
          </a:p>
        </p:txBody>
      </p:sp>
      <p:sp>
        <p:nvSpPr>
          <p:cNvPr id="1614" name="Shape 1614"/>
          <p:cNvSpPr/>
          <p:nvPr/>
        </p:nvSpPr>
        <p:spPr>
          <a:xfrm>
            <a:off x="5904267" y="3317140"/>
            <a:ext cx="1852793" cy="845456"/>
          </a:xfrm>
          <a:prstGeom prst="chevron">
            <a:avLst>
              <a:gd name="adj" fmla="val 50000"/>
            </a:avLst>
          </a:prstGeom>
          <a:solidFill>
            <a:srgbClr val="D6522E"/>
          </a:solidFill>
          <a:ln w="25400" cap="flat" cmpd="sng">
            <a:solidFill>
              <a:schemeClr val="lt1"/>
            </a:solidFill>
            <a:prstDash val="solid"/>
            <a:round/>
            <a:headEnd type="none" w="sm" len="sm"/>
            <a:tailEnd type="none" w="sm" len="sm"/>
          </a:ln>
        </p:spPr>
        <p:txBody>
          <a:bodyPr spcFirstLastPara="1" wrap="square" lIns="91389" tIns="91389" rIns="91389" bIns="91389" anchor="ctr" anchorCtr="0">
            <a:noAutofit/>
          </a:bodyPr>
          <a:lstStyle/>
          <a:p>
            <a:pPr>
              <a:buClr>
                <a:srgbClr val="000000"/>
              </a:buClr>
              <a:buSzPts val="1400"/>
              <a:buFont typeface="Arial"/>
              <a:buNone/>
            </a:pPr>
            <a:endParaRPr b="1">
              <a:latin typeface="Calibri" panose="020F0502020204030204" pitchFamily="34" charset="0"/>
              <a:cs typeface="Calibri" panose="020F0502020204030204" pitchFamily="34" charset="0"/>
            </a:endParaRPr>
          </a:p>
        </p:txBody>
      </p:sp>
      <p:sp>
        <p:nvSpPr>
          <p:cNvPr id="1615" name="Shape 1615"/>
          <p:cNvSpPr txBox="1"/>
          <p:nvPr/>
        </p:nvSpPr>
        <p:spPr>
          <a:xfrm>
            <a:off x="6474241" y="3333409"/>
            <a:ext cx="845458" cy="763971"/>
          </a:xfrm>
          <a:prstGeom prst="rect">
            <a:avLst/>
          </a:prstGeom>
          <a:noFill/>
          <a:ln>
            <a:noFill/>
          </a:ln>
        </p:spPr>
        <p:txBody>
          <a:bodyPr spcFirstLastPara="1" wrap="square" lIns="83957" tIns="55976" rIns="27986" bIns="55976" anchor="ctr" anchorCtr="0">
            <a:noAutofit/>
          </a:bodyPr>
          <a:lstStyle/>
          <a:p>
            <a:pPr algn="ctr">
              <a:lnSpc>
                <a:spcPct val="90000"/>
              </a:lnSpc>
              <a:buClr>
                <a:srgbClr val="000000"/>
              </a:buClr>
              <a:buSzPts val="1400"/>
              <a:buFont typeface="Arial"/>
              <a:buNone/>
            </a:pPr>
            <a:r>
              <a:rPr lang="en" b="1" dirty="0">
                <a:solidFill>
                  <a:srgbClr val="FFFFFF"/>
                </a:solidFill>
                <a:latin typeface="Calibri" panose="020F0502020204030204" pitchFamily="34" charset="0"/>
                <a:cs typeface="Calibri" panose="020F0502020204030204" pitchFamily="34" charset="0"/>
              </a:rPr>
              <a:t>2018 Q1</a:t>
            </a:r>
            <a:endParaRPr b="1" dirty="0">
              <a:solidFill>
                <a:srgbClr val="FFFFFF"/>
              </a:solidFill>
              <a:latin typeface="Calibri" panose="020F0502020204030204" pitchFamily="34" charset="0"/>
              <a:cs typeface="Calibri" panose="020F0502020204030204" pitchFamily="34" charset="0"/>
            </a:endParaRPr>
          </a:p>
        </p:txBody>
      </p:sp>
      <p:sp>
        <p:nvSpPr>
          <p:cNvPr id="1616" name="Shape 1616"/>
          <p:cNvSpPr/>
          <p:nvPr/>
        </p:nvSpPr>
        <p:spPr>
          <a:xfrm>
            <a:off x="7342699" y="3317140"/>
            <a:ext cx="1852793" cy="845456"/>
          </a:xfrm>
          <a:prstGeom prst="chevron">
            <a:avLst>
              <a:gd name="adj" fmla="val 50000"/>
            </a:avLst>
          </a:prstGeom>
          <a:solidFill>
            <a:srgbClr val="00B050"/>
          </a:solidFill>
          <a:ln w="25400" cap="flat" cmpd="sng">
            <a:solidFill>
              <a:schemeClr val="lt1"/>
            </a:solidFill>
            <a:prstDash val="solid"/>
            <a:round/>
            <a:headEnd type="none" w="sm" len="sm"/>
            <a:tailEnd type="none" w="sm" len="sm"/>
          </a:ln>
        </p:spPr>
        <p:txBody>
          <a:bodyPr spcFirstLastPara="1" wrap="square" lIns="91389" tIns="91389" rIns="91389" bIns="91389" anchor="ctr" anchorCtr="0">
            <a:noAutofit/>
          </a:bodyPr>
          <a:lstStyle/>
          <a:p>
            <a:pPr>
              <a:buClr>
                <a:srgbClr val="000000"/>
              </a:buClr>
              <a:buSzPts val="1400"/>
              <a:buFont typeface="Arial"/>
              <a:buNone/>
            </a:pPr>
            <a:endParaRPr b="1">
              <a:latin typeface="Calibri" panose="020F0502020204030204" pitchFamily="34" charset="0"/>
              <a:cs typeface="Calibri" panose="020F0502020204030204" pitchFamily="34" charset="0"/>
            </a:endParaRPr>
          </a:p>
        </p:txBody>
      </p:sp>
      <p:sp>
        <p:nvSpPr>
          <p:cNvPr id="1617" name="Shape 1617"/>
          <p:cNvSpPr txBox="1"/>
          <p:nvPr/>
        </p:nvSpPr>
        <p:spPr>
          <a:xfrm>
            <a:off x="7757061" y="3317140"/>
            <a:ext cx="1143749" cy="845456"/>
          </a:xfrm>
          <a:prstGeom prst="rect">
            <a:avLst/>
          </a:prstGeom>
          <a:noFill/>
          <a:ln>
            <a:noFill/>
          </a:ln>
        </p:spPr>
        <p:txBody>
          <a:bodyPr spcFirstLastPara="1" wrap="square" lIns="83957" tIns="55976" rIns="27986" bIns="55976" anchor="ctr" anchorCtr="0">
            <a:noAutofit/>
          </a:bodyPr>
          <a:lstStyle/>
          <a:p>
            <a:pPr algn="ctr">
              <a:lnSpc>
                <a:spcPct val="90000"/>
              </a:lnSpc>
              <a:buClr>
                <a:srgbClr val="000000"/>
              </a:buClr>
              <a:buSzPts val="1400"/>
              <a:buFont typeface="Arial"/>
              <a:buNone/>
            </a:pPr>
            <a:r>
              <a:rPr lang="en" b="1" dirty="0">
                <a:solidFill>
                  <a:srgbClr val="FFFFFF"/>
                </a:solidFill>
                <a:latin typeface="Calibri" panose="020F0502020204030204" pitchFamily="34" charset="0"/>
                <a:cs typeface="Calibri" panose="020F0502020204030204" pitchFamily="34" charset="0"/>
              </a:rPr>
              <a:t>2018 Q2</a:t>
            </a:r>
            <a:endParaRPr b="1" dirty="0">
              <a:solidFill>
                <a:srgbClr val="FFFFFF"/>
              </a:solidFill>
              <a:latin typeface="Calibri" panose="020F0502020204030204" pitchFamily="34" charset="0"/>
              <a:cs typeface="Calibri" panose="020F0502020204030204" pitchFamily="34" charset="0"/>
            </a:endParaRPr>
          </a:p>
        </p:txBody>
      </p:sp>
      <p:sp>
        <p:nvSpPr>
          <p:cNvPr id="1627" name="Shape 1627"/>
          <p:cNvSpPr txBox="1"/>
          <p:nvPr/>
        </p:nvSpPr>
        <p:spPr>
          <a:xfrm>
            <a:off x="1325863" y="5032485"/>
            <a:ext cx="1610297" cy="739999"/>
          </a:xfrm>
          <a:prstGeom prst="rect">
            <a:avLst/>
          </a:prstGeom>
          <a:noFill/>
          <a:ln>
            <a:noFill/>
          </a:ln>
        </p:spPr>
        <p:txBody>
          <a:bodyPr spcFirstLastPara="1" wrap="square" lIns="91389" tIns="45679" rIns="91389" bIns="45679" anchor="t" anchorCtr="0">
            <a:noAutofit/>
          </a:bodyPr>
          <a:lstStyle/>
          <a:p>
            <a:pPr marL="228523" indent="-228523">
              <a:buSzPts val="800"/>
              <a:buFont typeface="Arial" panose="020B0604020202020204" pitchFamily="34" charset="0"/>
              <a:buChar char="•"/>
            </a:pPr>
            <a:endParaRPr sz="1100" b="1" dirty="0">
              <a:latin typeface="Calibri" panose="020F0502020204030204" pitchFamily="34" charset="0"/>
              <a:cs typeface="Calibri" panose="020F0502020204030204" pitchFamily="34" charset="0"/>
            </a:endParaRPr>
          </a:p>
        </p:txBody>
      </p:sp>
      <p:sp>
        <p:nvSpPr>
          <p:cNvPr id="1641" name="Shape 1641"/>
          <p:cNvSpPr txBox="1"/>
          <p:nvPr/>
        </p:nvSpPr>
        <p:spPr>
          <a:xfrm>
            <a:off x="7746731" y="2142041"/>
            <a:ext cx="1264109" cy="724763"/>
          </a:xfrm>
          <a:prstGeom prst="rect">
            <a:avLst/>
          </a:prstGeom>
          <a:noFill/>
          <a:ln>
            <a:noFill/>
          </a:ln>
        </p:spPr>
        <p:txBody>
          <a:bodyPr spcFirstLastPara="1" wrap="square" lIns="91389" tIns="45679" rIns="91389" bIns="45679" anchor="ctr" anchorCtr="0">
            <a:noAutofit/>
          </a:bodyPr>
          <a:lstStyle/>
          <a:p>
            <a:pPr marL="228523" indent="-228523">
              <a:buSzPts val="800"/>
              <a:buFont typeface="Arial" panose="020B0604020202020204" pitchFamily="34" charset="0"/>
              <a:buChar char="•"/>
            </a:pPr>
            <a:endParaRPr sz="1100" b="1" dirty="0">
              <a:latin typeface="Calibri" panose="020F0502020204030204" pitchFamily="34" charset="0"/>
              <a:cs typeface="Calibri" panose="020F0502020204030204" pitchFamily="34" charset="0"/>
            </a:endParaRPr>
          </a:p>
        </p:txBody>
      </p:sp>
      <p:sp>
        <p:nvSpPr>
          <p:cNvPr id="1642" name="Shape 1642"/>
          <p:cNvSpPr txBox="1"/>
          <p:nvPr/>
        </p:nvSpPr>
        <p:spPr>
          <a:xfrm>
            <a:off x="5826987" y="1269131"/>
            <a:ext cx="671020" cy="245600"/>
          </a:xfrm>
          <a:prstGeom prst="rect">
            <a:avLst/>
          </a:prstGeom>
          <a:noFill/>
          <a:ln>
            <a:noFill/>
          </a:ln>
        </p:spPr>
        <p:txBody>
          <a:bodyPr spcFirstLastPara="1" wrap="square" lIns="91389" tIns="45679" rIns="91389" bIns="45679" anchor="t" anchorCtr="0">
            <a:noAutofit/>
          </a:bodyPr>
          <a:lstStyle/>
          <a:p>
            <a:pPr>
              <a:buClr>
                <a:srgbClr val="000000"/>
              </a:buClr>
              <a:buSzPts val="700"/>
              <a:buFont typeface="Arial"/>
              <a:buNone/>
            </a:pPr>
            <a:r>
              <a:rPr lang="en" sz="900" b="1">
                <a:solidFill>
                  <a:srgbClr val="FFFFFF"/>
                </a:solidFill>
                <a:latin typeface="Calibri" panose="020F0502020204030204" pitchFamily="34" charset="0"/>
                <a:ea typeface="Calibri"/>
                <a:cs typeface="Calibri" panose="020F0502020204030204" pitchFamily="34" charset="0"/>
                <a:sym typeface="Calibri"/>
              </a:rPr>
              <a:t>DEPLOYED</a:t>
            </a:r>
            <a:endParaRPr b="1">
              <a:latin typeface="Calibri" panose="020F0502020204030204" pitchFamily="34" charset="0"/>
              <a:cs typeface="Calibri" panose="020F0502020204030204" pitchFamily="34" charset="0"/>
            </a:endParaRPr>
          </a:p>
        </p:txBody>
      </p:sp>
      <p:sp>
        <p:nvSpPr>
          <p:cNvPr id="1643" name="Shape 1643"/>
          <p:cNvSpPr txBox="1"/>
          <p:nvPr/>
        </p:nvSpPr>
        <p:spPr>
          <a:xfrm>
            <a:off x="5832247" y="1323144"/>
            <a:ext cx="671020" cy="245600"/>
          </a:xfrm>
          <a:prstGeom prst="rect">
            <a:avLst/>
          </a:prstGeom>
          <a:noFill/>
          <a:ln>
            <a:noFill/>
          </a:ln>
        </p:spPr>
        <p:txBody>
          <a:bodyPr spcFirstLastPara="1" wrap="square" lIns="91389" tIns="45679" rIns="91389" bIns="45679" anchor="t" anchorCtr="0">
            <a:noAutofit/>
          </a:bodyPr>
          <a:lstStyle/>
          <a:p>
            <a:pPr>
              <a:buClr>
                <a:srgbClr val="000000"/>
              </a:buClr>
              <a:buSzPts val="700"/>
              <a:buFont typeface="Arial"/>
              <a:buNone/>
            </a:pPr>
            <a:r>
              <a:rPr lang="en" sz="900" b="1">
                <a:solidFill>
                  <a:srgbClr val="FFFFFF"/>
                </a:solidFill>
                <a:latin typeface="Calibri" panose="020F0502020204030204" pitchFamily="34" charset="0"/>
                <a:ea typeface="Calibri"/>
                <a:cs typeface="Calibri" panose="020F0502020204030204" pitchFamily="34" charset="0"/>
                <a:sym typeface="Calibri"/>
              </a:rPr>
              <a:t>DEPLOYED</a:t>
            </a:r>
            <a:endParaRPr b="1">
              <a:latin typeface="Calibri" panose="020F0502020204030204" pitchFamily="34" charset="0"/>
              <a:cs typeface="Calibri" panose="020F0502020204030204" pitchFamily="34" charset="0"/>
            </a:endParaRPr>
          </a:p>
        </p:txBody>
      </p:sp>
      <p:sp>
        <p:nvSpPr>
          <p:cNvPr id="1644" name="Shape 1644"/>
          <p:cNvSpPr txBox="1"/>
          <p:nvPr/>
        </p:nvSpPr>
        <p:spPr>
          <a:xfrm>
            <a:off x="5983859" y="1472331"/>
            <a:ext cx="671020" cy="245600"/>
          </a:xfrm>
          <a:prstGeom prst="rect">
            <a:avLst/>
          </a:prstGeom>
          <a:noFill/>
          <a:ln>
            <a:noFill/>
          </a:ln>
        </p:spPr>
        <p:txBody>
          <a:bodyPr spcFirstLastPara="1" wrap="square" lIns="91389" tIns="45679" rIns="91389" bIns="45679" anchor="t" anchorCtr="0">
            <a:noAutofit/>
          </a:bodyPr>
          <a:lstStyle/>
          <a:p>
            <a:pPr>
              <a:buClr>
                <a:srgbClr val="000000"/>
              </a:buClr>
              <a:buSzPts val="700"/>
              <a:buFont typeface="Arial"/>
              <a:buNone/>
            </a:pPr>
            <a:r>
              <a:rPr lang="en" sz="900" b="1">
                <a:solidFill>
                  <a:srgbClr val="FFFFFF"/>
                </a:solidFill>
                <a:latin typeface="Calibri" panose="020F0502020204030204" pitchFamily="34" charset="0"/>
                <a:ea typeface="Calibri"/>
                <a:cs typeface="Calibri" panose="020F0502020204030204" pitchFamily="34" charset="0"/>
                <a:sym typeface="Calibri"/>
              </a:rPr>
              <a:t>DEPLOYED</a:t>
            </a:r>
            <a:endParaRPr b="1">
              <a:latin typeface="Calibri" panose="020F0502020204030204" pitchFamily="34" charset="0"/>
              <a:cs typeface="Calibri" panose="020F0502020204030204" pitchFamily="34" charset="0"/>
            </a:endParaRPr>
          </a:p>
        </p:txBody>
      </p:sp>
      <p:sp>
        <p:nvSpPr>
          <p:cNvPr id="1645" name="Shape 1645"/>
          <p:cNvSpPr txBox="1"/>
          <p:nvPr/>
        </p:nvSpPr>
        <p:spPr>
          <a:xfrm>
            <a:off x="5989117" y="1526344"/>
            <a:ext cx="671020" cy="245600"/>
          </a:xfrm>
          <a:prstGeom prst="rect">
            <a:avLst/>
          </a:prstGeom>
          <a:noFill/>
          <a:ln>
            <a:noFill/>
          </a:ln>
        </p:spPr>
        <p:txBody>
          <a:bodyPr spcFirstLastPara="1" wrap="square" lIns="91389" tIns="45679" rIns="91389" bIns="45679" anchor="t" anchorCtr="0">
            <a:noAutofit/>
          </a:bodyPr>
          <a:lstStyle/>
          <a:p>
            <a:pPr>
              <a:buClr>
                <a:srgbClr val="000000"/>
              </a:buClr>
              <a:buSzPts val="700"/>
              <a:buFont typeface="Arial"/>
              <a:buNone/>
            </a:pPr>
            <a:r>
              <a:rPr lang="en" sz="900" b="1">
                <a:solidFill>
                  <a:srgbClr val="FFFFFF"/>
                </a:solidFill>
                <a:latin typeface="Calibri" panose="020F0502020204030204" pitchFamily="34" charset="0"/>
                <a:ea typeface="Calibri"/>
                <a:cs typeface="Calibri" panose="020F0502020204030204" pitchFamily="34" charset="0"/>
                <a:sym typeface="Calibri"/>
              </a:rPr>
              <a:t>DEPLOYED</a:t>
            </a:r>
            <a:endParaRPr b="1">
              <a:latin typeface="Calibri" panose="020F0502020204030204" pitchFamily="34" charset="0"/>
              <a:cs typeface="Calibri" panose="020F0502020204030204" pitchFamily="34" charset="0"/>
            </a:endParaRPr>
          </a:p>
        </p:txBody>
      </p:sp>
      <p:sp>
        <p:nvSpPr>
          <p:cNvPr id="2" name="TextBox 1"/>
          <p:cNvSpPr txBox="1"/>
          <p:nvPr/>
        </p:nvSpPr>
        <p:spPr>
          <a:xfrm>
            <a:off x="113628" y="1006818"/>
            <a:ext cx="2076474" cy="800177"/>
          </a:xfrm>
          <a:prstGeom prst="rect">
            <a:avLst/>
          </a:prstGeom>
          <a:noFill/>
          <a:ln w="28575">
            <a:solidFill>
              <a:schemeClr val="bg2">
                <a:lumMod val="60000"/>
                <a:lumOff val="40000"/>
              </a:schemeClr>
            </a:solidFill>
          </a:ln>
        </p:spPr>
        <p:txBody>
          <a:bodyPr wrap="square" lIns="121877" tIns="60939" rIns="121877" bIns="60939" rtlCol="0">
            <a:spAutoFit/>
          </a:bodyPr>
          <a:lstStyle/>
          <a:p>
            <a:pPr marL="228523" indent="-228523">
              <a:buSzPts val="800"/>
              <a:buFont typeface="Arial" panose="020B0604020202020204" pitchFamily="34" charset="0"/>
              <a:buChar char="•"/>
            </a:pPr>
            <a:r>
              <a:rPr lang="en" sz="1100" b="1" dirty="0">
                <a:latin typeface="Calibri" panose="020F0502020204030204" pitchFamily="34" charset="0"/>
                <a:cs typeface="Calibri" panose="020F0502020204030204" pitchFamily="34" charset="0"/>
              </a:rPr>
              <a:t>APD Approved</a:t>
            </a:r>
          </a:p>
          <a:p>
            <a:pPr marL="228523" indent="-228523">
              <a:buSzPts val="800"/>
              <a:buFont typeface="Arial" panose="020B0604020202020204" pitchFamily="34" charset="0"/>
              <a:buChar char="•"/>
            </a:pPr>
            <a:r>
              <a:rPr lang="en" sz="1100" b="1" dirty="0">
                <a:latin typeface="Calibri" panose="020F0502020204030204" pitchFamily="34" charset="0"/>
                <a:cs typeface="Calibri" panose="020F0502020204030204" pitchFamily="34" charset="0"/>
              </a:rPr>
              <a:t>CTO Hired</a:t>
            </a:r>
          </a:p>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Finalized Architecture and Execution Approach</a:t>
            </a:r>
          </a:p>
        </p:txBody>
      </p:sp>
      <p:cxnSp>
        <p:nvCxnSpPr>
          <p:cNvPr id="4" name="Straight Arrow Connector 3"/>
          <p:cNvCxnSpPr>
            <a:cxnSpLocks/>
          </p:cNvCxnSpPr>
          <p:nvPr/>
        </p:nvCxnSpPr>
        <p:spPr>
          <a:xfrm flipH="1" flipV="1">
            <a:off x="1073690" y="1984461"/>
            <a:ext cx="3627" cy="1358107"/>
          </a:xfrm>
          <a:prstGeom prst="straightConnector1">
            <a:avLst/>
          </a:prstGeom>
          <a:ln w="2857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556999" y="5105404"/>
            <a:ext cx="2181793" cy="800193"/>
          </a:xfrm>
          <a:prstGeom prst="rect">
            <a:avLst/>
          </a:prstGeom>
          <a:noFill/>
          <a:ln w="28575">
            <a:solidFill>
              <a:srgbClr val="C00000"/>
            </a:solidFill>
          </a:ln>
        </p:spPr>
        <p:txBody>
          <a:bodyPr wrap="square" lIns="121877" tIns="60939" rIns="121877" bIns="60939" rtlCol="0">
            <a:spAutoFit/>
          </a:bodyPr>
          <a:lstStyle/>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Hired Key Team Members</a:t>
            </a:r>
          </a:p>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Steering Committee Established</a:t>
            </a:r>
          </a:p>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Established PMO</a:t>
            </a:r>
          </a:p>
        </p:txBody>
      </p:sp>
      <p:cxnSp>
        <p:nvCxnSpPr>
          <p:cNvPr id="8" name="Straight Arrow Connector 7"/>
          <p:cNvCxnSpPr/>
          <p:nvPr/>
        </p:nvCxnSpPr>
        <p:spPr>
          <a:xfrm>
            <a:off x="2464537" y="4088916"/>
            <a:ext cx="0" cy="95383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543771" y="873333"/>
            <a:ext cx="2719104" cy="1308024"/>
          </a:xfrm>
          <a:prstGeom prst="rect">
            <a:avLst/>
          </a:prstGeom>
          <a:noFill/>
          <a:ln w="28575">
            <a:solidFill>
              <a:schemeClr val="accent3"/>
            </a:solidFill>
          </a:ln>
        </p:spPr>
        <p:txBody>
          <a:bodyPr wrap="square" lIns="121877" tIns="60939" rIns="121877" bIns="60939" rtlCol="0">
            <a:spAutoFit/>
          </a:bodyPr>
          <a:lstStyle/>
          <a:p>
            <a:pPr marL="228523" indent="-228523">
              <a:buSzPts val="800"/>
              <a:buFont typeface="Arial" panose="020B0604020202020204" pitchFamily="34" charset="0"/>
              <a:buChar char="•"/>
            </a:pPr>
            <a:r>
              <a:rPr lang="en" sz="1100" b="1" dirty="0">
                <a:latin typeface="Calibri" panose="020F0502020204030204" pitchFamily="34" charset="0"/>
                <a:cs typeface="Calibri" panose="020F0502020204030204" pitchFamily="34" charset="0"/>
              </a:rPr>
              <a:t>Completed procurement </a:t>
            </a:r>
            <a:r>
              <a:rPr lang="en-US" sz="1100" b="1" dirty="0">
                <a:latin typeface="Calibri" panose="020F0502020204030204" pitchFamily="34" charset="0"/>
                <a:cs typeface="Calibri" panose="020F0502020204030204" pitchFamily="34" charset="0"/>
              </a:rPr>
              <a:t>of key software components</a:t>
            </a:r>
            <a:endParaRPr lang="en" sz="1100" b="1" dirty="0">
              <a:latin typeface="Calibri" panose="020F0502020204030204" pitchFamily="34" charset="0"/>
              <a:cs typeface="Calibri" panose="020F0502020204030204" pitchFamily="34" charset="0"/>
            </a:endParaRPr>
          </a:p>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Amazon Web Services (AWS) environment established</a:t>
            </a:r>
          </a:p>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Kicked off LTC program in E&amp;E</a:t>
            </a:r>
          </a:p>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Completed Platform ATO</a:t>
            </a:r>
          </a:p>
          <a:p>
            <a:pPr marL="228523" indent="-228523">
              <a:buSzPts val="800"/>
              <a:buFont typeface="Arial" panose="020B0604020202020204" pitchFamily="34" charset="0"/>
              <a:buChar char="•"/>
            </a:pPr>
            <a:r>
              <a:rPr lang="en-US" sz="1100" i="1" dirty="0">
                <a:latin typeface="Calibri" panose="020F0502020204030204" pitchFamily="34" charset="0"/>
                <a:cs typeface="Calibri" panose="020F0502020204030204" pitchFamily="34" charset="0"/>
              </a:rPr>
              <a:t>Agile Team RFP Released</a:t>
            </a:r>
            <a:endParaRPr lang="en" sz="1100" i="1" dirty="0">
              <a:latin typeface="Calibri" panose="020F0502020204030204" pitchFamily="34" charset="0"/>
              <a:cs typeface="Calibri" panose="020F0502020204030204" pitchFamily="34" charset="0"/>
            </a:endParaRPr>
          </a:p>
        </p:txBody>
      </p:sp>
      <p:cxnSp>
        <p:nvCxnSpPr>
          <p:cNvPr id="62" name="Straight Arrow Connector 61"/>
          <p:cNvCxnSpPr/>
          <p:nvPr/>
        </p:nvCxnSpPr>
        <p:spPr>
          <a:xfrm flipV="1">
            <a:off x="3894953" y="2142043"/>
            <a:ext cx="0" cy="1182900"/>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616188" y="5105403"/>
            <a:ext cx="2211435" cy="630916"/>
          </a:xfrm>
          <a:prstGeom prst="rect">
            <a:avLst/>
          </a:prstGeom>
          <a:noFill/>
          <a:ln w="28575">
            <a:solidFill>
              <a:srgbClr val="7030A0"/>
            </a:solidFill>
          </a:ln>
        </p:spPr>
        <p:txBody>
          <a:bodyPr wrap="square" lIns="121877" tIns="60939" rIns="121877" bIns="60939" rtlCol="0">
            <a:spAutoFit/>
          </a:bodyPr>
          <a:lstStyle/>
          <a:p>
            <a:pPr marL="228523" indent="-228523">
              <a:buSzPts val="800"/>
              <a:buFont typeface="Arial" panose="020B0604020202020204" pitchFamily="34" charset="0"/>
              <a:buChar char="•"/>
            </a:pPr>
            <a:r>
              <a:rPr lang="en-US" sz="1100" i="1" dirty="0">
                <a:latin typeface="Calibri" panose="020F0502020204030204" pitchFamily="34" charset="0"/>
                <a:cs typeface="Calibri" panose="020F0502020204030204" pitchFamily="34" charset="0"/>
              </a:rPr>
              <a:t>Awarded CJAMS Vendor</a:t>
            </a:r>
          </a:p>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Completed Data Platform ATO and deployed SDR</a:t>
            </a:r>
            <a:endParaRPr lang="en" sz="1100" b="1" dirty="0">
              <a:latin typeface="Calibri" panose="020F0502020204030204" pitchFamily="34" charset="0"/>
              <a:cs typeface="Calibri" panose="020F0502020204030204" pitchFamily="34" charset="0"/>
            </a:endParaRPr>
          </a:p>
        </p:txBody>
      </p:sp>
      <p:cxnSp>
        <p:nvCxnSpPr>
          <p:cNvPr id="64" name="Straight Arrow Connector 63"/>
          <p:cNvCxnSpPr/>
          <p:nvPr/>
        </p:nvCxnSpPr>
        <p:spPr>
          <a:xfrm>
            <a:off x="5679134" y="4127980"/>
            <a:ext cx="0" cy="953833"/>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653838" y="856245"/>
            <a:ext cx="2344413" cy="1138747"/>
          </a:xfrm>
          <a:prstGeom prst="rect">
            <a:avLst/>
          </a:prstGeom>
          <a:noFill/>
          <a:ln w="28575">
            <a:solidFill>
              <a:schemeClr val="accent6">
                <a:lumMod val="75000"/>
              </a:schemeClr>
            </a:solidFill>
          </a:ln>
        </p:spPr>
        <p:txBody>
          <a:bodyPr wrap="square" lIns="121877" tIns="60939" rIns="121877" bIns="60939" rtlCol="0">
            <a:spAutoFit/>
          </a:bodyPr>
          <a:lstStyle/>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Base Content Management (ECMS) Platform deployed in Production to support Long Term Care and other future Applications</a:t>
            </a:r>
          </a:p>
          <a:p>
            <a:pPr marL="228523" indent="-228523">
              <a:buSzPts val="800"/>
              <a:buFont typeface="Arial" panose="020B0604020202020204" pitchFamily="34" charset="0"/>
              <a:buChar char="•"/>
            </a:pPr>
            <a:r>
              <a:rPr lang="en-US" sz="1100" i="1" dirty="0">
                <a:latin typeface="Calibri" panose="020F0502020204030204" pitchFamily="34" charset="0"/>
                <a:cs typeface="Calibri" panose="020F0502020204030204" pitchFamily="34" charset="0"/>
              </a:rPr>
              <a:t>CJAMS Kickoff</a:t>
            </a:r>
          </a:p>
        </p:txBody>
      </p:sp>
      <p:cxnSp>
        <p:nvCxnSpPr>
          <p:cNvPr id="66" name="Straight Arrow Connector 65"/>
          <p:cNvCxnSpPr/>
          <p:nvPr/>
        </p:nvCxnSpPr>
        <p:spPr>
          <a:xfrm flipH="1" flipV="1">
            <a:off x="6827435" y="1981207"/>
            <a:ext cx="191" cy="1335764"/>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054295" y="5105401"/>
            <a:ext cx="2512859" cy="1138747"/>
          </a:xfrm>
          <a:prstGeom prst="rect">
            <a:avLst/>
          </a:prstGeom>
          <a:noFill/>
          <a:ln w="28575">
            <a:solidFill>
              <a:srgbClr val="00B050"/>
            </a:solidFill>
          </a:ln>
        </p:spPr>
        <p:txBody>
          <a:bodyPr wrap="square" lIns="121877" tIns="60939" rIns="121877" bIns="60939" rtlCol="0">
            <a:spAutoFit/>
          </a:bodyPr>
          <a:lstStyle/>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Enterprise Master Data Management (EMDM) Deployment</a:t>
            </a:r>
          </a:p>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Application ATO Signed Off for LTC production launch</a:t>
            </a:r>
          </a:p>
          <a:p>
            <a:pPr marL="228523" indent="-228523">
              <a:buSzPts val="800"/>
              <a:buFont typeface="Arial" panose="020B0604020202020204" pitchFamily="34" charset="0"/>
              <a:buChar char="•"/>
            </a:pPr>
            <a:r>
              <a:rPr lang="en-US" sz="1100" i="1" dirty="0">
                <a:latin typeface="Calibri" panose="020F0502020204030204" pitchFamily="34" charset="0"/>
                <a:cs typeface="Calibri" panose="020F0502020204030204" pitchFamily="34" charset="0"/>
              </a:rPr>
              <a:t>Awarded Agile Vendors </a:t>
            </a:r>
          </a:p>
        </p:txBody>
      </p:sp>
      <p:cxnSp>
        <p:nvCxnSpPr>
          <p:cNvPr id="69" name="Straight Arrow Connector 68"/>
          <p:cNvCxnSpPr/>
          <p:nvPr/>
        </p:nvCxnSpPr>
        <p:spPr>
          <a:xfrm>
            <a:off x="8256795" y="4143612"/>
            <a:ext cx="0" cy="95383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Shape 1627"/>
          <p:cNvSpPr txBox="1"/>
          <p:nvPr/>
        </p:nvSpPr>
        <p:spPr>
          <a:xfrm>
            <a:off x="203470" y="4195831"/>
            <a:ext cx="1453597" cy="317807"/>
          </a:xfrm>
          <a:prstGeom prst="rect">
            <a:avLst/>
          </a:prstGeom>
          <a:noFill/>
          <a:ln w="19050">
            <a:solidFill>
              <a:schemeClr val="tx1"/>
            </a:solidFill>
          </a:ln>
        </p:spPr>
        <p:txBody>
          <a:bodyPr spcFirstLastPara="1" wrap="square" lIns="91389" tIns="45679" rIns="91389" bIns="45679" anchor="t" anchorCtr="0">
            <a:noAutofit/>
          </a:bodyPr>
          <a:lstStyle/>
          <a:p>
            <a:pPr>
              <a:buClr>
                <a:srgbClr val="000000"/>
              </a:buClr>
              <a:buSzPts val="800"/>
            </a:pPr>
            <a:r>
              <a:rPr lang="en-US" b="1" dirty="0">
                <a:latin typeface="Calibri" panose="020F0502020204030204" pitchFamily="34" charset="0"/>
                <a:cs typeface="Calibri" panose="020F0502020204030204" pitchFamily="34" charset="0"/>
              </a:rPr>
              <a:t>Calendar year</a:t>
            </a:r>
            <a:endParaRPr b="1" dirty="0">
              <a:latin typeface="Calibri" panose="020F0502020204030204" pitchFamily="34" charset="0"/>
              <a:cs typeface="Calibri" panose="020F0502020204030204" pitchFamily="34" charset="0"/>
            </a:endParaRPr>
          </a:p>
        </p:txBody>
      </p:sp>
      <p:sp>
        <p:nvSpPr>
          <p:cNvPr id="38" name="Shape 503"/>
          <p:cNvSpPr txBox="1"/>
          <p:nvPr/>
        </p:nvSpPr>
        <p:spPr>
          <a:xfrm>
            <a:off x="4298745" y="2645404"/>
            <a:ext cx="883301" cy="442800"/>
          </a:xfrm>
          <a:prstGeom prst="rect">
            <a:avLst/>
          </a:prstGeom>
          <a:noFill/>
          <a:ln>
            <a:noFill/>
          </a:ln>
        </p:spPr>
        <p:txBody>
          <a:bodyPr spcFirstLastPara="1" wrap="square" lIns="0" tIns="0" rIns="0" bIns="0" anchor="ctr" anchorCtr="0">
            <a:noAutofit/>
          </a:bodyPr>
          <a:lstStyle/>
          <a:p>
            <a:pPr>
              <a:buClr>
                <a:srgbClr val="000000"/>
              </a:buClr>
              <a:buSzPts val="600"/>
              <a:buFont typeface="Arial"/>
              <a:buNone/>
            </a:pPr>
            <a:r>
              <a:rPr lang="en" sz="1100" b="1" dirty="0">
                <a:solidFill>
                  <a:srgbClr val="C0504D">
                    <a:lumMod val="50000"/>
                  </a:srgbClr>
                </a:solidFill>
                <a:latin typeface="Calibri" panose="020F0502020204030204" pitchFamily="34" charset="0"/>
                <a:ea typeface="Calibri"/>
                <a:cs typeface="Calibri" panose="020F0502020204030204" pitchFamily="34" charset="0"/>
                <a:sym typeface="Calibri"/>
              </a:rPr>
              <a:t>Pilot Go-Live</a:t>
            </a:r>
            <a:endParaRPr sz="1100" b="1" dirty="0">
              <a:solidFill>
                <a:srgbClr val="C0504D">
                  <a:lumMod val="50000"/>
                </a:srgbClr>
              </a:solidFill>
              <a:latin typeface="Calibri" panose="020F0502020204030204" pitchFamily="34" charset="0"/>
              <a:cs typeface="Calibri" panose="020F0502020204030204" pitchFamily="34" charset="0"/>
            </a:endParaRPr>
          </a:p>
          <a:p>
            <a:pPr>
              <a:buClr>
                <a:srgbClr val="000000"/>
              </a:buClr>
              <a:buSzPts val="600"/>
              <a:buFont typeface="Arial"/>
              <a:buNone/>
            </a:pPr>
            <a:r>
              <a:rPr lang="en" sz="1100" b="1" dirty="0">
                <a:solidFill>
                  <a:srgbClr val="C0504D">
                    <a:lumMod val="50000"/>
                  </a:srgbClr>
                </a:solidFill>
                <a:latin typeface="Calibri" panose="020F0502020204030204" pitchFamily="34" charset="0"/>
                <a:ea typeface="Calibri"/>
                <a:cs typeface="Calibri" panose="020F0502020204030204" pitchFamily="34" charset="0"/>
                <a:sym typeface="Calibri"/>
              </a:rPr>
              <a:t>Base Infrastructure</a:t>
            </a:r>
            <a:endParaRPr sz="1100" b="1" dirty="0">
              <a:solidFill>
                <a:srgbClr val="C0504D">
                  <a:lumMod val="50000"/>
                </a:srgbClr>
              </a:solidFill>
              <a:latin typeface="Calibri" panose="020F0502020204030204" pitchFamily="34" charset="0"/>
              <a:cs typeface="Calibri" panose="020F0502020204030204" pitchFamily="34" charset="0"/>
            </a:endParaRPr>
          </a:p>
          <a:p>
            <a:pPr>
              <a:buClr>
                <a:srgbClr val="000000"/>
              </a:buClr>
              <a:buSzPts val="600"/>
              <a:buFont typeface="Arial"/>
              <a:buNone/>
            </a:pPr>
            <a:r>
              <a:rPr lang="en" sz="1100" b="1" dirty="0">
                <a:solidFill>
                  <a:srgbClr val="C0504D">
                    <a:lumMod val="50000"/>
                  </a:srgbClr>
                </a:solidFill>
                <a:latin typeface="Calibri" panose="020F0502020204030204" pitchFamily="34" charset="0"/>
                <a:ea typeface="Calibri"/>
                <a:cs typeface="Calibri" panose="020F0502020204030204" pitchFamily="34" charset="0"/>
                <a:sym typeface="Calibri"/>
              </a:rPr>
              <a:t>Sep 2017</a:t>
            </a:r>
            <a:endParaRPr sz="1100" b="1" dirty="0">
              <a:solidFill>
                <a:srgbClr val="C0504D">
                  <a:lumMod val="50000"/>
                </a:srgbClr>
              </a:solidFill>
              <a:latin typeface="Calibri" panose="020F0502020204030204" pitchFamily="34" charset="0"/>
              <a:cs typeface="Calibri" panose="020F0502020204030204" pitchFamily="34" charset="0"/>
            </a:endParaRPr>
          </a:p>
        </p:txBody>
      </p:sp>
      <p:cxnSp>
        <p:nvCxnSpPr>
          <p:cNvPr id="6" name="Straight Connector 5"/>
          <p:cNvCxnSpPr/>
          <p:nvPr/>
        </p:nvCxnSpPr>
        <p:spPr>
          <a:xfrm>
            <a:off x="4238018" y="2274978"/>
            <a:ext cx="7415" cy="10499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8777269" y="3315520"/>
            <a:ext cx="1852793" cy="847725"/>
            <a:chOff x="9454660" y="4191000"/>
            <a:chExt cx="2379897" cy="847725"/>
          </a:xfrm>
        </p:grpSpPr>
        <p:sp>
          <p:nvSpPr>
            <p:cNvPr id="45" name="Shape 1616"/>
            <p:cNvSpPr/>
            <p:nvPr/>
          </p:nvSpPr>
          <p:spPr>
            <a:xfrm>
              <a:off x="9454660" y="4193269"/>
              <a:ext cx="2379897" cy="845456"/>
            </a:xfrm>
            <a:prstGeom prst="chevron">
              <a:avLst>
                <a:gd name="adj" fmla="val 50000"/>
              </a:avLst>
            </a:prstGeom>
            <a:solidFill>
              <a:srgbClr val="00B0F0"/>
            </a:solidFill>
            <a:ln w="25400" cap="flat" cmpd="sng">
              <a:solidFill>
                <a:schemeClr val="lt1"/>
              </a:solidFill>
              <a:prstDash val="solid"/>
              <a:round/>
              <a:headEnd type="none" w="sm" len="sm"/>
              <a:tailEnd type="none" w="sm" len="sm"/>
            </a:ln>
          </p:spPr>
          <p:txBody>
            <a:bodyPr spcFirstLastPara="1" wrap="square" lIns="91405" tIns="91405" rIns="91405" bIns="91405" anchor="ctr" anchorCtr="0">
              <a:noAutofit/>
            </a:bodyPr>
            <a:lstStyle/>
            <a:p>
              <a:pPr>
                <a:buClr>
                  <a:srgbClr val="000000"/>
                </a:buClr>
                <a:buSzPts val="1400"/>
                <a:buFont typeface="Arial"/>
                <a:buNone/>
              </a:pPr>
              <a:endParaRPr b="1">
                <a:latin typeface="Calibri" panose="020F0502020204030204" pitchFamily="34" charset="0"/>
                <a:cs typeface="Calibri" panose="020F0502020204030204" pitchFamily="34" charset="0"/>
              </a:endParaRPr>
            </a:p>
          </p:txBody>
        </p:sp>
        <p:sp>
          <p:nvSpPr>
            <p:cNvPr id="46" name="Shape 1617"/>
            <p:cNvSpPr txBox="1"/>
            <p:nvPr/>
          </p:nvSpPr>
          <p:spPr>
            <a:xfrm>
              <a:off x="9913230" y="4191000"/>
              <a:ext cx="1483859" cy="845456"/>
            </a:xfrm>
            <a:prstGeom prst="rect">
              <a:avLst/>
            </a:prstGeom>
            <a:noFill/>
            <a:ln>
              <a:noFill/>
            </a:ln>
          </p:spPr>
          <p:txBody>
            <a:bodyPr spcFirstLastPara="1" wrap="square" lIns="83973" tIns="55984" rIns="27991" bIns="55984" anchor="ctr" anchorCtr="0">
              <a:noAutofit/>
            </a:bodyPr>
            <a:lstStyle/>
            <a:p>
              <a:pPr algn="ctr">
                <a:lnSpc>
                  <a:spcPct val="90000"/>
                </a:lnSpc>
                <a:buClr>
                  <a:srgbClr val="000000"/>
                </a:buClr>
                <a:buSzPts val="1400"/>
                <a:buFont typeface="Arial"/>
                <a:buNone/>
              </a:pPr>
              <a:r>
                <a:rPr lang="en" b="1" dirty="0">
                  <a:solidFill>
                    <a:srgbClr val="FFFFFF"/>
                  </a:solidFill>
                  <a:latin typeface="Calibri" panose="020F0502020204030204" pitchFamily="34" charset="0"/>
                  <a:cs typeface="Calibri" panose="020F0502020204030204" pitchFamily="34" charset="0"/>
                </a:rPr>
                <a:t>2018 Q3</a:t>
              </a:r>
              <a:endParaRPr b="1" dirty="0">
                <a:solidFill>
                  <a:srgbClr val="FFFFFF"/>
                </a:solidFill>
                <a:latin typeface="Calibri" panose="020F0502020204030204" pitchFamily="34" charset="0"/>
                <a:cs typeface="Calibri" panose="020F0502020204030204" pitchFamily="34" charset="0"/>
              </a:endParaRPr>
            </a:p>
          </p:txBody>
        </p:sp>
      </p:grpSp>
      <p:sp>
        <p:nvSpPr>
          <p:cNvPr id="48" name="TextBox 47"/>
          <p:cNvSpPr txBox="1"/>
          <p:nvPr/>
        </p:nvSpPr>
        <p:spPr>
          <a:xfrm>
            <a:off x="8377421" y="866685"/>
            <a:ext cx="2726700" cy="1138747"/>
          </a:xfrm>
          <a:prstGeom prst="rect">
            <a:avLst/>
          </a:prstGeom>
          <a:noFill/>
          <a:ln w="28575">
            <a:solidFill>
              <a:srgbClr val="00B0F0"/>
            </a:solidFill>
          </a:ln>
        </p:spPr>
        <p:txBody>
          <a:bodyPr wrap="square" lIns="121877" tIns="60939" rIns="121877" bIns="60939" rtlCol="0">
            <a:spAutoFit/>
          </a:bodyPr>
          <a:lstStyle/>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LTC Statewide Go Live in E&amp;E system (08/06),  300+ users</a:t>
            </a:r>
          </a:p>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Kicked off projects for additional programs in E&amp;E: non-MAGI MA, SNAP, Cash</a:t>
            </a:r>
          </a:p>
          <a:p>
            <a:pPr marL="228523" indent="-228523">
              <a:buSzPts val="800"/>
              <a:buFont typeface="Arial" panose="020B0604020202020204" pitchFamily="34" charset="0"/>
              <a:buChar char="•"/>
            </a:pPr>
            <a:r>
              <a:rPr lang="en-US" sz="1100" i="1" dirty="0">
                <a:latin typeface="Calibri" panose="020F0502020204030204" pitchFamily="34" charset="0"/>
                <a:cs typeface="Calibri" panose="020F0502020204030204" pitchFamily="34" charset="0"/>
              </a:rPr>
              <a:t>Onboarding of Agile Team</a:t>
            </a:r>
          </a:p>
        </p:txBody>
      </p:sp>
      <p:sp>
        <p:nvSpPr>
          <p:cNvPr id="11" name="Flowchart: Punched Tape 10"/>
          <p:cNvSpPr/>
          <p:nvPr/>
        </p:nvSpPr>
        <p:spPr>
          <a:xfrm>
            <a:off x="4273129" y="2241463"/>
            <a:ext cx="616515" cy="229448"/>
          </a:xfrm>
          <a:prstGeom prst="flowChartPunchedTa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b="1">
              <a:solidFill>
                <a:srgbClr val="FFFFFF"/>
              </a:solidFill>
              <a:latin typeface="Calibri" panose="020F0502020204030204" pitchFamily="34" charset="0"/>
              <a:cs typeface="Calibri" panose="020F0502020204030204" pitchFamily="34" charset="0"/>
              <a:sym typeface="Arial"/>
            </a:endParaRPr>
          </a:p>
        </p:txBody>
      </p:sp>
      <p:cxnSp>
        <p:nvCxnSpPr>
          <p:cNvPr id="53" name="Straight Connector 52"/>
          <p:cNvCxnSpPr/>
          <p:nvPr/>
        </p:nvCxnSpPr>
        <p:spPr>
          <a:xfrm>
            <a:off x="6969893" y="2266511"/>
            <a:ext cx="7415" cy="10499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Flowchart: Punched Tape 53"/>
          <p:cNvSpPr/>
          <p:nvPr/>
        </p:nvSpPr>
        <p:spPr>
          <a:xfrm>
            <a:off x="7011444" y="2241463"/>
            <a:ext cx="616515" cy="229448"/>
          </a:xfrm>
          <a:prstGeom prst="flowChartPunchedTa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b="1">
              <a:solidFill>
                <a:srgbClr val="FFFFFF"/>
              </a:solidFill>
              <a:latin typeface="Calibri" panose="020F0502020204030204" pitchFamily="34" charset="0"/>
              <a:cs typeface="Calibri" panose="020F0502020204030204" pitchFamily="34" charset="0"/>
              <a:sym typeface="Arial"/>
            </a:endParaRPr>
          </a:p>
        </p:txBody>
      </p:sp>
      <p:sp>
        <p:nvSpPr>
          <p:cNvPr id="55" name="Shape 498"/>
          <p:cNvSpPr txBox="1"/>
          <p:nvPr/>
        </p:nvSpPr>
        <p:spPr>
          <a:xfrm>
            <a:off x="7079199" y="2622463"/>
            <a:ext cx="794028" cy="387900"/>
          </a:xfrm>
          <a:prstGeom prst="rect">
            <a:avLst/>
          </a:prstGeom>
          <a:noFill/>
          <a:ln>
            <a:noFill/>
          </a:ln>
        </p:spPr>
        <p:txBody>
          <a:bodyPr spcFirstLastPara="1" wrap="square" lIns="0" tIns="0" rIns="0" bIns="0" anchor="ctr" anchorCtr="0">
            <a:noAutofit/>
          </a:bodyPr>
          <a:lstStyle/>
          <a:p>
            <a:pPr>
              <a:buClr>
                <a:srgbClr val="000000"/>
              </a:buClr>
              <a:buSzPts val="600"/>
              <a:buFont typeface="Arial"/>
              <a:buNone/>
            </a:pPr>
            <a:r>
              <a:rPr lang="en" sz="1100" b="1" dirty="0">
                <a:solidFill>
                  <a:srgbClr val="C0504D">
                    <a:lumMod val="50000"/>
                  </a:srgbClr>
                </a:solidFill>
                <a:latin typeface="Calibri" panose="020F0502020204030204" pitchFamily="34" charset="0"/>
                <a:ea typeface="Calibri"/>
                <a:cs typeface="Calibri" panose="020F0502020204030204" pitchFamily="34" charset="0"/>
                <a:sym typeface="Calibri"/>
              </a:rPr>
              <a:t>Base </a:t>
            </a:r>
            <a:r>
              <a:rPr lang="en-US" sz="1100" b="1" dirty="0">
                <a:solidFill>
                  <a:srgbClr val="C0504D">
                    <a:lumMod val="50000"/>
                  </a:srgbClr>
                </a:solidFill>
                <a:latin typeface="Calibri" panose="020F0502020204030204" pitchFamily="34" charset="0"/>
                <a:ea typeface="Calibri"/>
                <a:cs typeface="Calibri" panose="020F0502020204030204" pitchFamily="34" charset="0"/>
                <a:sym typeface="Calibri"/>
              </a:rPr>
              <a:t>Content management</a:t>
            </a:r>
            <a:r>
              <a:rPr lang="en" sz="1100" b="1" dirty="0">
                <a:solidFill>
                  <a:srgbClr val="C0504D">
                    <a:lumMod val="50000"/>
                  </a:srgbClr>
                </a:solidFill>
                <a:latin typeface="Calibri" panose="020F0502020204030204" pitchFamily="34" charset="0"/>
                <a:ea typeface="Calibri"/>
                <a:cs typeface="Calibri" panose="020F0502020204030204" pitchFamily="34" charset="0"/>
                <a:sym typeface="Calibri"/>
              </a:rPr>
              <a:t>  Platform</a:t>
            </a:r>
            <a:endParaRPr sz="1100" b="1" dirty="0">
              <a:solidFill>
                <a:srgbClr val="C0504D">
                  <a:lumMod val="50000"/>
                </a:srgbClr>
              </a:solidFill>
              <a:latin typeface="Calibri" panose="020F0502020204030204" pitchFamily="34" charset="0"/>
              <a:cs typeface="Calibri" panose="020F0502020204030204" pitchFamily="34" charset="0"/>
            </a:endParaRPr>
          </a:p>
          <a:p>
            <a:pPr>
              <a:buClr>
                <a:srgbClr val="000000"/>
              </a:buClr>
              <a:buSzPts val="600"/>
              <a:buFont typeface="Arial"/>
              <a:buNone/>
            </a:pPr>
            <a:r>
              <a:rPr lang="en" sz="1100" b="1" dirty="0">
                <a:solidFill>
                  <a:srgbClr val="C0504D">
                    <a:lumMod val="50000"/>
                  </a:srgbClr>
                </a:solidFill>
                <a:latin typeface="Calibri" panose="020F0502020204030204" pitchFamily="34" charset="0"/>
                <a:ea typeface="Calibri"/>
                <a:cs typeface="Calibri" panose="020F0502020204030204" pitchFamily="34" charset="0"/>
                <a:sym typeface="Calibri"/>
              </a:rPr>
              <a:t>March 2018</a:t>
            </a:r>
            <a:endParaRPr sz="1100" b="1" dirty="0">
              <a:solidFill>
                <a:srgbClr val="C0504D">
                  <a:lumMod val="50000"/>
                </a:srgbClr>
              </a:solidFill>
              <a:latin typeface="Calibri" panose="020F0502020204030204" pitchFamily="34" charset="0"/>
              <a:cs typeface="Calibri" panose="020F0502020204030204" pitchFamily="34" charset="0"/>
            </a:endParaRPr>
          </a:p>
        </p:txBody>
      </p:sp>
      <p:cxnSp>
        <p:nvCxnSpPr>
          <p:cNvPr id="56" name="Straight Connector 55"/>
          <p:cNvCxnSpPr/>
          <p:nvPr/>
        </p:nvCxnSpPr>
        <p:spPr>
          <a:xfrm>
            <a:off x="8081692" y="2266511"/>
            <a:ext cx="7415" cy="10499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Flowchart: Punched Tape 56"/>
          <p:cNvSpPr/>
          <p:nvPr/>
        </p:nvSpPr>
        <p:spPr>
          <a:xfrm>
            <a:off x="8123242" y="2241463"/>
            <a:ext cx="616515" cy="229448"/>
          </a:xfrm>
          <a:prstGeom prst="flowChartPunchedTa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b="1">
              <a:solidFill>
                <a:srgbClr val="FFFFFF"/>
              </a:solidFill>
              <a:latin typeface="Calibri" panose="020F0502020204030204" pitchFamily="34" charset="0"/>
              <a:cs typeface="Calibri" panose="020F0502020204030204" pitchFamily="34" charset="0"/>
              <a:sym typeface="Arial"/>
            </a:endParaRPr>
          </a:p>
        </p:txBody>
      </p:sp>
      <p:sp>
        <p:nvSpPr>
          <p:cNvPr id="58" name="Shape 498"/>
          <p:cNvSpPr txBox="1"/>
          <p:nvPr/>
        </p:nvSpPr>
        <p:spPr>
          <a:xfrm>
            <a:off x="8190998" y="2622463"/>
            <a:ext cx="794028" cy="387900"/>
          </a:xfrm>
          <a:prstGeom prst="rect">
            <a:avLst/>
          </a:prstGeom>
          <a:noFill/>
          <a:ln>
            <a:noFill/>
          </a:ln>
        </p:spPr>
        <p:txBody>
          <a:bodyPr spcFirstLastPara="1" wrap="square" lIns="0" tIns="0" rIns="0" bIns="0" anchor="ctr" anchorCtr="0">
            <a:noAutofit/>
          </a:bodyPr>
          <a:lstStyle/>
          <a:p>
            <a:pPr>
              <a:buClr>
                <a:srgbClr val="000000"/>
              </a:buClr>
              <a:buSzPts val="600"/>
              <a:buFont typeface="Arial"/>
              <a:buNone/>
            </a:pPr>
            <a:r>
              <a:rPr lang="en-US" sz="1100" b="1" dirty="0">
                <a:solidFill>
                  <a:srgbClr val="C0504D">
                    <a:lumMod val="50000"/>
                  </a:srgbClr>
                </a:solidFill>
                <a:latin typeface="Calibri" panose="020F0502020204030204" pitchFamily="34" charset="0"/>
                <a:ea typeface="Calibri"/>
                <a:cs typeface="Calibri" panose="020F0502020204030204" pitchFamily="34" charset="0"/>
                <a:sym typeface="Calibri"/>
              </a:rPr>
              <a:t>Master Data Management deployed</a:t>
            </a:r>
          </a:p>
          <a:p>
            <a:pPr>
              <a:buClr>
                <a:srgbClr val="000000"/>
              </a:buClr>
              <a:buSzPts val="600"/>
              <a:buFont typeface="Arial"/>
              <a:buNone/>
            </a:pPr>
            <a:r>
              <a:rPr lang="en-US" sz="1100" b="1" dirty="0">
                <a:solidFill>
                  <a:srgbClr val="C0504D">
                    <a:lumMod val="50000"/>
                  </a:srgbClr>
                </a:solidFill>
                <a:latin typeface="Calibri" panose="020F0502020204030204" pitchFamily="34" charset="0"/>
                <a:cs typeface="Calibri" panose="020F0502020204030204" pitchFamily="34" charset="0"/>
                <a:sym typeface="Calibri"/>
              </a:rPr>
              <a:t>April 2018</a:t>
            </a:r>
            <a:endParaRPr sz="1100" b="1" dirty="0">
              <a:solidFill>
                <a:srgbClr val="C0504D">
                  <a:lumMod val="50000"/>
                </a:srgbClr>
              </a:solidFill>
              <a:latin typeface="Calibri" panose="020F0502020204030204" pitchFamily="34" charset="0"/>
              <a:cs typeface="Calibri" panose="020F0502020204030204" pitchFamily="34" charset="0"/>
            </a:endParaRPr>
          </a:p>
        </p:txBody>
      </p:sp>
      <p:cxnSp>
        <p:nvCxnSpPr>
          <p:cNvPr id="49" name="Straight Arrow Connector 48"/>
          <p:cNvCxnSpPr>
            <a:cxnSpLocks/>
          </p:cNvCxnSpPr>
          <p:nvPr/>
        </p:nvCxnSpPr>
        <p:spPr>
          <a:xfrm flipV="1">
            <a:off x="9743683" y="1981205"/>
            <a:ext cx="0" cy="132705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9892143" y="2261925"/>
            <a:ext cx="7415" cy="10499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5" name="Shape 498"/>
          <p:cNvSpPr txBox="1"/>
          <p:nvPr/>
        </p:nvSpPr>
        <p:spPr>
          <a:xfrm>
            <a:off x="9995197" y="2531647"/>
            <a:ext cx="588579" cy="387900"/>
          </a:xfrm>
          <a:prstGeom prst="rect">
            <a:avLst/>
          </a:prstGeom>
          <a:noFill/>
          <a:ln>
            <a:noFill/>
          </a:ln>
        </p:spPr>
        <p:txBody>
          <a:bodyPr spcFirstLastPara="1" wrap="square" lIns="0" tIns="0" rIns="0" bIns="0" anchor="ctr" anchorCtr="0">
            <a:noAutofit/>
          </a:bodyPr>
          <a:lstStyle/>
          <a:p>
            <a:pPr>
              <a:buClr>
                <a:srgbClr val="000000"/>
              </a:buClr>
              <a:buSzPts val="600"/>
              <a:buFont typeface="Arial"/>
              <a:buNone/>
            </a:pPr>
            <a:r>
              <a:rPr lang="en-US" sz="1100" b="1" dirty="0">
                <a:solidFill>
                  <a:srgbClr val="C0504D">
                    <a:lumMod val="50000"/>
                  </a:srgbClr>
                </a:solidFill>
                <a:latin typeface="Calibri" panose="020F0502020204030204" pitchFamily="34" charset="0"/>
                <a:ea typeface="Calibri"/>
                <a:cs typeface="Calibri" panose="020F0502020204030204" pitchFamily="34" charset="0"/>
                <a:sym typeface="Calibri"/>
              </a:rPr>
              <a:t>LTC </a:t>
            </a:r>
            <a:r>
              <a:rPr lang="en-US" sz="1100" b="1" dirty="0">
                <a:solidFill>
                  <a:srgbClr val="C0504D">
                    <a:lumMod val="50000"/>
                  </a:srgbClr>
                </a:solidFill>
                <a:latin typeface="Calibri" panose="020F0502020204030204" pitchFamily="34" charset="0"/>
                <a:cs typeface="Calibri" panose="020F0502020204030204" pitchFamily="34" charset="0"/>
                <a:sym typeface="Calibri"/>
              </a:rPr>
              <a:t> Statewide</a:t>
            </a:r>
          </a:p>
          <a:p>
            <a:pPr>
              <a:buClr>
                <a:srgbClr val="000000"/>
              </a:buClr>
              <a:buSzPts val="600"/>
              <a:buFont typeface="Arial"/>
              <a:buNone/>
            </a:pPr>
            <a:r>
              <a:rPr lang="en-US" sz="1100" b="1" dirty="0">
                <a:solidFill>
                  <a:srgbClr val="C0504D">
                    <a:lumMod val="50000"/>
                  </a:srgbClr>
                </a:solidFill>
                <a:latin typeface="Calibri" panose="020F0502020204030204" pitchFamily="34" charset="0"/>
                <a:cs typeface="Calibri" panose="020F0502020204030204" pitchFamily="34" charset="0"/>
                <a:sym typeface="Calibri"/>
              </a:rPr>
              <a:t>Aug 2018</a:t>
            </a:r>
            <a:endParaRPr sz="1100" b="1" dirty="0">
              <a:solidFill>
                <a:srgbClr val="C0504D">
                  <a:lumMod val="50000"/>
                </a:srgbClr>
              </a:solidFill>
              <a:latin typeface="Calibri" panose="020F0502020204030204" pitchFamily="34" charset="0"/>
              <a:cs typeface="Calibri" panose="020F0502020204030204" pitchFamily="34" charset="0"/>
            </a:endParaRPr>
          </a:p>
        </p:txBody>
      </p:sp>
      <p:sp>
        <p:nvSpPr>
          <p:cNvPr id="76" name="Flowchart: Punched Tape 75"/>
          <p:cNvSpPr/>
          <p:nvPr/>
        </p:nvSpPr>
        <p:spPr>
          <a:xfrm>
            <a:off x="9906485" y="2232056"/>
            <a:ext cx="348007" cy="229448"/>
          </a:xfrm>
          <a:prstGeom prst="flowChartPunchedTa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a:solidFill>
                <a:srgbClr val="FFFFFF"/>
              </a:solidFill>
              <a:latin typeface="Calibri" panose="020F0502020204030204" pitchFamily="34" charset="0"/>
              <a:cs typeface="Calibri" panose="020F0502020204030204" pitchFamily="34" charset="0"/>
              <a:sym typeface="Arial"/>
            </a:endParaRPr>
          </a:p>
        </p:txBody>
      </p:sp>
      <p:cxnSp>
        <p:nvCxnSpPr>
          <p:cNvPr id="59" name="Straight Connector 58"/>
          <p:cNvCxnSpPr/>
          <p:nvPr/>
        </p:nvCxnSpPr>
        <p:spPr>
          <a:xfrm>
            <a:off x="5763276" y="2270899"/>
            <a:ext cx="7415" cy="10499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0" name="Flowchart: Punched Tape 59"/>
          <p:cNvSpPr/>
          <p:nvPr/>
        </p:nvSpPr>
        <p:spPr>
          <a:xfrm>
            <a:off x="5804827" y="2245851"/>
            <a:ext cx="616515" cy="229448"/>
          </a:xfrm>
          <a:prstGeom prst="flowChartPunchedTa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b="1">
              <a:solidFill>
                <a:srgbClr val="FFFFFF"/>
              </a:solidFill>
              <a:latin typeface="Calibri" panose="020F0502020204030204" pitchFamily="34" charset="0"/>
              <a:cs typeface="Calibri" panose="020F0502020204030204" pitchFamily="34" charset="0"/>
              <a:sym typeface="Arial"/>
            </a:endParaRPr>
          </a:p>
        </p:txBody>
      </p:sp>
      <p:sp>
        <p:nvSpPr>
          <p:cNvPr id="67" name="Shape 498"/>
          <p:cNvSpPr txBox="1"/>
          <p:nvPr/>
        </p:nvSpPr>
        <p:spPr>
          <a:xfrm>
            <a:off x="5872584" y="2626851"/>
            <a:ext cx="794028" cy="387900"/>
          </a:xfrm>
          <a:prstGeom prst="rect">
            <a:avLst/>
          </a:prstGeom>
          <a:noFill/>
          <a:ln>
            <a:noFill/>
          </a:ln>
        </p:spPr>
        <p:txBody>
          <a:bodyPr spcFirstLastPara="1" wrap="square" lIns="0" tIns="0" rIns="0" bIns="0" anchor="ctr" anchorCtr="0">
            <a:noAutofit/>
          </a:bodyPr>
          <a:lstStyle/>
          <a:p>
            <a:pPr>
              <a:buClr>
                <a:srgbClr val="000000"/>
              </a:buClr>
              <a:buSzPts val="600"/>
              <a:buFont typeface="Arial"/>
              <a:buNone/>
            </a:pPr>
            <a:r>
              <a:rPr lang="en" sz="1100" b="1" dirty="0">
                <a:solidFill>
                  <a:srgbClr val="C0504D">
                    <a:lumMod val="50000"/>
                  </a:srgbClr>
                </a:solidFill>
                <a:latin typeface="Calibri" panose="020F0502020204030204" pitchFamily="34" charset="0"/>
                <a:ea typeface="Calibri"/>
                <a:cs typeface="Calibri" panose="020F0502020204030204" pitchFamily="34" charset="0"/>
                <a:sym typeface="Calibri"/>
              </a:rPr>
              <a:t>Deployed Base Data Platform</a:t>
            </a:r>
            <a:endParaRPr sz="1100" b="1" dirty="0">
              <a:solidFill>
                <a:srgbClr val="C0504D">
                  <a:lumMod val="50000"/>
                </a:srgbClr>
              </a:solidFill>
              <a:latin typeface="Calibri" panose="020F0502020204030204" pitchFamily="34" charset="0"/>
              <a:cs typeface="Calibri" panose="020F0502020204030204" pitchFamily="34" charset="0"/>
            </a:endParaRPr>
          </a:p>
          <a:p>
            <a:pPr>
              <a:buClr>
                <a:srgbClr val="000000"/>
              </a:buClr>
              <a:buSzPts val="600"/>
              <a:buFont typeface="Arial"/>
              <a:buNone/>
            </a:pPr>
            <a:r>
              <a:rPr lang="en" sz="1100" b="1" dirty="0">
                <a:solidFill>
                  <a:srgbClr val="C0504D">
                    <a:lumMod val="50000"/>
                  </a:srgbClr>
                </a:solidFill>
                <a:latin typeface="Calibri" panose="020F0502020204030204" pitchFamily="34" charset="0"/>
                <a:ea typeface="Calibri"/>
                <a:cs typeface="Calibri" panose="020F0502020204030204" pitchFamily="34" charset="0"/>
                <a:sym typeface="Calibri"/>
              </a:rPr>
              <a:t>Dec 2017</a:t>
            </a:r>
            <a:endParaRPr sz="1100" b="1" dirty="0">
              <a:solidFill>
                <a:srgbClr val="C0504D">
                  <a:lumMod val="50000"/>
                </a:srgbClr>
              </a:solidFill>
              <a:latin typeface="Calibri" panose="020F0502020204030204" pitchFamily="34" charset="0"/>
              <a:cs typeface="Calibri" panose="020F0502020204030204" pitchFamily="34" charset="0"/>
            </a:endParaRPr>
          </a:p>
        </p:txBody>
      </p:sp>
      <p:grpSp>
        <p:nvGrpSpPr>
          <p:cNvPr id="71" name="Group 70"/>
          <p:cNvGrpSpPr/>
          <p:nvPr/>
        </p:nvGrpSpPr>
        <p:grpSpPr>
          <a:xfrm>
            <a:off x="10201288" y="3316323"/>
            <a:ext cx="1852793" cy="845456"/>
            <a:chOff x="9810796" y="4193269"/>
            <a:chExt cx="2379897" cy="845456"/>
          </a:xfrm>
          <a:solidFill>
            <a:schemeClr val="accent5">
              <a:lumMod val="50000"/>
            </a:schemeClr>
          </a:solidFill>
        </p:grpSpPr>
        <p:sp>
          <p:nvSpPr>
            <p:cNvPr id="72" name="Shape 1616"/>
            <p:cNvSpPr/>
            <p:nvPr/>
          </p:nvSpPr>
          <p:spPr>
            <a:xfrm>
              <a:off x="9810796" y="4193269"/>
              <a:ext cx="2379897" cy="845456"/>
            </a:xfrm>
            <a:prstGeom prst="chevron">
              <a:avLst>
                <a:gd name="adj" fmla="val 50000"/>
              </a:avLst>
            </a:prstGeom>
            <a:grpFill/>
            <a:ln w="25400" cap="flat" cmpd="sng">
              <a:solidFill>
                <a:schemeClr val="lt1"/>
              </a:solidFill>
              <a:prstDash val="solid"/>
              <a:round/>
              <a:headEnd type="none" w="sm" len="sm"/>
              <a:tailEnd type="none" w="sm" len="sm"/>
            </a:ln>
          </p:spPr>
          <p:txBody>
            <a:bodyPr spcFirstLastPara="1" wrap="square" lIns="91405" tIns="91405" rIns="91405" bIns="91405" anchor="ctr" anchorCtr="0">
              <a:noAutofit/>
            </a:bodyPr>
            <a:lstStyle/>
            <a:p>
              <a:pPr>
                <a:buClr>
                  <a:srgbClr val="000000"/>
                </a:buClr>
                <a:buSzPts val="1400"/>
                <a:buFont typeface="Arial"/>
                <a:buNone/>
              </a:pPr>
              <a:endParaRPr b="1">
                <a:latin typeface="Calibri" panose="020F0502020204030204" pitchFamily="34" charset="0"/>
                <a:cs typeface="Calibri" panose="020F0502020204030204" pitchFamily="34" charset="0"/>
              </a:endParaRPr>
            </a:p>
          </p:txBody>
        </p:sp>
        <p:sp>
          <p:nvSpPr>
            <p:cNvPr id="74" name="Shape 1617"/>
            <p:cNvSpPr txBox="1"/>
            <p:nvPr/>
          </p:nvSpPr>
          <p:spPr>
            <a:xfrm>
              <a:off x="10342859" y="4291355"/>
              <a:ext cx="1427938" cy="637162"/>
            </a:xfrm>
            <a:prstGeom prst="rect">
              <a:avLst/>
            </a:prstGeom>
            <a:grpFill/>
            <a:ln>
              <a:noFill/>
            </a:ln>
          </p:spPr>
          <p:txBody>
            <a:bodyPr spcFirstLastPara="1" wrap="square" lIns="83973" tIns="55984" rIns="27991" bIns="55984" anchor="ctr" anchorCtr="0">
              <a:noAutofit/>
            </a:bodyPr>
            <a:lstStyle/>
            <a:p>
              <a:pPr algn="ctr">
                <a:lnSpc>
                  <a:spcPct val="90000"/>
                </a:lnSpc>
                <a:buClr>
                  <a:srgbClr val="000000"/>
                </a:buClr>
                <a:buSzPts val="1400"/>
                <a:buFont typeface="Arial"/>
                <a:buNone/>
              </a:pPr>
              <a:r>
                <a:rPr lang="en" b="1" dirty="0">
                  <a:solidFill>
                    <a:srgbClr val="FFFFFF"/>
                  </a:solidFill>
                  <a:latin typeface="Calibri" panose="020F0502020204030204" pitchFamily="34" charset="0"/>
                  <a:cs typeface="Calibri" panose="020F0502020204030204" pitchFamily="34" charset="0"/>
                </a:rPr>
                <a:t>2018 Q4</a:t>
              </a:r>
              <a:endParaRPr b="1" dirty="0">
                <a:solidFill>
                  <a:srgbClr val="FFFFFF"/>
                </a:solidFill>
                <a:latin typeface="Calibri" panose="020F0502020204030204" pitchFamily="34" charset="0"/>
                <a:cs typeface="Calibri" panose="020F0502020204030204" pitchFamily="34" charset="0"/>
              </a:endParaRPr>
            </a:p>
          </p:txBody>
        </p:sp>
      </p:grpSp>
      <p:sp>
        <p:nvSpPr>
          <p:cNvPr id="78" name="TextBox 77"/>
          <p:cNvSpPr txBox="1"/>
          <p:nvPr/>
        </p:nvSpPr>
        <p:spPr>
          <a:xfrm>
            <a:off x="9706787" y="5111882"/>
            <a:ext cx="2311734" cy="969471"/>
          </a:xfrm>
          <a:prstGeom prst="rect">
            <a:avLst/>
          </a:prstGeom>
          <a:noFill/>
          <a:ln w="28575">
            <a:solidFill>
              <a:schemeClr val="accent5">
                <a:lumMod val="50000"/>
              </a:schemeClr>
            </a:solidFill>
          </a:ln>
        </p:spPr>
        <p:txBody>
          <a:bodyPr wrap="square" lIns="121877" tIns="60939" rIns="121877" bIns="60939" rtlCol="0">
            <a:spAutoFit/>
          </a:bodyPr>
          <a:lstStyle/>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Completed CJAMS core development and Rollout Strategy</a:t>
            </a:r>
          </a:p>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Initiated HBX migration</a:t>
            </a:r>
          </a:p>
          <a:p>
            <a:pPr marL="228523" indent="-228523">
              <a:buSzPts val="800"/>
              <a:buFont typeface="Arial" panose="020B0604020202020204" pitchFamily="34" charset="0"/>
              <a:buChar char="•"/>
            </a:pPr>
            <a:r>
              <a:rPr lang="en-US" sz="1100" b="1" dirty="0">
                <a:latin typeface="Calibri" panose="020F0502020204030204" pitchFamily="34" charset="0"/>
                <a:cs typeface="Calibri" panose="020F0502020204030204" pitchFamily="34" charset="0"/>
              </a:rPr>
              <a:t>Submitted APDu</a:t>
            </a:r>
          </a:p>
        </p:txBody>
      </p:sp>
      <p:cxnSp>
        <p:nvCxnSpPr>
          <p:cNvPr id="79" name="Straight Arrow Connector 78"/>
          <p:cNvCxnSpPr/>
          <p:nvPr/>
        </p:nvCxnSpPr>
        <p:spPr>
          <a:xfrm>
            <a:off x="10987114" y="4159820"/>
            <a:ext cx="0" cy="953833"/>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Google Shape;305;p46">
            <a:extLst>
              <a:ext uri="{FF2B5EF4-FFF2-40B4-BE49-F238E27FC236}">
                <a16:creationId xmlns:a16="http://schemas.microsoft.com/office/drawing/2014/main" xmlns="" id="{39AEBA95-0500-40C3-9959-76338472F8D6}"/>
              </a:ext>
            </a:extLst>
          </p:cNvPr>
          <p:cNvSpPr txBox="1">
            <a:spLocks/>
          </p:cNvSpPr>
          <p:nvPr/>
        </p:nvSpPr>
        <p:spPr>
          <a:xfrm>
            <a:off x="136480" y="73025"/>
            <a:ext cx="10709320" cy="650875"/>
          </a:xfrm>
          <a:prstGeom prst="rect">
            <a:avLst/>
          </a:prstGeom>
          <a:noFill/>
          <a:ln>
            <a:noFill/>
          </a:ln>
        </p:spPr>
        <p:txBody>
          <a:bodyPr spcFirstLastPara="1" wrap="square" lIns="91172" tIns="45553" rIns="91172" bIns="4555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a:lstStyle>
          <a:p>
            <a:r>
              <a:rPr lang="en-US" sz="3600" b="1" dirty="0">
                <a:solidFill>
                  <a:schemeClr val="tx1"/>
                </a:solidFill>
              </a:rPr>
              <a:t>Accomplishments</a:t>
            </a:r>
          </a:p>
        </p:txBody>
      </p:sp>
    </p:spTree>
    <p:extLst>
      <p:ext uri="{BB962C8B-B14F-4D97-AF65-F5344CB8AC3E}">
        <p14:creationId xmlns:p14="http://schemas.microsoft.com/office/powerpoint/2010/main" xmlns="" val="1238765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a:spLocks noGrp="1"/>
          </p:cNvSpPr>
          <p:nvPr>
            <p:ph type="ctrTitle"/>
          </p:nvPr>
        </p:nvSpPr>
        <p:spPr>
          <a:xfrm>
            <a:off x="928679" y="2483372"/>
            <a:ext cx="10360500" cy="1470000"/>
          </a:xfrm>
          <a:prstGeom prst="rect">
            <a:avLst/>
          </a:prstGeom>
          <a:noFill/>
          <a:ln>
            <a:noFill/>
          </a:ln>
        </p:spPr>
        <p:txBody>
          <a:bodyPr spcFirstLastPara="1" wrap="square" lIns="91413" tIns="91413" rIns="91413" bIns="91413" anchor="ctr" anchorCtr="0">
            <a:noAutofit/>
          </a:bodyPr>
          <a:lstStyle/>
          <a:p>
            <a:pPr>
              <a:buSzPts val="4800"/>
            </a:pPr>
            <a:r>
              <a:rPr lang="en-US" sz="4800" dirty="0"/>
              <a:t>CSS Overview and Architecture</a:t>
            </a:r>
            <a:endParaRPr sz="6000" dirty="0"/>
          </a:p>
        </p:txBody>
      </p:sp>
    </p:spTree>
    <p:extLst>
      <p:ext uri="{BB962C8B-B14F-4D97-AF65-F5344CB8AC3E}">
        <p14:creationId xmlns:p14="http://schemas.microsoft.com/office/powerpoint/2010/main" xmlns="" val="129881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73" name="Google Shape;973;p72"/>
          <p:cNvSpPr txBox="1"/>
          <p:nvPr/>
        </p:nvSpPr>
        <p:spPr>
          <a:xfrm>
            <a:off x="107072" y="209138"/>
            <a:ext cx="10840200" cy="504300"/>
          </a:xfrm>
          <a:prstGeom prst="rect">
            <a:avLst/>
          </a:prstGeom>
          <a:noFill/>
          <a:ln>
            <a:noFill/>
          </a:ln>
        </p:spPr>
        <p:txBody>
          <a:bodyPr spcFirstLastPara="1" wrap="square" lIns="91409" tIns="45693" rIns="91409" bIns="45693" anchor="ctr" anchorCtr="0">
            <a:noAutofit/>
          </a:bodyPr>
          <a:lstStyle>
            <a:defPPr marR="0" lvl="0" algn="l" rtl="0">
              <a:lnSpc>
                <a:spcPct val="100000"/>
              </a:lnSpc>
              <a:spcBef>
                <a:spcPts val="0"/>
              </a:spcBef>
              <a:spcAft>
                <a:spcPts val="0"/>
              </a:spcAft>
            </a:defPPr>
            <a:lvl1pPr>
              <a:buClr>
                <a:srgbClr val="002F8E"/>
              </a:buClr>
              <a:buSzPts val="2400"/>
              <a:defRPr sz="4300" b="1"/>
            </a:lvl1pPr>
          </a:lstStyle>
          <a:p>
            <a:r>
              <a:rPr lang="en-US" sz="3600" dirty="0">
                <a:sym typeface="Raleway"/>
              </a:rPr>
              <a:t>What is Child Support System (CSS)?</a:t>
            </a:r>
            <a:endParaRPr sz="3600" dirty="0">
              <a:sym typeface="Raleway"/>
            </a:endParaRPr>
          </a:p>
        </p:txBody>
      </p:sp>
      <p:pic>
        <p:nvPicPr>
          <p:cNvPr id="974" name="Google Shape;974;p72"/>
          <p:cNvPicPr preferRelativeResize="0"/>
          <p:nvPr/>
        </p:nvPicPr>
        <p:blipFill>
          <a:blip r:embed="rId3">
            <a:alphaModFix/>
          </a:blip>
          <a:stretch>
            <a:fillRect/>
          </a:stretch>
        </p:blipFill>
        <p:spPr>
          <a:xfrm>
            <a:off x="11023475" y="0"/>
            <a:ext cx="1116674" cy="724000"/>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xmlns="" val="1599826645"/>
              </p:ext>
            </p:extLst>
          </p:nvPr>
        </p:nvGraphicFramePr>
        <p:xfrm>
          <a:off x="279469" y="970380"/>
          <a:ext cx="11484902" cy="5218451"/>
        </p:xfrm>
        <a:graphic>
          <a:graphicData uri="http://schemas.openxmlformats.org/drawingml/2006/table">
            <a:tbl>
              <a:tblPr firstRow="1" bandRow="1">
                <a:tableStyleId>{5C238D01-DC42-45B8-A772-1D0C1A0BF918}</a:tableStyleId>
              </a:tblPr>
              <a:tblGrid>
                <a:gridCol w="6544412">
                  <a:extLst>
                    <a:ext uri="{9D8B030D-6E8A-4147-A177-3AD203B41FA5}">
                      <a16:colId xmlns:a16="http://schemas.microsoft.com/office/drawing/2014/main" xmlns="" val="20000"/>
                    </a:ext>
                  </a:extLst>
                </a:gridCol>
                <a:gridCol w="4940490">
                  <a:extLst>
                    <a:ext uri="{9D8B030D-6E8A-4147-A177-3AD203B41FA5}">
                      <a16:colId xmlns:a16="http://schemas.microsoft.com/office/drawing/2014/main" xmlns="" val="20001"/>
                    </a:ext>
                  </a:extLst>
                </a:gridCol>
              </a:tblGrid>
              <a:tr h="1606571">
                <a:tc grid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u="sng" dirty="0">
                          <a:solidFill>
                            <a:srgbClr val="C00000"/>
                          </a:solidFill>
                          <a:latin typeface="Calibri" panose="020F0502020204030204" pitchFamily="34" charset="0"/>
                          <a:cs typeface="Calibri" panose="020F0502020204030204" pitchFamily="34" charset="0"/>
                        </a:rPr>
                        <a:t>Definition:</a:t>
                      </a:r>
                      <a:r>
                        <a:rPr lang="en-US" sz="1800" dirty="0">
                          <a:latin typeface="Calibri" panose="020F0502020204030204" pitchFamily="34" charset="0"/>
                          <a:cs typeface="Calibri" panose="020F0502020204030204" pitchFamily="34" charset="0"/>
                        </a:rPr>
                        <a:t> </a:t>
                      </a:r>
                      <a:r>
                        <a:rPr lang="en-US" sz="2000" u="none" dirty="0">
                          <a:latin typeface="Calibri" panose="020F0502020204030204" pitchFamily="34" charset="0"/>
                          <a:cs typeface="Calibri" panose="020F0502020204030204" pitchFamily="34" charset="0"/>
                        </a:rPr>
                        <a:t>The Child Support System is an application being developed as part of MD THINK that supports the Child Support Administration (CSA) business functions such as enforcement of child support, locating parents, establishment of paternity and support orders and collection of support payments. This system is being developed with adherence to the ACF 2017 guidelines.</a:t>
                      </a:r>
                      <a:endParaRPr lang="en-US" sz="20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xmlns="" val="10000"/>
                  </a:ext>
                </a:extLst>
              </a:tr>
              <a:tr h="2859815">
                <a:tc>
                  <a:txBody>
                    <a:bodyPr/>
                    <a:lstStyle/>
                    <a:p>
                      <a:pPr marL="0" indent="0">
                        <a:lnSpc>
                          <a:spcPct val="150000"/>
                        </a:lnSpc>
                        <a:buFont typeface="Wingdings" pitchFamily="2" charset="2"/>
                        <a:buNone/>
                      </a:pPr>
                      <a:r>
                        <a:rPr lang="en-US" sz="2400" b="1" u="sng" dirty="0">
                          <a:solidFill>
                            <a:srgbClr val="C00000"/>
                          </a:solidFill>
                          <a:latin typeface="Calibri" panose="020F0502020204030204" pitchFamily="34" charset="0"/>
                          <a:cs typeface="Calibri" panose="020F0502020204030204" pitchFamily="34" charset="0"/>
                        </a:rPr>
                        <a:t>Benefits of CSS</a:t>
                      </a:r>
                      <a:endParaRPr lang="en-US" sz="1600" b="1" u="sng" dirty="0">
                        <a:latin typeface="Calibri" panose="020F0502020204030204" pitchFamily="34" charset="0"/>
                        <a:cs typeface="Calibri" panose="020F0502020204030204" pitchFamily="34" charset="0"/>
                      </a:endParaRPr>
                    </a:p>
                    <a:p>
                      <a:pPr marL="457200" indent="-457200">
                        <a:lnSpc>
                          <a:spcPct val="150000"/>
                        </a:lnSpc>
                        <a:buFont typeface="Wingdings" pitchFamily="2" charset="2"/>
                        <a:buChar char="ü"/>
                      </a:pPr>
                      <a:r>
                        <a:rPr lang="en-US" sz="2000" dirty="0">
                          <a:latin typeface="Calibri" panose="020F0502020204030204" pitchFamily="34" charset="0"/>
                          <a:cs typeface="Calibri" panose="020F0502020204030204" pitchFamily="34" charset="0"/>
                        </a:rPr>
                        <a:t>Replaces legacy Child Support Enforcement System (CSES) and four other silo systems</a:t>
                      </a:r>
                    </a:p>
                    <a:p>
                      <a:pPr marL="457200" indent="-457200">
                        <a:lnSpc>
                          <a:spcPct val="150000"/>
                        </a:lnSpc>
                        <a:buFont typeface="Wingdings" pitchFamily="2" charset="2"/>
                        <a:buChar char="ü"/>
                      </a:pPr>
                      <a:r>
                        <a:rPr lang="en-US" sz="2000" dirty="0">
                          <a:latin typeface="Calibri" panose="020F0502020204030204" pitchFamily="34" charset="0"/>
                          <a:cs typeface="Calibri" panose="020F0502020204030204" pitchFamily="34" charset="0"/>
                        </a:rPr>
                        <a:t>Supported on tablet and mobile devices</a:t>
                      </a:r>
                    </a:p>
                    <a:p>
                      <a:pPr marL="457200" indent="-457200">
                        <a:lnSpc>
                          <a:spcPct val="150000"/>
                        </a:lnSpc>
                        <a:buFont typeface="Wingdings" pitchFamily="2" charset="2"/>
                        <a:buChar char="ü"/>
                      </a:pPr>
                      <a:r>
                        <a:rPr lang="en-US" sz="2000" dirty="0">
                          <a:latin typeface="Calibri" panose="020F0502020204030204" pitchFamily="34" charset="0"/>
                          <a:cs typeface="Calibri" panose="020F0502020204030204" pitchFamily="34" charset="0"/>
                        </a:rPr>
                        <a:t>Allows workers to enter real time information</a:t>
                      </a:r>
                    </a:p>
                    <a:p>
                      <a:pPr marL="457200" indent="-457200">
                        <a:lnSpc>
                          <a:spcPct val="150000"/>
                        </a:lnSpc>
                        <a:buFont typeface="Wingdings" pitchFamily="2" charset="2"/>
                        <a:buChar char="ü"/>
                      </a:pPr>
                      <a:r>
                        <a:rPr lang="en-US" sz="2000" dirty="0">
                          <a:latin typeface="Calibri" panose="020F0502020204030204" pitchFamily="34" charset="0"/>
                          <a:cs typeface="Calibri" panose="020F0502020204030204" pitchFamily="34" charset="0"/>
                        </a:rPr>
                        <a:t>Shares information across programs </a:t>
                      </a:r>
                    </a:p>
                    <a:p>
                      <a:pPr marL="457200" indent="-457200">
                        <a:lnSpc>
                          <a:spcPct val="150000"/>
                        </a:lnSpc>
                        <a:buFont typeface="Wingdings" pitchFamily="2" charset="2"/>
                        <a:buChar char="ü"/>
                      </a:pPr>
                      <a:r>
                        <a:rPr lang="en-US" sz="2000" dirty="0">
                          <a:latin typeface="Calibri" panose="020F0502020204030204" pitchFamily="34" charset="0"/>
                          <a:cs typeface="Calibri" panose="020F0502020204030204" pitchFamily="34" charset="0"/>
                        </a:rPr>
                        <a:t>Minimizes redundant data entry</a:t>
                      </a:r>
                    </a:p>
                    <a:p>
                      <a:endParaRPr lang="en-US"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50000"/>
                        </a:lnSpc>
                        <a:buFont typeface="Wingdings" pitchFamily="2" charset="2"/>
                        <a:buNone/>
                      </a:pPr>
                      <a:r>
                        <a:rPr lang="en-US" sz="2400" b="1" i="0" u="sng" strike="noStrike" cap="none" dirty="0">
                          <a:solidFill>
                            <a:srgbClr val="C00000"/>
                          </a:solidFill>
                          <a:latin typeface="Calibri" panose="020F0502020204030204" pitchFamily="34" charset="0"/>
                          <a:ea typeface="Arial"/>
                          <a:cs typeface="Calibri" panose="020F0502020204030204" pitchFamily="34" charset="0"/>
                          <a:sym typeface="Arial"/>
                        </a:rPr>
                        <a:t>Key Statistics (2018)</a:t>
                      </a:r>
                      <a:endParaRPr lang="en-US" sz="1400" b="1" u="sng" dirty="0">
                        <a:latin typeface="Calibri" panose="020F0502020204030204" pitchFamily="34" charset="0"/>
                        <a:cs typeface="Calibri" panose="020F0502020204030204" pitchFamily="34" charset="0"/>
                      </a:endParaRPr>
                    </a:p>
                    <a:p>
                      <a:pPr marL="457200" indent="-457200">
                        <a:lnSpc>
                          <a:spcPct val="150000"/>
                        </a:lnSpc>
                        <a:buFont typeface="Wingdings" pitchFamily="2" charset="2"/>
                        <a:buChar char="ü"/>
                      </a:pPr>
                      <a:r>
                        <a:rPr lang="en-US" sz="2000" b="0" i="0" u="none" strike="noStrike" cap="none" dirty="0">
                          <a:solidFill>
                            <a:srgbClr val="000000"/>
                          </a:solidFill>
                          <a:latin typeface="Calibri" panose="020F0502020204030204" pitchFamily="34" charset="0"/>
                          <a:ea typeface="Arial"/>
                          <a:cs typeface="Calibri" panose="020F0502020204030204" pitchFamily="34" charset="0"/>
                          <a:sym typeface="Arial"/>
                        </a:rPr>
                        <a:t>Caseload:  198,241</a:t>
                      </a:r>
                    </a:p>
                    <a:p>
                      <a:pPr marL="457200" indent="-457200">
                        <a:lnSpc>
                          <a:spcPct val="150000"/>
                        </a:lnSpc>
                        <a:buFont typeface="Wingdings" pitchFamily="2" charset="2"/>
                        <a:buChar char="ü"/>
                      </a:pPr>
                      <a:r>
                        <a:rPr lang="en-US" sz="2000" b="0" i="0" u="none" strike="noStrike" cap="none" dirty="0">
                          <a:solidFill>
                            <a:srgbClr val="000000"/>
                          </a:solidFill>
                          <a:latin typeface="Calibri" panose="020F0502020204030204" pitchFamily="34" charset="0"/>
                          <a:ea typeface="Arial"/>
                          <a:cs typeface="Calibri" panose="020F0502020204030204" pitchFamily="34" charset="0"/>
                          <a:sym typeface="Arial"/>
                        </a:rPr>
                        <a:t>Annual Collection : $552 Million</a:t>
                      </a:r>
                    </a:p>
                    <a:p>
                      <a:pPr marL="457200" indent="-457200">
                        <a:lnSpc>
                          <a:spcPct val="150000"/>
                        </a:lnSpc>
                        <a:buFont typeface="Wingdings" pitchFamily="2" charset="2"/>
                        <a:buChar char="ü"/>
                      </a:pPr>
                      <a:r>
                        <a:rPr lang="en-US" sz="2000" b="0" i="0" u="none" strike="noStrike" cap="none" dirty="0">
                          <a:solidFill>
                            <a:srgbClr val="000000"/>
                          </a:solidFill>
                          <a:latin typeface="Calibri" panose="020F0502020204030204" pitchFamily="34" charset="0"/>
                          <a:ea typeface="Arial"/>
                          <a:cs typeface="Calibri" panose="020F0502020204030204" pitchFamily="34" charset="0"/>
                          <a:sym typeface="Arial"/>
                        </a:rPr>
                        <a:t>Cases with support order: 165,766</a:t>
                      </a:r>
                    </a:p>
                    <a:p>
                      <a:pPr marL="457200" indent="-457200">
                        <a:lnSpc>
                          <a:spcPct val="150000"/>
                        </a:lnSpc>
                        <a:buFont typeface="Wingdings" pitchFamily="2" charset="2"/>
                        <a:buChar char="ü"/>
                      </a:pPr>
                      <a:r>
                        <a:rPr lang="en-US" sz="2000" b="0" i="0" u="none" strike="noStrike" cap="none" dirty="0">
                          <a:solidFill>
                            <a:srgbClr val="000000"/>
                          </a:solidFill>
                          <a:latin typeface="Calibri" panose="020F0502020204030204" pitchFamily="34" charset="0"/>
                          <a:ea typeface="Arial"/>
                          <a:cs typeface="Calibri" panose="020F0502020204030204" pitchFamily="34" charset="0"/>
                          <a:sym typeface="Arial"/>
                        </a:rPr>
                        <a:t>71.5% </a:t>
                      </a:r>
                      <a:r>
                        <a:rPr lang="en-US" sz="2000" b="0" i="0" u="none" strike="noStrike" cap="none" baseline="0" dirty="0">
                          <a:solidFill>
                            <a:srgbClr val="000000"/>
                          </a:solidFill>
                          <a:latin typeface="Calibri" panose="020F0502020204030204" pitchFamily="34" charset="0"/>
                          <a:ea typeface="Arial"/>
                          <a:cs typeface="Calibri" panose="020F0502020204030204" pitchFamily="34" charset="0"/>
                          <a:sym typeface="Arial"/>
                        </a:rPr>
                        <a:t> </a:t>
                      </a:r>
                      <a:r>
                        <a:rPr lang="en-US" sz="2000" b="0" i="0" u="none" strike="noStrike" cap="none" dirty="0">
                          <a:solidFill>
                            <a:srgbClr val="000000"/>
                          </a:solidFill>
                          <a:latin typeface="Calibri" panose="020F0502020204030204" pitchFamily="34" charset="0"/>
                          <a:ea typeface="Arial"/>
                          <a:cs typeface="Calibri" panose="020F0502020204030204" pitchFamily="34" charset="0"/>
                          <a:sym typeface="Arial"/>
                        </a:rPr>
                        <a:t>collection by employee paycheck withholding</a:t>
                      </a:r>
                    </a:p>
                    <a:p>
                      <a:pPr marL="457200" indent="-457200">
                        <a:lnSpc>
                          <a:spcPct val="150000"/>
                        </a:lnSpc>
                        <a:buFont typeface="Wingdings" pitchFamily="2" charset="2"/>
                        <a:buChar char="ü"/>
                      </a:pPr>
                      <a:r>
                        <a:rPr lang="en-US" sz="2000" b="0" i="0" u="none" strike="noStrike" cap="none" dirty="0">
                          <a:solidFill>
                            <a:srgbClr val="000000"/>
                          </a:solidFill>
                          <a:latin typeface="Calibri" panose="020F0502020204030204" pitchFamily="34" charset="0"/>
                          <a:ea typeface="Arial"/>
                          <a:cs typeface="Calibri" panose="020F0502020204030204" pitchFamily="34" charset="0"/>
                          <a:sym typeface="Arial"/>
                        </a:rPr>
                        <a:t>$ 4.64 collected for every $1.00 spent </a:t>
                      </a:r>
                      <a:endParaRPr lang="en-US" sz="20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998837450"/>
      </p:ext>
    </p:extLst>
  </p:cSld>
  <p:clrMapOvr>
    <a:masterClrMapping/>
  </p:clrMapOvr>
</p:sld>
</file>

<file path=ppt/theme/theme1.xml><?xml version="1.0" encoding="utf-8"?>
<a:theme xmlns:a="http://schemas.openxmlformats.org/drawingml/2006/main" name="6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2552</TotalTime>
  <Words>3089</Words>
  <Application>Microsoft Office PowerPoint</Application>
  <PresentationFormat>Custom</PresentationFormat>
  <Paragraphs>854</Paragraphs>
  <Slides>23</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vt:lpstr>
      <vt:lpstr>Calibri</vt:lpstr>
      <vt:lpstr>Raleway</vt:lpstr>
      <vt:lpstr>Wingdings</vt:lpstr>
      <vt:lpstr>Lucida Sans</vt:lpstr>
      <vt:lpstr>Cambria</vt:lpstr>
      <vt:lpstr>Roboto</vt:lpstr>
      <vt:lpstr>Helvetica Neue</vt:lpstr>
      <vt:lpstr>Times New Roman</vt:lpstr>
      <vt:lpstr>Raleway Bold</vt:lpstr>
      <vt:lpstr>6_Custom Design</vt:lpstr>
      <vt:lpstr>8_Custom Design</vt:lpstr>
      <vt:lpstr>MD THINK Child Support System</vt:lpstr>
      <vt:lpstr>Agenda</vt:lpstr>
      <vt:lpstr>Slide 3</vt:lpstr>
      <vt:lpstr>Slide 4</vt:lpstr>
      <vt:lpstr>Slide 5</vt:lpstr>
      <vt:lpstr>Slide 6</vt:lpstr>
      <vt:lpstr>Slide 7</vt:lpstr>
      <vt:lpstr>CSS Overview and Architecture</vt:lpstr>
      <vt:lpstr>Slide 9</vt:lpstr>
      <vt:lpstr>Slide 10</vt:lpstr>
      <vt:lpstr>Slide 11</vt:lpstr>
      <vt:lpstr>Slide 12</vt:lpstr>
      <vt:lpstr>Slide 13</vt:lpstr>
      <vt:lpstr>Slide 14</vt:lpstr>
      <vt:lpstr>Slide 15</vt:lpstr>
      <vt:lpstr>Cloud Security</vt:lpstr>
      <vt:lpstr>Application Technology Stack</vt:lpstr>
      <vt:lpstr>Cloud Platform Technologies</vt:lpstr>
      <vt:lpstr>SDP Tech Stack</vt:lpstr>
      <vt:lpstr>Child Support System Demo</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CJAMS</dc:title>
  <dc:creator>Subi Muniasamy</dc:creator>
  <cp:lastModifiedBy>DHRAdmin</cp:lastModifiedBy>
  <cp:revision>490</cp:revision>
  <dcterms:modified xsi:type="dcterms:W3CDTF">2019-01-30T20:33:03Z</dcterms:modified>
</cp:coreProperties>
</file>