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70" r:id="rId5"/>
    <p:sldId id="369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pos="768" userDrawn="1">
          <p15:clr>
            <a:srgbClr val="A4A3A4"/>
          </p15:clr>
        </p15:guide>
        <p15:guide id="3" pos="5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16B"/>
    <a:srgbClr val="336A90"/>
    <a:srgbClr val="A12854"/>
    <a:srgbClr val="F6F3EE"/>
    <a:srgbClr val="264A64"/>
    <a:srgbClr val="E29F4D"/>
    <a:srgbClr val="63BAB0"/>
    <a:srgbClr val="F9E585"/>
    <a:srgbClr val="112E51"/>
    <a:srgbClr val="3333F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19" autoAdjust="0"/>
    <p:restoredTop sz="94343" autoAdjust="0"/>
  </p:normalViewPr>
  <p:slideViewPr>
    <p:cSldViewPr snapToObjects="1">
      <p:cViewPr varScale="1">
        <p:scale>
          <a:sx n="73" d="100"/>
          <a:sy n="73" d="100"/>
        </p:scale>
        <p:origin x="702" y="72"/>
      </p:cViewPr>
      <p:guideLst>
        <p:guide orient="horz" pos="2064"/>
        <p:guide pos="768"/>
        <p:guide pos="5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8" d="100"/>
          <a:sy n="68" d="100"/>
        </p:scale>
        <p:origin x="-325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64D9E48-5E7F-D24C-87D5-695B18367D24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6CB10C2-C6DD-5A4A-BF1B-B012B8BA42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975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86357CE-B3EB-1B4A-84E5-C1E2DF427ABD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24A558B-E4E9-A94A-B9C1-029E46A76A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9379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Dark Blue">
    <p:bg>
      <p:bgPr>
        <a:solidFill>
          <a:srgbClr val="264A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1371600"/>
            <a:ext cx="7315200" cy="1600200"/>
          </a:xfrm>
        </p:spPr>
        <p:txBody>
          <a:bodyPr anchor="b" anchorCtr="0">
            <a:norm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200" y="3352800"/>
            <a:ext cx="4572000" cy="16002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Subtitle Style</a:t>
            </a: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422400" y="3124200"/>
            <a:ext cx="558800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Logo for HHS and ACF. Office of Child Support Enforcement" title="HHS/ACF Logo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2" y="5638801"/>
            <a:ext cx="5993292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662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3 Content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805" y="1600200"/>
            <a:ext cx="3352395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 baseline="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24800" y="1600200"/>
            <a:ext cx="3353205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4419399" y="1600200"/>
            <a:ext cx="3353205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165600" y="6495990"/>
            <a:ext cx="386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5B6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Child Support Enforcement</a:t>
            </a:r>
            <a:endParaRPr lang="en-US" sz="800" dirty="0">
              <a:solidFill>
                <a:srgbClr val="5B61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848380"/>
            <a:ext cx="100584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hoto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5079595" cy="47244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299200" y="152403"/>
            <a:ext cx="5689600" cy="656234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600" b="1" i="0" baseline="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PLACE PHOTO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711200" y="848380"/>
            <a:ext cx="53848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00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re Information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Office of Child Support Enforcement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1828800"/>
            <a:ext cx="7924800" cy="3581400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Name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Division/Office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Contact Information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Website</a:t>
            </a:r>
          </a:p>
          <a:p>
            <a:pPr lvl="0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89000" y="847725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For More Information</a:t>
            </a:r>
            <a:endParaRPr lang="en-US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999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re Information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03200" y="152400"/>
            <a:ext cx="11785600" cy="2895600"/>
          </a:xfrm>
          <a:prstGeom prst="rect">
            <a:avLst/>
          </a:prstGeom>
          <a:solidFill>
            <a:srgbClr val="264A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Title 7"/>
          <p:cNvSpPr>
            <a:spLocks noGrp="1"/>
          </p:cNvSpPr>
          <p:nvPr>
            <p:ph type="title"/>
          </p:nvPr>
        </p:nvSpPr>
        <p:spPr>
          <a:xfrm>
            <a:off x="914400" y="457200"/>
            <a:ext cx="10058400" cy="5232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For More Information</a:t>
            </a: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1219200"/>
            <a:ext cx="10058400" cy="1600200"/>
          </a:xfrm>
          <a:effectLst>
            <a:outerShdw blurRad="254000" dir="5400000" algn="tl" rotWithShape="0">
              <a:srgbClr val="000000">
                <a:alpha val="40000"/>
              </a:srgbClr>
            </a:outerShdw>
          </a:effectLst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3200" y="3048000"/>
            <a:ext cx="11785600" cy="3666744"/>
          </a:xfrm>
          <a:solidFill>
            <a:srgbClr val="F6F3EE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3600" b="1" i="0" baseline="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PLACE PHOTO</a:t>
            </a:r>
          </a:p>
        </p:txBody>
      </p:sp>
    </p:spTree>
    <p:extLst>
      <p:ext uri="{BB962C8B-B14F-4D97-AF65-F5344CB8AC3E}">
        <p14:creationId xmlns:p14="http://schemas.microsoft.com/office/powerpoint/2010/main" val="293175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re Information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7"/>
          <p:cNvSpPr>
            <a:spLocks noGrp="1"/>
          </p:cNvSpPr>
          <p:nvPr>
            <p:ph type="title" hasCustomPrompt="1"/>
          </p:nvPr>
        </p:nvSpPr>
        <p:spPr>
          <a:xfrm>
            <a:off x="736600" y="533400"/>
            <a:ext cx="4876800" cy="523220"/>
          </a:xfrm>
          <a:effectLst/>
        </p:spPr>
        <p:txBody>
          <a:bodyPr/>
          <a:lstStyle>
            <a:lvl1pPr>
              <a:defRPr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1200" y="1219200"/>
            <a:ext cx="4876800" cy="1600200"/>
          </a:xfrm>
          <a:effectLst/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336A9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Text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5994400" y="152400"/>
            <a:ext cx="5994400" cy="6562344"/>
          </a:xfrm>
          <a:solidFill>
            <a:srgbClr val="F6F3EE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3600" b="1" i="0" baseline="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PLACE PHOTO</a:t>
            </a:r>
          </a:p>
        </p:txBody>
      </p:sp>
    </p:spTree>
    <p:extLst>
      <p:ext uri="{BB962C8B-B14F-4D97-AF65-F5344CB8AC3E}">
        <p14:creationId xmlns:p14="http://schemas.microsoft.com/office/powerpoint/2010/main" val="85522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Light Gray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676400"/>
            <a:ext cx="7315200" cy="1600200"/>
          </a:xfrm>
        </p:spPr>
        <p:txBody>
          <a:bodyPr anchor="b" anchorCtr="0">
            <a:normAutofit/>
          </a:bodyPr>
          <a:lstStyle>
            <a:lvl1pPr>
              <a:defRPr sz="3200"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Click to Edit Master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657600"/>
            <a:ext cx="4572000" cy="16002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336A9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Subtitle Style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066800" y="3429000"/>
            <a:ext cx="5791200" cy="0"/>
          </a:xfrm>
          <a:prstGeom prst="line">
            <a:avLst/>
          </a:prstGeom>
          <a:ln w="19050">
            <a:solidFill>
              <a:srgbClr val="336A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2" y="5847786"/>
            <a:ext cx="5003209" cy="57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33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Photo - Dark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03202" y="3581400"/>
            <a:ext cx="8724900" cy="2057400"/>
          </a:xfrm>
          <a:prstGeom prst="rect">
            <a:avLst/>
          </a:prstGeom>
          <a:solidFill>
            <a:srgbClr val="264A64">
              <a:alpha val="9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3581400"/>
            <a:ext cx="7315200" cy="1219200"/>
          </a:xfrm>
          <a:noFill/>
        </p:spPr>
        <p:txBody>
          <a:bodyPr anchor="b" anchorCtr="0">
            <a:normAutofit/>
          </a:bodyPr>
          <a:lstStyle>
            <a:lvl1pPr marL="0" algn="l"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Title Goes Here &amp;</a:t>
            </a:r>
            <a:br>
              <a:rPr lang="en-US" dirty="0" smtClean="0"/>
            </a:br>
            <a:r>
              <a:rPr lang="en-US" dirty="0" smtClean="0"/>
              <a:t>Can Run Two Lines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  <p:pic>
        <p:nvPicPr>
          <p:cNvPr id="10" name="Picture 9" descr="Logo for HHS and ACF. Office of Child Support Enforcement" title="HHS/ACF Logo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593" y="5029200"/>
            <a:ext cx="4190409" cy="4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95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Photo - No Colo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2667000"/>
            <a:ext cx="7315200" cy="1447800"/>
          </a:xfrm>
        </p:spPr>
        <p:txBody>
          <a:bodyPr anchor="ctr" anchorCtr="0">
            <a:normAutofit/>
          </a:bodyPr>
          <a:lstStyle>
            <a:lvl1pPr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Photo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200" y="4343400"/>
            <a:ext cx="7416800" cy="10668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422400" y="4114800"/>
            <a:ext cx="558800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  <p:pic>
        <p:nvPicPr>
          <p:cNvPr id="6" name="Picture 5" descr="Logo for HHS and ACF. Office of Child Support Enforcement" title="HHS/ACF Logo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2" y="5638801"/>
            <a:ext cx="5993292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607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 - Dark Blue">
    <p:bg>
      <p:bgPr>
        <a:solidFill>
          <a:srgbClr val="264A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0400" y="1589782"/>
            <a:ext cx="10871200" cy="523220"/>
          </a:xfrm>
        </p:spPr>
        <p:txBody>
          <a:bodyPr wrap="square" anchor="t" anchorCtr="0">
            <a:spAutoFit/>
          </a:bodyPr>
          <a:lstStyle>
            <a:lvl1pPr algn="ctr">
              <a:defRPr sz="2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Divider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9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Photo - Dark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03199" y="4181475"/>
            <a:ext cx="8724900" cy="1600200"/>
          </a:xfrm>
          <a:prstGeom prst="rect">
            <a:avLst/>
          </a:prstGeom>
          <a:solidFill>
            <a:srgbClr val="264A6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4181475"/>
            <a:ext cx="7315200" cy="1600200"/>
          </a:xfrm>
          <a:noFill/>
        </p:spPr>
        <p:txBody>
          <a:bodyPr anchor="ctr" anchorCtr="0">
            <a:normAutofit/>
          </a:bodyPr>
          <a:lstStyle>
            <a:lvl1pPr marL="0" algn="l"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Photo Divider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13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 - Ph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1066800"/>
            <a:ext cx="9753600" cy="990600"/>
          </a:xfrm>
          <a:noFill/>
        </p:spPr>
        <p:txBody>
          <a:bodyPr anchor="b" anchorCtr="0">
            <a:normAutofit/>
          </a:bodyPr>
          <a:lstStyle>
            <a:lvl1pPr marL="0" algn="l"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Photo Divider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6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1 Content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14400" y="1600200"/>
            <a:ext cx="10058400" cy="4572000"/>
          </a:xfrm>
        </p:spPr>
        <p:txBody>
          <a:bodyPr/>
          <a:lstStyle>
            <a:lvl1pPr>
              <a:defRPr baseline="0">
                <a:solidFill>
                  <a:srgbClr val="5B616B"/>
                </a:solidFill>
              </a:defRPr>
            </a:lvl1pPr>
            <a:lvl2pPr>
              <a:defRPr>
                <a:solidFill>
                  <a:srgbClr val="5B616B"/>
                </a:solidFill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 smtClean="0"/>
              <a:t>Level 1 bullet goes here</a:t>
            </a:r>
          </a:p>
          <a:p>
            <a:pPr lvl="1"/>
            <a:r>
              <a:rPr lang="en-US" dirty="0" smtClean="0"/>
              <a:t>Level 2 bullet goes here</a:t>
            </a:r>
          </a:p>
          <a:p>
            <a:pPr lvl="2"/>
            <a:r>
              <a:rPr lang="en-US" dirty="0" smtClean="0"/>
              <a:t>Level 3 bullet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848380"/>
            <a:ext cx="100584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 &amp; Can Run Two Lines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165600" y="6495990"/>
            <a:ext cx="386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5B6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Child Support Enforcement</a:t>
            </a:r>
            <a:endParaRPr lang="en-US" sz="800" dirty="0">
              <a:solidFill>
                <a:srgbClr val="5B61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09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2 Content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14401" y="1600200"/>
            <a:ext cx="4876395" cy="4724400"/>
          </a:xfrm>
        </p:spPr>
        <p:txBody>
          <a:bodyPr>
            <a:normAutofit/>
          </a:bodyPr>
          <a:lstStyle>
            <a:lvl1pPr>
              <a:defRPr sz="2000" baseline="0">
                <a:solidFill>
                  <a:srgbClr val="5B616B"/>
                </a:solidFill>
              </a:defRPr>
            </a:lvl1pPr>
            <a:lvl2pPr>
              <a:defRPr sz="1800" baseline="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goes here</a:t>
            </a:r>
          </a:p>
          <a:p>
            <a:pPr lvl="1"/>
            <a:r>
              <a:rPr lang="en-US" dirty="0" smtClean="0"/>
              <a:t>Level 2 bullet goes here</a:t>
            </a:r>
          </a:p>
          <a:p>
            <a:pPr lvl="2"/>
            <a:r>
              <a:rPr lang="en-US" dirty="0" smtClean="0"/>
              <a:t>Level 3 bullet goes here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299200" y="1600200"/>
            <a:ext cx="4673600" cy="47244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goes here</a:t>
            </a:r>
          </a:p>
          <a:p>
            <a:pPr lvl="1"/>
            <a:r>
              <a:rPr lang="en-US" dirty="0" smtClean="0"/>
              <a:t>Level 2 bullet goes here</a:t>
            </a:r>
          </a:p>
          <a:p>
            <a:pPr lvl="2"/>
            <a:r>
              <a:rPr lang="en-US" dirty="0" smtClean="0"/>
              <a:t>Level 3 bullet goes here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165600" y="6495990"/>
            <a:ext cx="386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5B6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Child Support Enforcement</a:t>
            </a:r>
            <a:endParaRPr lang="en-US" sz="800" dirty="0">
              <a:solidFill>
                <a:srgbClr val="5B61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848380"/>
            <a:ext cx="100584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75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805" y="457200"/>
            <a:ext cx="10363200" cy="9144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103632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222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solidFill>
                <a:srgbClr val="FFFFFF"/>
              </a:solidFill>
              <a:latin typeface="Gill Sans MT"/>
              <a:cs typeface="Gill Sans MT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505545"/>
            <a:ext cx="3860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Office of Child Support Enforcement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3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41" r:id="rId2"/>
    <p:sldLayoutId id="2147483743" r:id="rId3"/>
    <p:sldLayoutId id="2147483742" r:id="rId4"/>
    <p:sldLayoutId id="2147483654" r:id="rId5"/>
    <p:sldLayoutId id="2147483745" r:id="rId6"/>
    <p:sldLayoutId id="2147483746" r:id="rId7"/>
    <p:sldLayoutId id="2147483708" r:id="rId8"/>
    <p:sldLayoutId id="2147483774" r:id="rId9"/>
    <p:sldLayoutId id="2147483710" r:id="rId10"/>
    <p:sldLayoutId id="2147483748" r:id="rId11"/>
    <p:sldLayoutId id="2147483776" r:id="rId12"/>
    <p:sldLayoutId id="2147483744" r:id="rId13"/>
    <p:sldLayoutId id="2147483775" r:id="rId1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i="0" kern="1200" baseline="0">
          <a:solidFill>
            <a:srgbClr val="336A90"/>
          </a:solidFill>
          <a:latin typeface="Arial" panose="020B0604020202020204" pitchFamily="34" charset="0"/>
          <a:ea typeface="+mj-ea"/>
          <a:cs typeface="Gill Sans MT"/>
        </a:defRPr>
      </a:lvl1pPr>
    </p:titleStyle>
    <p:bodyStyle>
      <a:lvl1pPr marL="230188" indent="-230188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2000" b="0" i="0" kern="1200" baseline="0">
          <a:solidFill>
            <a:srgbClr val="5B616B"/>
          </a:solidFill>
          <a:latin typeface="Arial" panose="020B0604020202020204" pitchFamily="34" charset="0"/>
          <a:ea typeface="+mn-ea"/>
          <a:cs typeface="Gill Sans MT"/>
        </a:defRPr>
      </a:lvl1pPr>
      <a:lvl2pPr marL="684213" indent="-230188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–"/>
        <a:defRPr sz="1800" b="0" i="0" kern="1200" baseline="0">
          <a:solidFill>
            <a:srgbClr val="5B616B"/>
          </a:solidFill>
          <a:latin typeface="Arial" panose="020B0604020202020204" pitchFamily="34" charset="0"/>
          <a:ea typeface="+mn-ea"/>
          <a:cs typeface="Gill Sans MT"/>
        </a:defRPr>
      </a:lvl2pPr>
      <a:lvl3pPr marL="914400" indent="-230188" algn="l" defTabSz="457200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rgbClr val="6C6463"/>
          </a:solidFill>
          <a:latin typeface="Gill Sans MT"/>
          <a:ea typeface="+mn-ea"/>
          <a:cs typeface="Gill Sans MT"/>
        </a:defRPr>
      </a:lvl3pPr>
      <a:lvl4pPr marL="1146175" indent="-231775" algn="l" defTabSz="457200" rtl="0" eaLnBrk="1" latinLnBrk="0" hangingPunct="1">
        <a:spcBef>
          <a:spcPct val="20000"/>
        </a:spcBef>
        <a:buFont typeface="Arial"/>
        <a:buChar char="–"/>
        <a:defRPr sz="1600" b="0" i="0" kern="1200">
          <a:solidFill>
            <a:srgbClr val="6C6463"/>
          </a:solidFill>
          <a:latin typeface="Gill Sans MT"/>
          <a:ea typeface="+mn-ea"/>
          <a:cs typeface="Gill Sans MT"/>
        </a:defRPr>
      </a:lvl4pPr>
      <a:lvl5pPr marL="1255713" indent="-230188" algn="l" defTabSz="457200" rtl="0" eaLnBrk="1" latinLnBrk="0" hangingPunct="1">
        <a:spcBef>
          <a:spcPct val="20000"/>
        </a:spcBef>
        <a:buFont typeface="Arial"/>
        <a:buChar char="»"/>
        <a:defRPr sz="1400" b="0" i="0" kern="1200">
          <a:solidFill>
            <a:srgbClr val="6C6463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9300" y="2819400"/>
            <a:ext cx="8153400" cy="707886"/>
          </a:xfrm>
        </p:spPr>
        <p:txBody>
          <a:bodyPr/>
          <a:lstStyle/>
          <a:p>
            <a:r>
              <a:rPr lang="en-US" sz="4000" b="1" dirty="0"/>
              <a:t>Federal </a:t>
            </a:r>
            <a:r>
              <a:rPr lang="en-US" sz="4000" b="1" dirty="0"/>
              <a:t>S</a:t>
            </a:r>
            <a:r>
              <a:rPr lang="en-US" sz="4000" b="1" dirty="0"/>
              <a:t>ystems Update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24265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NPRM regulation – </a:t>
            </a:r>
            <a:r>
              <a:rPr lang="en-US" dirty="0" smtClean="0"/>
              <a:t>submission </a:t>
            </a:r>
            <a:r>
              <a:rPr lang="en-US" dirty="0"/>
              <a:t>of wage information from State Workforce Agencies to OCSE</a:t>
            </a:r>
          </a:p>
          <a:p>
            <a:pPr lvl="0"/>
            <a:r>
              <a:rPr lang="en-US" dirty="0"/>
              <a:t>State Statistical Report in System (SSRS) </a:t>
            </a:r>
            <a:r>
              <a:rPr lang="en-US" dirty="0" smtClean="0"/>
              <a:t>report</a:t>
            </a:r>
            <a:endParaRPr lang="en-US" dirty="0"/>
          </a:p>
          <a:p>
            <a:pPr lvl="0"/>
            <a:r>
              <a:rPr lang="en-US" dirty="0"/>
              <a:t>State </a:t>
            </a:r>
            <a:r>
              <a:rPr lang="en-US" dirty="0" smtClean="0"/>
              <a:t>house calls (benefits </a:t>
            </a:r>
            <a:r>
              <a:rPr lang="en-US" dirty="0"/>
              <a:t>of federal data increasing state performance </a:t>
            </a:r>
            <a:r>
              <a:rPr lang="en-US" dirty="0" smtClean="0"/>
              <a:t>– OCSE-157 report</a:t>
            </a:r>
            <a:r>
              <a:rPr lang="en-US" dirty="0"/>
              <a:t>) </a:t>
            </a:r>
          </a:p>
          <a:p>
            <a:pPr lvl="0"/>
            <a:r>
              <a:rPr lang="en-US" dirty="0" smtClean="0"/>
              <a:t>National employer table </a:t>
            </a:r>
          </a:p>
          <a:p>
            <a:pPr lvl="0"/>
            <a:r>
              <a:rPr lang="en-US" dirty="0" smtClean="0"/>
              <a:t>State studies </a:t>
            </a:r>
            <a:r>
              <a:rPr lang="en-US" dirty="0"/>
              <a:t>on use of NDNH data </a:t>
            </a:r>
            <a:r>
              <a:rPr lang="en-US" dirty="0" smtClean="0"/>
              <a:t>(benefits </a:t>
            </a:r>
            <a:r>
              <a:rPr lang="en-US" dirty="0"/>
              <a:t>of using federal data)</a:t>
            </a:r>
          </a:p>
          <a:p>
            <a:pPr lvl="0"/>
            <a:r>
              <a:rPr lang="en-US" dirty="0" smtClean="0"/>
              <a:t>Status </a:t>
            </a:r>
            <a:r>
              <a:rPr lang="en-US" smtClean="0"/>
              <a:t>of federal </a:t>
            </a:r>
            <a:r>
              <a:rPr lang="en-US" dirty="0" smtClean="0"/>
              <a:t>systems modernization </a:t>
            </a:r>
            <a:r>
              <a:rPr lang="en-US"/>
              <a:t>efforts </a:t>
            </a:r>
            <a:endParaRPr lang="en-US" dirty="0" smtClean="0"/>
          </a:p>
          <a:p>
            <a:pPr lvl="0"/>
            <a:r>
              <a:rPr lang="en-US" dirty="0" smtClean="0"/>
              <a:t>OCSE security agreements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</a:t>
            </a:r>
            <a:r>
              <a:rPr lang="en-US" dirty="0" smtClean="0"/>
              <a:t>Systems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004177"/>
      </p:ext>
    </p:extLst>
  </p:cSld>
  <p:clrMapOvr>
    <a:masterClrMapping/>
  </p:clrMapOvr>
</p:sld>
</file>

<file path=ppt/theme/theme1.xml><?xml version="1.0" encoding="utf-8"?>
<a:theme xmlns:a="http://schemas.openxmlformats.org/drawingml/2006/main" name="4.3-Template_4.29.2016">
  <a:themeElements>
    <a:clrScheme name="Blue Hyperlinks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336A90"/>
      </a:hlink>
      <a:folHlink>
        <a:srgbClr val="336A9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600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_x0020_Type xmlns="4e7512b7-f267-4950-a789-16d6ae86b79c">Presentation</Template_x0020_Type>
    <Relate_x0020_To xmlns="4e7512b7-f267-4950-a789-16d6ae86b79c">Others</Relate_x0020_To>
    <Division xmlns="4e7512b7-f267-4950-a789-16d6ae86b79c">DCC</Division>
    <Notes0 xmlns="4e7512b7-f267-4950-a789-16d6ae86b79c">PowerPoint template for use by all (including regions) for presentations given outside OCSE</Notes0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D4087B2E67248A091C291FCC43B38" ma:contentTypeVersion="5" ma:contentTypeDescription="Create a new document." ma:contentTypeScope="" ma:versionID="9ea07a668fa9124bd3a2b43423423e14">
  <xsd:schema xmlns:xsd="http://www.w3.org/2001/XMLSchema" xmlns:xs="http://www.w3.org/2001/XMLSchema" xmlns:p="http://schemas.microsoft.com/office/2006/metadata/properties" xmlns:ns2="4e7512b7-f267-4950-a789-16d6ae86b79c" targetNamespace="http://schemas.microsoft.com/office/2006/metadata/properties" ma:root="true" ma:fieldsID="84a7c38b34e8c007a901cff899298117" ns2:_="">
    <xsd:import namespace="4e7512b7-f267-4950-a789-16d6ae86b79c"/>
    <xsd:element name="properties">
      <xsd:complexType>
        <xsd:sequence>
          <xsd:element name="documentManagement">
            <xsd:complexType>
              <xsd:all>
                <xsd:element ref="ns2:Template_x0020_Type"/>
                <xsd:element ref="ns2:Relate_x0020_To" minOccurs="0"/>
                <xsd:element ref="ns2:Division"/>
                <xsd:element ref="ns2:Notes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7512b7-f267-4950-a789-16d6ae86b79c" elementFormDefault="qualified">
    <xsd:import namespace="http://schemas.microsoft.com/office/2006/documentManagement/types"/>
    <xsd:import namespace="http://schemas.microsoft.com/office/infopath/2007/PartnerControls"/>
    <xsd:element name="Template_x0020_Type" ma:index="8" ma:displayName="Chapter" ma:default="Benchcard" ma:format="Dropdown" ma:internalName="Template_x0020_Type">
      <xsd:simpleType>
        <xsd:restriction base="dms:Choice">
          <xsd:enumeration value="Benchcard"/>
          <xsd:enumeration value="Brochure"/>
          <xsd:enumeration value="Carousel"/>
          <xsd:enumeration value="CSR"/>
          <xsd:enumeration value="Factsheet and Brief"/>
          <xsd:enumeration value="Guide"/>
          <xsd:enumeration value="Handout"/>
          <xsd:enumeration value="Infographic"/>
          <xsd:enumeration value="Postcard"/>
          <xsd:enumeration value="Presentation"/>
          <xsd:enumeration value="Storybook"/>
          <xsd:enumeration value="Other"/>
          <xsd:enumeration value="Word Documents"/>
        </xsd:restriction>
      </xsd:simpleType>
    </xsd:element>
    <xsd:element name="Relate_x0020_To" ma:index="9" nillable="true" ma:displayName="Related To" ma:default="ACA" ma:format="Dropdown" ma:internalName="Relate_x0020_To">
      <xsd:simpleType>
        <xsd:restriction base="dms:Choice">
          <xsd:enumeration value="ACA"/>
          <xsd:enumeration value="Bubble Chart"/>
          <xsd:enumeration value="Courts"/>
          <xsd:enumeration value="Employers"/>
          <xsd:enumeration value="International"/>
          <xsd:enumeration value="Medical Support"/>
          <xsd:enumeration value="Military &amp; Veterans"/>
          <xsd:enumeration value="PAID"/>
          <xsd:enumeration value="SBTN"/>
          <xsd:enumeration value="Tribes"/>
          <xsd:enumeration value="Others"/>
        </xsd:restriction>
      </xsd:simpleType>
    </xsd:element>
    <xsd:element name="Division" ma:index="10" ma:displayName="Division" ma:default="Audit" ma:format="Dropdown" ma:internalName="Division">
      <xsd:simpleType>
        <xsd:restriction base="dms:Choice">
          <xsd:enumeration value="Audit"/>
          <xsd:enumeration value="DBRM"/>
          <xsd:enumeration value="DCC"/>
          <xsd:enumeration value="DFS"/>
          <xsd:enumeration value="DPI"/>
          <xsd:enumeration value="DPSA"/>
          <xsd:enumeration value="DPT"/>
          <xsd:enumeration value="DRO"/>
          <xsd:enumeration value="DSTS"/>
          <xsd:enumeration value="OC"/>
        </xsd:restriction>
      </xsd:simpleType>
    </xsd:element>
    <xsd:element name="Notes0" ma:index="11" nillable="true" ma:displayName="Notes" ma:internalName="Notes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339F21-93E3-4134-9953-BF6C6CA74C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CA9566-EE70-42A3-AFE7-D5A0A9887BD6}">
  <ds:schemaRefs>
    <ds:schemaRef ds:uri="http://purl.org/dc/terms/"/>
    <ds:schemaRef ds:uri="http://schemas.openxmlformats.org/package/2006/metadata/core-properties"/>
    <ds:schemaRef ds:uri="4e7512b7-f267-4950-a789-16d6ae86b79c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ED0581F-2053-4811-BA3C-43DCD3B99B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7512b7-f267-4950-a789-16d6ae86b7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Gill Sans MT</vt:lpstr>
      <vt:lpstr>4.3-Template_4.29.2016</vt:lpstr>
      <vt:lpstr>Federal Systems Update</vt:lpstr>
      <vt:lpstr>Federal Systems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2017-02-01T13:55:39Z</dcterms:created>
  <dcterms:modified xsi:type="dcterms:W3CDTF">2019-02-04T20:11:18Z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0x01010051BD4087B2E67248A091C291FCC43B38</vt:lpwstr>
  </property>
</Properties>
</file>