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1"/>
  </p:notesMasterIdLst>
  <p:sldIdLst>
    <p:sldId id="256" r:id="rId2"/>
    <p:sldId id="25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258" r:id="rId40"/>
    <p:sldId id="261" r:id="rId41"/>
    <p:sldId id="271" r:id="rId42"/>
    <p:sldId id="274" r:id="rId43"/>
    <p:sldId id="272" r:id="rId44"/>
    <p:sldId id="273" r:id="rId45"/>
    <p:sldId id="275" r:id="rId46"/>
    <p:sldId id="266" r:id="rId47"/>
    <p:sldId id="276" r:id="rId48"/>
    <p:sldId id="278" r:id="rId49"/>
    <p:sldId id="277" r:id="rId50"/>
    <p:sldId id="279" r:id="rId51"/>
    <p:sldId id="267" r:id="rId52"/>
    <p:sldId id="269" r:id="rId53"/>
    <p:sldId id="270" r:id="rId54"/>
    <p:sldId id="268"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260" r:id="rId80"/>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8" d="100"/>
          <a:sy n="108" d="100"/>
        </p:scale>
        <p:origin x="17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3177" tIns="46589" rIns="93177" bIns="46589" rtlCol="0"/>
          <a:lstStyle>
            <a:lvl1pPr algn="r">
              <a:defRPr sz="1200"/>
            </a:lvl1pPr>
          </a:lstStyle>
          <a:p>
            <a:fld id="{99AF5F65-3EC8-46D2-8533-9DEF9F2A838F}" type="datetimeFigureOut">
              <a:rPr lang="en-US" smtClean="0"/>
              <a:t>5/5/2017</a:t>
            </a:fld>
            <a:endParaRPr lang="en-US" dirty="0"/>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1169"/>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3177" tIns="46589" rIns="93177" bIns="46589" rtlCol="0" anchor="b"/>
          <a:lstStyle>
            <a:lvl1pPr algn="r">
              <a:defRPr sz="1200"/>
            </a:lvl1pPr>
          </a:lstStyle>
          <a:p>
            <a:fld id="{65571CD8-D3C5-4663-99D1-3BCABF4D808C}" type="slidenum">
              <a:rPr lang="en-US" smtClean="0"/>
              <a:t>‹#›</a:t>
            </a:fld>
            <a:endParaRPr lang="en-US" dirty="0"/>
          </a:p>
        </p:txBody>
      </p:sp>
    </p:spTree>
    <p:extLst>
      <p:ext uri="{BB962C8B-B14F-4D97-AF65-F5344CB8AC3E}">
        <p14:creationId xmlns:p14="http://schemas.microsoft.com/office/powerpoint/2010/main" val="30096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it relates to incarcerated obligors, the final rule really boils down to these three things. </a:t>
            </a:r>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12</a:t>
            </a:fld>
            <a:endParaRPr lang="en-US" dirty="0"/>
          </a:p>
        </p:txBody>
      </p:sp>
    </p:spTree>
    <p:extLst>
      <p:ext uri="{BB962C8B-B14F-4D97-AF65-F5344CB8AC3E}">
        <p14:creationId xmlns:p14="http://schemas.microsoft.com/office/powerpoint/2010/main" val="391312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13</a:t>
            </a:fld>
            <a:endParaRPr lang="en-US" dirty="0"/>
          </a:p>
        </p:txBody>
      </p:sp>
    </p:spTree>
    <p:extLst>
      <p:ext uri="{BB962C8B-B14F-4D97-AF65-F5344CB8AC3E}">
        <p14:creationId xmlns:p14="http://schemas.microsoft.com/office/powerpoint/2010/main" val="186228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15</a:t>
            </a:fld>
            <a:endParaRPr lang="en-US" dirty="0"/>
          </a:p>
        </p:txBody>
      </p:sp>
    </p:spTree>
    <p:extLst>
      <p:ext uri="{BB962C8B-B14F-4D97-AF65-F5344CB8AC3E}">
        <p14:creationId xmlns:p14="http://schemas.microsoft.com/office/powerpoint/2010/main" val="2422093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16</a:t>
            </a:fld>
            <a:endParaRPr lang="en-US" dirty="0"/>
          </a:p>
        </p:txBody>
      </p:sp>
    </p:spTree>
    <p:extLst>
      <p:ext uri="{BB962C8B-B14F-4D97-AF65-F5344CB8AC3E}">
        <p14:creationId xmlns:p14="http://schemas.microsoft.com/office/powerpoint/2010/main" val="1505852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18</a:t>
            </a:fld>
            <a:endParaRPr lang="en-US" dirty="0"/>
          </a:p>
        </p:txBody>
      </p:sp>
    </p:spTree>
    <p:extLst>
      <p:ext uri="{BB962C8B-B14F-4D97-AF65-F5344CB8AC3E}">
        <p14:creationId xmlns:p14="http://schemas.microsoft.com/office/powerpoint/2010/main" val="278761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19</a:t>
            </a:fld>
            <a:endParaRPr lang="en-US" dirty="0"/>
          </a:p>
        </p:txBody>
      </p:sp>
    </p:spTree>
    <p:extLst>
      <p:ext uri="{BB962C8B-B14F-4D97-AF65-F5344CB8AC3E}">
        <p14:creationId xmlns:p14="http://schemas.microsoft.com/office/powerpoint/2010/main" val="3138118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20</a:t>
            </a:fld>
            <a:endParaRPr lang="en-US" dirty="0"/>
          </a:p>
        </p:txBody>
      </p:sp>
    </p:spTree>
    <p:extLst>
      <p:ext uri="{BB962C8B-B14F-4D97-AF65-F5344CB8AC3E}">
        <p14:creationId xmlns:p14="http://schemas.microsoft.com/office/powerpoint/2010/main" val="2496577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21</a:t>
            </a:fld>
            <a:endParaRPr lang="en-US" dirty="0"/>
          </a:p>
        </p:txBody>
      </p:sp>
    </p:spTree>
    <p:extLst>
      <p:ext uri="{BB962C8B-B14F-4D97-AF65-F5344CB8AC3E}">
        <p14:creationId xmlns:p14="http://schemas.microsoft.com/office/powerpoint/2010/main" val="215423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8EDE0DE-C18F-481E-92F6-E8621C8EAB64}" type="datetime1">
              <a:rPr lang="en-US" smtClean="0"/>
              <a:t>5/5/2017</a:t>
            </a:fld>
            <a:endParaRPr lang="en-US" dirty="0"/>
          </a:p>
        </p:txBody>
      </p:sp>
      <p:sp>
        <p:nvSpPr>
          <p:cNvPr id="19" name="Footer Placeholder 18"/>
          <p:cNvSpPr>
            <a:spLocks noGrp="1"/>
          </p:cNvSpPr>
          <p:nvPr>
            <p:ph type="ftr" sz="quarter" idx="11"/>
          </p:nvPr>
        </p:nvSpPr>
        <p:spPr/>
        <p:txBody>
          <a:bodyPr/>
          <a:lstStyle/>
          <a:p>
            <a:r>
              <a:rPr lang="en-US" dirty="0"/>
              <a:t>"Coming Together in the Heartland to Help Families"</a:t>
            </a:r>
          </a:p>
        </p:txBody>
      </p:sp>
      <p:sp>
        <p:nvSpPr>
          <p:cNvPr id="27" name="Slide Number Placeholder 26"/>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259A702-A600-42A4-95C5-4076FB377642}" type="datetime1">
              <a:rPr lang="en-US" smtClean="0"/>
              <a:t>5/5/2017</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CE6280-11D9-495D-B670-F4C8818FCF27}" type="datetime1">
              <a:rPr lang="en-US" smtClean="0"/>
              <a:t>5/5/2017</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6A296E-6F18-4A8C-921C-CB5CFC802A98}" type="datetime1">
              <a:rPr lang="en-US" smtClean="0"/>
              <a:t>5/5/2017</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8B43B23-3FBA-47AA-9351-C9D9CC8E9335}" type="datetime1">
              <a:rPr lang="en-US" smtClean="0"/>
              <a:t>5/5/2017</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4C7229E-7A00-4D9D-93AB-C02D5160514E}" type="datetime1">
              <a:rPr lang="en-US" smtClean="0"/>
              <a:t>5/5/2017</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6693300-FFA9-44D9-ACAD-DFD2C95A1953}" type="datetime1">
              <a:rPr lang="en-US" smtClean="0"/>
              <a:t>5/5/2017</a:t>
            </a:fld>
            <a:endParaRPr lang="en-US" dirty="0"/>
          </a:p>
        </p:txBody>
      </p:sp>
      <p:sp>
        <p:nvSpPr>
          <p:cNvPr id="8" name="Footer Placeholder 7"/>
          <p:cNvSpPr>
            <a:spLocks noGrp="1"/>
          </p:cNvSpPr>
          <p:nvPr>
            <p:ph type="ftr" sz="quarter" idx="11"/>
          </p:nvPr>
        </p:nvSpPr>
        <p:spPr/>
        <p:txBody>
          <a:bodyPr/>
          <a:lstStyle/>
          <a:p>
            <a:r>
              <a:rPr lang="en-US" dirty="0"/>
              <a:t>"Coming Together in the Heartland to Help Families"</a:t>
            </a:r>
          </a:p>
        </p:txBody>
      </p:sp>
      <p:sp>
        <p:nvSpPr>
          <p:cNvPr id="9" name="Slide Number Placeholder 8"/>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F419DF2-6A7E-4A5A-9F39-278809F4FA15}" type="datetime1">
              <a:rPr lang="en-US" smtClean="0"/>
              <a:t>5/5/2017</a:t>
            </a:fld>
            <a:endParaRPr lang="en-US" dirty="0"/>
          </a:p>
        </p:txBody>
      </p:sp>
      <p:sp>
        <p:nvSpPr>
          <p:cNvPr id="4" name="Footer Placeholder 3"/>
          <p:cNvSpPr>
            <a:spLocks noGrp="1"/>
          </p:cNvSpPr>
          <p:nvPr>
            <p:ph type="ftr" sz="quarter" idx="11"/>
          </p:nvPr>
        </p:nvSpPr>
        <p:spPr/>
        <p:txBody>
          <a:bodyPr/>
          <a:lstStyle/>
          <a:p>
            <a:r>
              <a:rPr lang="en-US" dirty="0"/>
              <a:t>"Coming Together in the Heartland to Help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F5687-7F68-43AB-B4B6-3AA5B30D4CC3}" type="datetime1">
              <a:rPr lang="en-US" smtClean="0"/>
              <a:t>5/5/2017</a:t>
            </a:fld>
            <a:endParaRPr lang="en-US" dirty="0"/>
          </a:p>
        </p:txBody>
      </p:sp>
      <p:sp>
        <p:nvSpPr>
          <p:cNvPr id="3" name="Footer Placeholder 2"/>
          <p:cNvSpPr>
            <a:spLocks noGrp="1"/>
          </p:cNvSpPr>
          <p:nvPr>
            <p:ph type="ftr" sz="quarter" idx="11"/>
          </p:nvPr>
        </p:nvSpPr>
        <p:spPr/>
        <p:txBody>
          <a:bodyPr/>
          <a:lstStyle/>
          <a:p>
            <a:r>
              <a:rPr lang="en-US" dirty="0"/>
              <a:t>"Coming Together in the Heartland to Help Families"</a:t>
            </a:r>
          </a:p>
        </p:txBody>
      </p:sp>
      <p:sp>
        <p:nvSpPr>
          <p:cNvPr id="4" name="Slide Number Placeholder 3"/>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6D6984-66D6-4071-8087-B5A9E757597E}" type="datetime1">
              <a:rPr lang="en-US" smtClean="0"/>
              <a:t>5/5/2017</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135AFA1-ADC1-4807-967E-9F58DAD10E91}" type="datetime1">
              <a:rPr lang="en-US" smtClean="0"/>
              <a:t>5/5/2017</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a:xfrm>
            <a:off x="8077200" y="6356350"/>
            <a:ext cx="609600" cy="365125"/>
          </a:xfrm>
        </p:spPr>
        <p:txBody>
          <a:bodyPr/>
          <a:lstStyle/>
          <a:p>
            <a:fld id="{1F656BA0-25AD-4D45-9407-1F65D5A584B9}"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42BB6A-9237-4E63-ADFF-CC49FE61C265}" type="datetime1">
              <a:rPr lang="en-US" smtClean="0"/>
              <a:t>5/5/2017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a:t>"Coming Together in the Heartland to Help Families"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656BA0-25AD-4D45-9407-1F65D5A584B9}"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csea.org/documents/Ability-to-pay-and-other-nuances-CSQ-Feb.-2017.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57200" y="457201"/>
            <a:ext cx="8610600" cy="1904999"/>
          </a:xfrm>
        </p:spPr>
        <p:txBody>
          <a:bodyPr>
            <a:normAutofit/>
          </a:bodyPr>
          <a:lstStyle/>
          <a:p>
            <a:r>
              <a:rPr lang="en-US" dirty="0">
                <a:solidFill>
                  <a:schemeClr val="accent5">
                    <a:lumMod val="75000"/>
                  </a:schemeClr>
                </a:solidFill>
                <a:effectLst/>
              </a:rPr>
              <a:t>National Council of Child Support Directors</a:t>
            </a:r>
          </a:p>
        </p:txBody>
      </p:sp>
      <p:sp>
        <p:nvSpPr>
          <p:cNvPr id="3" name="Subtitle 2"/>
          <p:cNvSpPr>
            <a:spLocks noGrp="1"/>
          </p:cNvSpPr>
          <p:nvPr>
            <p:ph type="subTitle" idx="1"/>
          </p:nvPr>
        </p:nvSpPr>
        <p:spPr>
          <a:xfrm>
            <a:off x="0" y="3276600"/>
            <a:ext cx="5638800" cy="914400"/>
          </a:xfrm>
        </p:spPr>
        <p:txBody>
          <a:bodyPr>
            <a:normAutofit/>
          </a:bodyPr>
          <a:lstStyle/>
          <a:p>
            <a:r>
              <a:rPr lang="en-US" sz="2400" b="1" dirty="0">
                <a:solidFill>
                  <a:schemeClr val="bg1"/>
                </a:solidFill>
              </a:rPr>
              <a:t>2017 Annual Meeting &amp; Conference May 7 – 10, 2017</a:t>
            </a:r>
          </a:p>
        </p:txBody>
      </p:sp>
      <p:sp>
        <p:nvSpPr>
          <p:cNvPr id="4" name="Footer Placeholder 3"/>
          <p:cNvSpPr>
            <a:spLocks noGrp="1"/>
          </p:cNvSpPr>
          <p:nvPr>
            <p:ph type="ftr" sz="quarter" idx="11"/>
          </p:nvPr>
        </p:nvSpPr>
        <p:spPr>
          <a:xfrm>
            <a:off x="4572000" y="5698331"/>
            <a:ext cx="4419600" cy="1134269"/>
          </a:xfrm>
        </p:spPr>
        <p:txBody>
          <a:bodyPr/>
          <a:lstStyle/>
          <a:p>
            <a:pPr algn="ctr"/>
            <a:r>
              <a:rPr lang="en-US" sz="2000" i="1" dirty="0">
                <a:solidFill>
                  <a:schemeClr val="tx1"/>
                </a:solidFill>
              </a:rPr>
              <a:t>“Winning our way upstream for families"</a:t>
            </a:r>
          </a:p>
        </p:txBody>
      </p:sp>
    </p:spTree>
    <p:extLst>
      <p:ext uri="{BB962C8B-B14F-4D97-AF65-F5344CB8AC3E}">
        <p14:creationId xmlns:p14="http://schemas.microsoft.com/office/powerpoint/2010/main" val="3852561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Implementation</a:t>
            </a:r>
            <a:r>
              <a:rPr lang="en-US" baseline="0" dirty="0"/>
              <a:t> </a:t>
            </a:r>
            <a:r>
              <a:rPr lang="en-US" dirty="0"/>
              <a:t>Checklist for IV-D Agency</a:t>
            </a:r>
          </a:p>
          <a:p>
            <a:pPr lvl="1"/>
            <a:r>
              <a:rPr lang="en-US" dirty="0"/>
              <a:t>Hurry</a:t>
            </a:r>
            <a:r>
              <a:rPr lang="en-US" baseline="0" dirty="0"/>
              <a:t> up – 60-day closing notices on or before July 1, 2017</a:t>
            </a:r>
          </a:p>
          <a:p>
            <a:pPr lvl="1"/>
            <a:r>
              <a:rPr lang="en-US" baseline="0" dirty="0"/>
              <a:t>SSI recipients – use SVES interface to identify them</a:t>
            </a:r>
          </a:p>
          <a:p>
            <a:pPr lvl="1"/>
            <a:r>
              <a:rPr lang="en-US" dirty="0"/>
              <a:t>Talk to Medicaid about identifying IHS recipients and obligors in long-term care</a:t>
            </a:r>
          </a:p>
          <a:p>
            <a:pPr lvl="1"/>
            <a:r>
              <a:rPr lang="en-US" baseline="0" dirty="0"/>
              <a:t>Compile</a:t>
            </a:r>
            <a:r>
              <a:rPr lang="en-US" dirty="0"/>
              <a:t> list of open referrals to tribal IV-D program and communicate about transfers</a:t>
            </a:r>
          </a:p>
          <a:p>
            <a:pPr lvl="1"/>
            <a:r>
              <a:rPr lang="en-US" baseline="0" dirty="0"/>
              <a:t>Review</a:t>
            </a:r>
            <a:r>
              <a:rPr lang="en-US" dirty="0"/>
              <a:t> and change system support for obligors in Locate</a:t>
            </a:r>
          </a:p>
          <a:p>
            <a:pPr lvl="1"/>
            <a:r>
              <a:rPr lang="en-US" dirty="0"/>
              <a:t>Define inappropriate referrals from other programs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74117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fontScale="92500" lnSpcReduction="10000"/>
          </a:bodyPr>
          <a:lstStyle/>
          <a:p>
            <a:pPr lvl="0"/>
            <a:r>
              <a:rPr lang="en-US" baseline="0" dirty="0"/>
              <a:t>Implementation Checklist for IV-D Agency</a:t>
            </a:r>
          </a:p>
          <a:p>
            <a:pPr lvl="1"/>
            <a:r>
              <a:rPr lang="en-US" baseline="0" dirty="0"/>
              <a:t>Develop collection history criteria for closing cases with no current support and all arrears assigned</a:t>
            </a:r>
          </a:p>
          <a:p>
            <a:pPr lvl="1"/>
            <a:r>
              <a:rPr lang="en-US" baseline="0" dirty="0"/>
              <a:t>Develop criteria for when to close or leave a case open when the child resides with the NCP – when are continued services appropriate?  What if the obligee objects?</a:t>
            </a:r>
          </a:p>
          <a:p>
            <a:pPr lvl="1"/>
            <a:r>
              <a:rPr lang="en-US" dirty="0"/>
              <a:t>For arrears-only cases with unassigned arrears and an incarcerated NCP, define “no evidence of support potential,” including the relevant timeframe (this minute, this week, this month, ever?)</a:t>
            </a:r>
          </a:p>
          <a:p>
            <a:pPr lvl="1"/>
            <a:r>
              <a:rPr lang="en-US" baseline="0" dirty="0"/>
              <a:t>Decide when, if ever,</a:t>
            </a:r>
            <a:r>
              <a:rPr lang="en-US" dirty="0"/>
              <a:t> the IV-D agency will right-size the order prior to closure</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00243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Incarceration ≠ voluntary unemployment</a:t>
            </a:r>
          </a:p>
          <a:p>
            <a:r>
              <a:rPr lang="en-US" b="1" dirty="0"/>
              <a:t>Incarceration = grounds for review</a:t>
            </a:r>
          </a:p>
          <a:p>
            <a:r>
              <a:rPr lang="en-US" b="1" dirty="0"/>
              <a:t>State must do one of three things: </a:t>
            </a:r>
          </a:p>
          <a:p>
            <a:pPr lvl="1"/>
            <a:r>
              <a:rPr lang="en-US" b="1" dirty="0"/>
              <a:t>Review for adjustment upon notice and without a specific request</a:t>
            </a:r>
          </a:p>
          <a:p>
            <a:pPr lvl="1"/>
            <a:r>
              <a:rPr lang="en-US" b="1" dirty="0"/>
              <a:t>Notice to both parties regarding review eligibility</a:t>
            </a:r>
          </a:p>
          <a:p>
            <a:pPr lvl="1"/>
            <a:r>
              <a:rPr lang="en-US" b="1" dirty="0"/>
              <a:t>Modify by operation of law</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43403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45 CFR 302.56(c)</a:t>
            </a:r>
          </a:p>
          <a:p>
            <a:pPr marL="0" indent="0">
              <a:buNone/>
            </a:pPr>
            <a:r>
              <a:rPr lang="en-US" dirty="0"/>
              <a:t>	</a:t>
            </a:r>
            <a:r>
              <a:rPr lang="en-US" sz="2400" dirty="0"/>
              <a:t>Child support guidelines must, at a minimum: </a:t>
            </a:r>
          </a:p>
          <a:p>
            <a:pPr marL="0" indent="0">
              <a:buNone/>
            </a:pPr>
            <a:r>
              <a:rPr lang="en-US" sz="2400" dirty="0"/>
              <a:t>	(3) Provide that incarceration may not be treated 	as voluntary unemployment in establishing or 	modifying support orders…</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86749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a:bodyPr>
          <a:lstStyle/>
          <a:p>
            <a:r>
              <a:rPr lang="en-US" b="1" dirty="0"/>
              <a:t>45 CFR 303.8 </a:t>
            </a:r>
          </a:p>
          <a:p>
            <a:pPr marL="1188720" lvl="4" indent="0">
              <a:buNone/>
            </a:pPr>
            <a:r>
              <a:rPr lang="en-US" sz="2200" dirty="0"/>
              <a:t>(c) </a:t>
            </a:r>
            <a:r>
              <a:rPr lang="en-US" sz="2400" dirty="0"/>
              <a:t>Standard for adequate grounds… </a:t>
            </a:r>
          </a:p>
          <a:p>
            <a:pPr marL="1188720" lvl="4" indent="0">
              <a:buNone/>
            </a:pPr>
            <a:r>
              <a:rPr lang="en-US" sz="2200" dirty="0"/>
              <a:t>Such reasonable quantitative standard must not exclude incarceration as a basis for determining whether an inconsistency between the existing child support order amount and the amount of support determined as a result of a review is adequate grounds for petitioning for adjustment of the order.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1105733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45 CFR 303.8 </a:t>
            </a:r>
          </a:p>
          <a:p>
            <a:pPr marL="0" indent="0">
              <a:buNone/>
            </a:pPr>
            <a:r>
              <a:rPr lang="en-US" sz="2400" dirty="0"/>
              <a:t>	(b)(2) The State may elect in its State plan to initiate 	review of an order, after learning that a noncustodial 	parent will be incarcerated for more than 180 calendar 	days, without the need for a specific request and, upon 	notice to both parents, review and, if appropriate, 	adjust the order, in accordance with paragraph 	(b)(1)(i) of this section. </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038806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lnSpcReduction="10000"/>
          </a:bodyPr>
          <a:lstStyle/>
          <a:p>
            <a:r>
              <a:rPr lang="en-US" sz="3700" b="1" dirty="0"/>
              <a:t>45 CFR 303.8 </a:t>
            </a:r>
          </a:p>
          <a:p>
            <a:pPr marL="1188720" lvl="4" indent="0">
              <a:buNone/>
            </a:pPr>
            <a:r>
              <a:rPr lang="en-US" sz="2200" dirty="0"/>
              <a:t>(b)(7)(ii) If the State has not elected paragraph (b)(2) of this section, within 15 business days of when the IV-D agency learns that a noncustodial parent will be incarcerated for more than 180 calendar days, to both parents informing them of the right to request the State to review and, if appropriate, adjust the order, consistent with this section. The notice must specify, at a minimum, the place and manner in which the request should be made. Neither the notice nor a review is required under this paragraph if the State has a comparable law or rule that modifies a child support obligation upon incarceration by operation of State law.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549564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70000" lnSpcReduction="20000"/>
          </a:bodyPr>
          <a:lstStyle/>
          <a:p>
            <a:r>
              <a:rPr lang="en-US" sz="3700" b="1" dirty="0"/>
              <a:t>Compliance Dates</a:t>
            </a:r>
          </a:p>
          <a:p>
            <a:pPr marL="0" indent="0">
              <a:buNone/>
            </a:pPr>
            <a:r>
              <a:rPr lang="en-US" sz="2800" dirty="0"/>
              <a:t>	For considering incarceration as a basis for a review and 	establishing guidelines that prohibit treatment of 	incarceration 	as voluntary unemployment, the compliance date is </a:t>
            </a:r>
            <a:r>
              <a:rPr lang="en-US" sz="2800" b="1" dirty="0"/>
              <a:t>one year 	after completion of the first quadrennial review of the 	state’s guidelines that commences after December 20, 2017.</a:t>
            </a:r>
          </a:p>
          <a:p>
            <a:pPr marL="0" indent="0">
              <a:buNone/>
            </a:pPr>
            <a:endParaRPr lang="en-US" sz="2800" dirty="0"/>
          </a:p>
          <a:p>
            <a:pPr marL="0" indent="0">
              <a:buNone/>
            </a:pPr>
            <a:r>
              <a:rPr lang="en-US" sz="2800" dirty="0"/>
              <a:t>	For issuing notices of the right to request a review upon 	incarceration under (b)(7), </a:t>
            </a:r>
            <a:r>
              <a:rPr lang="en-US" sz="2800" b="1" dirty="0"/>
              <a:t>if state law revisions are not 	needed, the compliance date is December 20, 2017</a:t>
            </a:r>
            <a:r>
              <a:rPr lang="en-US" sz="2800" dirty="0"/>
              <a:t>. </a:t>
            </a:r>
          </a:p>
          <a:p>
            <a:pPr marL="0" indent="0">
              <a:buNone/>
            </a:pPr>
            <a:r>
              <a:rPr lang="en-US" sz="2800" dirty="0"/>
              <a:t>	</a:t>
            </a:r>
            <a:r>
              <a:rPr lang="en-US" sz="2800" b="1" dirty="0"/>
              <a:t>If state 	law revisions are needed, the compliance date is the 	first day of the second calendar quarter beginning after the 	close of the first regular session of the state legislature that 	begins after the effective date of the regulation.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863594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85000" lnSpcReduction="20000"/>
          </a:bodyPr>
          <a:lstStyle/>
          <a:p>
            <a:r>
              <a:rPr lang="en-US" sz="3700" b="1" dirty="0"/>
              <a:t>Texas Law</a:t>
            </a:r>
          </a:p>
          <a:p>
            <a:pPr marL="0" indent="0">
              <a:buNone/>
            </a:pPr>
            <a:r>
              <a:rPr lang="en-US" sz="2800" b="1" dirty="0"/>
              <a:t>	§ 154.068. Wage and Salary Presumption</a:t>
            </a:r>
          </a:p>
          <a:p>
            <a:pPr marL="0" indent="0">
              <a:buNone/>
            </a:pPr>
            <a:r>
              <a:rPr lang="en-US" sz="2800" dirty="0"/>
              <a:t>	(a) In the absence of evidence of a party’s resources, as 	defined by Section 154.062(b), the court shall presume 	that the party has income equal to the federal 	minimum wage for a 40–hour week to which the 	support guidelines may be applied.</a:t>
            </a:r>
          </a:p>
          <a:p>
            <a:pPr marL="0" indent="0">
              <a:buNone/>
            </a:pPr>
            <a:r>
              <a:rPr lang="en-US" sz="2800" dirty="0"/>
              <a:t>	</a:t>
            </a:r>
            <a:r>
              <a:rPr lang="en-US" sz="2800" b="1" dirty="0"/>
              <a:t>(b) The presumption required by Subsection (a) 	does not apply if the court finds that the party is 	subject to an order of confinement that exceeds 	90 days and is incarcerated in a local, state, or 	federal jail or prison at the time the court makes 	the determination regarding the party’s income.</a:t>
            </a:r>
            <a:endParaRPr lang="en-US" sz="7200"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767388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70000" lnSpcReduction="20000"/>
          </a:bodyPr>
          <a:lstStyle/>
          <a:p>
            <a:r>
              <a:rPr lang="en-US" sz="3700" b="1" dirty="0"/>
              <a:t>Texas Law</a:t>
            </a:r>
          </a:p>
          <a:p>
            <a:pPr marL="0" indent="0">
              <a:buNone/>
            </a:pPr>
            <a:r>
              <a:rPr lang="en-US" sz="2800" b="1" dirty="0"/>
              <a:t>	 § 154.066. Intentional Unemployment or 	Underemployment</a:t>
            </a:r>
            <a:r>
              <a:rPr lang="en-US" sz="2800" dirty="0"/>
              <a:t>	</a:t>
            </a:r>
          </a:p>
          <a:p>
            <a:pPr marL="0" indent="0">
              <a:buNone/>
            </a:pPr>
            <a:r>
              <a:rPr lang="en-US" sz="2800" dirty="0"/>
              <a:t>	(a) If the actual income of the obligor is significantly less than 	what the obligor could earn because of intentional 	unemployment or underemployment, the court may apply the 	support guidelines to the earning potential of the obligor.</a:t>
            </a:r>
          </a:p>
          <a:p>
            <a:pPr marL="0" indent="0">
              <a:buNone/>
            </a:pPr>
            <a:r>
              <a:rPr lang="en-US" sz="2800" dirty="0"/>
              <a:t>	(b) In determining whether an obligor is intentionally 	unemployed or underemployed, the court may consider evidence 	that the obligor is a veteran, as defined by 38 U.S.C. Section 	101(2), who is seeking or has been awarded:</a:t>
            </a:r>
          </a:p>
          <a:p>
            <a:pPr marL="0" indent="0">
              <a:buNone/>
            </a:pPr>
            <a:r>
              <a:rPr lang="en-US" sz="2800" dirty="0"/>
              <a:t>		(1) United States Department of Veterans Affairs 			disability benefits, as defined by 38 U.S.C. Section 			101(16); or</a:t>
            </a:r>
          </a:p>
          <a:p>
            <a:pPr marL="0" indent="0">
              <a:buNone/>
            </a:pPr>
            <a:r>
              <a:rPr lang="en-US" sz="2800" dirty="0"/>
              <a:t>		(2) non-service-connected disability pension benefits, as 		defined by 38 U.S.C. Section 101(17).</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71709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47849"/>
            <a:ext cx="7239000" cy="781048"/>
          </a:xfrm>
        </p:spPr>
        <p:txBody>
          <a:bodyPr/>
          <a:lstStyle/>
          <a:p>
            <a:r>
              <a:rPr lang="en-US" sz="4000" dirty="0">
                <a:solidFill>
                  <a:schemeClr val="accent2">
                    <a:lumMod val="75000"/>
                  </a:schemeClr>
                </a:solidFill>
              </a:rPr>
              <a:t>Diving Deep Into the New Federal Regulations</a:t>
            </a:r>
          </a:p>
        </p:txBody>
      </p:sp>
      <p:sp>
        <p:nvSpPr>
          <p:cNvPr id="5" name="Content Placeholder 4"/>
          <p:cNvSpPr>
            <a:spLocks noGrp="1"/>
          </p:cNvSpPr>
          <p:nvPr>
            <p:ph sz="half" idx="1"/>
          </p:nvPr>
        </p:nvSpPr>
        <p:spPr>
          <a:xfrm>
            <a:off x="1143000" y="2011659"/>
            <a:ext cx="6400800" cy="4191000"/>
          </a:xfrm>
        </p:spPr>
        <p:txBody>
          <a:bodyPr>
            <a:normAutofit fontScale="92500" lnSpcReduction="10000"/>
          </a:bodyPr>
          <a:lstStyle/>
          <a:p>
            <a:pPr>
              <a:buFont typeface="Wingdings" panose="05000000000000000000" pitchFamily="2" charset="2"/>
              <a:buChar char="§"/>
            </a:pPr>
            <a:r>
              <a:rPr lang="en-US" dirty="0"/>
              <a:t>Jim Fleming, State </a:t>
            </a:r>
            <a:r>
              <a:rPr lang="en-US"/>
              <a:t>Child Support </a:t>
            </a:r>
            <a:r>
              <a:rPr lang="en-US" dirty="0"/>
              <a:t>Director, North Dakota</a:t>
            </a:r>
          </a:p>
          <a:p>
            <a:pPr>
              <a:buFont typeface="Wingdings" panose="05000000000000000000" pitchFamily="2" charset="2"/>
              <a:buChar char="§"/>
            </a:pPr>
            <a:endParaRPr lang="en-US" dirty="0"/>
          </a:p>
          <a:p>
            <a:pPr>
              <a:buFont typeface="Wingdings" panose="05000000000000000000" pitchFamily="2" charset="2"/>
              <a:buChar char="§"/>
            </a:pPr>
            <a:r>
              <a:rPr lang="en-US" dirty="0"/>
              <a:t>Mara Friesen, Deputy Attorney General for Child Support (IV-D Director), Texas</a:t>
            </a:r>
          </a:p>
          <a:p>
            <a:pPr marL="0" indent="0">
              <a:buNone/>
            </a:pPr>
            <a:endParaRPr lang="en-US" dirty="0"/>
          </a:p>
          <a:p>
            <a:pPr>
              <a:buFont typeface="Wingdings" panose="05000000000000000000" pitchFamily="2" charset="2"/>
              <a:buChar char="§"/>
            </a:pPr>
            <a:r>
              <a:rPr lang="en-US" dirty="0"/>
              <a:t>Eileen Stack, Assistant Deputy Commissioner &amp; IV-D Director, New York</a:t>
            </a:r>
          </a:p>
          <a:p>
            <a:pPr>
              <a:buFont typeface="Wingdings" panose="05000000000000000000" pitchFamily="2" charset="2"/>
              <a:buChar char="§"/>
            </a:pPr>
            <a:endParaRPr lang="en-US" dirty="0"/>
          </a:p>
          <a:p>
            <a:pPr>
              <a:buFont typeface="Wingdings" panose="05000000000000000000" pitchFamily="2" charset="2"/>
              <a:buChar char="§"/>
            </a:pPr>
            <a:r>
              <a:rPr lang="en-US" dirty="0"/>
              <a:t>Liesa Stockdale, IV-D Director, Utah</a:t>
            </a:r>
          </a:p>
          <a:p>
            <a:pPr>
              <a:buFont typeface="Wingdings" panose="05000000000000000000" pitchFamily="2" charset="2"/>
              <a:buChar char="§"/>
            </a:pPr>
            <a:endParaRPr lang="en-US" dirty="0"/>
          </a:p>
        </p:txBody>
      </p:sp>
      <p:sp>
        <p:nvSpPr>
          <p:cNvPr id="6" name="Footer Placeholder 2"/>
          <p:cNvSpPr txBox="1">
            <a:spLocks/>
          </p:cNvSpPr>
          <p:nvPr/>
        </p:nvSpPr>
        <p:spPr>
          <a:xfrm>
            <a:off x="5257800" y="6248206"/>
            <a:ext cx="3505200" cy="365125"/>
          </a:xfrm>
          <a:prstGeom prst="rect">
            <a:avLst/>
          </a:prstGeom>
        </p:spPr>
        <p:txBody>
          <a:bodyPr vert="horz" lIns="0" tIns="0" rIns="0" bIns="0" anchor="b"/>
          <a:lstStyle>
            <a:defPPr>
              <a:defRPr lang="en-US"/>
            </a:defPPr>
            <a:lvl1pPr marL="0" algn="l"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77282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40000" lnSpcReduction="20000"/>
          </a:bodyPr>
          <a:lstStyle/>
          <a:p>
            <a:r>
              <a:rPr lang="en-US" sz="6500" b="1" dirty="0"/>
              <a:t>Texas Law</a:t>
            </a:r>
          </a:p>
          <a:p>
            <a:pPr marL="0" indent="0">
              <a:buNone/>
            </a:pPr>
            <a:r>
              <a:rPr lang="en-US" sz="4000" b="1" dirty="0"/>
              <a:t>	</a:t>
            </a:r>
            <a:r>
              <a:rPr lang="en-US" sz="5000" b="1" dirty="0"/>
              <a:t>HB 161 (on House calendar 5/5/17)</a:t>
            </a:r>
            <a:r>
              <a:rPr lang="en-US" sz="5000" dirty="0"/>
              <a:t>	</a:t>
            </a:r>
          </a:p>
          <a:p>
            <a:pPr marL="0" indent="0">
              <a:buNone/>
            </a:pPr>
            <a:r>
              <a:rPr lang="en-US" sz="3400" dirty="0"/>
              <a:t>	BE IT ENACTED BY THE LEGISLATURE OF THE STATE OF TEXAS:</a:t>
            </a:r>
          </a:p>
          <a:p>
            <a:pPr marL="914400" lvl="3" indent="0">
              <a:buNone/>
            </a:pPr>
            <a:r>
              <a:rPr lang="en-US" sz="3400" dirty="0"/>
              <a:t>SECTION 1.  </a:t>
            </a:r>
          </a:p>
          <a:p>
            <a:pPr marL="0" indent="0">
              <a:buNone/>
            </a:pPr>
            <a:r>
              <a:rPr lang="en-US" sz="3400" dirty="0"/>
              <a:t>	Section 157.162, Family Code, is amended by adding Subsection (d) to read as follows:</a:t>
            </a:r>
          </a:p>
          <a:p>
            <a:pPr marL="0" indent="0">
              <a:buNone/>
            </a:pPr>
            <a:r>
              <a:rPr lang="en-US" sz="3400" dirty="0"/>
              <a:t>	(d)  The court may not find a respondent in contempt of court for failure to pay child support 	if the respondent or the respondent's attorney appears at the hearing with evidence 	satisfactory to the court showing that:</a:t>
            </a:r>
          </a:p>
          <a:p>
            <a:pPr marL="0" indent="0">
              <a:buNone/>
            </a:pPr>
            <a:r>
              <a:rPr lang="en-US" sz="3400" dirty="0"/>
              <a:t>		(1)  the unpaid child support accrued during the obligor's confinement in a local, 		state, or federal jail or prison for a period of at least 90 consecutive days, other 		than confinement:</a:t>
            </a:r>
          </a:p>
          <a:p>
            <a:pPr marL="0" indent="0">
              <a:buNone/>
            </a:pPr>
            <a:r>
              <a:rPr lang="en-US" sz="3400" dirty="0"/>
              <a:t>			(A)  for an offense constituting an act of family violence, as defined 			by Section 71.004, committed against the obligee or a child covered 			by the child support order; or</a:t>
            </a:r>
          </a:p>
          <a:p>
            <a:pPr marL="0" indent="0">
              <a:buNone/>
            </a:pPr>
            <a:r>
              <a:rPr lang="en-US" sz="3400" dirty="0"/>
              <a:t>			(B)  resulting from the obligor's failure to comply with a child support 			order; and </a:t>
            </a:r>
          </a:p>
          <a:p>
            <a:pPr marL="0" indent="0">
              <a:buNone/>
            </a:pPr>
            <a:r>
              <a:rPr lang="en-US" sz="3400" dirty="0"/>
              <a:t>		(2)  the obligor did not have sufficient resources available to comply with the 		child support order during the period of the obligor's confinement.</a:t>
            </a:r>
            <a:r>
              <a:rPr lang="en-US" sz="2800" dirty="0"/>
              <a:t>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190898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a:bodyPr>
          <a:lstStyle/>
          <a:p>
            <a:r>
              <a:rPr lang="en-US" sz="3100" b="1" dirty="0"/>
              <a:t>Discussion</a:t>
            </a:r>
          </a:p>
          <a:p>
            <a:pPr lvl="1"/>
            <a:r>
              <a:rPr lang="en-US" sz="3100" dirty="0"/>
              <a:t>Incarceration ≠ voluntary unemployment</a:t>
            </a:r>
          </a:p>
          <a:p>
            <a:pPr lvl="1"/>
            <a:r>
              <a:rPr lang="en-US" sz="3100" dirty="0"/>
              <a:t>Incarceration = grounds for review</a:t>
            </a:r>
          </a:p>
          <a:p>
            <a:pPr lvl="1"/>
            <a:r>
              <a:rPr lang="en-US" sz="3100" dirty="0"/>
              <a:t>State must do one of three things: </a:t>
            </a:r>
          </a:p>
          <a:p>
            <a:pPr lvl="2"/>
            <a:r>
              <a:rPr lang="en-US" sz="2600" dirty="0"/>
              <a:t>Review for adjustment upon notice and without a specific request</a:t>
            </a:r>
          </a:p>
          <a:p>
            <a:pPr lvl="2"/>
            <a:r>
              <a:rPr lang="en-US" sz="2600" dirty="0"/>
              <a:t>Notice to both parties regarding review eligibility</a:t>
            </a:r>
          </a:p>
          <a:p>
            <a:pPr lvl="2"/>
            <a:r>
              <a:rPr lang="en-US" sz="2600" dirty="0"/>
              <a:t>Modify by operation of law</a:t>
            </a:r>
            <a:endParaRPr lang="en-US" sz="2800"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729570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303.6(c)(4)--Contempt</a:t>
            </a:r>
          </a:p>
        </p:txBody>
      </p:sp>
      <p:sp>
        <p:nvSpPr>
          <p:cNvPr id="4" name="Content Placeholder 3"/>
          <p:cNvSpPr>
            <a:spLocks noGrp="1"/>
          </p:cNvSpPr>
          <p:nvPr>
            <p:ph idx="1"/>
          </p:nvPr>
        </p:nvSpPr>
        <p:spPr/>
        <p:txBody>
          <a:bodyPr/>
          <a:lstStyle/>
          <a:p>
            <a:pPr marL="0" indent="0" algn="ctr">
              <a:buNone/>
            </a:pPr>
            <a:r>
              <a:rPr lang="en-US" dirty="0"/>
              <a:t>Response to Turner v. Rogers (2011)</a:t>
            </a:r>
          </a:p>
          <a:p>
            <a:pPr marL="0" indent="0" algn="ctr">
              <a:buNone/>
            </a:pPr>
            <a:endParaRPr lang="en-US" dirty="0"/>
          </a:p>
          <a:p>
            <a:pPr marL="0" indent="0" algn="ctr">
              <a:buNone/>
            </a:pPr>
            <a:r>
              <a:rPr lang="en-US" dirty="0"/>
              <a:t>Question:</a:t>
            </a:r>
          </a:p>
          <a:p>
            <a:pPr marL="0" indent="0" algn="ctr">
              <a:buNone/>
            </a:pPr>
            <a:endParaRPr lang="en-US" dirty="0"/>
          </a:p>
          <a:p>
            <a:pPr marL="0" indent="0" algn="ctr">
              <a:buNone/>
            </a:pPr>
            <a:r>
              <a:rPr lang="en-US" dirty="0"/>
              <a:t>Is it required for a government entity to provide the respondent with counsel in civil matters when incarceration could be the result?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60825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20000"/>
          </a:bodyPr>
          <a:lstStyle/>
          <a:p>
            <a:pPr marL="0" indent="0" algn="ctr">
              <a:buNone/>
            </a:pPr>
            <a:r>
              <a:rPr lang="en-US" dirty="0"/>
              <a:t>Turner v. Rogers (2011)</a:t>
            </a:r>
          </a:p>
          <a:p>
            <a:pPr marL="0" indent="0" algn="ctr">
              <a:buNone/>
            </a:pPr>
            <a:endParaRPr lang="en-US" dirty="0"/>
          </a:p>
          <a:p>
            <a:pPr marL="0" indent="0" algn="ctr">
              <a:buNone/>
            </a:pPr>
            <a:r>
              <a:rPr lang="en-US" dirty="0"/>
              <a:t>Answer: </a:t>
            </a:r>
          </a:p>
          <a:p>
            <a:pPr marL="0" indent="0" algn="ctr">
              <a:buNone/>
            </a:pPr>
            <a:r>
              <a:rPr lang="en-US" dirty="0"/>
              <a:t>No, IF there are sufficient alternate procedures in place.</a:t>
            </a:r>
          </a:p>
          <a:p>
            <a:pPr marL="0" indent="0" algn="ctr">
              <a:buNone/>
            </a:pPr>
            <a:endParaRPr lang="en-US" dirty="0"/>
          </a:p>
          <a:p>
            <a:pPr marL="514350" indent="-514350">
              <a:buAutoNum type="arabicParenR"/>
            </a:pPr>
            <a:r>
              <a:rPr lang="en-US" dirty="0"/>
              <a:t>Notice to defendant that “ability to pay” is the critical issue</a:t>
            </a:r>
          </a:p>
          <a:p>
            <a:pPr marL="514350" indent="-514350">
              <a:buAutoNum type="arabicParenR"/>
            </a:pPr>
            <a:r>
              <a:rPr lang="en-US" dirty="0"/>
              <a:t>Use of form to elicit financial information from defendant</a:t>
            </a:r>
          </a:p>
          <a:p>
            <a:pPr marL="514350" indent="-514350">
              <a:buAutoNum type="arabicParenR"/>
            </a:pPr>
            <a:r>
              <a:rPr lang="en-US" dirty="0"/>
              <a:t>Opportunity at hearing to provide information about financial status</a:t>
            </a:r>
          </a:p>
          <a:p>
            <a:pPr marL="514350" indent="-514350">
              <a:buAutoNum type="arabicParenR"/>
            </a:pPr>
            <a:r>
              <a:rPr lang="en-US" dirty="0"/>
              <a:t>Finding by the court that defendant has the ability to pay.</a:t>
            </a:r>
          </a:p>
          <a:p>
            <a:pPr marL="0" indent="0">
              <a:buNone/>
            </a:pPr>
            <a:endParaRPr lang="en-US"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48019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lgn="ctr">
              <a:buNone/>
            </a:pPr>
            <a:r>
              <a:rPr lang="en-US" dirty="0"/>
              <a:t>Final Rule 45 CFR 303.6 in line with Turner v. Rogers.</a:t>
            </a:r>
          </a:p>
          <a:p>
            <a:pPr marL="0" indent="0" algn="ctr">
              <a:buNone/>
            </a:pPr>
            <a:endParaRPr lang="en-US" dirty="0"/>
          </a:p>
          <a:p>
            <a:pPr marL="0" indent="0">
              <a:buNone/>
            </a:pPr>
            <a:r>
              <a:rPr lang="en-US" dirty="0"/>
              <a:t>From Preamble:</a:t>
            </a:r>
          </a:p>
          <a:p>
            <a:pPr marL="0" indent="0">
              <a:buNone/>
            </a:pPr>
            <a:r>
              <a:rPr lang="en-US" dirty="0"/>
              <a:t>“…we have decided to refocus the regulation on the criteria that IV-D agencies use to determine which cases to refer and how they prepare the cases for a civil contempt proceeding.” (p 163)</a:t>
            </a:r>
          </a:p>
          <a:p>
            <a:pPr marL="0" indent="0" algn="ctr">
              <a:buNone/>
            </a:pPr>
            <a:endParaRPr lang="en-US"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453851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lgn="ctr">
              <a:buNone/>
            </a:pPr>
            <a:endParaRPr lang="en-US" dirty="0"/>
          </a:p>
          <a:p>
            <a:pPr marL="0" indent="0" algn="ctr">
              <a:buNone/>
            </a:pPr>
            <a:r>
              <a:rPr lang="en-US" dirty="0"/>
              <a:t>Focuses on three basic areas:</a:t>
            </a:r>
          </a:p>
          <a:p>
            <a:pPr marL="0" indent="0" algn="ctr">
              <a:buNone/>
            </a:pPr>
            <a:endParaRPr lang="en-US" dirty="0"/>
          </a:p>
          <a:p>
            <a:pPr marL="0" indent="0" algn="ctr">
              <a:buNone/>
            </a:pPr>
            <a:r>
              <a:rPr lang="en-US" sz="3200" dirty="0"/>
              <a:t>1) Screening the case;</a:t>
            </a:r>
          </a:p>
          <a:p>
            <a:pPr marL="0" indent="0" algn="ctr">
              <a:buNone/>
            </a:pPr>
            <a:r>
              <a:rPr lang="en-US" sz="3200" dirty="0"/>
              <a:t>2) Providing notice to the defendant; and,</a:t>
            </a:r>
          </a:p>
          <a:p>
            <a:pPr marL="0" indent="0" algn="ctr">
              <a:buNone/>
            </a:pPr>
            <a:r>
              <a:rPr lang="en-US" sz="3200" dirty="0"/>
              <a:t>3) Informing the court</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706889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10000"/>
          </a:bodyPr>
          <a:lstStyle/>
          <a:p>
            <a:pPr marL="0" indent="0" algn="ctr">
              <a:buNone/>
            </a:pPr>
            <a:endParaRPr lang="en-US" dirty="0"/>
          </a:p>
          <a:p>
            <a:r>
              <a:rPr lang="en-US" u="sng" dirty="0"/>
              <a:t>Screening the case</a:t>
            </a:r>
          </a:p>
          <a:p>
            <a:pPr marL="0" indent="0">
              <a:buNone/>
            </a:pPr>
            <a:endParaRPr lang="en-US" dirty="0"/>
          </a:p>
          <a:p>
            <a:pPr marL="0" indent="0">
              <a:buNone/>
            </a:pPr>
            <a:r>
              <a:rPr lang="en-US" dirty="0"/>
              <a:t>“Establishing guidelines for the use of civil contempt citations in IV-D cases.  The guidelines must include requirements that the IV-D agency:</a:t>
            </a:r>
          </a:p>
          <a:p>
            <a:pPr marL="0" indent="0">
              <a:buNone/>
            </a:pPr>
            <a:endParaRPr lang="en-US" dirty="0"/>
          </a:p>
          <a:p>
            <a:pPr marL="0" indent="0">
              <a:buNone/>
            </a:pPr>
            <a:r>
              <a:rPr lang="en-US" dirty="0"/>
              <a:t>“(i) Screen the case for information regarding the noncustodial parent’s ability to pay or otherwise comply with the order;” </a:t>
            </a:r>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5711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10000"/>
          </a:bodyPr>
          <a:lstStyle/>
          <a:p>
            <a:pPr marL="0" indent="0">
              <a:buNone/>
            </a:pPr>
            <a:r>
              <a:rPr lang="en-US" dirty="0"/>
              <a:t>From Preamble:</a:t>
            </a:r>
          </a:p>
          <a:p>
            <a:pPr marL="0" indent="0">
              <a:buNone/>
            </a:pPr>
            <a:r>
              <a:rPr lang="en-US" dirty="0"/>
              <a:t>“We point out that many States build cases by using sound investigative practices and making efforts to talk with both parents before scheduling court hearings. All States should maximize their use of automated data sources. Additionally, many States use clear, easy to read forms seeking financial information from the parents. Other States routinely interview the parents, either through phone contacts, case conferencing, or compelled “appear and disclosure” administrative procedures, all of which impose little expense on the State or burden on the proceedings, but would help increase the accuracy of the court's determination.” (pg 172)</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62972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lvl="0" indent="0">
              <a:buNone/>
            </a:pPr>
            <a:endParaRPr lang="en-US" dirty="0"/>
          </a:p>
          <a:p>
            <a:pPr marL="0" lvl="0" indent="0">
              <a:buNone/>
            </a:pPr>
            <a:r>
              <a:rPr lang="en-US" dirty="0"/>
              <a:t>“If the noncustodial parent has no earnings or there is no evidence that the noncustodial parent has the ability to pay, the IV-D agency should not initiate civil contempt proceedings, but should investigate further, consider whether the support obligation should be modified, and refer the parent to employment or other services when available.” (p 175)</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009003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Potential Practices </a:t>
            </a:r>
          </a:p>
          <a:p>
            <a:pPr marL="0" indent="0">
              <a:buNone/>
            </a:pPr>
            <a:endParaRPr lang="en-US" u="sng" dirty="0"/>
          </a:p>
          <a:p>
            <a:r>
              <a:rPr lang="en-US" dirty="0"/>
              <a:t>Screening checklist/documentation for court </a:t>
            </a:r>
          </a:p>
          <a:p>
            <a:r>
              <a:rPr lang="en-US" dirty="0"/>
              <a:t>Contact NCP to determine ability to pay (document failed attempts)</a:t>
            </a:r>
          </a:p>
          <a:p>
            <a:r>
              <a:rPr lang="en-US" dirty="0"/>
              <a:t>Contact CP to discuss NCP’s ability to pay </a:t>
            </a:r>
          </a:p>
          <a:p>
            <a:r>
              <a:rPr lang="en-US" dirty="0"/>
              <a:t>Reformulate communications with the NCP prior to contempt with BICS principles in mind.</a:t>
            </a:r>
          </a:p>
          <a:p>
            <a:r>
              <a:rPr lang="en-US" dirty="0"/>
              <a:t>Liberal use of review and adjustment prior to OSC</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82758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Final</a:t>
            </a:r>
            <a:r>
              <a:rPr lang="en-US" baseline="0" dirty="0">
                <a:solidFill>
                  <a:schemeClr val="accent2">
                    <a:lumMod val="75000"/>
                  </a:schemeClr>
                </a:solidFill>
              </a:rPr>
              <a:t> Rule – Case Closure</a:t>
            </a:r>
            <a:endParaRPr lang="en-US" dirty="0">
              <a:solidFill>
                <a:schemeClr val="accent2">
                  <a:lumMod val="75000"/>
                </a:schemeClr>
              </a:solidFill>
            </a:endParaRPr>
          </a:p>
        </p:txBody>
      </p:sp>
      <p:sp>
        <p:nvSpPr>
          <p:cNvPr id="4" name="Content Placeholder 3"/>
          <p:cNvSpPr>
            <a:spLocks noGrp="1"/>
          </p:cNvSpPr>
          <p:nvPr>
            <p:ph idx="1"/>
          </p:nvPr>
        </p:nvSpPr>
        <p:spPr/>
        <p:txBody>
          <a:bodyPr/>
          <a:lstStyle/>
          <a:p>
            <a:r>
              <a:rPr lang="en-US" dirty="0"/>
              <a:t>OCSE</a:t>
            </a:r>
            <a:r>
              <a:rPr lang="en-US" baseline="0" dirty="0"/>
              <a:t> preamble to proposed rule: “The goal of the proposed case closure regulations is to direct resources for cases where collections are possible and to ensure that families have more control over whether to receive child support services.”</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52175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r>
              <a:rPr lang="en-US" u="sng" dirty="0"/>
              <a:t>Providing Notice to the NCP</a:t>
            </a:r>
          </a:p>
          <a:p>
            <a:pPr marL="0" indent="0">
              <a:buNone/>
            </a:pPr>
            <a:endParaRPr lang="en-US" sz="2000" dirty="0"/>
          </a:p>
          <a:p>
            <a:pPr marL="0" indent="0">
              <a:buNone/>
            </a:pPr>
            <a:r>
              <a:rPr lang="en-US" dirty="0"/>
              <a:t>“Establishing guidelines for the use of civil contempt citations in IV-D cases.  The guidelines must include requirements that the IV-D agency:</a:t>
            </a:r>
          </a:p>
          <a:p>
            <a:pPr marL="0" indent="0">
              <a:buNone/>
            </a:pPr>
            <a:endParaRPr lang="en-US" sz="2000" dirty="0"/>
          </a:p>
          <a:p>
            <a:pPr marL="0" indent="0">
              <a:buNone/>
            </a:pPr>
            <a:r>
              <a:rPr lang="en-US" dirty="0"/>
              <a:t>“(iii) Provide clear notice to the noncustodial parent that his or her ability to pay constitutes the critical question in the civil contempt action;” </a:t>
            </a:r>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218247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dirty="0"/>
          </a:p>
          <a:p>
            <a:pPr marL="0" indent="0">
              <a:buNone/>
            </a:pPr>
            <a:endParaRPr lang="en-US" dirty="0"/>
          </a:p>
          <a:p>
            <a:pPr marL="0" indent="0">
              <a:buNone/>
            </a:pPr>
            <a:r>
              <a:rPr lang="en-US" dirty="0"/>
              <a:t>“. . .the IV-D agency must provide clear notice to the noncustodial parent that the ability to pay constitutes the critical question in the civil contempt action.”</a:t>
            </a:r>
          </a:p>
          <a:p>
            <a:pPr marL="0" indent="0">
              <a:buNone/>
            </a:pPr>
            <a:r>
              <a:rPr lang="en-US" dirty="0"/>
              <a:t>(p 20)</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62300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Potential Practices </a:t>
            </a:r>
          </a:p>
          <a:p>
            <a:pPr marL="0" indent="0">
              <a:buNone/>
            </a:pPr>
            <a:endParaRPr lang="en-US" u="sng" dirty="0"/>
          </a:p>
          <a:p>
            <a:r>
              <a:rPr lang="en-US" dirty="0"/>
              <a:t>Ensure that any notice to NCP contains language explaining that “ability to pay” is the central question </a:t>
            </a:r>
          </a:p>
          <a:p>
            <a:r>
              <a:rPr lang="en-US" dirty="0"/>
              <a:t>Cover letter on served documents drafted with BICS principles in mind.</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195872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r>
              <a:rPr lang="en-US" u="sng" dirty="0"/>
              <a:t>Informing the Court</a:t>
            </a:r>
          </a:p>
          <a:p>
            <a:pPr marL="0" indent="0">
              <a:buNone/>
            </a:pPr>
            <a:endParaRPr lang="en-US" dirty="0"/>
          </a:p>
          <a:p>
            <a:pPr marL="0" indent="0">
              <a:buNone/>
            </a:pPr>
            <a:r>
              <a:rPr lang="en-US" dirty="0"/>
              <a:t>“(ii) Provide the court with such information regarding the noncustodial parent’s ability to pay, or otherwise comply with the order, which may assist the court in making a factual determination regarding the noncustodial parent’s ability to pay the purge amount or comply with the purge conditions;” </a:t>
            </a:r>
          </a:p>
          <a:p>
            <a:pPr marL="0" indent="0">
              <a:buNone/>
            </a:pPr>
            <a:endParaRPr lang="en-US" dirty="0"/>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708875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800" dirty="0"/>
          </a:p>
          <a:p>
            <a:pPr marL="0" indent="0">
              <a:buNone/>
            </a:pPr>
            <a:r>
              <a:rPr lang="en-US" dirty="0"/>
              <a:t>“It is the responsibility of the IV-D agency to ensure that prior to filing for civil contempt that could result in incarceration, the IV-D agency has carefully reviewed each case to ascertain whether the facts would support a finding that the noncustodial parent has the “actual and present” ability to comply with the support order, and the requested purge amount or condition, </a:t>
            </a:r>
            <a:r>
              <a:rPr lang="en-US" b="1" dirty="0"/>
              <a:t>and to bring those facts to the court's attention</a:t>
            </a:r>
            <a:r>
              <a:rPr lang="en-US" dirty="0"/>
              <a:t>.” (Emphasis added.) (p 169)</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08624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1600" dirty="0"/>
          </a:p>
          <a:p>
            <a:pPr marL="0" indent="0">
              <a:buNone/>
            </a:pPr>
            <a:r>
              <a:rPr lang="en-US" dirty="0"/>
              <a:t>“Given the importance of the interest at stake in civil contempt proceedings, it is especially important that IV-D case procedures </a:t>
            </a:r>
            <a:r>
              <a:rPr lang="en-US" b="1" dirty="0"/>
              <a:t>promote a fair hearing and accurate determination supported by the facts </a:t>
            </a:r>
            <a:r>
              <a:rPr lang="en-US" dirty="0"/>
              <a:t>with respect to the key question in the case, ability to pay, such that any confinement imposed on a noncustodial parent is remedial rather than punitive.” (Emphasis added.) (p 174)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82805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lnSpcReduction="10000"/>
          </a:bodyPr>
          <a:lstStyle/>
          <a:p>
            <a:pPr marL="0" indent="0">
              <a:buNone/>
            </a:pPr>
            <a:r>
              <a:rPr lang="en-US" dirty="0"/>
              <a:t>Analysis:  A hearing prior to the finding of contempt: </a:t>
            </a:r>
          </a:p>
          <a:p>
            <a:pPr marL="0" indent="0">
              <a:buNone/>
            </a:pPr>
            <a:endParaRPr lang="en-US" sz="1000" dirty="0"/>
          </a:p>
          <a:p>
            <a:pPr marL="0" indent="0">
              <a:buNone/>
            </a:pPr>
            <a:r>
              <a:rPr lang="en-US" dirty="0"/>
              <a:t>-remains an important component to the contempt process, allowing court to obtain information from the IV-D Agency </a:t>
            </a:r>
            <a:r>
              <a:rPr lang="en-US" b="1" dirty="0"/>
              <a:t>and the NCP </a:t>
            </a:r>
            <a:r>
              <a:rPr lang="en-US" dirty="0"/>
              <a:t>concerning the ability to pay, especially if the NCP has not been willing to participate/cooperate with an agency’s pre-screening efforts.</a:t>
            </a:r>
          </a:p>
          <a:p>
            <a:pPr marL="0" indent="0">
              <a:buNone/>
            </a:pPr>
            <a:endParaRPr lang="en-US" sz="1100" dirty="0"/>
          </a:p>
          <a:p>
            <a:pPr marL="0" indent="0">
              <a:buNone/>
            </a:pPr>
            <a:r>
              <a:rPr lang="en-US" dirty="0"/>
              <a:t>-is held for the express purpose of obtaining any new information that should be considered by the court when deciding the issue of contempt.</a:t>
            </a:r>
            <a:endParaRPr lang="en-US" sz="1600"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833455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lnSpcReduction="10000"/>
          </a:bodyPr>
          <a:lstStyle/>
          <a:p>
            <a:pPr marL="0" indent="0">
              <a:buNone/>
            </a:pPr>
            <a:r>
              <a:rPr lang="en-US" u="sng" dirty="0"/>
              <a:t>Potential Practices </a:t>
            </a:r>
          </a:p>
          <a:p>
            <a:r>
              <a:rPr lang="en-US" dirty="0"/>
              <a:t>Use information from the screening checklist to prepare case for court</a:t>
            </a:r>
          </a:p>
          <a:p>
            <a:r>
              <a:rPr lang="en-US" dirty="0"/>
              <a:t>Creative purge options (job search, payments of just ongoing support, participate in review and adjustment process)</a:t>
            </a:r>
          </a:p>
          <a:p>
            <a:r>
              <a:rPr lang="en-US" dirty="0"/>
              <a:t>Multi-step contempt process allowing multiple options for NCP to present evidence (OSC, Evidentiary hearing)</a:t>
            </a:r>
          </a:p>
          <a:p>
            <a:r>
              <a:rPr lang="en-US" dirty="0"/>
              <a:t>Educate courts that incarceration is not the most desired outcome</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013109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Compliance Date</a:t>
            </a:r>
          </a:p>
          <a:p>
            <a:pPr marL="0" indent="0">
              <a:buNone/>
            </a:pPr>
            <a:endParaRPr lang="en-US" dirty="0"/>
          </a:p>
          <a:p>
            <a:pPr marL="0" indent="0">
              <a:buNone/>
            </a:pPr>
            <a:r>
              <a:rPr lang="en-US" dirty="0"/>
              <a:t>If state law revisions are not needed, the compliance date is February 21, 2017. If state law revisions are needed, the compliance date is the first day of the second calendar quarter beginning after the close of the first regular session of the state legislature that begins after the effective date of the regulation.</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61162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Final Rule </a:t>
            </a:r>
            <a:r>
              <a:rPr lang="en-US" dirty="0"/>
              <a:t>–</a:t>
            </a:r>
            <a:r>
              <a:rPr lang="en-US" dirty="0">
                <a:solidFill>
                  <a:schemeClr val="accent2">
                    <a:lumMod val="75000"/>
                  </a:schemeClr>
                </a:solidFill>
              </a:rPr>
              <a:t> Guidelines</a:t>
            </a:r>
          </a:p>
        </p:txBody>
      </p:sp>
      <p:sp>
        <p:nvSpPr>
          <p:cNvPr id="4" name="Content Placeholder 3"/>
          <p:cNvSpPr>
            <a:spLocks noGrp="1"/>
          </p:cNvSpPr>
          <p:nvPr>
            <p:ph idx="1"/>
          </p:nvPr>
        </p:nvSpPr>
        <p:spPr/>
        <p:txBody>
          <a:bodyPr/>
          <a:lstStyle/>
          <a:p>
            <a:r>
              <a:rPr lang="en-US" b="1" dirty="0">
                <a:solidFill>
                  <a:prstClr val="black"/>
                </a:solidFill>
              </a:rPr>
              <a:t>Goal:</a:t>
            </a:r>
            <a:r>
              <a:rPr lang="en-US" dirty="0">
                <a:solidFill>
                  <a:prstClr val="black"/>
                </a:solidFill>
              </a:rPr>
              <a:t> Increase reliable child support for children by setting child support orders based on the noncustodial parent’s earnings, income, or other evidence of ability to pay.</a:t>
            </a:r>
            <a:endParaRPr lang="en-US" dirty="0"/>
          </a:p>
          <a:p>
            <a:pPr lvl="1"/>
            <a:endParaRPr lang="en-US" b="1" dirty="0"/>
          </a:p>
          <a:p>
            <a:pPr lvl="1"/>
            <a:r>
              <a:rPr lang="en-US" b="1" dirty="0"/>
              <a:t>45 C.F.R. § 302.56 </a:t>
            </a:r>
            <a:r>
              <a:rPr lang="en-US" dirty="0"/>
              <a:t>updates guidelines for setting child support orders</a:t>
            </a:r>
          </a:p>
          <a:p>
            <a:pPr lvl="1"/>
            <a:r>
              <a:rPr lang="en-US" b="1" dirty="0">
                <a:solidFill>
                  <a:prstClr val="black"/>
                </a:solidFill>
              </a:rPr>
              <a:t>45 C.F.R. § 303.4 </a:t>
            </a:r>
            <a:r>
              <a:rPr lang="en-US" dirty="0">
                <a:solidFill>
                  <a:prstClr val="black"/>
                </a:solidFill>
              </a:rPr>
              <a:t>updates requirements for establishing and modifying support orders</a:t>
            </a:r>
          </a:p>
          <a:p>
            <a:endParaRPr lang="en-US" dirty="0">
              <a:solidFill>
                <a:prstClr val="black"/>
              </a:solidFill>
            </a:endParaRPr>
          </a:p>
          <a:p>
            <a:pPr marL="0" indent="0">
              <a:buNone/>
            </a:pPr>
            <a:endParaRPr lang="en-US" dirty="0">
              <a:solidFill>
                <a:prstClr val="black"/>
              </a:solidFill>
            </a:endParaRP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65384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a:t>
            </a:r>
            <a:r>
              <a:rPr lang="en-US" baseline="0" dirty="0"/>
              <a:t> Case Closure</a:t>
            </a:r>
            <a:endParaRPr lang="en-US" dirty="0"/>
          </a:p>
        </p:txBody>
      </p:sp>
      <p:sp>
        <p:nvSpPr>
          <p:cNvPr id="3" name="Content Placeholder 2"/>
          <p:cNvSpPr>
            <a:spLocks noGrp="1"/>
          </p:cNvSpPr>
          <p:nvPr>
            <p:ph idx="1"/>
          </p:nvPr>
        </p:nvSpPr>
        <p:spPr/>
        <p:txBody>
          <a:bodyPr/>
          <a:lstStyle/>
          <a:p>
            <a:r>
              <a:rPr lang="en-US" u="sng" dirty="0"/>
              <a:t>Hamlet</a:t>
            </a:r>
            <a:r>
              <a:rPr lang="en-US" u="sng" baseline="0" dirty="0"/>
              <a:t> </a:t>
            </a:r>
            <a:r>
              <a:rPr lang="en-US" baseline="0" dirty="0"/>
              <a:t>(by William Shakespeare – kind of): To close, or not to close: that is the question.  Whether ‘tis nobler</a:t>
            </a:r>
            <a:r>
              <a:rPr lang="en-US" dirty="0"/>
              <a:t> in the mind to suffer the slings and arrows of outrageous futility, or to lay down arms in the face of a sea of troubles, and by giving in, end them?</a:t>
            </a:r>
          </a:p>
          <a:p>
            <a:endParaRPr lang="en-US" dirty="0"/>
          </a:p>
          <a:p>
            <a:r>
              <a:rPr lang="en-US" dirty="0"/>
              <a:t>See also </a:t>
            </a:r>
            <a:r>
              <a:rPr lang="en-US" dirty="0">
                <a:hlinkClick r:id="rId2"/>
              </a:rPr>
              <a:t>http://www.ncsea.org/documents/Ability-to-pay-and-other-nuances-CSQ-Feb.-2017.pdf</a:t>
            </a:r>
            <a:endParaRPr lang="en-US" dirty="0"/>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138102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normAutofit/>
          </a:bodyPr>
          <a:lstStyle/>
          <a:p>
            <a:r>
              <a:rPr lang="en-US" dirty="0"/>
              <a:t>Guidelines for setting child support orders must</a:t>
            </a:r>
            <a:r>
              <a:rPr lang="en-US" dirty="0">
                <a:cs typeface="Arial" panose="020B0604020202020204" pitchFamily="34" charset="0"/>
              </a:rPr>
              <a:t>—</a:t>
            </a:r>
            <a:endParaRPr lang="en-US" dirty="0"/>
          </a:p>
          <a:p>
            <a:pPr lvl="1"/>
            <a:r>
              <a:rPr lang="en-US" dirty="0">
                <a:cs typeface="Arial" panose="020B0604020202020204" pitchFamily="34" charset="0"/>
              </a:rPr>
              <a:t>provide that order is based </a:t>
            </a:r>
            <a:r>
              <a:rPr lang="en-US" dirty="0"/>
              <a:t>on noncustodial parent’s earning, income, or other evidence of ability to pay;</a:t>
            </a:r>
          </a:p>
          <a:p>
            <a:pPr lvl="1"/>
            <a:r>
              <a:rPr lang="en-US" dirty="0"/>
              <a:t>consider subsistence needs of noncustodial parent by incorporating low-income protections (e.g., low-income adjustment, self-support reserve); and</a:t>
            </a:r>
          </a:p>
          <a:p>
            <a:pPr lvl="1"/>
            <a:r>
              <a:rPr lang="en-US" dirty="0"/>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3350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effectLst>
                  <a:outerShdw blurRad="38100" dist="38100" dir="2700000" algn="tl">
                    <a:srgbClr val="000000">
                      <a:alpha val="43137"/>
                    </a:srgbClr>
                  </a:outerShdw>
                </a:effectLst>
                <a:cs typeface="Arial" panose="020B0604020202020204" pitchFamily="34" charset="0"/>
              </a:rPr>
              <a:t>provide that order is based </a:t>
            </a:r>
            <a:r>
              <a:rPr lang="en-US" dirty="0">
                <a:effectLst>
                  <a:outerShdw blurRad="38100" dist="38100" dir="2700000" algn="tl">
                    <a:srgbClr val="000000">
                      <a:alpha val="43137"/>
                    </a:srgbClr>
                  </a:outerShdw>
                </a:effectLst>
              </a:rPr>
              <a:t>on noncustodial parent’s earning, income, or other evidence of ability to pay;</a:t>
            </a:r>
          </a:p>
          <a:p>
            <a:pPr lvl="1"/>
            <a:r>
              <a:rPr lang="en-US" dirty="0">
                <a:solidFill>
                  <a:schemeClr val="bg1">
                    <a:lumMod val="75000"/>
                  </a:schemeClr>
                </a:solidFill>
              </a:rPr>
              <a:t>consider subsistence needs of noncustodial parent by incorporating low-income protections (e.g., low-income adjustment, self-support reserve); and</a:t>
            </a:r>
          </a:p>
          <a:p>
            <a:pPr lvl="1"/>
            <a:r>
              <a:rPr lang="en-US" dirty="0">
                <a:solidFill>
                  <a:schemeClr val="bg1">
                    <a:lumMod val="75000"/>
                  </a:schemeClr>
                </a:solidFill>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659683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endParaRPr lang="en-US" dirty="0"/>
          </a:p>
        </p:txBody>
      </p:sp>
      <p:sp>
        <p:nvSpPr>
          <p:cNvPr id="3" name="Content Placeholder 2"/>
          <p:cNvSpPr>
            <a:spLocks noGrp="1"/>
          </p:cNvSpPr>
          <p:nvPr>
            <p:ph idx="1"/>
          </p:nvPr>
        </p:nvSpPr>
        <p:spPr/>
        <p:txBody>
          <a:bodyPr>
            <a:normAutofit fontScale="92500" lnSpcReduction="10000"/>
          </a:bodyPr>
          <a:lstStyle/>
          <a:p>
            <a:r>
              <a:rPr lang="en-US" dirty="0"/>
              <a:t>“Over time, we have observed a trend among some States to reduce their case investigation efforts and to impose high standard minimum orders without developing any evidence or factual basis for the child support ordered amount.”</a:t>
            </a:r>
          </a:p>
          <a:p>
            <a:r>
              <a:rPr lang="en-US" dirty="0"/>
              <a:t>“Our rule is designed to address the concern that in some jurisdictions, orders for the lowest income noncustodial parents are not set based upon a factual inquiry into the noncustodial parent’s income and ability to pay, but instead are routinely set based upon a standardized amount well above the means of those parents to pay for it.”</a:t>
            </a:r>
          </a:p>
          <a:p>
            <a:pPr marL="0" indent="0">
              <a:buNone/>
            </a:pPr>
            <a:r>
              <a:rPr lang="en-US" dirty="0"/>
              <a:t>			81 Fed. Reg. 93492, 93516 (Dec. 20, 2016)</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801980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solidFill>
                  <a:schemeClr val="bg1">
                    <a:lumMod val="75000"/>
                  </a:schemeClr>
                </a:solidFill>
                <a:cs typeface="Arial" panose="020B0604020202020204" pitchFamily="34" charset="0"/>
              </a:rPr>
              <a:t>provide that order is based </a:t>
            </a:r>
            <a:r>
              <a:rPr lang="en-US" dirty="0">
                <a:solidFill>
                  <a:schemeClr val="bg1">
                    <a:lumMod val="75000"/>
                  </a:schemeClr>
                </a:solidFill>
              </a:rPr>
              <a:t>on noncustodial parent’s earning, income, or other evidence of ability to pay;</a:t>
            </a:r>
          </a:p>
          <a:p>
            <a:pPr lvl="1"/>
            <a:r>
              <a:rPr lang="en-US" dirty="0">
                <a:effectLst>
                  <a:outerShdw blurRad="38100" dist="38100" dir="2700000" algn="tl">
                    <a:srgbClr val="000000">
                      <a:alpha val="43137"/>
                    </a:srgbClr>
                  </a:outerShdw>
                </a:effectLst>
              </a:rPr>
              <a:t>consider subsistence needs of noncustodial parent by incorporating low-income protections (e.g., low-income adjustment, self-support reserve); and</a:t>
            </a:r>
          </a:p>
          <a:p>
            <a:pPr lvl="1"/>
            <a:r>
              <a:rPr lang="en-US" dirty="0">
                <a:solidFill>
                  <a:schemeClr val="bg1">
                    <a:lumMod val="75000"/>
                  </a:schemeClr>
                </a:solidFill>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872525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solidFill>
                  <a:schemeClr val="bg1">
                    <a:lumMod val="75000"/>
                  </a:schemeClr>
                </a:solidFill>
                <a:cs typeface="Arial" panose="020B0604020202020204" pitchFamily="34" charset="0"/>
              </a:rPr>
              <a:t>provide that order is based </a:t>
            </a:r>
            <a:r>
              <a:rPr lang="en-US" dirty="0">
                <a:solidFill>
                  <a:schemeClr val="bg1">
                    <a:lumMod val="75000"/>
                  </a:schemeClr>
                </a:solidFill>
              </a:rPr>
              <a:t>on noncustodial parent’s earning, income, or other evidence of ability to pay;</a:t>
            </a:r>
          </a:p>
          <a:p>
            <a:pPr lvl="1"/>
            <a:r>
              <a:rPr lang="en-US" dirty="0">
                <a:solidFill>
                  <a:schemeClr val="bg1">
                    <a:lumMod val="75000"/>
                  </a:schemeClr>
                </a:solidFill>
              </a:rPr>
              <a:t>consider subsistence needs of noncustodial parent by incorporating low-income protections (e.g., low-income adjustment, self-support reserve); and</a:t>
            </a:r>
          </a:p>
          <a:p>
            <a:pPr lvl="1"/>
            <a:r>
              <a:rPr lang="en-US" dirty="0">
                <a:effectLst>
                  <a:outerShdw blurRad="38100" dist="38100" dir="2700000" algn="tl">
                    <a:srgbClr val="000000">
                      <a:alpha val="43137"/>
                    </a:srgbClr>
                  </a:outerShdw>
                </a:effectLst>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830033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normAutofit fontScale="92500" lnSpcReduction="10000"/>
          </a:bodyPr>
          <a:lstStyle/>
          <a:p>
            <a:r>
              <a:rPr lang="en-US" dirty="0"/>
              <a:t>Compliance date—one year after completion of the first quadrennial review of the state’s guidelines that commences after December 20, 2017</a:t>
            </a:r>
          </a:p>
          <a:p>
            <a:pPr lvl="1"/>
            <a:r>
              <a:rPr lang="en-US" dirty="0"/>
              <a:t>“[R]evisions will requires the States to do extensive research and analysis of case data, economic factors, and other factors in developing guidelines that meet the revised Federal requirements.”</a:t>
            </a:r>
          </a:p>
          <a:p>
            <a:pPr lvl="1"/>
            <a:r>
              <a:rPr lang="en-US" dirty="0"/>
              <a:t>“States should implement the guidelines, review and adjustment, and civil contempt provisions within a reasonable period of time to ensure that child support orders do not exceed a noncustodial parent’s ability to pay.”</a:t>
            </a:r>
          </a:p>
          <a:p>
            <a:pPr marL="0" indent="0">
              <a:buNone/>
            </a:pPr>
            <a:r>
              <a:rPr lang="en-US" dirty="0"/>
              <a:t>			81 Fed. Reg. 93492, 93516 (Dec. 20, 2016)</a:t>
            </a:r>
          </a:p>
          <a:p>
            <a:pPr marL="0" indent="0">
              <a:buNone/>
            </a:pPr>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57682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t>develop a sufficient factual basis for the support obligation;</a:t>
            </a:r>
          </a:p>
          <a:p>
            <a:pPr lvl="1"/>
            <a:r>
              <a:rPr lang="en-US" dirty="0"/>
              <a:t>gather information regarding earnings and income of noncustodial parent, or specific circumstances of noncustodial parent; </a:t>
            </a:r>
          </a:p>
          <a:p>
            <a:pPr lvl="1"/>
            <a:r>
              <a:rPr lang="en-US" dirty="0"/>
              <a:t>base support obligation on actual earnings or income of noncustodial parent, or specific circumstances of the noncustodial parent; and</a:t>
            </a:r>
          </a:p>
          <a:p>
            <a:pPr lvl="1"/>
            <a:r>
              <a:rPr lang="en-US" dirty="0"/>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93781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effectLst>
                  <a:outerShdw blurRad="38100" dist="38100" dir="2700000" algn="tl">
                    <a:srgbClr val="000000">
                      <a:alpha val="43137"/>
                    </a:srgbClr>
                  </a:outerShdw>
                </a:effectLst>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10939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effectLst>
                  <a:outerShdw blurRad="38100" dist="38100" dir="2700000" algn="tl">
                    <a:srgbClr val="000000">
                      <a:alpha val="43137"/>
                    </a:srgbClr>
                  </a:outerShdw>
                </a:effectLst>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286965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effectLst>
                  <a:outerShdw blurRad="38100" dist="38100" dir="2700000" algn="tl">
                    <a:srgbClr val="000000">
                      <a:alpha val="43137"/>
                    </a:srgbClr>
                  </a:outerShdw>
                </a:effectLst>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20904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lnSpcReduction="10000"/>
          </a:bodyPr>
          <a:lstStyle/>
          <a:p>
            <a:r>
              <a:rPr lang="en-US" dirty="0"/>
              <a:t>Pros and Cons of Case Closure</a:t>
            </a:r>
          </a:p>
          <a:p>
            <a:pPr lvl="1"/>
            <a:r>
              <a:rPr lang="en-US" dirty="0"/>
              <a:t>Pro</a:t>
            </a:r>
            <a:r>
              <a:rPr lang="en-US" baseline="0" dirty="0"/>
              <a:t> – conserves resources</a:t>
            </a:r>
          </a:p>
          <a:p>
            <a:pPr lvl="1"/>
            <a:r>
              <a:rPr lang="en-US" baseline="0" dirty="0"/>
              <a:t>Pro – efficiency</a:t>
            </a:r>
          </a:p>
          <a:p>
            <a:pPr lvl="1"/>
            <a:r>
              <a:rPr lang="en-US" dirty="0"/>
              <a:t>Pro – improved performance levels</a:t>
            </a:r>
            <a:endParaRPr lang="en-US" baseline="0" dirty="0"/>
          </a:p>
          <a:p>
            <a:pPr lvl="1"/>
            <a:r>
              <a:rPr lang="en-US" baseline="0" dirty="0"/>
              <a:t>Pro – assist low-income obligors</a:t>
            </a:r>
          </a:p>
          <a:p>
            <a:pPr lvl="1"/>
            <a:r>
              <a:rPr lang="en-US" dirty="0"/>
              <a:t>Con – reduced support for families</a:t>
            </a:r>
          </a:p>
          <a:p>
            <a:pPr lvl="1"/>
            <a:r>
              <a:rPr lang="en-US" dirty="0"/>
              <a:t>Con – reduced collection of assigned support</a:t>
            </a:r>
          </a:p>
          <a:p>
            <a:pPr lvl="1"/>
            <a:r>
              <a:rPr lang="en-US" dirty="0"/>
              <a:t>Con – rewarding successful evasion</a:t>
            </a:r>
          </a:p>
          <a:p>
            <a:pPr lvl="1"/>
            <a:r>
              <a:rPr lang="en-US" dirty="0"/>
              <a:t>Con – corrupts service delivery to inflate performance</a:t>
            </a:r>
          </a:p>
          <a:p>
            <a:pPr lvl="2"/>
            <a:r>
              <a:rPr lang="en-US" dirty="0"/>
              <a:t>For perhaps the first time, case</a:t>
            </a:r>
            <a:r>
              <a:rPr lang="en-US" baseline="0" dirty="0"/>
              <a:t> closure authority is sometimes more liberal than would be prudent</a:t>
            </a:r>
            <a:r>
              <a:rPr lang="en-US" dirty="0"/>
              <a:t> case management</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2189091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effectLst>
                  <a:outerShdw blurRad="38100" dist="38100" dir="2700000" algn="tl">
                    <a:srgbClr val="000000">
                      <a:alpha val="43137"/>
                    </a:srgbClr>
                  </a:outerShdw>
                </a:effectLst>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180374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0469"/>
            <a:ext cx="8229600" cy="1143000"/>
          </a:xfrm>
        </p:spPr>
        <p:txBody>
          <a:bodyPr>
            <a:normAutofit fontScale="90000"/>
          </a:bodyPr>
          <a:lstStyle/>
          <a:p>
            <a:r>
              <a:rPr lang="en-US" dirty="0">
                <a:solidFill>
                  <a:schemeClr val="accent2">
                    <a:lumMod val="75000"/>
                  </a:schemeClr>
                </a:solidFill>
              </a:rPr>
              <a:t>Implementation – Guidelines Amendments	</a:t>
            </a:r>
          </a:p>
        </p:txBody>
      </p:sp>
      <p:sp>
        <p:nvSpPr>
          <p:cNvPr id="4" name="Content Placeholder 3"/>
          <p:cNvSpPr>
            <a:spLocks noGrp="1"/>
          </p:cNvSpPr>
          <p:nvPr>
            <p:ph idx="1"/>
          </p:nvPr>
        </p:nvSpPr>
        <p:spPr>
          <a:xfrm>
            <a:off x="457200" y="2362200"/>
            <a:ext cx="8229600" cy="3962400"/>
          </a:xfrm>
          <a:ln>
            <a:noFill/>
          </a:ln>
        </p:spPr>
        <p:txBody>
          <a:bodyPr/>
          <a:lstStyle/>
          <a:p>
            <a:pPr>
              <a:lnSpc>
                <a:spcPct val="200000"/>
              </a:lnSpc>
            </a:pPr>
            <a:r>
              <a:rPr lang="en-US" sz="2800" dirty="0"/>
              <a:t>Low-income adjustments</a:t>
            </a:r>
          </a:p>
          <a:p>
            <a:pPr>
              <a:lnSpc>
                <a:spcPct val="200000"/>
              </a:lnSpc>
            </a:pPr>
            <a:r>
              <a:rPr lang="en-US" sz="2800" dirty="0"/>
              <a:t>Self-support reserve</a:t>
            </a:r>
          </a:p>
          <a:p>
            <a:pPr lvl="1">
              <a:lnSpc>
                <a:spcPct val="200000"/>
              </a:lnSpc>
            </a:pPr>
            <a:r>
              <a:rPr lang="en-US" sz="2800" dirty="0"/>
              <a:t>New York State Family Court Act § 413(1)(d)</a:t>
            </a:r>
          </a:p>
          <a:p>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299516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Implementation – Procedural</a:t>
            </a:r>
          </a:p>
        </p:txBody>
      </p:sp>
      <p:sp>
        <p:nvSpPr>
          <p:cNvPr id="4" name="Content Placeholder 3"/>
          <p:cNvSpPr>
            <a:spLocks noGrp="1"/>
          </p:cNvSpPr>
          <p:nvPr>
            <p:ph idx="1"/>
          </p:nvPr>
        </p:nvSpPr>
        <p:spPr>
          <a:ln>
            <a:noFill/>
          </a:ln>
        </p:spPr>
        <p:txBody>
          <a:bodyPr/>
          <a:lstStyle/>
          <a:p>
            <a:pPr>
              <a:lnSpc>
                <a:spcPct val="200000"/>
              </a:lnSpc>
            </a:pPr>
            <a:r>
              <a:rPr lang="en-US" dirty="0"/>
              <a:t>Four-step process</a:t>
            </a:r>
          </a:p>
          <a:p>
            <a:pPr marL="850392" lvl="1" indent="-457200">
              <a:lnSpc>
                <a:spcPct val="200000"/>
              </a:lnSpc>
              <a:buFont typeface="+mj-lt"/>
              <a:buAutoNum type="arabicPeriod"/>
            </a:pPr>
            <a:r>
              <a:rPr lang="en-US" dirty="0"/>
              <a:t>Search all available sources</a:t>
            </a:r>
          </a:p>
          <a:p>
            <a:pPr marL="850392" lvl="1" indent="-457200">
              <a:lnSpc>
                <a:spcPct val="200000"/>
              </a:lnSpc>
              <a:buFont typeface="+mj-lt"/>
              <a:buAutoNum type="arabicPeriod"/>
            </a:pPr>
            <a:r>
              <a:rPr lang="en-US" dirty="0"/>
              <a:t>Investigate circumstances of noncustodial parent</a:t>
            </a:r>
          </a:p>
          <a:p>
            <a:pPr marL="850392" lvl="1" indent="-457200">
              <a:lnSpc>
                <a:spcPct val="200000"/>
              </a:lnSpc>
              <a:buFont typeface="+mj-lt"/>
              <a:buAutoNum type="arabicPeriod"/>
            </a:pPr>
            <a:r>
              <a:rPr lang="en-US" dirty="0"/>
              <a:t>Impute income based on evidence of ability to pay</a:t>
            </a:r>
          </a:p>
          <a:p>
            <a:pPr marL="850392" lvl="1" indent="-457200">
              <a:lnSpc>
                <a:spcPct val="200000"/>
              </a:lnSpc>
              <a:buFont typeface="+mj-lt"/>
              <a:buAutoNum type="arabicPeriod"/>
            </a:pPr>
            <a:r>
              <a:rPr lang="en-US" dirty="0"/>
              <a:t>Maintain documentation within case record</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26768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2">
                    <a:lumMod val="75000"/>
                  </a:schemeClr>
                </a:solidFill>
              </a:rPr>
              <a:t>Implementation – Documentation</a:t>
            </a:r>
          </a:p>
        </p:txBody>
      </p:sp>
      <p:sp>
        <p:nvSpPr>
          <p:cNvPr id="4" name="Content Placeholder 3"/>
          <p:cNvSpPr>
            <a:spLocks noGrp="1"/>
          </p:cNvSpPr>
          <p:nvPr>
            <p:ph idx="1"/>
          </p:nvPr>
        </p:nvSpPr>
        <p:spPr>
          <a:xfrm>
            <a:off x="457200" y="2286000"/>
            <a:ext cx="8229600" cy="4038600"/>
          </a:xfrm>
          <a:ln>
            <a:noFill/>
          </a:ln>
        </p:spPr>
        <p:txBody>
          <a:bodyPr/>
          <a:lstStyle/>
          <a:p>
            <a:pPr lvl="1">
              <a:lnSpc>
                <a:spcPct val="200000"/>
              </a:lnSpc>
            </a:pPr>
            <a:r>
              <a:rPr lang="en-US" sz="2800" dirty="0"/>
              <a:t>Checklist</a:t>
            </a:r>
          </a:p>
          <a:p>
            <a:pPr lvl="1">
              <a:lnSpc>
                <a:spcPct val="200000"/>
              </a:lnSpc>
            </a:pPr>
            <a:r>
              <a:rPr lang="en-US" sz="2800" dirty="0"/>
              <a:t>Flow-chart</a:t>
            </a:r>
          </a:p>
          <a:p>
            <a:pPr lvl="1">
              <a:lnSpc>
                <a:spcPct val="200000"/>
              </a:lnSpc>
            </a:pPr>
            <a:r>
              <a:rPr lang="en-US" sz="2800" dirty="0"/>
              <a:t>Draft order language </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447414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Challenges</a:t>
            </a:r>
          </a:p>
        </p:txBody>
      </p:sp>
      <p:sp>
        <p:nvSpPr>
          <p:cNvPr id="4" name="Content Placeholder 3"/>
          <p:cNvSpPr>
            <a:spLocks noGrp="1"/>
          </p:cNvSpPr>
          <p:nvPr>
            <p:ph idx="1"/>
          </p:nvPr>
        </p:nvSpPr>
        <p:spPr>
          <a:xfrm>
            <a:off x="448733" y="2133599"/>
            <a:ext cx="8229600" cy="4256189"/>
          </a:xfrm>
          <a:ln>
            <a:noFill/>
          </a:ln>
        </p:spPr>
        <p:txBody>
          <a:bodyPr/>
          <a:lstStyle/>
          <a:p>
            <a:pPr lvl="1"/>
            <a:endParaRPr lang="en-US" sz="2800" dirty="0"/>
          </a:p>
          <a:p>
            <a:pPr lvl="1"/>
            <a:r>
              <a:rPr lang="en-US" sz="2800" dirty="0"/>
              <a:t>Location issues</a:t>
            </a:r>
          </a:p>
          <a:p>
            <a:pPr lvl="1"/>
            <a:endParaRPr lang="en-US" sz="2800" dirty="0"/>
          </a:p>
          <a:p>
            <a:pPr lvl="1"/>
            <a:r>
              <a:rPr lang="en-US" sz="2800" dirty="0"/>
              <a:t>Evasive and unresponsive noncustodial parents</a:t>
            </a:r>
          </a:p>
          <a:p>
            <a:pPr lvl="1"/>
            <a:endParaRPr lang="en-US" sz="2800" dirty="0"/>
          </a:p>
          <a:p>
            <a:pPr lvl="1"/>
            <a:r>
              <a:rPr lang="en-US" sz="2800" dirty="0"/>
              <a:t>Limited resources</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453795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Support</a:t>
            </a:r>
          </a:p>
        </p:txBody>
      </p:sp>
      <p:sp>
        <p:nvSpPr>
          <p:cNvPr id="4" name="Content Placeholder 3"/>
          <p:cNvSpPr>
            <a:spLocks noGrp="1"/>
          </p:cNvSpPr>
          <p:nvPr>
            <p:ph idx="1"/>
          </p:nvPr>
        </p:nvSpPr>
        <p:spPr/>
        <p:txBody>
          <a:bodyPr/>
          <a:lstStyle/>
          <a:p>
            <a:pPr marL="0" indent="0" algn="ctr">
              <a:buNone/>
            </a:pPr>
            <a:endParaRPr lang="en-US" dirty="0"/>
          </a:p>
          <a:p>
            <a:pPr marL="0" indent="0" algn="ctr">
              <a:buNone/>
            </a:pPr>
            <a:r>
              <a:rPr lang="en-US" sz="3600" dirty="0"/>
              <a:t>45 CFR 302.56 (c)(2)</a:t>
            </a:r>
          </a:p>
          <a:p>
            <a:pPr marL="0" indent="0" algn="ctr">
              <a:buNone/>
            </a:pPr>
            <a:endParaRPr lang="en-US" sz="3600" dirty="0"/>
          </a:p>
          <a:p>
            <a:pPr marL="0" indent="0" algn="ctr">
              <a:buNone/>
            </a:pPr>
            <a:r>
              <a:rPr lang="en-US" sz="3600" dirty="0"/>
              <a:t>45 CFR 303.8(d)</a:t>
            </a:r>
          </a:p>
          <a:p>
            <a:pPr marL="0" indent="0" algn="ctr">
              <a:buNone/>
            </a:pPr>
            <a:endParaRPr lang="en-US" sz="3600" dirty="0"/>
          </a:p>
          <a:p>
            <a:pPr marL="0" indent="0" algn="ctr">
              <a:buNone/>
            </a:pPr>
            <a:r>
              <a:rPr lang="en-US" sz="3600" dirty="0"/>
              <a:t>45 CFR 303.31</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497727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endParaRPr lang="en-US" sz="1000" dirty="0"/>
          </a:p>
          <a:p>
            <a:endParaRPr lang="en-US" dirty="0"/>
          </a:p>
          <a:p>
            <a:r>
              <a:rPr lang="en-US" dirty="0"/>
              <a:t>“Reasonable Cost”</a:t>
            </a:r>
          </a:p>
          <a:p>
            <a:endParaRPr lang="en-US" sz="1000" dirty="0"/>
          </a:p>
          <a:p>
            <a:endParaRPr lang="en-US" sz="1000" dirty="0"/>
          </a:p>
          <a:p>
            <a:r>
              <a:rPr lang="en-US" dirty="0"/>
              <a:t>Adequate basis for modification</a:t>
            </a:r>
          </a:p>
          <a:p>
            <a:endParaRPr lang="en-US" dirty="0"/>
          </a:p>
          <a:p>
            <a:r>
              <a:rPr lang="en-US" dirty="0"/>
              <a:t>Allocate cost of coverage</a:t>
            </a:r>
          </a:p>
          <a:p>
            <a:endParaRPr lang="en-US" dirty="0"/>
          </a:p>
          <a:p>
            <a:r>
              <a:rPr lang="en-US" dirty="0"/>
              <a:t>Definition of health care coverage</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503182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a:bodyPr>
          <a:lstStyle/>
          <a:p>
            <a:pPr marL="0" indent="0" algn="ctr">
              <a:buNone/>
            </a:pPr>
            <a:r>
              <a:rPr lang="en-US" dirty="0"/>
              <a:t>Reasonable Cost</a:t>
            </a:r>
          </a:p>
          <a:p>
            <a:pPr marL="0" indent="0">
              <a:buNone/>
            </a:pPr>
            <a:r>
              <a:rPr lang="en-US" dirty="0"/>
              <a:t>45 CFR 303.31(a)(3)</a:t>
            </a:r>
          </a:p>
          <a:p>
            <a:pPr marL="0" indent="0">
              <a:buNone/>
            </a:pPr>
            <a:r>
              <a:rPr lang="en-US" dirty="0"/>
              <a:t>Cash medical support or the cost of health insurance is considered reasonable in cost if the cost to the parent responsible for providing medical support does not exceed five percent of his or her gross income or, at State option, a reasonable alternative income-based numeric standard defined in State law, regulations or court rule having the force of law or State child support guidelines adopted in accordance with § 302.56(c) of this chapter.”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5980608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quot;No&quot; Symbol 5"/>
          <p:cNvSpPr/>
          <p:nvPr/>
        </p:nvSpPr>
        <p:spPr>
          <a:xfrm>
            <a:off x="3048000" y="2971800"/>
            <a:ext cx="3124200" cy="32764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Reasonable Cost</a:t>
            </a:r>
          </a:p>
          <a:p>
            <a:pPr marL="0" indent="0">
              <a:buNone/>
            </a:pPr>
            <a:endParaRPr lang="en-US" dirty="0"/>
          </a:p>
          <a:p>
            <a:pPr marL="0" indent="0">
              <a:buNone/>
            </a:pPr>
            <a:r>
              <a:rPr lang="en-US" dirty="0"/>
              <a:t>45 CFR 303.31(a)(3)</a:t>
            </a:r>
          </a:p>
          <a:p>
            <a:pPr marL="0" indent="0">
              <a:buNone/>
            </a:pPr>
            <a:endParaRPr lang="en-US" dirty="0"/>
          </a:p>
          <a:p>
            <a:pPr marL="0" indent="0">
              <a:buNone/>
            </a:pPr>
            <a:r>
              <a:rPr lang="en-US" dirty="0"/>
              <a:t>In applying the five percent or alternative State standard for the cost of private health insurance, the cost is the cost of adding the child(ren) to the existing coverage or the difference between self-only and family coverage.</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9953398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Reasonable Cost</a:t>
            </a:r>
          </a:p>
          <a:p>
            <a:pPr marL="0" indent="0">
              <a:buNone/>
            </a:pPr>
            <a:endParaRPr lang="en-US" dirty="0"/>
          </a:p>
          <a:p>
            <a:pPr marL="0" indent="0" algn="ctr">
              <a:buNone/>
            </a:pPr>
            <a:r>
              <a:rPr lang="en-US" dirty="0"/>
              <a:t>Question:</a:t>
            </a:r>
          </a:p>
          <a:p>
            <a:pPr marL="0" indent="0" algn="ctr">
              <a:buNone/>
            </a:pPr>
            <a:r>
              <a:rPr lang="en-US" dirty="0"/>
              <a:t>How should reasonable cost align with ACA?</a:t>
            </a:r>
          </a:p>
          <a:p>
            <a:pPr marL="0" indent="0" algn="ctr">
              <a:buNone/>
            </a:pPr>
            <a:endParaRPr lang="en-US" dirty="0"/>
          </a:p>
          <a:p>
            <a:pPr marL="0" indent="0" algn="ctr">
              <a:buNone/>
            </a:pPr>
            <a:r>
              <a:rPr lang="en-US" dirty="0"/>
              <a:t>Answer:</a:t>
            </a:r>
          </a:p>
          <a:p>
            <a:pPr marL="0" indent="0" algn="ctr">
              <a:buNone/>
            </a:pPr>
            <a:r>
              <a:rPr lang="en-US" dirty="0"/>
              <a:t>Flexibility for states to examine that issue.</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78904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a:t>
            </a:r>
            <a:r>
              <a:rPr lang="en-US" baseline="0" dirty="0"/>
              <a:t> – Case Closure</a:t>
            </a:r>
            <a:endParaRPr lang="en-US" dirty="0"/>
          </a:p>
        </p:txBody>
      </p:sp>
      <p:sp>
        <p:nvSpPr>
          <p:cNvPr id="3" name="Content Placeholder 2"/>
          <p:cNvSpPr>
            <a:spLocks noGrp="1"/>
          </p:cNvSpPr>
          <p:nvPr>
            <p:ph idx="1"/>
          </p:nvPr>
        </p:nvSpPr>
        <p:spPr/>
        <p:txBody>
          <a:bodyPr/>
          <a:lstStyle/>
          <a:p>
            <a:pPr marL="274320" indent="-274320"/>
            <a:r>
              <a:rPr lang="en-US" dirty="0"/>
              <a:t>Modified Closure</a:t>
            </a:r>
            <a:r>
              <a:rPr lang="en-US" baseline="0" dirty="0"/>
              <a:t> Criteria</a:t>
            </a:r>
          </a:p>
          <a:p>
            <a:pPr marL="640080" lvl="1" indent="-274320"/>
            <a:r>
              <a:rPr lang="en-US" dirty="0"/>
              <a:t>Locate (7) – with SSN, three years reduced to two years; with no SSN, one year reduced to six months; with un-verified SSN, 1 year</a:t>
            </a:r>
          </a:p>
          <a:p>
            <a:pPr marL="640080" lvl="1" indent="-274320"/>
            <a:r>
              <a:rPr lang="en-US" dirty="0"/>
              <a:t>Loss of contact with recipient in non-IV-A case (15) – good faith effort to contact through at least two methods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072629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92500"/>
          </a:bodyPr>
          <a:lstStyle/>
          <a:p>
            <a:pPr marL="0" indent="0">
              <a:buNone/>
            </a:pPr>
            <a:r>
              <a:rPr lang="en-US" dirty="0"/>
              <a:t>From Preamble</a:t>
            </a:r>
          </a:p>
          <a:p>
            <a:pPr marL="0" indent="0">
              <a:buNone/>
            </a:pPr>
            <a:r>
              <a:rPr lang="en-US" dirty="0"/>
              <a:t>“The existing language in the regulation at § 303.31(a)(3) allows States to adopt the five percent standard or “a reasonable alternative income-based numeric standard” defined by the State. We encourage States to examine the difference between the reasonable cost standard used in the child support regulations and the affordability measure used in the ACA. Both the percentage and the base are different.  States are encouraged to consider ways to align these two standards to avoid confusion among families.” (303.31 Resp. 3)</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411931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pPr marL="0" indent="0">
              <a:buNone/>
            </a:pPr>
            <a:r>
              <a:rPr lang="en-US" dirty="0"/>
              <a:t>From Preamble</a:t>
            </a:r>
          </a:p>
          <a:p>
            <a:pPr marL="0" indent="0">
              <a:buNone/>
            </a:pPr>
            <a:endParaRPr lang="en-US" sz="1100" dirty="0"/>
          </a:p>
          <a:p>
            <a:pPr marL="0" indent="0">
              <a:buNone/>
            </a:pPr>
            <a:r>
              <a:rPr lang="en-US" dirty="0"/>
              <a:t>“Some States may choose not to use the five percent of the noncustodial parent's gross income. States may elect to develop a reasonable alternative income-based numeric standard defined in its State law, regulations, or court rule having the force of law or State child support guidelines adopted under § 302.56(c). If they elect this option, they may be able to better align its standard with the ACA.” (303.31 Resp. 3)</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737909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pPr marL="0" indent="0">
              <a:buNone/>
            </a:pPr>
            <a:r>
              <a:rPr lang="en-US" dirty="0"/>
              <a:t>From Preamble:</a:t>
            </a:r>
          </a:p>
          <a:p>
            <a:pPr marL="0" indent="0">
              <a:buNone/>
            </a:pPr>
            <a:r>
              <a:rPr lang="en-US" dirty="0"/>
              <a:t>“For example, a State could choose to define reasonable cost as 8 percent of a parent’s modified adjusted gross income (MAGI) under paragraph(a)(3) to align the two standards. The existing language in the regulation allows States to make these conforming changes to their medical support policies.” (p 221)</a:t>
            </a:r>
          </a:p>
          <a:p>
            <a:pPr marL="0" indent="0">
              <a:buNone/>
            </a:pPr>
            <a:endParaRPr lang="en-US" dirty="0"/>
          </a:p>
          <a:p>
            <a:r>
              <a:rPr lang="en-US" dirty="0"/>
              <a:t>Take advantage of the flexibility states are being given.</a:t>
            </a:r>
          </a:p>
          <a:p>
            <a:pPr marL="0" indent="0">
              <a:buNone/>
            </a:pPr>
            <a:endParaRPr lang="en-US" dirty="0"/>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888457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quot;No&quot; Symbol 4"/>
          <p:cNvSpPr/>
          <p:nvPr/>
        </p:nvSpPr>
        <p:spPr>
          <a:xfrm>
            <a:off x="3810000" y="5029200"/>
            <a:ext cx="1447800" cy="12190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lgn="ctr">
              <a:buNone/>
            </a:pPr>
            <a:r>
              <a:rPr lang="en-US" dirty="0"/>
              <a:t>Medical is Adequate Reason for Modification</a:t>
            </a:r>
          </a:p>
          <a:p>
            <a:pPr marL="0" indent="0">
              <a:buNone/>
            </a:pPr>
            <a:r>
              <a:rPr lang="en-US" dirty="0"/>
              <a:t>45 CFR 303.8(d)</a:t>
            </a:r>
          </a:p>
          <a:p>
            <a:pPr marL="0" indent="0">
              <a:buNone/>
            </a:pPr>
            <a:endParaRPr lang="en-US" sz="1100" dirty="0"/>
          </a:p>
          <a:p>
            <a:pPr marL="0" indent="0">
              <a:buNone/>
            </a:pPr>
            <a:r>
              <a:rPr lang="en-US" i="1" dirty="0"/>
              <a:t>“Health care needs must be an adequate basis</a:t>
            </a:r>
            <a:r>
              <a:rPr lang="en-US" dirty="0"/>
              <a:t>. The need to provide for the child's health care needs in the order, through health insurance or other means, must be an adequate basis under State law to initiate an adjustment of an order, regardless of whether an adjustment in the amount of child support is necessary. </a:t>
            </a:r>
            <a:r>
              <a:rPr lang="en-US" strike="sngStrike" dirty="0"/>
              <a:t>In no event shall the eligibility for or receipt of Medicaid be considered to meet the need to provide for the child's health care needs in the order.”</a:t>
            </a:r>
            <a:endParaRPr lang="en-US" dirty="0"/>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3730974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1100" dirty="0"/>
          </a:p>
          <a:p>
            <a:pPr marL="0" indent="0">
              <a:buNone/>
            </a:pPr>
            <a:r>
              <a:rPr lang="en-US" dirty="0"/>
              <a:t>“…</a:t>
            </a:r>
            <a:r>
              <a:rPr lang="en-US" b="1" dirty="0"/>
              <a:t>when an order lacks a medical support provision, the situation warrants immediate attention for modification to remedy the medical support issue</a:t>
            </a:r>
            <a:r>
              <a:rPr lang="en-US" dirty="0"/>
              <a:t>. By removing the sentence in § 303.8(d) which previously required States to review and adjust support orders to address health care coverage for child(ren) eligible for or receiving Medicaid benefits, </a:t>
            </a:r>
            <a:r>
              <a:rPr lang="en-US" b="1" dirty="0"/>
              <a:t>we are making the requirement for review and adjustment less restrictive</a:t>
            </a:r>
            <a:r>
              <a:rPr lang="en-US" dirty="0"/>
              <a:t>.” (Emphasis added) (p 191)</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1491397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“The final rule indicates that the need to provide for the child’s health care needs in an order, through health insurance or other means, </a:t>
            </a:r>
            <a:r>
              <a:rPr lang="en-US" b="1" dirty="0"/>
              <a:t>must be an adequate basis under State law to initiate an adjustment of an order, regardless of whether an adjustment in the amount of child support is necessary.</a:t>
            </a:r>
            <a:r>
              <a:rPr lang="en-US" dirty="0"/>
              <a:t>” (p 23)</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2595621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r>
              <a:rPr lang="en-US" dirty="0"/>
              <a:t>Given the workload issues, develop reasonable guidelines for when it makes sense to modify an order for medical</a:t>
            </a:r>
          </a:p>
          <a:p>
            <a:pPr lvl="1"/>
            <a:r>
              <a:rPr lang="en-US" dirty="0"/>
              <a:t>Order contains no medical provision </a:t>
            </a:r>
          </a:p>
          <a:p>
            <a:pPr lvl="1"/>
            <a:r>
              <a:rPr lang="en-US" dirty="0"/>
              <a:t>Order contains a medical provision that does not match current coverage situation.</a:t>
            </a:r>
          </a:p>
          <a:p>
            <a:pPr lvl="1"/>
            <a:r>
              <a:rPr lang="en-US" dirty="0"/>
              <a:t>Neither parent has coverage available</a:t>
            </a:r>
          </a:p>
          <a:p>
            <a:pPr marL="393192" lvl="1" indent="0">
              <a:buNone/>
            </a:pPr>
            <a:endParaRPr lang="en-US" sz="1000" dirty="0"/>
          </a:p>
          <a:p>
            <a:r>
              <a:rPr lang="en-US" dirty="0"/>
              <a:t>When modifying, add generic language that covers all potential health care coverage situations</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710899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Allocate cost of coverage</a:t>
            </a:r>
          </a:p>
          <a:p>
            <a:pPr marL="0" indent="0">
              <a:buNone/>
            </a:pPr>
            <a:endParaRPr lang="en-US" dirty="0"/>
          </a:p>
          <a:p>
            <a:pPr marL="0" indent="0">
              <a:buNone/>
            </a:pPr>
            <a:r>
              <a:rPr lang="en-US" dirty="0"/>
              <a:t>45 CFR 303.31(b)(1)(ii)</a:t>
            </a:r>
          </a:p>
          <a:p>
            <a:pPr marL="0" indent="0">
              <a:buNone/>
            </a:pPr>
            <a:endParaRPr lang="en-US" dirty="0"/>
          </a:p>
          <a:p>
            <a:pPr marL="0" indent="0">
              <a:buNone/>
            </a:pPr>
            <a:r>
              <a:rPr lang="en-US" dirty="0"/>
              <a:t>“Allocate the cost of coverage between the parents.”</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7430025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“…OCSE has always allowed for States to have flexibility in how they address the allocation of medical support since this is often related to the State’s guidelines.” </a:t>
            </a:r>
          </a:p>
          <a:p>
            <a:pPr marL="0" indent="0">
              <a:buNone/>
            </a:pPr>
            <a:r>
              <a:rPr lang="en-US" dirty="0"/>
              <a:t>(p 221)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1099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Possible Practices</a:t>
            </a:r>
          </a:p>
          <a:p>
            <a:pPr marL="0" indent="0">
              <a:buNone/>
            </a:pPr>
            <a:endParaRPr lang="en-US" sz="1000" dirty="0"/>
          </a:p>
          <a:p>
            <a:r>
              <a:rPr lang="en-US" dirty="0"/>
              <a:t>Parents share the cost of premiums equally or based on income shares percentages as an adjustment to the child support amount due </a:t>
            </a:r>
          </a:p>
          <a:p>
            <a:pPr marL="0" indent="0">
              <a:buNone/>
            </a:pPr>
            <a:endParaRPr lang="en-US" sz="1000" dirty="0"/>
          </a:p>
          <a:p>
            <a:r>
              <a:rPr lang="en-US" dirty="0"/>
              <a:t>Amount that each contributes set in the order</a:t>
            </a:r>
          </a:p>
          <a:p>
            <a:pPr marL="0" indent="0">
              <a:buNone/>
            </a:pPr>
            <a:endParaRPr lang="en-US" sz="1000" dirty="0"/>
          </a:p>
          <a:p>
            <a:r>
              <a:rPr lang="en-US" dirty="0"/>
              <a:t>Percentage of income</a:t>
            </a:r>
          </a:p>
          <a:p>
            <a:endParaRPr lang="en-US" sz="1000" dirty="0"/>
          </a:p>
          <a:p>
            <a:r>
              <a:rPr lang="en-US" dirty="0"/>
              <a:t>Tie to reasonable cost % adopted</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49933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fontScale="92500" lnSpcReduction="10000"/>
          </a:bodyPr>
          <a:lstStyle/>
          <a:p>
            <a:r>
              <a:rPr lang="en-US" dirty="0"/>
              <a:t>Modified</a:t>
            </a:r>
            <a:r>
              <a:rPr lang="en-US" baseline="0" dirty="0"/>
              <a:t> Closure Criteria</a:t>
            </a:r>
          </a:p>
          <a:p>
            <a:pPr lvl="1"/>
            <a:r>
              <a:rPr lang="en-US" dirty="0"/>
              <a:t>Incarceration (8): “The </a:t>
            </a:r>
            <a:r>
              <a:rPr lang="en-US" u="sng" dirty="0"/>
              <a:t>IV-D agency has determined that throughout the duration of the child's minority (or after the child has reached the age of majority), the</a:t>
            </a:r>
            <a:r>
              <a:rPr lang="en-US" dirty="0"/>
              <a:t> noncustodial parent cannot pay support </a:t>
            </a:r>
            <a:r>
              <a:rPr lang="en-US" u="sng" dirty="0"/>
              <a:t>and shows no evidence of support potential </a:t>
            </a:r>
            <a:r>
              <a:rPr lang="en-US" strike="sngStrike" dirty="0"/>
              <a:t>for the duration of the child's minority</a:t>
            </a:r>
            <a:r>
              <a:rPr lang="en-US" dirty="0"/>
              <a:t> because the parent has been institutionalized in a psychiatric facility, is incarcerated </a:t>
            </a:r>
            <a:r>
              <a:rPr lang="en-US" strike="sngStrike" dirty="0"/>
              <a:t>with no chance for parole</a:t>
            </a:r>
            <a:r>
              <a:rPr lang="en-US" dirty="0"/>
              <a:t>, or has a medically-verified total and permanent disability </a:t>
            </a:r>
            <a:r>
              <a:rPr lang="en-US" strike="sngStrike" dirty="0"/>
              <a:t>with no evidence of support potential</a:t>
            </a:r>
            <a:r>
              <a:rPr lang="en-US" u="sng" dirty="0"/>
              <a:t>.</a:t>
            </a:r>
            <a:r>
              <a:rPr lang="en-US" dirty="0"/>
              <a:t> The State must also determine that </a:t>
            </a:r>
            <a:r>
              <a:rPr lang="en-US" u="sng" dirty="0"/>
              <a:t>the noncustodial parent has</a:t>
            </a:r>
            <a:r>
              <a:rPr lang="en-US" dirty="0"/>
              <a:t> no income or assets </a:t>
            </a:r>
            <a:r>
              <a:rPr lang="en-US" strike="sngStrike" dirty="0"/>
              <a:t>are</a:t>
            </a:r>
            <a:r>
              <a:rPr lang="en-US" dirty="0"/>
              <a:t> available </a:t>
            </a:r>
            <a:r>
              <a:rPr lang="en-US" strike="sngStrike" dirty="0"/>
              <a:t>to the noncustodial parent which</a:t>
            </a:r>
            <a:r>
              <a:rPr lang="en-US" dirty="0"/>
              <a:t> </a:t>
            </a:r>
            <a:r>
              <a:rPr lang="en-US" u="sng" dirty="0"/>
              <a:t>above the subsistence level that</a:t>
            </a:r>
            <a:r>
              <a:rPr lang="en-US" dirty="0"/>
              <a:t> could be levied or attached for support;”</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37307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302.56(c)(2)</a:t>
            </a:r>
          </a:p>
          <a:p>
            <a:pPr marL="0" indent="0">
              <a:buNone/>
            </a:pPr>
            <a:endParaRPr lang="en-US" dirty="0"/>
          </a:p>
          <a:p>
            <a:pPr marL="0" indent="0">
              <a:buNone/>
            </a:pPr>
            <a:r>
              <a:rPr lang="en-US" dirty="0"/>
              <a:t>“Address how the parents will provide for the child’s health care needs through private or public health care coverage and/or through cash medical support.”</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467174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303.31 (a)(2)</a:t>
            </a:r>
          </a:p>
          <a:p>
            <a:pPr marL="0" indent="0">
              <a:buNone/>
            </a:pPr>
            <a:endParaRPr lang="en-US" sz="1000" dirty="0"/>
          </a:p>
          <a:p>
            <a:pPr marL="0" indent="0">
              <a:buNone/>
            </a:pPr>
            <a:r>
              <a:rPr lang="en-US" dirty="0"/>
              <a:t>“Health care coverage includes fee for service, health maintenance organization, preferred provider organization, and other types of private health insurance and public health care coverage under which medical services could be provided to the dependent child(ren).”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7095963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quot;No&quot; Symbol 4"/>
          <p:cNvSpPr/>
          <p:nvPr/>
        </p:nvSpPr>
        <p:spPr>
          <a:xfrm>
            <a:off x="3048000" y="2971800"/>
            <a:ext cx="3124200" cy="32764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303.8(d)</a:t>
            </a:r>
          </a:p>
          <a:p>
            <a:pPr marL="0" indent="0">
              <a:buNone/>
            </a:pPr>
            <a:endParaRPr lang="en-US" dirty="0"/>
          </a:p>
          <a:p>
            <a:pPr marL="0" indent="0">
              <a:buNone/>
            </a:pPr>
            <a:r>
              <a:rPr lang="en-US" dirty="0"/>
              <a:t>“In no event shall the eligibility for or receipt of Medicaid be considered to meet the need to provide for the child’s health care needs in the order.”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605814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“OCSE has chosen not to prescribe how State child support agencies address medical support provisions in their orders. However, OCSE encourages States to consider adopting a broad medical support provision that encompasses all of the medical coverage options available to families under the ACA.” (p 191)</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5927182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85000" lnSpcReduction="20000"/>
          </a:bodyPr>
          <a:lstStyle/>
          <a:p>
            <a:pPr marL="0" indent="0">
              <a:buNone/>
            </a:pPr>
            <a:r>
              <a:rPr lang="en-US" dirty="0"/>
              <a:t>From Preamble</a:t>
            </a:r>
          </a:p>
          <a:p>
            <a:pPr marL="0" indent="0">
              <a:buNone/>
            </a:pPr>
            <a:endParaRPr lang="en-US" sz="1300" dirty="0"/>
          </a:p>
          <a:p>
            <a:pPr marL="0" indent="0">
              <a:buNone/>
            </a:pPr>
            <a:r>
              <a:rPr lang="en-US" dirty="0"/>
              <a:t>“</a:t>
            </a:r>
            <a:r>
              <a:rPr lang="en-US" b="1" dirty="0"/>
              <a:t>We want to clarify that States do not have an option in distinguishing between private and public forms of health care coverage. </a:t>
            </a:r>
            <a:r>
              <a:rPr lang="en-US" dirty="0"/>
              <a:t>Instead of defining “health insurance” as we did in the NPRM, we are defining “health care coverage” since this is the terminology used in the Social Security Act at sections 452(f) and 466(a)(19). The language in the final rule at § 303.31(a)(2) includes in the definition of “health care coverage” both public and private forms of health care coverage either of which is sufficient for meeting health care standards. This approach is consistent with national health care policies as outlined in the ACA. By including public coverage such as Medicaid, CHIP, and other State health programs as part of medical support, this will provide States greater flexibility to ensure that medical support is being provided for all children.”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409389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Possible Practices</a:t>
            </a:r>
          </a:p>
          <a:p>
            <a:pPr marL="0" indent="0">
              <a:buNone/>
            </a:pPr>
            <a:endParaRPr lang="en-US" dirty="0"/>
          </a:p>
          <a:p>
            <a:pPr marL="0" indent="0">
              <a:buNone/>
            </a:pPr>
            <a:r>
              <a:rPr lang="en-US" dirty="0"/>
              <a:t>From Preamble:</a:t>
            </a:r>
          </a:p>
          <a:p>
            <a:pPr marL="0" indent="0">
              <a:buNone/>
            </a:pPr>
            <a:r>
              <a:rPr lang="en-US" dirty="0"/>
              <a:t>“We encourage States to include a provision in child support orders that medical support for the child(ren) be provided by either or both parents, without specifying the source of the coverage.” (303.31 Resp 11)</a:t>
            </a:r>
          </a:p>
          <a:p>
            <a:pPr marL="0" indent="0">
              <a:buNone/>
            </a:pPr>
            <a:endParaRPr lang="en-US" dirty="0"/>
          </a:p>
          <a:p>
            <a:r>
              <a:rPr lang="en-US" dirty="0"/>
              <a:t>States should share the generic language they develop</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480257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u="sng" dirty="0"/>
              <a:t>Compliance Date</a:t>
            </a:r>
          </a:p>
          <a:p>
            <a:pPr marL="0" indent="0">
              <a:buNone/>
            </a:pPr>
            <a:endParaRPr lang="en-US" u="sng" dirty="0"/>
          </a:p>
          <a:p>
            <a:pPr marL="0" indent="0">
              <a:buNone/>
            </a:pPr>
            <a:r>
              <a:rPr lang="en-US" dirty="0"/>
              <a:t>If state law revisions are not needed, the compliance date is February 21, 2017. If state law revisions are needed, the compliance date is the first day of the second calendar quarter beginning after the close of the first regular session of the state legislature that begins after the effective date of the regulation.</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6847164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No longer held harmless from complying with 2008 medical support final rules.  </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8688529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92500" lnSpcReduction="20000"/>
          </a:bodyPr>
          <a:lstStyle/>
          <a:p>
            <a:pPr marL="0" indent="0">
              <a:buNone/>
            </a:pPr>
            <a:r>
              <a:rPr lang="en-US" u="sng" dirty="0"/>
              <a:t>Compliance Date</a:t>
            </a:r>
          </a:p>
          <a:p>
            <a:pPr marL="0" indent="0">
              <a:buNone/>
            </a:pPr>
            <a:endParaRPr lang="en-US" u="sng" dirty="0"/>
          </a:p>
          <a:p>
            <a:r>
              <a:rPr lang="en-US" i="1" dirty="0"/>
              <a:t>Comment: </a:t>
            </a:r>
            <a:r>
              <a:rPr lang="en-US" dirty="0"/>
              <a:t>Several commenters requested that if States will no longer be held harmless from complying with the 2008 medical support final rules upon issuance of the final rule, the effective date for § 303.31 should take this into consideration.</a:t>
            </a:r>
          </a:p>
          <a:p>
            <a:endParaRPr lang="en-US" dirty="0"/>
          </a:p>
          <a:p>
            <a:r>
              <a:rPr lang="en-US" i="1" dirty="0"/>
              <a:t>Response: “…</a:t>
            </a:r>
            <a:r>
              <a:rPr lang="en-US" dirty="0"/>
              <a:t>We believe that this is sufficient time for the States to implement the new revisions in § 303.31. Upon issuance of this rule, OCSE will work with States in developing guidance related to the new rule requirements and AT-10-02.”</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033076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4"/>
          <p:cNvSpPr>
            <a:spLocks noGrp="1"/>
          </p:cNvSpPr>
          <p:nvPr>
            <p:ph type="title"/>
          </p:nvPr>
        </p:nvSpPr>
        <p:spPr>
          <a:xfrm>
            <a:off x="1066800" y="1828800"/>
            <a:ext cx="3733800" cy="981456"/>
          </a:xfrm>
        </p:spPr>
        <p:txBody>
          <a:bodyPr>
            <a:noAutofit/>
          </a:bodyPr>
          <a:lstStyle/>
          <a:p>
            <a:r>
              <a:rPr lang="en-US" sz="5400" b="1" dirty="0"/>
              <a:t>Questions?</a:t>
            </a:r>
          </a:p>
        </p:txBody>
      </p:sp>
      <p:sp>
        <p:nvSpPr>
          <p:cNvPr id="6" name="Text Placeholder 5"/>
          <p:cNvSpPr>
            <a:spLocks noGrp="1"/>
          </p:cNvSpPr>
          <p:nvPr>
            <p:ph type="body" idx="1"/>
          </p:nvPr>
        </p:nvSpPr>
        <p:spPr>
          <a:xfrm>
            <a:off x="2209800" y="3657600"/>
            <a:ext cx="6934200" cy="1509712"/>
          </a:xfrm>
        </p:spPr>
        <p:txBody>
          <a:bodyPr>
            <a:normAutofit/>
          </a:bodyPr>
          <a:lstStyle/>
          <a:p>
            <a:r>
              <a:rPr lang="en-US" sz="4800" b="1" dirty="0">
                <a:solidFill>
                  <a:schemeClr val="accent2">
                    <a:lumMod val="75000"/>
                  </a:schemeClr>
                </a:solidFill>
              </a:rPr>
              <a:t>Contact Information</a:t>
            </a:r>
          </a:p>
        </p:txBody>
      </p:sp>
      <p:sp>
        <p:nvSpPr>
          <p:cNvPr id="7" name="Footer Placeholder 2"/>
          <p:cNvSpPr>
            <a:spLocks noGrp="1"/>
          </p:cNvSpPr>
          <p:nvPr>
            <p:ph type="ftr" sz="quarter" idx="11"/>
          </p:nvPr>
        </p:nvSpPr>
        <p:spPr>
          <a:xfrm>
            <a:off x="5334000" y="6248206"/>
            <a:ext cx="3429000" cy="365125"/>
          </a:xfrm>
        </p:spPr>
        <p:txBody>
          <a:bodyPr/>
          <a:lstStyle/>
          <a:p>
            <a:r>
              <a:rPr lang="en-US" sz="1400" b="1" i="1" dirty="0">
                <a:solidFill>
                  <a:schemeClr val="tx1"/>
                </a:solidFill>
              </a:rPr>
              <a:t>“Winning our way upstream for families"</a:t>
            </a:r>
          </a:p>
        </p:txBody>
      </p:sp>
    </p:spTree>
    <p:extLst>
      <p:ext uri="{BB962C8B-B14F-4D97-AF65-F5344CB8AC3E}">
        <p14:creationId xmlns:p14="http://schemas.microsoft.com/office/powerpoint/2010/main" val="188756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New Criteria</a:t>
            </a:r>
          </a:p>
          <a:p>
            <a:pPr lvl="1"/>
            <a:r>
              <a:rPr lang="en-US" dirty="0"/>
              <a:t>No current support and all arrears are assigned (2)</a:t>
            </a:r>
          </a:p>
          <a:p>
            <a:pPr lvl="1"/>
            <a:r>
              <a:rPr lang="en-US" dirty="0"/>
              <a:t>No current support,</a:t>
            </a:r>
            <a:r>
              <a:rPr lang="en-US" baseline="0" dirty="0"/>
              <a:t> children have reached majority age, NCP is in long-term care arrangements (such as residential facility or home health care) and no income above subsistence level (3)</a:t>
            </a:r>
          </a:p>
          <a:p>
            <a:pPr lvl="1"/>
            <a:r>
              <a:rPr lang="en-US" dirty="0"/>
              <a:t>NCP is living with the minor child as primary caregiver or intact two-parent household and services not appropriate (5)</a:t>
            </a:r>
          </a:p>
          <a:p>
            <a:pPr lvl="1"/>
            <a:r>
              <a:rPr lang="en-US" baseline="0" dirty="0"/>
              <a:t>NCP</a:t>
            </a:r>
            <a:r>
              <a:rPr lang="en-US" dirty="0"/>
              <a:t> is recipient of SSI or SSI combined with SSDI (9)</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57604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New</a:t>
            </a:r>
            <a:r>
              <a:rPr lang="en-US" baseline="0" dirty="0"/>
              <a:t> Criteria</a:t>
            </a:r>
          </a:p>
          <a:p>
            <a:pPr lvl="1"/>
            <a:r>
              <a:rPr lang="en-US" dirty="0"/>
              <a:t>Completion of limited paternity-only</a:t>
            </a:r>
            <a:r>
              <a:rPr lang="en-US" baseline="0" dirty="0"/>
              <a:t> services (13)</a:t>
            </a:r>
          </a:p>
          <a:p>
            <a:pPr lvl="1"/>
            <a:r>
              <a:rPr lang="en-US" baseline="0" dirty="0"/>
              <a:t>Inappropriate referral (20)</a:t>
            </a:r>
          </a:p>
          <a:p>
            <a:pPr lvl="1"/>
            <a:r>
              <a:rPr lang="en-US" baseline="0" dirty="0"/>
              <a:t>Tribal transfer (21) – recipient</a:t>
            </a:r>
            <a:r>
              <a:rPr lang="en-US" dirty="0"/>
              <a:t> requests transfer or state notifies recipient of intent to transfer and no response within 60 days of the notice</a:t>
            </a:r>
          </a:p>
          <a:p>
            <a:pPr lvl="1"/>
            <a:r>
              <a:rPr lang="en-US" dirty="0"/>
              <a:t>Indian Health Service recipients (c) – </a:t>
            </a:r>
            <a:r>
              <a:rPr lang="en-US" u="sng" dirty="0"/>
              <a:t>mandatory</a:t>
            </a:r>
          </a:p>
          <a:p>
            <a:pPr lvl="2"/>
            <a:r>
              <a:rPr lang="en-US" dirty="0"/>
              <a:t>Comparable prohibition on Medicaid for referring such cases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574669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788</TotalTime>
  <Words>5146</Words>
  <Application>Microsoft Office PowerPoint</Application>
  <PresentationFormat>On-screen Show (4:3)</PresentationFormat>
  <Paragraphs>539</Paragraphs>
  <Slides>79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Constantia</vt:lpstr>
      <vt:lpstr>Wingdings</vt:lpstr>
      <vt:lpstr>Wingdings 2</vt:lpstr>
      <vt:lpstr>Flow</vt:lpstr>
      <vt:lpstr>National Council of Child Support Directors</vt:lpstr>
      <vt:lpstr>Diving Deep Into the New Federal Regulations</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45 CFR 303.6(c)(4)--Contempt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Final Rule – Guidelines</vt:lpstr>
      <vt:lpstr>45 C.F.R. § 302.56</vt:lpstr>
      <vt:lpstr>45 C.F.R. § 302.56</vt:lpstr>
      <vt:lpstr>45 C.F.R. § 302.56</vt:lpstr>
      <vt:lpstr>45 C.F.R. § 302.56</vt:lpstr>
      <vt:lpstr>45 C.F.R. § 302.56</vt:lpstr>
      <vt:lpstr>45 C.F.R. § 302.56</vt:lpstr>
      <vt:lpstr>45 C.F.R. § 303.4</vt:lpstr>
      <vt:lpstr>45 C.F.R. § 303.4</vt:lpstr>
      <vt:lpstr>45 C.F.R. § 303.4</vt:lpstr>
      <vt:lpstr>45 C.F.R. § 303.4</vt:lpstr>
      <vt:lpstr>45 C.F.R. § 303.4</vt:lpstr>
      <vt:lpstr>Implementation – Guidelines Amendments </vt:lpstr>
      <vt:lpstr>Implementation – Procedural</vt:lpstr>
      <vt:lpstr>Implementation – Documentation</vt:lpstr>
      <vt:lpstr>Challenges</vt:lpstr>
      <vt:lpstr>Medical Support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Questions?</vt:lpstr>
    </vt:vector>
  </TitlesOfParts>
  <Company>State of Iowa - 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Council of Child Support Directors</dc:title>
  <dc:creator>Rath, Mark A</dc:creator>
  <cp:lastModifiedBy>Stack, Eileen  (OTDA)</cp:lastModifiedBy>
  <cp:revision>52</cp:revision>
  <cp:lastPrinted>2017-05-05T20:42:05Z</cp:lastPrinted>
  <dcterms:created xsi:type="dcterms:W3CDTF">2016-05-11T21:00:23Z</dcterms:created>
  <dcterms:modified xsi:type="dcterms:W3CDTF">2017-05-05T21:58:32Z</dcterms:modified>
</cp:coreProperties>
</file>