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tags/tag6.xml" ContentType="application/vnd.openxmlformats-officedocument.presentationml.tags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tags/tag7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  <p:sldMasterId id="2147483673" r:id="rId2"/>
    <p:sldMasterId id="2147483684" r:id="rId3"/>
    <p:sldMasterId id="2147483693" r:id="rId4"/>
    <p:sldMasterId id="2147483723" r:id="rId5"/>
    <p:sldMasterId id="2147483794" r:id="rId6"/>
  </p:sldMasterIdLst>
  <p:notesMasterIdLst>
    <p:notesMasterId r:id="rId13"/>
  </p:notesMasterIdLst>
  <p:handoutMasterIdLst>
    <p:handoutMasterId r:id="rId14"/>
  </p:handoutMasterIdLst>
  <p:sldIdLst>
    <p:sldId id="503" r:id="rId7"/>
    <p:sldId id="499" r:id="rId8"/>
    <p:sldId id="494" r:id="rId9"/>
    <p:sldId id="486" r:id="rId10"/>
    <p:sldId id="496" r:id="rId11"/>
    <p:sldId id="497" r:id="rId12"/>
  </p:sldIdLst>
  <p:sldSz cx="9144000" cy="6858000" type="screen4x3"/>
  <p:notesSz cx="7023100" cy="9309100"/>
  <p:custDataLst>
    <p:tags r:id="rId15"/>
  </p:custDataLst>
  <p:defaultTextStyle>
    <a:defPPr>
      <a:defRPr lang="en-US"/>
    </a:defPPr>
    <a:lvl1pPr algn="ctr" rtl="0" fontAlgn="base">
      <a:lnSpc>
        <a:spcPct val="85000"/>
      </a:lnSpc>
      <a:spcBef>
        <a:spcPct val="0"/>
      </a:spcBef>
      <a:spcAft>
        <a:spcPct val="10000"/>
      </a:spcAft>
      <a:buClr>
        <a:srgbClr val="FFFFFF"/>
      </a:buClr>
      <a:buSzPct val="119000"/>
      <a:defRPr sz="2600" b="1" kern="1200">
        <a:solidFill>
          <a:srgbClr val="DDDDDD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85000"/>
      </a:lnSpc>
      <a:spcBef>
        <a:spcPct val="0"/>
      </a:spcBef>
      <a:spcAft>
        <a:spcPct val="10000"/>
      </a:spcAft>
      <a:buClr>
        <a:srgbClr val="FFFFFF"/>
      </a:buClr>
      <a:buSzPct val="119000"/>
      <a:defRPr sz="2600" b="1" kern="1200">
        <a:solidFill>
          <a:srgbClr val="DDDDDD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85000"/>
      </a:lnSpc>
      <a:spcBef>
        <a:spcPct val="0"/>
      </a:spcBef>
      <a:spcAft>
        <a:spcPct val="10000"/>
      </a:spcAft>
      <a:buClr>
        <a:srgbClr val="FFFFFF"/>
      </a:buClr>
      <a:buSzPct val="119000"/>
      <a:defRPr sz="2600" b="1" kern="1200">
        <a:solidFill>
          <a:srgbClr val="DDDDDD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85000"/>
      </a:lnSpc>
      <a:spcBef>
        <a:spcPct val="0"/>
      </a:spcBef>
      <a:spcAft>
        <a:spcPct val="10000"/>
      </a:spcAft>
      <a:buClr>
        <a:srgbClr val="FFFFFF"/>
      </a:buClr>
      <a:buSzPct val="119000"/>
      <a:defRPr sz="2600" b="1" kern="1200">
        <a:solidFill>
          <a:srgbClr val="DDDDDD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85000"/>
      </a:lnSpc>
      <a:spcBef>
        <a:spcPct val="0"/>
      </a:spcBef>
      <a:spcAft>
        <a:spcPct val="10000"/>
      </a:spcAft>
      <a:buClr>
        <a:srgbClr val="FFFFFF"/>
      </a:buClr>
      <a:buSzPct val="119000"/>
      <a:defRPr sz="2600" b="1" kern="1200">
        <a:solidFill>
          <a:srgbClr val="DDDDDD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b="1" kern="1200">
        <a:solidFill>
          <a:srgbClr val="DDDDDD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b="1" kern="1200">
        <a:solidFill>
          <a:srgbClr val="DDDDDD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b="1" kern="1200">
        <a:solidFill>
          <a:srgbClr val="DDDDDD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b="1" kern="1200">
        <a:solidFill>
          <a:srgbClr val="DDDDDD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E2260E12-3926-47DD-B66F-9BC467842DBA}">
          <p14:sldIdLst>
            <p14:sldId id="503"/>
            <p14:sldId id="499"/>
            <p14:sldId id="494"/>
            <p14:sldId id="486"/>
            <p14:sldId id="496"/>
            <p14:sldId id="4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58">
          <p15:clr>
            <a:srgbClr val="A4A3A4"/>
          </p15:clr>
        </p15:guide>
        <p15:guide id="2" orient="horz" pos="600" userDrawn="1">
          <p15:clr>
            <a:srgbClr val="A4A3A4"/>
          </p15:clr>
        </p15:guide>
        <p15:guide id="3" orient="horz" pos="2256" userDrawn="1">
          <p15:clr>
            <a:srgbClr val="A4A3A4"/>
          </p15:clr>
        </p15:guide>
        <p15:guide id="4" orient="horz" pos="1248" userDrawn="1">
          <p15:clr>
            <a:srgbClr val="A4A3A4"/>
          </p15:clr>
        </p15:guide>
        <p15:guide id="5" orient="horz" pos="2136" userDrawn="1">
          <p15:clr>
            <a:srgbClr val="A4A3A4"/>
          </p15:clr>
        </p15:guide>
        <p15:guide id="6" orient="horz" pos="2616" userDrawn="1">
          <p15:clr>
            <a:srgbClr val="A4A3A4"/>
          </p15:clr>
        </p15:guide>
        <p15:guide id="7" orient="horz" pos="227">
          <p15:clr>
            <a:srgbClr val="A4A3A4"/>
          </p15:clr>
        </p15:guide>
        <p15:guide id="8" pos="334">
          <p15:clr>
            <a:srgbClr val="A4A3A4"/>
          </p15:clr>
        </p15:guide>
        <p15:guide id="9" pos="441">
          <p15:clr>
            <a:srgbClr val="A4A3A4"/>
          </p15:clr>
        </p15:guide>
        <p15:guide id="10" pos="1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ANNE BERNEZ" initials="DB" lastIdx="3" clrIdx="0"/>
  <p:cmAuthor id="1" name="Dorian Usherwood" initials="DU" lastIdx="1" clrIdx="1"/>
  <p:cmAuthor id="2" name="Menish, Kathryn" initials="KM" lastIdx="5" clrIdx="2">
    <p:extLst/>
  </p:cmAuthor>
  <p:cmAuthor id="3" name="Larsen, Derek J" initials="DL" lastIdx="20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627C98"/>
    <a:srgbClr val="0066FF"/>
    <a:srgbClr val="6699FF"/>
    <a:srgbClr val="82857E"/>
    <a:srgbClr val="9E1B32"/>
    <a:srgbClr val="D1D4D3"/>
    <a:srgbClr val="ADAFAA"/>
    <a:srgbClr val="EC90A0"/>
    <a:srgbClr val="E35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94" autoAdjust="0"/>
    <p:restoredTop sz="92598" autoAdjust="0"/>
  </p:normalViewPr>
  <p:slideViewPr>
    <p:cSldViewPr snapToGrid="0">
      <p:cViewPr varScale="1">
        <p:scale>
          <a:sx n="40" d="100"/>
          <a:sy n="40" d="100"/>
        </p:scale>
        <p:origin x="1008" y="36"/>
      </p:cViewPr>
      <p:guideLst>
        <p:guide orient="horz" pos="358"/>
        <p:guide orient="horz" pos="600"/>
        <p:guide orient="horz" pos="2256"/>
        <p:guide orient="horz" pos="1248"/>
        <p:guide orient="horz" pos="2136"/>
        <p:guide orient="horz" pos="2616"/>
        <p:guide orient="horz" pos="227"/>
        <p:guide pos="334"/>
        <p:guide pos="441"/>
        <p:guide pos="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08" y="-96"/>
      </p:cViewPr>
      <p:guideLst>
        <p:guide orient="horz" pos="3024"/>
        <p:guide pos="230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ags" Target="tags/tag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82" y="-7965"/>
            <a:ext cx="3040799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87" tIns="0" rIns="20287" bIns="0" numCol="1" anchor="t" anchorCtr="0" compatLnSpc="1">
            <a:prstTxWarp prst="textNoShape">
              <a:avLst/>
            </a:prstTxWarp>
          </a:bodyPr>
          <a:lstStyle>
            <a:lvl1pPr algn="l" defTabSz="1005890" eaLnBrk="0" hangingPunct="0">
              <a:lnSpc>
                <a:spcPct val="90000"/>
              </a:lnSpc>
              <a:spcAft>
                <a:spcPct val="0"/>
              </a:spcAft>
              <a:buClrTx/>
              <a:buSzTx/>
              <a:defRPr sz="1000" b="0" i="1">
                <a:solidFill>
                  <a:srgbClr val="FFFFFF"/>
                </a:solidFill>
                <a:latin typeface="Futura Lt BT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5483" y="-7965"/>
            <a:ext cx="3040799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87" tIns="0" rIns="20287" bIns="0" numCol="1" anchor="t" anchorCtr="0" compatLnSpc="1">
            <a:prstTxWarp prst="textNoShape">
              <a:avLst/>
            </a:prstTxWarp>
          </a:bodyPr>
          <a:lstStyle>
            <a:lvl1pPr algn="r" defTabSz="1005890" eaLnBrk="0" hangingPunct="0">
              <a:lnSpc>
                <a:spcPct val="90000"/>
              </a:lnSpc>
              <a:spcAft>
                <a:spcPct val="0"/>
              </a:spcAft>
              <a:buClrTx/>
              <a:buSzTx/>
              <a:defRPr sz="1000" b="0" i="1">
                <a:solidFill>
                  <a:srgbClr val="FFFFFF"/>
                </a:solidFill>
                <a:latin typeface="Futura Lt BT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3182" y="8848427"/>
            <a:ext cx="3040799" cy="46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87" tIns="0" rIns="20287" bIns="0" numCol="1" anchor="b" anchorCtr="0" compatLnSpc="1">
            <a:prstTxWarp prst="textNoShape">
              <a:avLst/>
            </a:prstTxWarp>
          </a:bodyPr>
          <a:lstStyle>
            <a:lvl1pPr algn="l" defTabSz="1005890" eaLnBrk="0" hangingPunct="0">
              <a:lnSpc>
                <a:spcPct val="90000"/>
              </a:lnSpc>
              <a:spcAft>
                <a:spcPct val="0"/>
              </a:spcAft>
              <a:buClrTx/>
              <a:buSzTx/>
              <a:defRPr sz="1000" b="0" i="1">
                <a:solidFill>
                  <a:srgbClr val="FFFFFF"/>
                </a:solidFill>
                <a:latin typeface="Futura Lt BT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5483" y="8848427"/>
            <a:ext cx="3040799" cy="46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87" tIns="0" rIns="20287" bIns="0" numCol="1" anchor="b" anchorCtr="0" compatLnSpc="1">
            <a:prstTxWarp prst="textNoShape">
              <a:avLst/>
            </a:prstTxWarp>
          </a:bodyPr>
          <a:lstStyle>
            <a:lvl1pPr algn="r" defTabSz="1005890" eaLnBrk="0" hangingPunct="0">
              <a:lnSpc>
                <a:spcPct val="90000"/>
              </a:lnSpc>
              <a:spcAft>
                <a:spcPct val="0"/>
              </a:spcAft>
              <a:buClrTx/>
              <a:buSzTx/>
              <a:defRPr sz="1000" b="0" i="1">
                <a:solidFill>
                  <a:srgbClr val="FFFFFF"/>
                </a:solidFill>
                <a:latin typeface="Futura Lt BT" pitchFamily="34" charset="0"/>
              </a:defRPr>
            </a:lvl1pPr>
          </a:lstStyle>
          <a:p>
            <a:fld id="{AB97F7EF-8630-4EBF-B405-85A9B35260B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145766" y="8967985"/>
            <a:ext cx="885732" cy="2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9747" tIns="50721" rIns="99747" bIns="50721">
            <a:spAutoFit/>
          </a:bodyPr>
          <a:lstStyle/>
          <a:p>
            <a:pPr algn="l" defTabSz="1083880" eaLnBrk="0" hangingPunct="0">
              <a:lnSpc>
                <a:spcPct val="90000"/>
              </a:lnSpc>
              <a:spcAft>
                <a:spcPct val="0"/>
              </a:spcAft>
              <a:buClrTx/>
              <a:buSzTx/>
            </a:pPr>
            <a:r>
              <a:rPr lang="en-US" sz="1400" b="0" dirty="0">
                <a:solidFill>
                  <a:schemeClr val="tx2"/>
                </a:solidFill>
                <a:latin typeface="Futura Lt BT" pitchFamily="34" charset="0"/>
              </a:rPr>
              <a:t>Page: </a:t>
            </a:r>
            <a:fld id="{C7602EAD-A08C-4F4A-A806-21797BC33C44}" type="slidenum">
              <a:rPr lang="en-US" sz="1400" b="0">
                <a:solidFill>
                  <a:schemeClr val="tx2"/>
                </a:solidFill>
                <a:latin typeface="Futura Lt BT" pitchFamily="34" charset="0"/>
              </a:rPr>
              <a:pPr algn="l" defTabSz="1083880" eaLnBrk="0" hangingPunct="0">
                <a:lnSpc>
                  <a:spcPct val="90000"/>
                </a:lnSpc>
                <a:spcAft>
                  <a:spcPct val="0"/>
                </a:spcAft>
                <a:buClrTx/>
                <a:buSzTx/>
              </a:pPr>
              <a:t>‹#›</a:t>
            </a:fld>
            <a:endParaRPr lang="en-US" sz="1400" b="0" dirty="0">
              <a:solidFill>
                <a:schemeClr val="tx2"/>
              </a:solidFill>
              <a:latin typeface="Futura Lt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52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1347" y="197026"/>
            <a:ext cx="3042389" cy="4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87" tIns="0" rIns="20287" bIns="0" numCol="1" anchor="t" anchorCtr="0" compatLnSpc="1">
            <a:prstTxWarp prst="textNoShape">
              <a:avLst/>
            </a:prstTxWarp>
          </a:bodyPr>
          <a:lstStyle>
            <a:lvl1pPr algn="l" defTabSz="988384" eaLnBrk="0" hangingPunct="0">
              <a:lnSpc>
                <a:spcPct val="100000"/>
              </a:lnSpc>
              <a:spcAft>
                <a:spcPct val="0"/>
              </a:spcAft>
              <a:buClrTx/>
              <a:buSzTx/>
              <a:defRPr sz="1000" b="0" i="1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373" y="197026"/>
            <a:ext cx="3042389" cy="4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287" tIns="0" rIns="20287" bIns="0" numCol="1" anchor="t" anchorCtr="0" compatLnSpc="1">
            <a:prstTxWarp prst="textNoShape">
              <a:avLst/>
            </a:prstTxWarp>
          </a:bodyPr>
          <a:lstStyle>
            <a:lvl1pPr algn="r" defTabSz="988384" eaLnBrk="0" hangingPunct="0">
              <a:lnSpc>
                <a:spcPct val="100000"/>
              </a:lnSpc>
              <a:spcAft>
                <a:spcPct val="0"/>
              </a:spcAft>
              <a:buClrTx/>
              <a:buSzTx/>
              <a:defRPr sz="1000" b="0" i="1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45561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10127" y="4306735"/>
            <a:ext cx="652054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313" tIns="46158" rIns="92313" bIns="46158" anchor="ctr">
            <a:spAutoFit/>
          </a:bodyPr>
          <a:lstStyle/>
          <a:p>
            <a:endParaRPr lang="en-US" dirty="0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530290" y="8950449"/>
            <a:ext cx="1908451" cy="358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313" tIns="46158" rIns="92313" bIns="46158" anchor="ctr"/>
          <a:lstStyle/>
          <a:p>
            <a:pPr defTabSz="935861">
              <a:lnSpc>
                <a:spcPct val="87000"/>
              </a:lnSpc>
              <a:spcAft>
                <a:spcPct val="0"/>
              </a:spcAft>
              <a:buClrTx/>
              <a:buSzTx/>
            </a:pPr>
            <a:fld id="{250D2CA9-1749-4121-AF7E-0AD5080DADDE}" type="slidenum">
              <a:rPr lang="en-US" sz="1300" b="0">
                <a:solidFill>
                  <a:schemeClr val="bg2"/>
                </a:solidFill>
              </a:rPr>
              <a:pPr defTabSz="935861">
                <a:lnSpc>
                  <a:spcPct val="87000"/>
                </a:lnSpc>
                <a:spcAft>
                  <a:spcPct val="0"/>
                </a:spcAft>
                <a:buClrTx/>
                <a:buSzTx/>
              </a:pPr>
              <a:t>‹#›</a:t>
            </a:fld>
            <a:endParaRPr lang="en-US" sz="1300" b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153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 Lt BT" pitchFamily="34" charset="0"/>
        <a:ea typeface="+mn-ea"/>
        <a:cs typeface="+mn-cs"/>
      </a:defRPr>
    </a:lvl1pPr>
    <a:lvl2pPr marL="46355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 Lt BT" pitchFamily="34" charset="0"/>
        <a:ea typeface="+mn-ea"/>
        <a:cs typeface="+mn-cs"/>
      </a:defRPr>
    </a:lvl2pPr>
    <a:lvl3pPr marL="923925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 Lt BT" pitchFamily="34" charset="0"/>
        <a:ea typeface="+mn-ea"/>
        <a:cs typeface="+mn-cs"/>
      </a:defRPr>
    </a:lvl3pPr>
    <a:lvl4pPr marL="1387475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 Lt BT" pitchFamily="34" charset="0"/>
        <a:ea typeface="+mn-ea"/>
        <a:cs typeface="+mn-cs"/>
      </a:defRPr>
    </a:lvl4pPr>
    <a:lvl5pPr marL="18415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 Lt B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6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6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©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0619524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67302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12417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18195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45450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577297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7652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419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3841930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086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6910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94614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823742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771858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8322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258"/>
            <a:ext cx="3008313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5350"/>
            <a:ext cx="5111750" cy="52308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5314"/>
            <a:ext cx="3008313" cy="47908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779339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86121674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588339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88148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671791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©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9556505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29668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7947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3731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258"/>
            <a:ext cx="3008313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5350"/>
            <a:ext cx="5111750" cy="52308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5314"/>
            <a:ext cx="3008313" cy="47908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5283848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24046350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0589309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22880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996165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72321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848234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820557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258"/>
            <a:ext cx="3008313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5350"/>
            <a:ext cx="5111750" cy="52308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5314"/>
            <a:ext cx="3008313" cy="47908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0142332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pic>
        <p:nvPicPr>
          <p:cNvPr id="13" name="Picture 12" descr="IEE colo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19990"/>
            <a:ext cx="6213132" cy="1087915"/>
          </a:xfrm>
        </p:spPr>
        <p:txBody>
          <a:bodyPr anchor="b">
            <a:noAutofit/>
          </a:bodyPr>
          <a:lstStyle>
            <a:lvl1pPr algn="l">
              <a:defRPr sz="4400" b="1" cap="all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797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36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quifax_chevron_blend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83894630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73314" y="932327"/>
            <a:ext cx="8005910" cy="51457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948077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equifax_chevron_blend_rgb.png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2930" y="1919443"/>
            <a:ext cx="1390036" cy="2633753"/>
          </a:xfrm>
          <a:prstGeom prst="rect">
            <a:avLst/>
          </a:prstGeom>
          <a:effectLst/>
        </p:spPr>
      </p:pic>
      <p:pic>
        <p:nvPicPr>
          <p:cNvPr id="14" name="Picture 13" descr="IEE color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hidden">
          <a:xfrm>
            <a:off x="244568" y="6564965"/>
            <a:ext cx="1913538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/>
              </a:rPr>
              <a:t>©</a:t>
            </a:r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 Equifax Confidential and Proprietary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45481" y="2107290"/>
            <a:ext cx="6213132" cy="1087915"/>
          </a:xfrm>
        </p:spPr>
        <p:txBody>
          <a:bodyPr anchor="b">
            <a:noAutofit/>
          </a:bodyPr>
          <a:lstStyle>
            <a:lvl1pPr algn="l">
              <a:defRPr sz="3600" b="1" cap="all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835956" y="3267072"/>
            <a:ext cx="6221212" cy="109092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09879"/>
            <a:ext cx="3052482" cy="570773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2834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6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151626"/>
            <a:ext cx="383689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6582491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6350132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024724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097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555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5313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555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5313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43698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258"/>
            <a:ext cx="3008313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5350"/>
            <a:ext cx="5111750" cy="52308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5314"/>
            <a:ext cx="3008313" cy="47908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solidFill>
                  <a:srgbClr val="000000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5545015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0"/>
            <a:ext cx="8412480" cy="7572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295683"/>
            <a:ext cx="841248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65760" y="1611313"/>
            <a:ext cx="8412480" cy="4734292"/>
          </a:xfrm>
          <a:prstGeom prst="rect">
            <a:avLst/>
          </a:prstGeom>
        </p:spPr>
        <p:txBody>
          <a:bodyPr/>
          <a:lstStyle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31505" y="6488985"/>
            <a:ext cx="474980" cy="365125"/>
          </a:xfrm>
        </p:spPr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055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hidden">
          <a:xfrm>
            <a:off x="0" y="499533"/>
            <a:ext cx="9144000" cy="279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7C1FFD91-08E5-43E1-80BC-8AC6BE4B8B9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8919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3258"/>
            <a:ext cx="3008313" cy="307777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95350"/>
            <a:ext cx="5111750" cy="52308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0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5314"/>
            <a:ext cx="3008313" cy="47908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C1FFD91-08E5-43E1-80BC-8AC6BE4B8B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59016" y="316602"/>
            <a:ext cx="790302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3.png"/><Relationship Id="rId10" Type="http://schemas.openxmlformats.org/officeDocument/2006/relationships/vmlDrawing" Target="../drawings/vmlDrawing2.vml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oleObject" Target="../embeddings/oleObject3.bin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3.png"/><Relationship Id="rId10" Type="http://schemas.openxmlformats.org/officeDocument/2006/relationships/vmlDrawing" Target="../drawings/vmlDrawing3.vml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oleObject" Target="../embeddings/oleObject4.bin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ags" Target="../tags/tag5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vmlDrawing" Target="../drawings/vmlDrawing4.v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png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tags" Target="../tags/tag6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png"/><Relationship Id="rId10" Type="http://schemas.openxmlformats.org/officeDocument/2006/relationships/vmlDrawing" Target="../drawings/vmlDrawing5.vml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5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ags" Target="../tags/tag7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vmlDrawing" Target="../drawings/vmlDrawing6.v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47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oleObject" Target="../embeddings/oleObject6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7093910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273" name="think-cell Slide" r:id="rId13" imgW="493" imgH="493" progId="TCLayout.ActiveDocument.1">
                  <p:embed/>
                </p:oleObj>
              </mc:Choice>
              <mc:Fallback>
                <p:oleObj name="think-cell Slide" r:id="rId13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algn="ctr"/>
            <a:fld id="{7C1FFD91-08E5-43E1-80BC-8AC6BE4B8B94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0" r:id="rId9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7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1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54" name="think-cell Slide" r:id="rId12" imgW="493" imgH="493" progId="TCLayout.ActiveDocument.1">
                  <p:embed/>
                </p:oleObj>
              </mc:Choice>
              <mc:Fallback>
                <p:oleObj name="think-cell Slide" r:id="rId12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10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6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1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78" name="think-cell Slide" r:id="rId12" imgW="493" imgH="493" progId="TCLayout.ActiveDocument.1">
                  <p:embed/>
                </p:oleObj>
              </mc:Choice>
              <mc:Fallback>
                <p:oleObj name="think-cell Slide" r:id="rId12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2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6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24" name="think-cell Slide" r:id="rId13" imgW="493" imgH="493" progId="TCLayout.ActiveDocument.1">
                  <p:embed/>
                </p:oleObj>
              </mc:Choice>
              <mc:Fallback>
                <p:oleObj name="think-cell Slide" r:id="rId13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03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7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9710112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56" name="think-cell Slide" r:id="rId12" imgW="493" imgH="493" progId="TCLayout.ActiveDocument.1">
                  <p:embed/>
                </p:oleObj>
              </mc:Choice>
              <mc:Fallback>
                <p:oleObj name="think-cell Slide" r:id="rId12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57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6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52" name="think-cell Slide" r:id="rId14" imgW="493" imgH="493" progId="TCLayout.ActiveDocument.1">
                  <p:embed/>
                </p:oleObj>
              </mc:Choice>
              <mc:Fallback>
                <p:oleObj name="think-cell Slide" r:id="rId14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 bwMode="hidden">
          <a:xfrm>
            <a:off x="3704791" y="6564965"/>
            <a:ext cx="1313180" cy="1969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BBBFBE">
                    <a:lumMod val="75000"/>
                  </a:srgbClr>
                </a:solidFill>
                <a:latin typeface="Arial Narrow" pitchFamily="34" charset="0"/>
              </a:rPr>
              <a:t>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1505" y="6488985"/>
            <a:ext cx="4749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algn="ctr"/>
            <a:fld id="{7C1FFD91-08E5-43E1-80BC-8AC6BE4B8B94}" type="slidenum">
              <a:rPr lang="en-US" smtClean="0">
                <a:solidFill>
                  <a:srgbClr val="BBBFBE">
                    <a:lumMod val="75000"/>
                  </a:srgbClr>
                </a:solidFill>
              </a:rPr>
              <a:pPr algn="ctr"/>
              <a:t>‹#›</a:t>
            </a:fld>
            <a:endParaRPr lang="en-US" dirty="0">
              <a:solidFill>
                <a:srgbClr val="BBBFBE">
                  <a:lumMod val="75000"/>
                </a:srgbClr>
              </a:solidFill>
            </a:endParaRPr>
          </a:p>
        </p:txBody>
      </p:sp>
      <p:pic>
        <p:nvPicPr>
          <p:cNvPr id="8" name="Picture 7" descr="equifax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19628" y="6578412"/>
            <a:ext cx="1057844" cy="19893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150" y="316602"/>
            <a:ext cx="8120742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IEE color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773333" y="6604731"/>
            <a:ext cx="2180014" cy="10412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0" y="6454589"/>
            <a:ext cx="9144000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transition>
    <p:fade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Tx/>
        <a:buBlip>
          <a:blip r:embed="rId18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 Narrow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2951" y="2056194"/>
            <a:ext cx="6213132" cy="1087915"/>
          </a:xfrm>
        </p:spPr>
        <p:txBody>
          <a:bodyPr/>
          <a:lstStyle/>
          <a:p>
            <a:r>
              <a:rPr lang="en-US" dirty="0"/>
              <a:t>Child Support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February 9, 2019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67750" y="6489700"/>
            <a:ext cx="476250" cy="365125"/>
          </a:xfrm>
        </p:spPr>
        <p:txBody>
          <a:bodyPr/>
          <a:lstStyle/>
          <a:p>
            <a:fld id="{7C1FFD91-08E5-43E1-80BC-8AC6BE4B8B9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1741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FD91-08E5-43E1-80BC-8AC6BE4B8B9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Equifax is working on a robust Child Support Enforcement (CSE) solution </a:t>
            </a:r>
          </a:p>
          <a:p>
            <a:r>
              <a:rPr lang="en-US" dirty="0"/>
              <a:t>Partnering to deliver data driven insights to support Locate, Establishment and Enforcement activities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222473"/>
            <a:ext cx="7903029" cy="492443"/>
          </a:xfrm>
        </p:spPr>
        <p:txBody>
          <a:bodyPr/>
          <a:lstStyle/>
          <a:p>
            <a:r>
              <a:rPr lang="en-US" dirty="0"/>
              <a:t>Equifax CSE Solution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454400" y="2887133"/>
            <a:ext cx="4969933" cy="3395134"/>
            <a:chOff x="3454400" y="2887133"/>
            <a:chExt cx="4969933" cy="3395134"/>
          </a:xfrm>
        </p:grpSpPr>
        <p:sp>
          <p:nvSpPr>
            <p:cNvPr id="5" name="Rectangle 4"/>
            <p:cNvSpPr/>
            <p:nvPr/>
          </p:nvSpPr>
          <p:spPr>
            <a:xfrm>
              <a:off x="3454400" y="2887133"/>
              <a:ext cx="4969933" cy="3395134"/>
            </a:xfrm>
            <a:prstGeom prst="rect">
              <a:avLst/>
            </a:prstGeom>
            <a:solidFill>
              <a:schemeClr val="bg1"/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40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7906" y="3005467"/>
              <a:ext cx="4742921" cy="3172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482570" y="3731416"/>
            <a:ext cx="2730235" cy="452432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2400" b="0" dirty="0">
                <a:solidFill>
                  <a:schemeClr val="tx1"/>
                </a:solidFill>
                <a:latin typeface="+mn-lt"/>
              </a:rPr>
              <a:t>State/Federal Partners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570" y="4262165"/>
            <a:ext cx="2558714" cy="452432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2400" b="0" dirty="0">
                <a:solidFill>
                  <a:schemeClr val="tx1"/>
                </a:solidFill>
                <a:latin typeface="+mn-lt"/>
              </a:rPr>
              <a:t>Commercial Partners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2570" y="4792913"/>
            <a:ext cx="2055371" cy="452432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2400" b="0" dirty="0">
                <a:solidFill>
                  <a:schemeClr val="tx1"/>
                </a:solidFill>
                <a:latin typeface="+mn-lt"/>
              </a:rPr>
              <a:t>Equifax Partners</a:t>
            </a:r>
          </a:p>
        </p:txBody>
      </p:sp>
    </p:spTree>
    <p:extLst>
      <p:ext uri="{BB962C8B-B14F-4D97-AF65-F5344CB8AC3E}">
        <p14:creationId xmlns:p14="http://schemas.microsoft.com/office/powerpoint/2010/main" val="295262306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36606" y="1442160"/>
            <a:ext cx="1445722" cy="24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</a:rPr>
              <a:t>Input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FFD91-08E5-43E1-80BC-8AC6BE4B8B9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923330"/>
          </a:xfrm>
        </p:spPr>
        <p:txBody>
          <a:bodyPr/>
          <a:lstStyle/>
          <a:p>
            <a:r>
              <a:rPr lang="en-US" dirty="0"/>
              <a:t>Multi-Phase Development: </a:t>
            </a:r>
            <a:br>
              <a:rPr lang="en-US" dirty="0"/>
            </a:br>
            <a:r>
              <a:rPr lang="en-US" sz="2800" dirty="0"/>
              <a:t>Phase 1 Current Data Sets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06" y="3434211"/>
            <a:ext cx="457200" cy="4572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075524" y="3626330"/>
            <a:ext cx="1981935" cy="457200"/>
            <a:chOff x="4397270" y="4833857"/>
            <a:chExt cx="1981935" cy="457200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7270" y="4833857"/>
              <a:ext cx="457200" cy="4572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891297" y="4876277"/>
              <a:ext cx="1487908" cy="269304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Incarceration Data (Appriss)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75524" y="2964022"/>
            <a:ext cx="1533094" cy="457200"/>
            <a:chOff x="4397270" y="3349692"/>
            <a:chExt cx="1533094" cy="45720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7270" y="3349692"/>
              <a:ext cx="457200" cy="4572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891297" y="3537588"/>
              <a:ext cx="1039067" cy="269304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The Work Number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24722" y="1868015"/>
            <a:ext cx="1672673" cy="457200"/>
            <a:chOff x="4346468" y="2147426"/>
            <a:chExt cx="1672673" cy="45720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6468" y="2147426"/>
              <a:ext cx="457200" cy="4572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4891297" y="2266072"/>
              <a:ext cx="1127844" cy="269304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>
              <a:defPPr>
                <a:defRPr lang="en-US"/>
              </a:defPPr>
              <a:lvl1pPr algn="l">
                <a:defRPr sz="1000" b="0">
                  <a:solidFill>
                    <a:schemeClr val="tx1"/>
                  </a:solidFill>
                  <a:latin typeface="+mn-lt"/>
                </a:defRPr>
              </a:lvl1pPr>
            </a:lstStyle>
            <a:p>
              <a:r>
                <a:rPr lang="en-US" dirty="0"/>
                <a:t>Utility (NC+)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075524" y="2428719"/>
            <a:ext cx="1621871" cy="457200"/>
            <a:chOff x="4397270" y="2748559"/>
            <a:chExt cx="1621871" cy="45720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7270" y="2748559"/>
              <a:ext cx="457200" cy="4572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4891297" y="2846287"/>
              <a:ext cx="1127844" cy="269304"/>
            </a:xfrm>
            <a:prstGeom prst="rect">
              <a:avLst/>
            </a:prstGeom>
            <a:noFill/>
          </p:spPr>
          <p:txBody>
            <a:bodyPr wrap="squar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Credit (ACRO)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893806" y="3181329"/>
            <a:ext cx="1148114" cy="1065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SSN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FN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LN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Address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State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Zip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981560" y="1442160"/>
            <a:ext cx="1494095" cy="24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006945" y="1940041"/>
            <a:ext cx="1362775" cy="482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Address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Phone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Email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006945" y="2532499"/>
            <a:ext cx="1362775" cy="5039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Employment 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Employment 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Last Payment Date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06945" y="3760267"/>
            <a:ext cx="1362775" cy="4175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Incarcerated (Y/N)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If Yes Where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665219" y="1441240"/>
            <a:ext cx="2392240" cy="24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</a:rPr>
              <a:t>Data Sources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006945" y="4287830"/>
            <a:ext cx="1362775" cy="4900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Requested Benefits in past  5 Years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If Yes Where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078447" y="4110831"/>
            <a:ext cx="1238424" cy="457200"/>
            <a:chOff x="4400193" y="5609519"/>
            <a:chExt cx="1238424" cy="457200"/>
          </a:xfrm>
        </p:grpSpPr>
        <p:sp>
          <p:nvSpPr>
            <p:cNvPr id="71" name="TextBox 70"/>
            <p:cNvSpPr txBox="1"/>
            <p:nvPr/>
          </p:nvSpPr>
          <p:spPr>
            <a:xfrm>
              <a:off x="4891297" y="5703467"/>
              <a:ext cx="747320" cy="269304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Inquiry Data</a:t>
              </a:r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0193" y="5609519"/>
              <a:ext cx="457200" cy="457200"/>
            </a:xfrm>
            <a:prstGeom prst="rect">
              <a:avLst/>
            </a:prstGeom>
          </p:spPr>
        </p:pic>
      </p:grpSp>
      <p:sp>
        <p:nvSpPr>
          <p:cNvPr id="37" name="Rectangle 36"/>
          <p:cNvSpPr/>
          <p:nvPr/>
        </p:nvSpPr>
        <p:spPr>
          <a:xfrm>
            <a:off x="2006945" y="3146383"/>
            <a:ext cx="1446749" cy="5039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Trade Lines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Loans to Lien</a:t>
            </a:r>
          </a:p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Potential Assets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243067" y="1442160"/>
            <a:ext cx="2392240" cy="24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</a:rPr>
              <a:t>Phases Supported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329320" y="1715276"/>
            <a:ext cx="2239216" cy="4363784"/>
            <a:chOff x="6625665" y="1893083"/>
            <a:chExt cx="2239216" cy="4077602"/>
          </a:xfrm>
        </p:grpSpPr>
        <p:sp>
          <p:nvSpPr>
            <p:cNvPr id="3" name="TextBox 2"/>
            <p:cNvSpPr txBox="1"/>
            <p:nvPr/>
          </p:nvSpPr>
          <p:spPr>
            <a:xfrm>
              <a:off x="6625665" y="1893083"/>
              <a:ext cx="591829" cy="276089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Locate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59961" y="1893083"/>
              <a:ext cx="747320" cy="276089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Establish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208932" y="1893083"/>
              <a:ext cx="655949" cy="276089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200" dirty="0">
                  <a:solidFill>
                    <a:schemeClr val="accent1"/>
                  </a:solidFill>
                  <a:latin typeface="+mn-lt"/>
                </a:rPr>
                <a:t>Enforce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06733" y="2027735"/>
              <a:ext cx="0" cy="394295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8144933" y="2027735"/>
              <a:ext cx="0" cy="394295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6449671" y="1995736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49671" y="2471061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449671" y="3096543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49671" y="3673202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449671" y="4201201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04832" y="2471055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04832" y="3096537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04832" y="3673196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66856" y="2471049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066856" y="3096531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075524" y="4671535"/>
            <a:ext cx="1489749" cy="457200"/>
            <a:chOff x="5244492" y="4819283"/>
            <a:chExt cx="1489749" cy="457200"/>
          </a:xfrm>
        </p:grpSpPr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4492" y="4819283"/>
              <a:ext cx="457200" cy="457200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5784942" y="4956377"/>
              <a:ext cx="949299" cy="269304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Financial Assets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092181" y="5232239"/>
            <a:ext cx="1348058" cy="457200"/>
            <a:chOff x="5261149" y="5420416"/>
            <a:chExt cx="1348058" cy="457200"/>
          </a:xfrm>
        </p:grpSpPr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1149" y="5420416"/>
              <a:ext cx="457200" cy="457200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5784942" y="5528035"/>
              <a:ext cx="824265" cy="269304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Real Property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75524" y="5792942"/>
            <a:ext cx="1563487" cy="457200"/>
            <a:chOff x="5244492" y="6021551"/>
            <a:chExt cx="1563487" cy="457200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4492" y="6021551"/>
              <a:ext cx="457200" cy="457200"/>
            </a:xfrm>
            <a:prstGeom prst="rect">
              <a:avLst/>
            </a:prstGeom>
          </p:spPr>
        </p:pic>
        <p:sp>
          <p:nvSpPr>
            <p:cNvPr id="78" name="TextBox 77"/>
            <p:cNvSpPr txBox="1"/>
            <p:nvPr/>
          </p:nvSpPr>
          <p:spPr>
            <a:xfrm>
              <a:off x="5784942" y="6115499"/>
              <a:ext cx="1023037" cy="269304"/>
            </a:xfrm>
            <a:prstGeom prst="rect">
              <a:avLst/>
            </a:prstGeom>
            <a:noFill/>
          </p:spPr>
          <p:txBody>
            <a:bodyPr wrap="none" tIns="91440" rtlCol="0">
              <a:spAutoFit/>
            </a:bodyPr>
            <a:lstStyle/>
            <a:p>
              <a:pPr algn="l"/>
              <a:r>
                <a:rPr lang="en-US" sz="1000" b="0" dirty="0">
                  <a:solidFill>
                    <a:schemeClr val="tx1"/>
                  </a:solidFill>
                  <a:latin typeface="+mn-lt"/>
                </a:rPr>
                <a:t>Personal Property</a:t>
              </a:r>
            </a:p>
          </p:txBody>
        </p:sp>
      </p:grpSp>
      <p:sp>
        <p:nvSpPr>
          <p:cNvPr id="79" name="Rectangle 78"/>
          <p:cNvSpPr/>
          <p:nvPr/>
        </p:nvSpPr>
        <p:spPr>
          <a:xfrm>
            <a:off x="2006945" y="4887890"/>
            <a:ext cx="1258991" cy="3769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Fin Asset Report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006945" y="5374783"/>
            <a:ext cx="1349897" cy="2521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Real Property Report 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006945" y="5736950"/>
            <a:ext cx="1450790" cy="3759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9063" indent="-119063" algn="l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</a:rPr>
              <a:t>Personal Property Report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066856" y="4786522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066856" y="5354921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066856" y="5914853"/>
            <a:ext cx="338554" cy="347788"/>
          </a:xfrm>
          <a:prstGeom prst="rect">
            <a:avLst/>
          </a:prstGeom>
          <a:noFill/>
        </p:spPr>
        <p:txBody>
          <a:bodyPr wrap="none" tIns="91440" rtlCol="0">
            <a:spAutoFit/>
          </a:bodyPr>
          <a:lstStyle/>
          <a:p>
            <a:pPr algn="l"/>
            <a:r>
              <a:rPr lang="en-US" sz="1600" b="0" dirty="0">
                <a:solidFill>
                  <a:schemeClr val="accent1"/>
                </a:solidFill>
                <a:latin typeface="Wingdings" panose="05000000000000000000" pitchFamily="2" charset="2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5130885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208314" y="1037541"/>
            <a:ext cx="6088790" cy="5181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331778" y="1663243"/>
            <a:ext cx="5841861" cy="4447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6633" y="2935413"/>
            <a:ext cx="5734051" cy="0"/>
          </a:xfrm>
          <a:prstGeom prst="line">
            <a:avLst/>
          </a:prstGeom>
          <a:ln w="9525">
            <a:solidFill>
              <a:srgbClr val="254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33784" y="1813841"/>
            <a:ext cx="1771650" cy="105251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sz="700" b="0" dirty="0">
                <a:solidFill>
                  <a:schemeClr val="tx1"/>
                </a:solidFill>
              </a:rPr>
              <a:t>Client Tracking ID: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Name: Bob Smith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SSN: XXX-XXX-XXXX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DOB: XX/XX/XXXX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Phone: XXX-XXX-XXXX</a:t>
            </a:r>
          </a:p>
          <a:p>
            <a:pPr algn="l">
              <a:tabLst>
                <a:tab pos="457200" algn="l"/>
              </a:tabLst>
            </a:pPr>
            <a:r>
              <a:rPr lang="en-US" sz="700" b="0" dirty="0">
                <a:solidFill>
                  <a:schemeClr val="tx1"/>
                </a:solidFill>
              </a:rPr>
              <a:t>Address:  	XXXXXXXXX</a:t>
            </a:r>
          </a:p>
          <a:p>
            <a:pPr algn="l">
              <a:tabLst>
                <a:tab pos="457200" algn="l"/>
              </a:tabLst>
            </a:pPr>
            <a:r>
              <a:rPr lang="en-US" sz="700" b="0" dirty="0">
                <a:solidFill>
                  <a:schemeClr val="tx1"/>
                </a:solidFill>
              </a:rPr>
              <a:t>	XXXX, XX, YYYYY-YYYY</a:t>
            </a:r>
          </a:p>
        </p:txBody>
      </p:sp>
      <p:sp>
        <p:nvSpPr>
          <p:cNvPr id="2" name="Rectangle 1"/>
          <p:cNvSpPr/>
          <p:nvPr/>
        </p:nvSpPr>
        <p:spPr>
          <a:xfrm>
            <a:off x="4613346" y="2121161"/>
            <a:ext cx="2538567" cy="628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sz="900" dirty="0">
                <a:solidFill>
                  <a:srgbClr val="00B050"/>
                </a:solidFill>
                <a:latin typeface="Wingdings" panose="05000000000000000000" pitchFamily="2" charset="2"/>
              </a:rPr>
              <a:t>l</a:t>
            </a:r>
            <a:r>
              <a:rPr lang="en-US" sz="700" b="0" dirty="0">
                <a:solidFill>
                  <a:schemeClr val="tx1"/>
                </a:solidFill>
              </a:rPr>
              <a:t> Most Recent Address 	12/01/18</a:t>
            </a:r>
          </a:p>
          <a:p>
            <a:pPr algn="l">
              <a:spcAft>
                <a:spcPts val="0"/>
              </a:spcAft>
            </a:pPr>
            <a:r>
              <a:rPr lang="en-US" sz="800" dirty="0">
                <a:solidFill>
                  <a:srgbClr val="00B050"/>
                </a:solidFill>
                <a:latin typeface="Wingdings" panose="05000000000000000000" pitchFamily="2" charset="2"/>
              </a:rPr>
              <a:t>l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b="0" dirty="0">
                <a:solidFill>
                  <a:schemeClr val="tx1"/>
                </a:solidFill>
              </a:rPr>
              <a:t>Most Recent Phone 		12/01/18</a:t>
            </a:r>
          </a:p>
          <a:p>
            <a:pPr algn="l">
              <a:spcAft>
                <a:spcPts val="0"/>
              </a:spcAft>
            </a:pPr>
            <a:r>
              <a:rPr lang="en-US" sz="800" dirty="0">
                <a:solidFill>
                  <a:srgbClr val="00B050"/>
                </a:solidFill>
                <a:latin typeface="Wingdings" panose="05000000000000000000" pitchFamily="2" charset="2"/>
              </a:rPr>
              <a:t>l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b="0" dirty="0">
                <a:solidFill>
                  <a:schemeClr val="tx1"/>
                </a:solidFill>
              </a:rPr>
              <a:t>Most Recent Employment 	01/11/19</a:t>
            </a:r>
          </a:p>
          <a:p>
            <a:pPr algn="l">
              <a:spcAft>
                <a:spcPts val="0"/>
              </a:spcAft>
            </a:pPr>
            <a:r>
              <a:rPr lang="en-US" sz="800" dirty="0">
                <a:solidFill>
                  <a:schemeClr val="accent1"/>
                </a:solidFill>
                <a:latin typeface="Wingdings" panose="05000000000000000000" pitchFamily="2" charset="2"/>
              </a:rPr>
              <a:t>l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b="0" dirty="0">
                <a:solidFill>
                  <a:schemeClr val="tx1"/>
                </a:solidFill>
              </a:rPr>
              <a:t>Currently Incarcerated  	No</a:t>
            </a:r>
          </a:p>
          <a:p>
            <a:pPr algn="l">
              <a:spcAft>
                <a:spcPts val="0"/>
              </a:spcAft>
            </a:pPr>
            <a:r>
              <a:rPr lang="en-US" sz="800" dirty="0">
                <a:solidFill>
                  <a:srgbClr val="00B050"/>
                </a:solidFill>
                <a:latin typeface="Wingdings" panose="05000000000000000000" pitchFamily="2" charset="2"/>
              </a:rPr>
              <a:t>l</a:t>
            </a:r>
            <a:r>
              <a:rPr lang="en-US" sz="700" dirty="0">
                <a:solidFill>
                  <a:schemeClr val="tx1"/>
                </a:solidFill>
              </a:rPr>
              <a:t> </a:t>
            </a:r>
            <a:r>
              <a:rPr lang="en-US" sz="700" b="0" dirty="0">
                <a:solidFill>
                  <a:schemeClr val="tx1"/>
                </a:solidFill>
              </a:rPr>
              <a:t>Social Services Inquiry 	Yes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81959" y="1813841"/>
            <a:ext cx="1238250" cy="914400"/>
          </a:xfrm>
          <a:prstGeom prst="rect">
            <a:avLst/>
          </a:prstGeom>
          <a:noFill/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81959" y="1813841"/>
            <a:ext cx="1238250" cy="304800"/>
          </a:xfrm>
          <a:prstGeom prst="rect">
            <a:avLst/>
          </a:prstGeom>
          <a:solidFill>
            <a:srgbClr val="25406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Identity Check</a:t>
            </a:r>
          </a:p>
        </p:txBody>
      </p:sp>
      <p:sp>
        <p:nvSpPr>
          <p:cNvPr id="49" name="Oval 48"/>
          <p:cNvSpPr/>
          <p:nvPr/>
        </p:nvSpPr>
        <p:spPr>
          <a:xfrm>
            <a:off x="3739159" y="2185316"/>
            <a:ext cx="323850" cy="32385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289102" y="2537741"/>
            <a:ext cx="1223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 Reason Codes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91401" y="3238377"/>
            <a:ext cx="1066800" cy="228600"/>
          </a:xfrm>
          <a:prstGeom prst="rect">
            <a:avLst/>
          </a:prstGeom>
          <a:solidFill>
            <a:srgbClr val="25406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bg1"/>
                </a:solidFill>
              </a:rPr>
              <a:t>Employment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1401" y="3554065"/>
            <a:ext cx="2968933" cy="1524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1402" y="3554065"/>
            <a:ext cx="2968932" cy="304800"/>
          </a:xfrm>
          <a:prstGeom prst="rect">
            <a:avLst/>
          </a:prstGeom>
          <a:solidFill>
            <a:srgbClr val="25406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bg1"/>
                </a:solidFill>
              </a:rPr>
              <a:t>Employer Name	Status	Last  Pay Period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1402" y="38588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X	Active	2019-01-11	</a:t>
            </a:r>
            <a:endParaRPr lang="en-US" sz="9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91402" y="41636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Y	Inactive	2018-08-21 	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91402" y="44684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Z	Inactive	2018-08-21 	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1402" y="47732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A	Inactive	2018-08-21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41728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0" dirty="0">
                <a:solidFill>
                  <a:schemeClr val="tx1"/>
                </a:solidFill>
              </a:rPr>
              <a:t>Incarceration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65827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0" dirty="0">
                <a:solidFill>
                  <a:schemeClr val="tx1"/>
                </a:solidFill>
              </a:rPr>
              <a:t>Contact Data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33991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0" dirty="0">
                <a:solidFill>
                  <a:schemeClr val="tx1"/>
                </a:solidFill>
              </a:rPr>
              <a:t>SS Inquiry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13345" y="1813841"/>
            <a:ext cx="2430921" cy="304800"/>
          </a:xfrm>
          <a:prstGeom prst="rect">
            <a:avLst/>
          </a:prstGeom>
          <a:solidFill>
            <a:srgbClr val="25406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Locate Results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13346" y="1824219"/>
            <a:ext cx="2430920" cy="914400"/>
          </a:xfrm>
          <a:prstGeom prst="rect">
            <a:avLst/>
          </a:prstGeom>
          <a:noFill/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0052" y="2935413"/>
            <a:ext cx="793807" cy="2100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Programs: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492443"/>
          </a:xfrm>
        </p:spPr>
        <p:txBody>
          <a:bodyPr/>
          <a:lstStyle/>
          <a:p>
            <a:r>
              <a:rPr lang="en-US" dirty="0"/>
              <a:t>Locate</a:t>
            </a:r>
          </a:p>
        </p:txBody>
      </p:sp>
    </p:spTree>
    <p:extLst>
      <p:ext uri="{BB962C8B-B14F-4D97-AF65-F5344CB8AC3E}">
        <p14:creationId xmlns:p14="http://schemas.microsoft.com/office/powerpoint/2010/main" val="425130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208314" y="1037541"/>
            <a:ext cx="6088790" cy="5181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331778" y="1663243"/>
            <a:ext cx="5841861" cy="4447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27" y="2118641"/>
            <a:ext cx="1981440" cy="58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376633" y="2935413"/>
            <a:ext cx="5734051" cy="0"/>
          </a:xfrm>
          <a:prstGeom prst="line">
            <a:avLst/>
          </a:prstGeom>
          <a:ln w="9525">
            <a:solidFill>
              <a:srgbClr val="254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33784" y="1813841"/>
            <a:ext cx="1771650" cy="105251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sz="700" b="0" dirty="0">
                <a:solidFill>
                  <a:schemeClr val="tx1"/>
                </a:solidFill>
              </a:rPr>
              <a:t>Client Tracking ID: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Name: Bob Smith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SSN: XXX-XXX-XXXX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DOB: XX/XX/XXXX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Phone: XXX-XXX-XXXX</a:t>
            </a:r>
          </a:p>
          <a:p>
            <a:pPr algn="l">
              <a:tabLst>
                <a:tab pos="457200" algn="l"/>
              </a:tabLst>
            </a:pPr>
            <a:r>
              <a:rPr lang="en-US" sz="700" b="0" dirty="0">
                <a:solidFill>
                  <a:schemeClr val="tx1"/>
                </a:solidFill>
              </a:rPr>
              <a:t>Address:  	XXXXXXXXX</a:t>
            </a:r>
          </a:p>
          <a:p>
            <a:pPr algn="l">
              <a:tabLst>
                <a:tab pos="457200" algn="l"/>
              </a:tabLst>
            </a:pPr>
            <a:r>
              <a:rPr lang="en-US" sz="700" b="0" dirty="0">
                <a:solidFill>
                  <a:schemeClr val="tx1"/>
                </a:solidFill>
              </a:rPr>
              <a:t>	XXXX, XX, YYYYY-YYYY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81959" y="1813841"/>
            <a:ext cx="1238250" cy="914400"/>
          </a:xfrm>
          <a:prstGeom prst="rect">
            <a:avLst/>
          </a:prstGeom>
          <a:noFill/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81959" y="1813841"/>
            <a:ext cx="1238250" cy="304800"/>
          </a:xfrm>
          <a:prstGeom prst="rect">
            <a:avLst/>
          </a:prstGeom>
          <a:solidFill>
            <a:srgbClr val="25406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Identity Check</a:t>
            </a:r>
          </a:p>
        </p:txBody>
      </p:sp>
      <p:sp>
        <p:nvSpPr>
          <p:cNvPr id="49" name="Oval 48"/>
          <p:cNvSpPr/>
          <p:nvPr/>
        </p:nvSpPr>
        <p:spPr>
          <a:xfrm>
            <a:off x="3739159" y="2185316"/>
            <a:ext cx="323850" cy="32385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289102" y="2537741"/>
            <a:ext cx="1223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 Reason Codes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91401" y="3238377"/>
            <a:ext cx="1066800" cy="228600"/>
          </a:xfrm>
          <a:prstGeom prst="rect">
            <a:avLst/>
          </a:prstGeom>
          <a:solidFill>
            <a:srgbClr val="25406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bg1"/>
                </a:solidFill>
              </a:rPr>
              <a:t>Employment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1401" y="3554065"/>
            <a:ext cx="2968933" cy="1524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1402" y="3554065"/>
            <a:ext cx="2968932" cy="304800"/>
          </a:xfrm>
          <a:prstGeom prst="rect">
            <a:avLst/>
          </a:prstGeom>
          <a:solidFill>
            <a:srgbClr val="25406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bg1"/>
                </a:solidFill>
              </a:rPr>
              <a:t>Employer Name	Status	Last  Pay Period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1402" y="38588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X	Active	2019-01-11	</a:t>
            </a:r>
            <a:endParaRPr lang="en-US" sz="9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91402" y="41636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Y	Inactive	2018-08-21 	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91402" y="44684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Z	Inactive	2018-08-21 	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1402" y="47732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A	Inactive	2018-08-21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41728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0" dirty="0">
                <a:solidFill>
                  <a:schemeClr val="tx1"/>
                </a:solidFill>
              </a:rPr>
              <a:t>Incarceration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65827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0" dirty="0">
                <a:solidFill>
                  <a:schemeClr val="tx1"/>
                </a:solidFill>
              </a:rPr>
              <a:t>Contact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0052" y="2935413"/>
            <a:ext cx="793807" cy="2100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Programs: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492443"/>
          </a:xfrm>
        </p:spPr>
        <p:txBody>
          <a:bodyPr/>
          <a:lstStyle/>
          <a:p>
            <a:r>
              <a:rPr lang="en-US" dirty="0"/>
              <a:t>Establish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662541" y="1823224"/>
            <a:ext cx="2051526" cy="304800"/>
          </a:xfrm>
          <a:prstGeom prst="rect">
            <a:avLst/>
          </a:prstGeom>
          <a:solidFill>
            <a:srgbClr val="25406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Estimated Income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72609" y="1838785"/>
            <a:ext cx="2041458" cy="914400"/>
          </a:xfrm>
          <a:prstGeom prst="rect">
            <a:avLst/>
          </a:prstGeom>
          <a:noFill/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208314" y="1037541"/>
            <a:ext cx="6088790" cy="5181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331778" y="1663243"/>
            <a:ext cx="5841861" cy="4447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27" y="2118641"/>
            <a:ext cx="1981440" cy="58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376633" y="2935413"/>
            <a:ext cx="5734051" cy="0"/>
          </a:xfrm>
          <a:prstGeom prst="line">
            <a:avLst/>
          </a:prstGeom>
          <a:ln w="9525">
            <a:solidFill>
              <a:srgbClr val="254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33784" y="1813841"/>
            <a:ext cx="1771650" cy="105251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sz="700" b="0" dirty="0">
                <a:solidFill>
                  <a:schemeClr val="tx1"/>
                </a:solidFill>
              </a:rPr>
              <a:t>Client Tracking ID: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Name: Bob Smith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SSN: XXX-XXX-XXXX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DOB: XX/XX/XXXX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</a:rPr>
              <a:t>Phone: XXX-XXX-XXXX</a:t>
            </a:r>
          </a:p>
          <a:p>
            <a:pPr algn="l">
              <a:tabLst>
                <a:tab pos="457200" algn="l"/>
              </a:tabLst>
            </a:pPr>
            <a:r>
              <a:rPr lang="en-US" sz="700" b="0" dirty="0">
                <a:solidFill>
                  <a:schemeClr val="tx1"/>
                </a:solidFill>
              </a:rPr>
              <a:t>Address:  	XXXXXXXXX</a:t>
            </a:r>
          </a:p>
          <a:p>
            <a:pPr algn="l">
              <a:tabLst>
                <a:tab pos="457200" algn="l"/>
              </a:tabLst>
            </a:pPr>
            <a:r>
              <a:rPr lang="en-US" sz="700" b="0" dirty="0">
                <a:solidFill>
                  <a:schemeClr val="tx1"/>
                </a:solidFill>
              </a:rPr>
              <a:t>	XXXX, XX, YYYYY-YYYY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81959" y="1813841"/>
            <a:ext cx="1238250" cy="914400"/>
          </a:xfrm>
          <a:prstGeom prst="rect">
            <a:avLst/>
          </a:prstGeom>
          <a:noFill/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81959" y="1813841"/>
            <a:ext cx="1238250" cy="304800"/>
          </a:xfrm>
          <a:prstGeom prst="rect">
            <a:avLst/>
          </a:prstGeom>
          <a:solidFill>
            <a:srgbClr val="25406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Identity Check</a:t>
            </a:r>
          </a:p>
        </p:txBody>
      </p:sp>
      <p:sp>
        <p:nvSpPr>
          <p:cNvPr id="49" name="Oval 48"/>
          <p:cNvSpPr/>
          <p:nvPr/>
        </p:nvSpPr>
        <p:spPr>
          <a:xfrm>
            <a:off x="3739159" y="2185316"/>
            <a:ext cx="323850" cy="32385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289102" y="2537741"/>
            <a:ext cx="1223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 Reason Codes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91401" y="3238377"/>
            <a:ext cx="1066800" cy="228600"/>
          </a:xfrm>
          <a:prstGeom prst="rect">
            <a:avLst/>
          </a:prstGeom>
          <a:solidFill>
            <a:srgbClr val="25406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>
                <a:solidFill>
                  <a:schemeClr val="bg1"/>
                </a:solidFill>
              </a:rPr>
              <a:t>Employment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1401" y="3554065"/>
            <a:ext cx="2968933" cy="1524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1402" y="3554065"/>
            <a:ext cx="2968932" cy="304800"/>
          </a:xfrm>
          <a:prstGeom prst="rect">
            <a:avLst/>
          </a:prstGeom>
          <a:solidFill>
            <a:srgbClr val="25406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bg1"/>
                </a:solidFill>
              </a:rPr>
              <a:t>Employer Name	Status	Last  Pay Period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1402" y="38588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X	Active	2019-01-11	</a:t>
            </a:r>
            <a:endParaRPr lang="en-US" sz="9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91402" y="41636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Y	Inactive	2018-08-21 	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91402" y="44684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Z	Inactive	2018-08-21 	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91402" y="4773265"/>
            <a:ext cx="2968932" cy="304800"/>
          </a:xfrm>
          <a:prstGeom prst="rect">
            <a:avLst/>
          </a:prstGeom>
          <a:solidFill>
            <a:schemeClr val="bg1"/>
          </a:solidFill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Company A	Inactive	2018-08-21	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41728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0" dirty="0">
                <a:solidFill>
                  <a:schemeClr val="tx1"/>
                </a:solidFill>
              </a:rPr>
              <a:t>Incarceration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65827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0" dirty="0">
                <a:solidFill>
                  <a:schemeClr val="tx1"/>
                </a:solidFill>
              </a:rPr>
              <a:t>Contact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0052" y="2935413"/>
            <a:ext cx="793807" cy="2100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Programs: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9016" y="316602"/>
            <a:ext cx="7903029" cy="492443"/>
          </a:xfrm>
        </p:spPr>
        <p:txBody>
          <a:bodyPr/>
          <a:lstStyle/>
          <a:p>
            <a:r>
              <a:rPr lang="en-US" dirty="0"/>
              <a:t>Enforce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662541" y="1823224"/>
            <a:ext cx="2051526" cy="304800"/>
          </a:xfrm>
          <a:prstGeom prst="rect">
            <a:avLst/>
          </a:prstGeom>
          <a:solidFill>
            <a:srgbClr val="25406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Estimated Income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72609" y="1838785"/>
            <a:ext cx="2041458" cy="914400"/>
          </a:xfrm>
          <a:prstGeom prst="rect">
            <a:avLst/>
          </a:prstGeom>
          <a:noFill/>
          <a:ln w="317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17052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0" dirty="0">
                <a:solidFill>
                  <a:schemeClr val="tx1"/>
                </a:solidFill>
              </a:rPr>
              <a:t>Asset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19079" y="3238377"/>
            <a:ext cx="1066800" cy="228600"/>
          </a:xfrm>
          <a:prstGeom prst="rect">
            <a:avLst/>
          </a:prstGeom>
          <a:noFill/>
          <a:ln w="9525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0" dirty="0">
                <a:solidFill>
                  <a:schemeClr val="tx1"/>
                </a:solidFill>
              </a:rPr>
              <a:t>Property</a:t>
            </a:r>
          </a:p>
        </p:txBody>
      </p:sp>
    </p:spTree>
    <p:extLst>
      <p:ext uri="{BB962C8B-B14F-4D97-AF65-F5344CB8AC3E}">
        <p14:creationId xmlns:p14="http://schemas.microsoft.com/office/powerpoint/2010/main" val="24361551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Equifax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Equifax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Equifax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6_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Equifax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13_Custom Design">
  <a:themeElements>
    <a:clrScheme name="Equifax">
      <a:dk1>
        <a:srgbClr val="000000"/>
      </a:dk1>
      <a:lt1>
        <a:srgbClr val="FFFFFF"/>
      </a:lt1>
      <a:dk2>
        <a:srgbClr val="000000"/>
      </a:dk2>
      <a:lt2>
        <a:srgbClr val="ADAFAA"/>
      </a:lt2>
      <a:accent1>
        <a:srgbClr val="9E1B32"/>
      </a:accent1>
      <a:accent2>
        <a:srgbClr val="CC0000"/>
      </a:accent2>
      <a:accent3>
        <a:srgbClr val="666D70"/>
      </a:accent3>
      <a:accent4>
        <a:srgbClr val="BBBFBE"/>
      </a:accent4>
      <a:accent5>
        <a:srgbClr val="D1D4D3"/>
      </a:accent5>
      <a:accent6>
        <a:srgbClr val="EBB700"/>
      </a:accent6>
      <a:hlink>
        <a:srgbClr val="009999"/>
      </a:hlink>
      <a:folHlink>
        <a:srgbClr val="3394AB"/>
      </a:folHlink>
    </a:clrScheme>
    <a:fontScheme name="Equifax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tIns="91440" rtlCol="0">
        <a:spAutoFit/>
      </a:bodyPr>
      <a:lstStyle>
        <a:defPPr algn="l">
          <a:defRPr sz="2400" b="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170836</TotalTime>
  <Words>293</Words>
  <Application>Microsoft Office PowerPoint</Application>
  <PresentationFormat>On-screen Show (4:3)</PresentationFormat>
  <Paragraphs>130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Arial Narrow</vt:lpstr>
      <vt:lpstr>Courier New</vt:lpstr>
      <vt:lpstr>Futura Lt BT</vt:lpstr>
      <vt:lpstr>Wingdings</vt:lpstr>
      <vt:lpstr>Custom Design</vt:lpstr>
      <vt:lpstr>1_Custom Design</vt:lpstr>
      <vt:lpstr>2_Custom Design</vt:lpstr>
      <vt:lpstr>3_Custom Design</vt:lpstr>
      <vt:lpstr>6_Custom Design</vt:lpstr>
      <vt:lpstr>13_Custom Design</vt:lpstr>
      <vt:lpstr>think-cell Slide</vt:lpstr>
      <vt:lpstr>Child Support</vt:lpstr>
      <vt:lpstr>Equifax CSE Solution</vt:lpstr>
      <vt:lpstr>Multi-Phase Development:  Phase 1 Current Data Sets</vt:lpstr>
      <vt:lpstr>Locate</vt:lpstr>
      <vt:lpstr>Establish</vt:lpstr>
      <vt:lpstr>Enforce</vt:lpstr>
    </vt:vector>
  </TitlesOfParts>
  <Company>Equifax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EFX PowerPoint template</dc:title>
  <dc:creator>dorian.usherwood@equifax.com</dc:creator>
  <cp:keywords>Creative Services</cp:keywords>
  <cp:lastModifiedBy>Fleming, James C.</cp:lastModifiedBy>
  <cp:revision>2827</cp:revision>
  <cp:lastPrinted>2019-01-22T21:25:42Z</cp:lastPrinted>
  <dcterms:created xsi:type="dcterms:W3CDTF">2009-04-09T14:57:11Z</dcterms:created>
  <dcterms:modified xsi:type="dcterms:W3CDTF">2019-02-10T18:14:22Z</dcterms:modified>
</cp:coreProperties>
</file>