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28" r:id="rId5"/>
    <p:sldId id="364" r:id="rId6"/>
    <p:sldId id="354" r:id="rId7"/>
    <p:sldId id="360" r:id="rId8"/>
    <p:sldId id="356" r:id="rId9"/>
    <p:sldId id="365" r:id="rId10"/>
    <p:sldId id="361" r:id="rId11"/>
    <p:sldId id="357" r:id="rId12"/>
    <p:sldId id="362" r:id="rId13"/>
    <p:sldId id="363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768" userDrawn="1">
          <p15:clr>
            <a:srgbClr val="A4A3A4"/>
          </p15:clr>
        </p15:guide>
        <p15:guide id="3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A90"/>
    <a:srgbClr val="5B616B"/>
    <a:srgbClr val="A12854"/>
    <a:srgbClr val="F6F3EE"/>
    <a:srgbClr val="264A64"/>
    <a:srgbClr val="E29F4D"/>
    <a:srgbClr val="63BAB0"/>
    <a:srgbClr val="F9E585"/>
    <a:srgbClr val="112E51"/>
    <a:srgbClr val="3333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4" autoAdjust="0"/>
    <p:restoredTop sz="95186" autoAdjust="0"/>
  </p:normalViewPr>
  <p:slideViewPr>
    <p:cSldViewPr snapToObjects="1">
      <p:cViewPr varScale="1">
        <p:scale>
          <a:sx n="69" d="100"/>
          <a:sy n="69" d="100"/>
        </p:scale>
        <p:origin x="660" y="66"/>
      </p:cViewPr>
      <p:guideLst>
        <p:guide orient="horz" pos="2064"/>
        <p:guide pos="768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8" d="100"/>
          <a:sy n="68" d="100"/>
        </p:scale>
        <p:origin x="-32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C64D9E48-5E7F-D24C-87D5-695B18367D24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B6CB10C2-C6DD-5A4A-BF1B-B012B8BA4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B86357CE-B3EB-1B4A-84E5-C1E2DF427ABD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4" rIns="93168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68" tIns="46584" rIns="93168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824A558B-E4E9-A94A-B9C1-029E46A76A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37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265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70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53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25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99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3716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3528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31242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6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3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805" y="1600200"/>
            <a:ext cx="335239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 baseline="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419398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hoto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79595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52401"/>
            <a:ext cx="5689600" cy="656234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848380"/>
            <a:ext cx="53848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Office of Child Support Enforcement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1828800"/>
            <a:ext cx="7924800" cy="35814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Division/Office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Contact Information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Website</a:t>
            </a:r>
          </a:p>
          <a:p>
            <a:pPr lvl="0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89000" y="847725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For More Information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99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03200" y="152400"/>
            <a:ext cx="11785600" cy="2895600"/>
          </a:xfrm>
          <a:prstGeom prst="rect">
            <a:avLst/>
          </a:prstGeom>
          <a:solidFill>
            <a:srgbClr val="264A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7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058400" cy="523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For More Information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219200"/>
            <a:ext cx="100584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3200" y="3048000"/>
            <a:ext cx="11785600" cy="36667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293175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736600" y="533400"/>
            <a:ext cx="4876800" cy="523220"/>
          </a:xfrm>
          <a:effectLst/>
        </p:spPr>
        <p:txBody>
          <a:bodyPr/>
          <a:lstStyle>
            <a:lvl1pPr>
              <a:defRPr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1200" y="1219200"/>
            <a:ext cx="4876800" cy="1600200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5994400" y="152400"/>
            <a:ext cx="5994400" cy="65623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8552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Light Gray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764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6576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066800" y="3429000"/>
            <a:ext cx="5791200" cy="0"/>
          </a:xfrm>
          <a:prstGeom prst="line">
            <a:avLst/>
          </a:prstGeom>
          <a:ln w="19050">
            <a:solidFill>
              <a:srgbClr val="336A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1" y="5847784"/>
            <a:ext cx="5003209" cy="5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3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201" y="3581400"/>
            <a:ext cx="8724900" cy="2057400"/>
          </a:xfrm>
          <a:prstGeom prst="rect">
            <a:avLst/>
          </a:prstGeom>
          <a:solidFill>
            <a:srgbClr val="264A64">
              <a:alpha val="9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581400"/>
            <a:ext cx="7315200" cy="12192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Goes Here &amp;</a:t>
            </a:r>
            <a:br>
              <a:rPr lang="en-US" dirty="0" smtClean="0"/>
            </a:br>
            <a:r>
              <a:rPr lang="en-US" dirty="0" smtClean="0"/>
              <a:t>Can Run Two Lines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10" name="Picture 9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92" y="5029200"/>
            <a:ext cx="4190409" cy="4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5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No Col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2667000"/>
            <a:ext cx="7315200" cy="1447800"/>
          </a:xfrm>
        </p:spPr>
        <p:txBody>
          <a:bodyPr anchor="ctr" anchorCtr="0">
            <a:normAutofit/>
          </a:bodyPr>
          <a:lstStyle>
            <a:lvl1pPr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Photo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4343400"/>
            <a:ext cx="7416800" cy="10668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41148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0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0400" y="1589782"/>
            <a:ext cx="10871200" cy="523220"/>
          </a:xfrm>
        </p:spPr>
        <p:txBody>
          <a:bodyPr wrap="square" anchor="t" anchorCtr="0">
            <a:sp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Divider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199" y="4181475"/>
            <a:ext cx="8724900" cy="1600200"/>
          </a:xfrm>
          <a:prstGeom prst="rect">
            <a:avLst/>
          </a:prstGeom>
          <a:solidFill>
            <a:srgbClr val="264A6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4181475"/>
            <a:ext cx="7315200" cy="1600200"/>
          </a:xfrm>
          <a:noFill/>
        </p:spPr>
        <p:txBody>
          <a:bodyPr anchor="ctr" anchorCtr="0">
            <a:normAutofit/>
          </a:bodyPr>
          <a:lstStyle>
            <a:lvl1pPr marL="0" algn="l"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3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 -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066800"/>
            <a:ext cx="9753600" cy="9906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6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600200"/>
            <a:ext cx="10058400" cy="4572000"/>
          </a:xfrm>
        </p:spPr>
        <p:txBody>
          <a:bodyPr/>
          <a:lstStyle>
            <a:lvl1pPr>
              <a:defRPr baseline="0">
                <a:solidFill>
                  <a:srgbClr val="5B616B"/>
                </a:solidFill>
              </a:defRPr>
            </a:lvl1pPr>
            <a:lvl2pPr>
              <a:defRPr>
                <a:solidFill>
                  <a:srgbClr val="5B616B"/>
                </a:solidFill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 &amp; Can Run Two Lines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2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600200"/>
            <a:ext cx="4876395" cy="47244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rgbClr val="5B616B"/>
                </a:solidFill>
              </a:defRPr>
            </a:lvl1pPr>
            <a:lvl2pPr>
              <a:defRPr sz="1800" baseline="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600200"/>
            <a:ext cx="4673600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5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805" y="457200"/>
            <a:ext cx="10363200" cy="914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10363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05545"/>
            <a:ext cx="3860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Office of Child Support Enforcement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  <p:sldLayoutId id="2147483743" r:id="rId3"/>
    <p:sldLayoutId id="2147483742" r:id="rId4"/>
    <p:sldLayoutId id="2147483654" r:id="rId5"/>
    <p:sldLayoutId id="2147483745" r:id="rId6"/>
    <p:sldLayoutId id="2147483746" r:id="rId7"/>
    <p:sldLayoutId id="2147483708" r:id="rId8"/>
    <p:sldLayoutId id="2147483774" r:id="rId9"/>
    <p:sldLayoutId id="2147483710" r:id="rId10"/>
    <p:sldLayoutId id="2147483748" r:id="rId11"/>
    <p:sldLayoutId id="2147483776" r:id="rId12"/>
    <p:sldLayoutId id="2147483744" r:id="rId13"/>
    <p:sldLayoutId id="2147483775" r:id="rId1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i="0" kern="1200" baseline="0">
          <a:solidFill>
            <a:srgbClr val="336A90"/>
          </a:solidFill>
          <a:latin typeface="Arial" panose="020B0604020202020204" pitchFamily="34" charset="0"/>
          <a:ea typeface="+mj-ea"/>
          <a:cs typeface="Gill Sans MT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20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–"/>
        <a:defRPr sz="18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1981200" y="2819401"/>
            <a:ext cx="8153400" cy="83099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0" i="0" kern="1200" baseline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Gill Sans MT"/>
              </a:defRPr>
            </a:lvl1pPr>
          </a:lstStyle>
          <a:p>
            <a:r>
              <a:rPr lang="en-US" sz="4800" b="1" dirty="0"/>
              <a:t>Acquisition Management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9431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371600"/>
            <a:ext cx="7772400" cy="4572000"/>
          </a:xfrm>
        </p:spPr>
        <p:txBody>
          <a:bodyPr>
            <a:normAutofit/>
          </a:bodyPr>
          <a:lstStyle/>
          <a:p>
            <a:pPr marL="230188" lvl="1">
              <a:lnSpc>
                <a:spcPct val="90000"/>
              </a:lnSpc>
              <a:buFont typeface="Arial"/>
              <a:buChar char="•"/>
            </a:pPr>
            <a:r>
              <a:rPr lang="en-US" sz="2000" dirty="0"/>
              <a:t>Shared enterprise services, and architecture </a:t>
            </a:r>
            <a:r>
              <a:rPr lang="en-US" sz="2000" dirty="0"/>
              <a:t>(e.g., </a:t>
            </a:r>
            <a:r>
              <a:rPr lang="en-US" sz="2000" dirty="0"/>
              <a:t>data storage, data analytics, infrastructure</a:t>
            </a:r>
            <a:r>
              <a:rPr lang="en-US" sz="2000" dirty="0"/>
              <a:t>)</a:t>
            </a:r>
            <a:endParaRPr lang="en-US" sz="2000" dirty="0"/>
          </a:p>
          <a:p>
            <a:pPr marL="230188" lvl="1">
              <a:lnSpc>
                <a:spcPct val="90000"/>
              </a:lnSpc>
              <a:buFont typeface="Arial"/>
              <a:buChar char="•"/>
            </a:pPr>
            <a:r>
              <a:rPr lang="en-US" sz="2000" dirty="0"/>
              <a:t>Market research/independent cost </a:t>
            </a:r>
            <a:r>
              <a:rPr lang="en-US" sz="2000" dirty="0"/>
              <a:t>estimation</a:t>
            </a:r>
            <a:endParaRPr lang="en-US" sz="2000" dirty="0"/>
          </a:p>
          <a:p>
            <a:pPr marL="230188" lvl="1">
              <a:lnSpc>
                <a:spcPct val="90000"/>
              </a:lnSpc>
              <a:buFont typeface="Arial"/>
              <a:buChar char="•"/>
            </a:pPr>
            <a:r>
              <a:rPr lang="en-US" sz="2000" dirty="0"/>
              <a:t>Process automation and </a:t>
            </a:r>
            <a:r>
              <a:rPr lang="en-US" sz="2000" dirty="0"/>
              <a:t>innovative strategies/technologies</a:t>
            </a:r>
            <a:endParaRPr lang="en-US" sz="2000" dirty="0"/>
          </a:p>
          <a:p>
            <a:pPr marL="230188" lvl="1">
              <a:lnSpc>
                <a:spcPct val="90000"/>
              </a:lnSpc>
              <a:buFont typeface="Arial"/>
              <a:buChar char="•"/>
            </a:pPr>
            <a:r>
              <a:rPr lang="en-US" sz="2000" dirty="0"/>
              <a:t>Firm fixed price </a:t>
            </a:r>
            <a:r>
              <a:rPr lang="en-US" sz="2000" dirty="0"/>
              <a:t>contract</a:t>
            </a:r>
            <a:endParaRPr lang="en-US" sz="2000" dirty="0"/>
          </a:p>
          <a:p>
            <a:pPr marL="692150" lvl="3">
              <a:lnSpc>
                <a:spcPct val="90000"/>
              </a:lnSpc>
            </a:pPr>
            <a:r>
              <a:rPr lang="en-US" sz="1800" dirty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vendor incentives</a:t>
            </a:r>
            <a:endParaRPr lang="en-US" sz="1800" dirty="0">
              <a:solidFill>
                <a:srgbClr val="5B616B"/>
              </a:solidFill>
            </a:endParaRPr>
          </a:p>
          <a:p>
            <a:pPr marL="460375" lvl="3" indent="0">
              <a:lnSpc>
                <a:spcPct val="90000"/>
              </a:lnSpc>
              <a:buNone/>
            </a:pPr>
            <a:endParaRPr lang="en-US" sz="1800" dirty="0">
              <a:solidFill>
                <a:srgbClr val="5B616B"/>
              </a:solidFill>
            </a:endParaRPr>
          </a:p>
          <a:p>
            <a:pPr marL="230188" lvl="1">
              <a:lnSpc>
                <a:spcPct val="90000"/>
              </a:lnSpc>
              <a:buFont typeface="Arial"/>
              <a:buChar char="•"/>
            </a:pPr>
            <a:r>
              <a:rPr lang="en-US" sz="2000" dirty="0"/>
              <a:t>Master </a:t>
            </a:r>
            <a:r>
              <a:rPr lang="en-US" sz="2000" dirty="0"/>
              <a:t>services contract use</a:t>
            </a:r>
          </a:p>
          <a:p>
            <a:pPr marL="692150" lvl="3">
              <a:lnSpc>
                <a:spcPct val="90000"/>
              </a:lnSpc>
            </a:pPr>
            <a:r>
              <a:rPr lang="en-US" sz="1800" dirty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of small-business </a:t>
            </a:r>
            <a:r>
              <a:rPr lang="en-US" sz="1800" dirty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</a:p>
          <a:p>
            <a:pPr marL="460375" lvl="3" indent="0">
              <a:lnSpc>
                <a:spcPct val="90000"/>
              </a:lnSpc>
              <a:buNone/>
            </a:pPr>
            <a:endParaRPr lang="en-US" sz="1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0188" lvl="1">
              <a:lnSpc>
                <a:spcPct val="90000"/>
              </a:lnSpc>
              <a:buFont typeface="Arial"/>
              <a:buChar char="•"/>
            </a:pPr>
            <a:r>
              <a:rPr lang="en-US" sz="2000" dirty="0"/>
              <a:t>Shorter base period with option years vs. longer base period with option years for </a:t>
            </a:r>
            <a:r>
              <a:rPr lang="en-US" sz="2000" dirty="0"/>
              <a:t>contracts</a:t>
            </a:r>
            <a:endParaRPr lang="en-US" sz="2000" dirty="0"/>
          </a:p>
          <a:p>
            <a:pPr marL="684212" lvl="2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3600" y="533401"/>
            <a:ext cx="8153400" cy="492443"/>
          </a:xfrm>
        </p:spPr>
        <p:txBody>
          <a:bodyPr/>
          <a:lstStyle/>
          <a:p>
            <a:r>
              <a:rPr lang="en-US" sz="2600" dirty="0"/>
              <a:t>Are These Potential Options </a:t>
            </a:r>
            <a:r>
              <a:rPr lang="en-US" sz="2600" dirty="0"/>
              <a:t>to </a:t>
            </a:r>
            <a:r>
              <a:rPr lang="en-US" sz="2600" dirty="0"/>
              <a:t>Reduce Risk &amp; Cost?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996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188" lvl="1">
              <a:buFont typeface="Arial"/>
              <a:buChar char="•"/>
            </a:pPr>
            <a:r>
              <a:rPr lang="en-US" sz="2400" dirty="0"/>
              <a:t>Procurement models</a:t>
            </a:r>
          </a:p>
          <a:p>
            <a:pPr marL="230188" lvl="1">
              <a:buFont typeface="Arial"/>
              <a:buChar char="•"/>
            </a:pPr>
            <a:r>
              <a:rPr lang="en-US" sz="2400" dirty="0"/>
              <a:t>Requirements for federal review and approval </a:t>
            </a:r>
          </a:p>
          <a:p>
            <a:pPr marL="230188" lvl="1">
              <a:buFont typeface="Arial"/>
              <a:buChar char="•"/>
            </a:pPr>
            <a:r>
              <a:rPr lang="en-US" sz="2400" dirty="0"/>
              <a:t>Content requirements for procurement documents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743636"/>
            <a:ext cx="7543800" cy="523220"/>
          </a:xfrm>
        </p:spPr>
        <p:txBody>
          <a:bodyPr/>
          <a:lstStyle/>
          <a:p>
            <a:r>
              <a:rPr lang="en-US" dirty="0"/>
              <a:t>Acquisition </a:t>
            </a: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0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066801"/>
            <a:ext cx="8001000" cy="5438744"/>
          </a:xfrm>
        </p:spPr>
        <p:txBody>
          <a:bodyPr>
            <a:normAutofit lnSpcReduction="10000"/>
          </a:bodyPr>
          <a:lstStyle/>
          <a:p>
            <a:r>
              <a:rPr lang="en-US" altLang="en-US" sz="2200" dirty="0"/>
              <a:t>Open competition </a:t>
            </a:r>
            <a:endParaRPr lang="en-US" altLang="en-US" sz="2200" dirty="0"/>
          </a:p>
          <a:p>
            <a:pPr lvl="1"/>
            <a:r>
              <a:rPr lang="en-US" altLang="en-US" dirty="0" smtClean="0"/>
              <a:t>Gives state a wide range of options</a:t>
            </a:r>
          </a:p>
          <a:p>
            <a:pPr lvl="1"/>
            <a:r>
              <a:rPr lang="en-US" altLang="en-US" dirty="0" smtClean="0"/>
              <a:t>Results in best value - prices vs. services offered</a:t>
            </a:r>
          </a:p>
          <a:p>
            <a:r>
              <a:rPr lang="en-US" altLang="en-US" sz="2200" dirty="0"/>
              <a:t>Master services contract</a:t>
            </a:r>
          </a:p>
          <a:p>
            <a:pPr lvl="1"/>
            <a:r>
              <a:rPr lang="en-US" altLang="en-US" dirty="0" smtClean="0"/>
              <a:t>Release procurement for all required services </a:t>
            </a:r>
            <a:r>
              <a:rPr lang="en-US" altLang="en-US" dirty="0"/>
              <a:t>to </a:t>
            </a:r>
            <a:r>
              <a:rPr lang="en-US" altLang="en-US" dirty="0" smtClean="0"/>
              <a:t>multiple vendors on master contract list</a:t>
            </a:r>
          </a:p>
          <a:p>
            <a:pPr lvl="1"/>
            <a:r>
              <a:rPr lang="en-US" altLang="en-US" dirty="0" smtClean="0"/>
              <a:t>Vendors submit proposals for the areas they’re qualified for</a:t>
            </a:r>
          </a:p>
          <a:p>
            <a:pPr lvl="1"/>
            <a:r>
              <a:rPr lang="en-US" altLang="en-US" dirty="0" smtClean="0"/>
              <a:t>State selects multiple vendors for each type of work</a:t>
            </a:r>
          </a:p>
          <a:p>
            <a:pPr lvl="1"/>
            <a:r>
              <a:rPr lang="en-US" altLang="en-US" dirty="0" smtClean="0"/>
              <a:t>Task order released to multiple vendors for </a:t>
            </a:r>
            <a:r>
              <a:rPr lang="en-US" altLang="en-US" dirty="0"/>
              <a:t>a</a:t>
            </a:r>
            <a:r>
              <a:rPr lang="en-US" altLang="en-US" dirty="0" smtClean="0"/>
              <a:t> specific type of work</a:t>
            </a:r>
          </a:p>
          <a:p>
            <a:pPr lvl="1"/>
            <a:r>
              <a:rPr lang="en-US" altLang="en-US" dirty="0" smtClean="0"/>
              <a:t>Task order awarded to one vendor</a:t>
            </a:r>
          </a:p>
          <a:p>
            <a:r>
              <a:rPr lang="en-US" altLang="en-US" sz="2200" dirty="0"/>
              <a:t>Multiple agency procurement vehicles</a:t>
            </a:r>
          </a:p>
          <a:p>
            <a:pPr lvl="1"/>
            <a:r>
              <a:rPr lang="en-US" altLang="en-US" dirty="0"/>
              <a:t>Contract </a:t>
            </a:r>
            <a:r>
              <a:rPr lang="en-US" altLang="en-US" dirty="0" smtClean="0"/>
              <a:t>shared </a:t>
            </a:r>
            <a:r>
              <a:rPr lang="en-US" altLang="en-US" dirty="0"/>
              <a:t>among state agencies </a:t>
            </a:r>
            <a:r>
              <a:rPr lang="en-US" altLang="en-US" dirty="0" smtClean="0"/>
              <a:t>(e.g., </a:t>
            </a:r>
            <a:r>
              <a:rPr lang="en-US" altLang="en-US" dirty="0"/>
              <a:t>state data center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1"/>
            <a:r>
              <a:rPr lang="en-US" altLang="en-US" dirty="0"/>
              <a:t>Costs allocated across </a:t>
            </a:r>
            <a:r>
              <a:rPr lang="en-US" altLang="en-US" dirty="0" smtClean="0"/>
              <a:t>agencies </a:t>
            </a:r>
            <a:r>
              <a:rPr lang="en-US" altLang="en-US" dirty="0"/>
              <a:t>and reported in </a:t>
            </a:r>
            <a:r>
              <a:rPr lang="en-US" altLang="en-US" dirty="0" smtClean="0"/>
              <a:t>each agency‘s APD</a:t>
            </a:r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391180"/>
            <a:ext cx="7543800" cy="523220"/>
          </a:xfrm>
        </p:spPr>
        <p:txBody>
          <a:bodyPr/>
          <a:lstStyle/>
          <a:p>
            <a:r>
              <a:rPr lang="en-US" dirty="0" smtClean="0"/>
              <a:t>Procurement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447800"/>
            <a:ext cx="7848600" cy="4876800"/>
          </a:xfrm>
        </p:spPr>
        <p:txBody>
          <a:bodyPr>
            <a:normAutofit/>
          </a:bodyPr>
          <a:lstStyle/>
          <a:p>
            <a:pPr marL="230188" lvl="1">
              <a:buFont typeface="Arial"/>
              <a:buChar char="•"/>
            </a:pPr>
            <a:r>
              <a:rPr lang="en-US" altLang="en-US" sz="2000" dirty="0"/>
              <a:t>Sole source</a:t>
            </a:r>
          </a:p>
          <a:p>
            <a:pPr lvl="1"/>
            <a:r>
              <a:rPr lang="en-US" altLang="en-US" dirty="0"/>
              <a:t>Procurement document is sent to only one </a:t>
            </a:r>
            <a:r>
              <a:rPr lang="en-US" altLang="en-US" dirty="0" smtClean="0"/>
              <a:t>vendor</a:t>
            </a:r>
          </a:p>
          <a:p>
            <a:pPr lvl="1"/>
            <a:r>
              <a:rPr lang="en-US" altLang="en-US" dirty="0" smtClean="0"/>
              <a:t>Approval criteria (45 CFR 75.329(f)):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Only one source for the product or service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Solicitation attempted, but only one vendor responded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OCSE agency authorization is needed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 smtClean="0"/>
              <a:t>Emergency situation</a:t>
            </a:r>
          </a:p>
          <a:p>
            <a:pPr marL="684212" lvl="2" indent="0">
              <a:buNone/>
            </a:pPr>
            <a:endParaRPr lang="en-US" altLang="en-US" sz="1800" dirty="0"/>
          </a:p>
          <a:p>
            <a:pPr marL="230188" lvl="1">
              <a:buFont typeface="Arial"/>
              <a:buChar char="•"/>
            </a:pPr>
            <a:r>
              <a:rPr lang="en-US" altLang="en-US" sz="2000" dirty="0"/>
              <a:t>Interagency agreements or cooperative agreements</a:t>
            </a:r>
          </a:p>
          <a:p>
            <a:pPr lvl="1"/>
            <a:r>
              <a:rPr lang="en-US" altLang="en-US" dirty="0" smtClean="0"/>
              <a:t>For example, one </a:t>
            </a:r>
            <a:r>
              <a:rPr lang="en-US" altLang="en-US" dirty="0"/>
              <a:t>state agency providing </a:t>
            </a:r>
            <a:r>
              <a:rPr lang="en-US" altLang="en-US" dirty="0" smtClean="0"/>
              <a:t>quality </a:t>
            </a:r>
            <a:r>
              <a:rPr lang="en-US" altLang="en-US" dirty="0"/>
              <a:t>assurance services to another </a:t>
            </a:r>
            <a:r>
              <a:rPr lang="en-US" altLang="en-US" dirty="0" smtClean="0"/>
              <a:t>agency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543800" cy="533400"/>
          </a:xfrm>
        </p:spPr>
        <p:txBody>
          <a:bodyPr/>
          <a:lstStyle/>
          <a:p>
            <a:r>
              <a:rPr lang="en-US" dirty="0"/>
              <a:t>Procurement </a:t>
            </a:r>
            <a:r>
              <a:rPr lang="en-US" dirty="0" smtClean="0"/>
              <a:t>Models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295400"/>
            <a:ext cx="7696200" cy="434340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Prior approval of acquisition documents (</a:t>
            </a:r>
            <a:r>
              <a:rPr lang="en-US" sz="2200" dirty="0"/>
              <a:t>RFPs</a:t>
            </a:r>
            <a:r>
              <a:rPr lang="en-US" sz="2200" dirty="0"/>
              <a:t>, contracts) </a:t>
            </a:r>
            <a:r>
              <a:rPr lang="en-US" sz="2200" dirty="0"/>
              <a:t>required </a:t>
            </a:r>
            <a:r>
              <a:rPr lang="en-US" sz="2200" dirty="0"/>
              <a:t>if any of </a:t>
            </a:r>
            <a:r>
              <a:rPr lang="en-US" sz="2200" dirty="0"/>
              <a:t>following </a:t>
            </a:r>
            <a:r>
              <a:rPr lang="en-US" sz="2200" dirty="0"/>
              <a:t>are true:</a:t>
            </a:r>
          </a:p>
          <a:p>
            <a:pPr lvl="1">
              <a:lnSpc>
                <a:spcPct val="150000"/>
              </a:lnSpc>
            </a:pPr>
            <a:r>
              <a:rPr lang="en-US" sz="1900" dirty="0"/>
              <a:t>Cost thresholds are </a:t>
            </a:r>
            <a:r>
              <a:rPr lang="en-US" sz="1900" dirty="0"/>
              <a:t>met (45 CFR 95.611)</a:t>
            </a:r>
          </a:p>
          <a:p>
            <a:pPr lvl="1">
              <a:lnSpc>
                <a:spcPct val="150000"/>
              </a:lnSpc>
            </a:pPr>
            <a:r>
              <a:rPr lang="en-US" sz="1900" dirty="0"/>
              <a:t>This </a:t>
            </a:r>
            <a:r>
              <a:rPr lang="en-US" sz="1900" dirty="0"/>
              <a:t>is an initial acquisition for a high-risk activity, such as software </a:t>
            </a:r>
            <a:r>
              <a:rPr lang="en-US" sz="1900" dirty="0"/>
              <a:t>development</a:t>
            </a:r>
            <a:endParaRPr lang="en-US" sz="1900" dirty="0"/>
          </a:p>
          <a:p>
            <a:pPr lvl="1">
              <a:lnSpc>
                <a:spcPct val="150000"/>
              </a:lnSpc>
            </a:pPr>
            <a:r>
              <a:rPr lang="en-US" sz="1900" dirty="0"/>
              <a:t>If </a:t>
            </a:r>
            <a:r>
              <a:rPr lang="en-US" sz="1900" dirty="0"/>
              <a:t>the procurement strategy is not adequately described in the </a:t>
            </a:r>
            <a:r>
              <a:rPr lang="en-US" sz="1900" dirty="0"/>
              <a:t>APD</a:t>
            </a:r>
          </a:p>
          <a:p>
            <a:pPr lvl="1">
              <a:lnSpc>
                <a:spcPct val="150000"/>
              </a:lnSpc>
            </a:pPr>
            <a:r>
              <a:rPr lang="en-US" altLang="en-US" sz="1900" dirty="0"/>
              <a:t>OCSE retains authority to provide greater oversight if </a:t>
            </a:r>
            <a:r>
              <a:rPr lang="en-US" altLang="en-US" sz="1900" dirty="0"/>
              <a:t>state’s </a:t>
            </a:r>
            <a:r>
              <a:rPr lang="en-US" altLang="en-US" sz="1900" dirty="0"/>
              <a:t>procurement policy increases costs or risks of </a:t>
            </a:r>
            <a:r>
              <a:rPr lang="en-US" altLang="en-US" sz="1900" dirty="0"/>
              <a:t>failure</a:t>
            </a:r>
            <a:endParaRPr lang="en-US" sz="1900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543800" cy="533400"/>
          </a:xfrm>
        </p:spPr>
        <p:txBody>
          <a:bodyPr/>
          <a:lstStyle/>
          <a:p>
            <a:r>
              <a:rPr lang="en-US" dirty="0"/>
              <a:t>Prior Approval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249366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447800"/>
            <a:ext cx="7543800" cy="4876800"/>
          </a:xfrm>
        </p:spPr>
        <p:txBody>
          <a:bodyPr/>
          <a:lstStyle/>
          <a:p>
            <a:pPr marL="230188" lvl="1">
              <a:buFont typeface="Arial"/>
              <a:buChar char="•"/>
            </a:pPr>
            <a:r>
              <a:rPr lang="en-US" altLang="en-US" sz="2000" dirty="0"/>
              <a:t>Prior approval process</a:t>
            </a:r>
            <a:endParaRPr lang="en-US" altLang="en-US" sz="2000" dirty="0"/>
          </a:p>
          <a:p>
            <a:pPr lvl="1">
              <a:lnSpc>
                <a:spcPct val="150000"/>
              </a:lnSpc>
            </a:pPr>
            <a:r>
              <a:rPr lang="en-US" altLang="en-US" dirty="0"/>
              <a:t>Denied FFP for failure to obtain prior approval (45 CFR 95.612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1">
              <a:lnSpc>
                <a:spcPct val="150000"/>
              </a:lnSpc>
            </a:pPr>
            <a:r>
              <a:rPr lang="en-US" altLang="en-US" dirty="0"/>
              <a:t>Reconsideration of denied FFP for failure to obtain prior approval (45 CFR 95.623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543800" cy="523220"/>
          </a:xfrm>
        </p:spPr>
        <p:txBody>
          <a:bodyPr/>
          <a:lstStyle/>
          <a:p>
            <a:r>
              <a:rPr lang="en-US" dirty="0"/>
              <a:t>Prior Approval </a:t>
            </a:r>
            <a:r>
              <a:rPr lang="en-US" dirty="0" smtClean="0"/>
              <a:t>Requirements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4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37509" y="1524000"/>
            <a:ext cx="7543800" cy="4572000"/>
          </a:xfrm>
        </p:spPr>
        <p:txBody>
          <a:bodyPr>
            <a:normAutofit lnSpcReduction="10000"/>
          </a:bodyPr>
          <a:lstStyle/>
          <a:p>
            <a:pPr marL="230188" lvl="1">
              <a:buFont typeface="Arial"/>
              <a:buChar char="•"/>
            </a:pPr>
            <a:r>
              <a:rPr lang="en-US" altLang="en-US" sz="2000" dirty="0"/>
              <a:t>Exemptions</a:t>
            </a:r>
          </a:p>
          <a:p>
            <a:pPr lvl="1"/>
            <a:r>
              <a:rPr lang="en-US" altLang="en-US" dirty="0"/>
              <a:t>Acquisition </a:t>
            </a:r>
            <a:r>
              <a:rPr lang="en-US" altLang="en-US" dirty="0" smtClean="0"/>
              <a:t>Checklist (45 CFR 95.611)</a:t>
            </a:r>
            <a:endParaRPr lang="en-US" altLang="en-US" dirty="0"/>
          </a:p>
          <a:p>
            <a:pPr lvl="1"/>
            <a:r>
              <a:rPr lang="en-US" altLang="en-US" dirty="0" smtClean="0"/>
              <a:t>Emergency </a:t>
            </a:r>
            <a:r>
              <a:rPr lang="en-US" altLang="en-US" dirty="0"/>
              <a:t>Situations (45 CFR 95.624) e.g</a:t>
            </a:r>
            <a:r>
              <a:rPr lang="en-US" altLang="en-US" dirty="0" smtClean="0"/>
              <a:t>., </a:t>
            </a:r>
            <a:r>
              <a:rPr lang="en-US" altLang="en-US" dirty="0"/>
              <a:t>natural </a:t>
            </a:r>
            <a:r>
              <a:rPr lang="en-US" altLang="en-US" dirty="0" smtClean="0"/>
              <a:t>disaster</a:t>
            </a:r>
            <a:endParaRPr lang="en-US" altLang="en-US" dirty="0"/>
          </a:p>
          <a:p>
            <a:pPr lvl="1"/>
            <a:r>
              <a:rPr lang="en-US" altLang="en-US" dirty="0" smtClean="0"/>
              <a:t>Maintenance &amp; Operations (AT-10-09)</a:t>
            </a:r>
          </a:p>
          <a:p>
            <a:pPr lvl="2"/>
            <a:endParaRPr lang="en-US" altLang="en-US" dirty="0"/>
          </a:p>
          <a:p>
            <a:pPr marL="230188" lvl="1">
              <a:buFont typeface="Arial"/>
              <a:buChar char="•"/>
            </a:pPr>
            <a:r>
              <a:rPr lang="en-US" altLang="en-US" sz="2000" dirty="0"/>
              <a:t>Exceptions </a:t>
            </a:r>
            <a:endParaRPr lang="en-US" altLang="en-US" dirty="0"/>
          </a:p>
          <a:p>
            <a:pPr lvl="1"/>
            <a:r>
              <a:rPr lang="en-US" altLang="en-US" dirty="0" smtClean="0"/>
              <a:t>Independent Verification and Validation (45 CFR 95.626)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dirty="0"/>
              <a:t>M</a:t>
            </a:r>
            <a:r>
              <a:rPr lang="en-US" altLang="en-US" dirty="0" smtClean="0"/>
              <a:t>ust be submitted to OCSE for prior written approval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dirty="0" smtClean="0"/>
              <a:t>No exemptions or waivers</a:t>
            </a:r>
          </a:p>
          <a:p>
            <a:pPr marL="684212" lvl="2" indent="0">
              <a:buNone/>
            </a:pPr>
            <a:endParaRPr lang="en-US" altLang="en-US" dirty="0"/>
          </a:p>
          <a:p>
            <a:pPr marL="230188" lvl="1">
              <a:buFont typeface="Arial"/>
              <a:buChar char="•"/>
            </a:pPr>
            <a:r>
              <a:rPr lang="en-US" altLang="en-US" sz="2000" dirty="0"/>
              <a:t>Waivers (45 CFR 95.627)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543800" cy="523220"/>
          </a:xfrm>
        </p:spPr>
        <p:txBody>
          <a:bodyPr/>
          <a:lstStyle/>
          <a:p>
            <a:r>
              <a:rPr lang="en-US" dirty="0"/>
              <a:t>Prior Approval </a:t>
            </a:r>
            <a:r>
              <a:rPr lang="en-US" dirty="0" smtClean="0"/>
              <a:t>Requirements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447800"/>
            <a:ext cx="7543800" cy="50292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n-US" sz="8000" dirty="0"/>
              <a:t>Statement of </a:t>
            </a:r>
            <a:r>
              <a:rPr lang="en-US" altLang="en-US" sz="8000" dirty="0"/>
              <a:t>Work and/or </a:t>
            </a:r>
            <a:r>
              <a:rPr lang="en-US" altLang="en-US" sz="8000" dirty="0"/>
              <a:t>product </a:t>
            </a:r>
            <a:r>
              <a:rPr lang="en-US" altLang="en-US" sz="8000" dirty="0"/>
              <a:t>specification</a:t>
            </a:r>
          </a:p>
          <a:p>
            <a:pPr>
              <a:lnSpc>
                <a:spcPct val="120000"/>
              </a:lnSpc>
            </a:pPr>
            <a:r>
              <a:rPr lang="en-US" altLang="en-US" sz="8000" dirty="0"/>
              <a:t>Authorities </a:t>
            </a:r>
            <a:r>
              <a:rPr lang="en-US" altLang="en-US" sz="8000" dirty="0"/>
              <a:t>and responsibilities of state and </a:t>
            </a:r>
            <a:r>
              <a:rPr lang="en-US" altLang="en-US" sz="8000" dirty="0"/>
              <a:t>contractor</a:t>
            </a:r>
            <a:endParaRPr lang="en-US" altLang="en-US" sz="8000" dirty="0"/>
          </a:p>
          <a:p>
            <a:pPr>
              <a:lnSpc>
                <a:spcPct val="120000"/>
              </a:lnSpc>
            </a:pPr>
            <a:r>
              <a:rPr lang="en-US" altLang="en-US" sz="8000" dirty="0"/>
              <a:t>Evaluation and selection criteria with relative </a:t>
            </a:r>
            <a:r>
              <a:rPr lang="en-US" altLang="en-US" sz="8000" dirty="0"/>
              <a:t>importance</a:t>
            </a:r>
          </a:p>
          <a:p>
            <a:pPr>
              <a:lnSpc>
                <a:spcPct val="120000"/>
              </a:lnSpc>
            </a:pPr>
            <a:r>
              <a:rPr lang="en-US" altLang="en-US" sz="8000" dirty="0"/>
              <a:t>Federal </a:t>
            </a:r>
            <a:r>
              <a:rPr lang="en-US" altLang="en-US" sz="8000" dirty="0"/>
              <a:t>funding </a:t>
            </a:r>
            <a:r>
              <a:rPr lang="en-US" altLang="en-US" sz="8000" dirty="0"/>
              <a:t>– contingent on state and federal </a:t>
            </a:r>
            <a:r>
              <a:rPr lang="en-US" altLang="en-US" sz="8000" dirty="0"/>
              <a:t>funding</a:t>
            </a:r>
          </a:p>
          <a:p>
            <a:pPr>
              <a:lnSpc>
                <a:spcPct val="120000"/>
              </a:lnSpc>
            </a:pPr>
            <a:r>
              <a:rPr lang="en-US" altLang="en-US" sz="8000" dirty="0"/>
              <a:t>Federal clauses</a:t>
            </a:r>
            <a:endParaRPr lang="en-US" altLang="en-US" sz="8000" dirty="0"/>
          </a:p>
          <a:p>
            <a:pPr lvl="1">
              <a:lnSpc>
                <a:spcPct val="90000"/>
              </a:lnSpc>
            </a:pPr>
            <a:r>
              <a:rPr lang="en-US" altLang="en-US" sz="7200" dirty="0"/>
              <a:t>Software </a:t>
            </a:r>
            <a:r>
              <a:rPr lang="en-US" altLang="en-US" sz="7200" dirty="0"/>
              <a:t>and Ownership rights (45 CFR 95.617)</a:t>
            </a:r>
          </a:p>
          <a:p>
            <a:pPr lvl="1">
              <a:lnSpc>
                <a:spcPct val="90000"/>
              </a:lnSpc>
            </a:pPr>
            <a:r>
              <a:rPr lang="en-US" altLang="en-US" sz="7200" dirty="0"/>
              <a:t>Confidentiality (45 CFR 307.13)</a:t>
            </a:r>
          </a:p>
          <a:p>
            <a:pPr lvl="1">
              <a:lnSpc>
                <a:spcPct val="90000"/>
              </a:lnSpc>
            </a:pPr>
            <a:r>
              <a:rPr lang="en-US" altLang="en-US" sz="7200" dirty="0"/>
              <a:t>Access to Records (45 CFR 95.615)</a:t>
            </a:r>
          </a:p>
          <a:p>
            <a:pPr lvl="1">
              <a:lnSpc>
                <a:spcPct val="90000"/>
              </a:lnSpc>
            </a:pPr>
            <a:r>
              <a:rPr lang="en-US" altLang="en-US" sz="7200" dirty="0"/>
              <a:t>Record Retention (45 CFR 75.361)</a:t>
            </a:r>
          </a:p>
          <a:p>
            <a:pPr lvl="1">
              <a:lnSpc>
                <a:spcPct val="90000"/>
              </a:lnSpc>
            </a:pPr>
            <a:r>
              <a:rPr lang="en-US" altLang="en-US" sz="7200" dirty="0"/>
              <a:t>Other procurement federal provisions (45 CFR 95.613)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619780"/>
            <a:ext cx="7543800" cy="523220"/>
          </a:xfrm>
        </p:spPr>
        <p:txBody>
          <a:bodyPr/>
          <a:lstStyle/>
          <a:p>
            <a:r>
              <a:rPr lang="en-US" altLang="en-US" dirty="0"/>
              <a:t>Key </a:t>
            </a:r>
            <a:r>
              <a:rPr lang="en-US" altLang="en-US" dirty="0" smtClean="0"/>
              <a:t>RFP/Contract Sections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38983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447800"/>
            <a:ext cx="7543800" cy="4572000"/>
          </a:xfrm>
        </p:spPr>
        <p:txBody>
          <a:bodyPr>
            <a:normAutofit/>
          </a:bodyPr>
          <a:lstStyle/>
          <a:p>
            <a:pPr marL="230188" lvl="1">
              <a:buFont typeface="Arial"/>
              <a:buChar char="•"/>
            </a:pPr>
            <a:r>
              <a:rPr lang="en-US" altLang="en-US" sz="2000" dirty="0"/>
              <a:t>Termination for cause, convenience</a:t>
            </a:r>
          </a:p>
          <a:p>
            <a:pPr marL="230188" lvl="1">
              <a:buFont typeface="Arial"/>
              <a:buChar char="•"/>
            </a:pPr>
            <a:r>
              <a:rPr lang="en-US" altLang="en-US" sz="2000" dirty="0"/>
              <a:t>Contract changes</a:t>
            </a:r>
          </a:p>
          <a:p>
            <a:pPr marL="230188" lvl="1">
              <a:buFont typeface="Arial"/>
              <a:buChar char="•"/>
            </a:pPr>
            <a:r>
              <a:rPr lang="en-US" altLang="en-US" sz="2000" dirty="0"/>
              <a:t>Hold-backs/Final system acceptance/Warranty period</a:t>
            </a:r>
          </a:p>
          <a:p>
            <a:pPr marL="230188" lvl="1">
              <a:buFont typeface="Arial"/>
              <a:buChar char="•"/>
            </a:pPr>
            <a:r>
              <a:rPr lang="en-US" altLang="en-US" sz="2000" dirty="0"/>
              <a:t>Transition/Knowledge transfer/System transfer to state</a:t>
            </a:r>
          </a:p>
          <a:p>
            <a:pPr marL="230188" lvl="1">
              <a:buFont typeface="Arial"/>
              <a:buChar char="•"/>
            </a:pPr>
            <a:r>
              <a:rPr lang="en-US" altLang="en-US" sz="2000" dirty="0"/>
              <a:t>Federal system certification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619780"/>
            <a:ext cx="7543800" cy="523220"/>
          </a:xfrm>
        </p:spPr>
        <p:txBody>
          <a:bodyPr/>
          <a:lstStyle/>
          <a:p>
            <a:r>
              <a:rPr lang="en-US" altLang="en-US" dirty="0"/>
              <a:t>Key RFP/Contract </a:t>
            </a:r>
            <a:r>
              <a:rPr lang="en-US" altLang="en-US" dirty="0" smtClean="0"/>
              <a:t>Sections (cont’d)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475709"/>
      </p:ext>
    </p:extLst>
  </p:cSld>
  <p:clrMapOvr>
    <a:masterClrMapping/>
  </p:clrMapOvr>
</p:sld>
</file>

<file path=ppt/theme/theme1.xml><?xml version="1.0" encoding="utf-8"?>
<a:theme xmlns:a="http://schemas.openxmlformats.org/drawingml/2006/main" name="4.3-Template_4.29.2016">
  <a:themeElements>
    <a:clrScheme name="Blue Hyperlink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336A90"/>
      </a:hlink>
      <a:folHlink>
        <a:srgbClr val="336A9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_x0020_Type xmlns="4e7512b7-f267-4950-a789-16d6ae86b79c">Presentation</Template_x0020_Type>
    <Relate_x0020_To xmlns="4e7512b7-f267-4950-a789-16d6ae86b79c">Others</Relate_x0020_To>
    <Division xmlns="4e7512b7-f267-4950-a789-16d6ae86b79c">DCC</Division>
    <Notes0 xmlns="4e7512b7-f267-4950-a789-16d6ae86b79c">PowerPoint template for use by all (including regions) for presentations given outside OCSE</Notes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D4087B2E67248A091C291FCC43B38" ma:contentTypeVersion="5" ma:contentTypeDescription="Create a new document." ma:contentTypeScope="" ma:versionID="9ea07a668fa9124bd3a2b43423423e14">
  <xsd:schema xmlns:xsd="http://www.w3.org/2001/XMLSchema" xmlns:xs="http://www.w3.org/2001/XMLSchema" xmlns:p="http://schemas.microsoft.com/office/2006/metadata/properties" xmlns:ns2="4e7512b7-f267-4950-a789-16d6ae86b79c" targetNamespace="http://schemas.microsoft.com/office/2006/metadata/properties" ma:root="true" ma:fieldsID="84a7c38b34e8c007a901cff899298117" ns2:_="">
    <xsd:import namespace="4e7512b7-f267-4950-a789-16d6ae86b79c"/>
    <xsd:element name="properties">
      <xsd:complexType>
        <xsd:sequence>
          <xsd:element name="documentManagement">
            <xsd:complexType>
              <xsd:all>
                <xsd:element ref="ns2:Template_x0020_Type"/>
                <xsd:element ref="ns2:Relate_x0020_To" minOccurs="0"/>
                <xsd:element ref="ns2:Division"/>
                <xsd:element ref="ns2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512b7-f267-4950-a789-16d6ae86b79c" elementFormDefault="qualified">
    <xsd:import namespace="http://schemas.microsoft.com/office/2006/documentManagement/types"/>
    <xsd:import namespace="http://schemas.microsoft.com/office/infopath/2007/PartnerControls"/>
    <xsd:element name="Template_x0020_Type" ma:index="8" ma:displayName="Chapter" ma:default="Benchcard" ma:format="Dropdown" ma:internalName="Template_x0020_Type">
      <xsd:simpleType>
        <xsd:restriction base="dms:Choice">
          <xsd:enumeration value="Benchcard"/>
          <xsd:enumeration value="Brochure"/>
          <xsd:enumeration value="Carousel"/>
          <xsd:enumeration value="CSR"/>
          <xsd:enumeration value="Factsheet and Brief"/>
          <xsd:enumeration value="Guide"/>
          <xsd:enumeration value="Handout"/>
          <xsd:enumeration value="Infographic"/>
          <xsd:enumeration value="Postcard"/>
          <xsd:enumeration value="Presentation"/>
          <xsd:enumeration value="Storybook"/>
          <xsd:enumeration value="Other"/>
          <xsd:enumeration value="Word Documents"/>
        </xsd:restriction>
      </xsd:simpleType>
    </xsd:element>
    <xsd:element name="Relate_x0020_To" ma:index="9" nillable="true" ma:displayName="Related To" ma:default="ACA" ma:format="Dropdown" ma:internalName="Relate_x0020_To">
      <xsd:simpleType>
        <xsd:restriction base="dms:Choice">
          <xsd:enumeration value="ACA"/>
          <xsd:enumeration value="Bubble Chart"/>
          <xsd:enumeration value="Courts"/>
          <xsd:enumeration value="Employers"/>
          <xsd:enumeration value="International"/>
          <xsd:enumeration value="Medical Support"/>
          <xsd:enumeration value="Military &amp; Veterans"/>
          <xsd:enumeration value="PAID"/>
          <xsd:enumeration value="SBTN"/>
          <xsd:enumeration value="Tribes"/>
          <xsd:enumeration value="Others"/>
        </xsd:restriction>
      </xsd:simpleType>
    </xsd:element>
    <xsd:element name="Division" ma:index="10" ma:displayName="Division" ma:default="Audit" ma:format="Dropdown" ma:internalName="Division">
      <xsd:simpleType>
        <xsd:restriction base="dms:Choice">
          <xsd:enumeration value="Audit"/>
          <xsd:enumeration value="DBRM"/>
          <xsd:enumeration value="DCC"/>
          <xsd:enumeration value="DFS"/>
          <xsd:enumeration value="DPI"/>
          <xsd:enumeration value="DPSA"/>
          <xsd:enumeration value="DPT"/>
          <xsd:enumeration value="DRO"/>
          <xsd:enumeration value="DSTS"/>
          <xsd:enumeration value="OC"/>
        </xsd:restriction>
      </xsd:simpleType>
    </xsd:element>
    <xsd:element name="Notes0" ma:index="11" nillable="true" ma:displayName="Notes" ma:internalName="Notes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39F21-93E3-4134-9953-BF6C6CA74C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CA9566-EE70-42A3-AFE7-D5A0A9887BD6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e7512b7-f267-4950-a789-16d6ae86b79c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D0581F-2053-4811-BA3C-43DCD3B99B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7512b7-f267-4950-a789-16d6ae86b7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527</Words>
  <Application>Microsoft Office PowerPoint</Application>
  <PresentationFormat>Widescreen</PresentationFormat>
  <Paragraphs>96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Wingdings</vt:lpstr>
      <vt:lpstr>4.3-Template_4.29.2016</vt:lpstr>
      <vt:lpstr>PowerPoint Presentation</vt:lpstr>
      <vt:lpstr>Acquisition Management</vt:lpstr>
      <vt:lpstr>Procurement Models</vt:lpstr>
      <vt:lpstr>Procurement Models (cont’d)</vt:lpstr>
      <vt:lpstr>Prior Approval Requirements</vt:lpstr>
      <vt:lpstr>Prior Approval Requirements (cont’d)</vt:lpstr>
      <vt:lpstr>Prior Approval Requirements (cont’d)</vt:lpstr>
      <vt:lpstr>Key RFP/Contract Sections</vt:lpstr>
      <vt:lpstr>Key RFP/Contract Sections (cont’d)</vt:lpstr>
      <vt:lpstr>Are These Potential Options to Reduce Risk &amp; Cost?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2017-02-01T13:55:39Z</dcterms:created>
  <dcterms:modified xsi:type="dcterms:W3CDTF">2019-02-04T20:09:30Z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0x01010051BD4087B2E67248A091C291FCC43B38</vt:lpwstr>
  </property>
</Properties>
</file>